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ppt/tags/tag66.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5.xml" ContentType="application/vnd.openxmlformats-officedocument.presentationml.tags+xml"/>
  <Override PartName="/ppt/tags/tag60.xml" ContentType="application/vnd.openxmlformats-officedocument.presentationml.tags+xml"/>
  <Override PartName="/ppt/tags/tag68.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7.xml" ContentType="application/vnd.openxmlformats-officedocument.presentationml.tags+xml"/>
  <Override PartName="/ppt/tags/tag44.xml" ContentType="application/vnd.openxmlformats-officedocument.presentationml.tags+xml"/>
  <Override PartName="/ppt/tags/tag58.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45.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59.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3"/>
  </p:notesMasterIdLst>
  <p:handoutMasterIdLst>
    <p:handoutMasterId r:id="rId14"/>
  </p:handoutMasterIdLst>
  <p:sldIdLst>
    <p:sldId id="378" r:id="rId2"/>
    <p:sldId id="499" r:id="rId3"/>
    <p:sldId id="525" r:id="rId4"/>
    <p:sldId id="458" r:id="rId5"/>
    <p:sldId id="526" r:id="rId6"/>
    <p:sldId id="505" r:id="rId7"/>
    <p:sldId id="502" r:id="rId8"/>
    <p:sldId id="506" r:id="rId9"/>
    <p:sldId id="511" r:id="rId10"/>
    <p:sldId id="508" r:id="rId11"/>
    <p:sldId id="509" r:id="rId12"/>
  </p:sldIdLst>
  <p:sldSz cx="9726613" cy="7440613"/>
  <p:notesSz cx="9305925" cy="7019925"/>
  <p:custDataLst>
    <p:tags r:id="rId15"/>
  </p:custDataLst>
  <p:defaultTextStyle>
    <a:defPPr>
      <a:defRPr lang="en-US"/>
    </a:defPPr>
    <a:lvl1pPr algn="l" rtl="0" eaLnBrk="0" fontAlgn="base" hangingPunct="0">
      <a:spcBef>
        <a:spcPct val="0"/>
      </a:spcBef>
      <a:spcAft>
        <a:spcPct val="0"/>
      </a:spcAft>
      <a:defRPr sz="24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Verdana" pitchFamily="34" charset="0"/>
        <a:ea typeface="+mn-ea"/>
        <a:cs typeface="+mn-cs"/>
      </a:defRPr>
    </a:lvl5pPr>
    <a:lvl6pPr marL="2286000" algn="l" defTabSz="914400" rtl="0" eaLnBrk="1" latinLnBrk="0" hangingPunct="1">
      <a:defRPr sz="2400" b="1" kern="1200">
        <a:solidFill>
          <a:schemeClr val="tx1"/>
        </a:solidFill>
        <a:latin typeface="Verdana" pitchFamily="34" charset="0"/>
        <a:ea typeface="+mn-ea"/>
        <a:cs typeface="+mn-cs"/>
      </a:defRPr>
    </a:lvl6pPr>
    <a:lvl7pPr marL="2743200" algn="l" defTabSz="914400" rtl="0" eaLnBrk="1" latinLnBrk="0" hangingPunct="1">
      <a:defRPr sz="2400" b="1" kern="1200">
        <a:solidFill>
          <a:schemeClr val="tx1"/>
        </a:solidFill>
        <a:latin typeface="Verdana" pitchFamily="34" charset="0"/>
        <a:ea typeface="+mn-ea"/>
        <a:cs typeface="+mn-cs"/>
      </a:defRPr>
    </a:lvl7pPr>
    <a:lvl8pPr marL="3200400" algn="l" defTabSz="914400" rtl="0" eaLnBrk="1" latinLnBrk="0" hangingPunct="1">
      <a:defRPr sz="2400" b="1" kern="1200">
        <a:solidFill>
          <a:schemeClr val="tx1"/>
        </a:solidFill>
        <a:latin typeface="Verdana" pitchFamily="34" charset="0"/>
        <a:ea typeface="+mn-ea"/>
        <a:cs typeface="+mn-cs"/>
      </a:defRPr>
    </a:lvl8pPr>
    <a:lvl9pPr marL="3657600" algn="l" defTabSz="914400" rtl="0" eaLnBrk="1" latinLnBrk="0" hangingPunct="1">
      <a:defRPr sz="24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CC0000"/>
    <a:srgbClr val="FFD939"/>
    <a:srgbClr val="000099"/>
    <a:srgbClr val="000000"/>
    <a:srgbClr val="FFFF6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2" autoAdjust="0"/>
    <p:restoredTop sz="94719" autoAdjust="0"/>
  </p:normalViewPr>
  <p:slideViewPr>
    <p:cSldViewPr snapToGrid="0">
      <p:cViewPr>
        <p:scale>
          <a:sx n="75" d="100"/>
          <a:sy n="75" d="100"/>
        </p:scale>
        <p:origin x="-77" y="1133"/>
      </p:cViewPr>
      <p:guideLst>
        <p:guide orient="horz" pos="1077"/>
        <p:guide orient="horz" pos="1286"/>
        <p:guide orient="horz" pos="4237"/>
        <p:guide orient="horz" pos="1167"/>
        <p:guide orient="horz" pos="885"/>
        <p:guide orient="horz" pos="3693"/>
        <p:guide orient="horz" pos="3072"/>
        <p:guide pos="3035"/>
        <p:guide pos="2265"/>
        <p:guide pos="2696"/>
        <p:guide pos="2018"/>
        <p:guide pos="271"/>
        <p:guide pos="974"/>
        <p:guide pos="2393"/>
        <p:guide pos="515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9" d="100"/>
          <a:sy n="129" d="100"/>
        </p:scale>
        <p:origin x="-882" y="-84"/>
      </p:cViewPr>
      <p:guideLst>
        <p:guide orient="horz" pos="2211"/>
        <p:guide pos="293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060825" cy="385763"/>
          </a:xfrm>
          <a:prstGeom prst="rect">
            <a:avLst/>
          </a:prstGeom>
          <a:noFill/>
          <a:ln w="28575">
            <a:noFill/>
            <a:miter lim="800000"/>
            <a:headEnd type="none" w="sm" len="sm"/>
            <a:tailEnd type="none" w="sm" len="sm"/>
          </a:ln>
          <a:effectLst/>
        </p:spPr>
        <p:txBody>
          <a:bodyPr vert="horz" wrap="square" lIns="46597" tIns="46597" rIns="46597" bIns="46597" numCol="1" anchor="t" anchorCtr="0" compatLnSpc="1">
            <a:prstTxWarp prst="textNoShape">
              <a:avLst/>
            </a:prstTxWarp>
          </a:bodyPr>
          <a:lstStyle>
            <a:lvl1pPr defTabSz="931863">
              <a:defRPr sz="1200" b="0" smtClean="0">
                <a:solidFill>
                  <a:schemeClr val="bg1"/>
                </a:solidFill>
              </a:defRPr>
            </a:lvl1pPr>
          </a:lstStyle>
          <a:p>
            <a:pPr>
              <a:defRPr/>
            </a:pPr>
            <a:endParaRPr lang="en-CA" altLang="zh-CN"/>
          </a:p>
        </p:txBody>
      </p:sp>
      <p:sp>
        <p:nvSpPr>
          <p:cNvPr id="56323" name="Rectangle 3"/>
          <p:cNvSpPr>
            <a:spLocks noGrp="1" noChangeArrowheads="1"/>
          </p:cNvSpPr>
          <p:nvPr>
            <p:ph type="dt" sz="quarter" idx="1"/>
          </p:nvPr>
        </p:nvSpPr>
        <p:spPr bwMode="auto">
          <a:xfrm>
            <a:off x="5311775" y="0"/>
            <a:ext cx="3981450" cy="385763"/>
          </a:xfrm>
          <a:prstGeom prst="rect">
            <a:avLst/>
          </a:prstGeom>
          <a:noFill/>
          <a:ln w="28575">
            <a:noFill/>
            <a:miter lim="800000"/>
            <a:headEnd type="none" w="sm" len="sm"/>
            <a:tailEnd type="none" w="sm" len="sm"/>
          </a:ln>
          <a:effectLst/>
        </p:spPr>
        <p:txBody>
          <a:bodyPr vert="horz" wrap="square" lIns="46597" tIns="46597" rIns="46597" bIns="46597" numCol="1" anchor="t" anchorCtr="0" compatLnSpc="1">
            <a:prstTxWarp prst="textNoShape">
              <a:avLst/>
            </a:prstTxWarp>
          </a:bodyPr>
          <a:lstStyle>
            <a:lvl1pPr algn="r" defTabSz="931863">
              <a:defRPr sz="1200" b="0" smtClean="0">
                <a:solidFill>
                  <a:schemeClr val="bg1"/>
                </a:solidFill>
              </a:defRPr>
            </a:lvl1pPr>
          </a:lstStyle>
          <a:p>
            <a:pPr>
              <a:defRPr/>
            </a:pPr>
            <a:endParaRPr lang="en-CA" altLang="zh-CN"/>
          </a:p>
        </p:txBody>
      </p:sp>
      <p:sp>
        <p:nvSpPr>
          <p:cNvPr id="56324" name="Rectangle 4"/>
          <p:cNvSpPr>
            <a:spLocks noGrp="1" noChangeArrowheads="1"/>
          </p:cNvSpPr>
          <p:nvPr>
            <p:ph type="ftr" sz="quarter" idx="2"/>
          </p:nvPr>
        </p:nvSpPr>
        <p:spPr bwMode="auto">
          <a:xfrm>
            <a:off x="0" y="6634163"/>
            <a:ext cx="4060825" cy="385762"/>
          </a:xfrm>
          <a:prstGeom prst="rect">
            <a:avLst/>
          </a:prstGeom>
          <a:noFill/>
          <a:ln w="28575">
            <a:noFill/>
            <a:miter lim="800000"/>
            <a:headEnd type="none" w="sm" len="sm"/>
            <a:tailEnd type="none" w="sm" len="sm"/>
          </a:ln>
          <a:effectLst/>
        </p:spPr>
        <p:txBody>
          <a:bodyPr vert="horz" wrap="square" lIns="46597" tIns="46597" rIns="46597" bIns="46597" numCol="1" anchor="b" anchorCtr="0" compatLnSpc="1">
            <a:prstTxWarp prst="textNoShape">
              <a:avLst/>
            </a:prstTxWarp>
          </a:bodyPr>
          <a:lstStyle>
            <a:lvl1pPr defTabSz="931863">
              <a:defRPr sz="1200" b="0" smtClean="0">
                <a:solidFill>
                  <a:schemeClr val="bg1"/>
                </a:solidFill>
              </a:defRPr>
            </a:lvl1pPr>
          </a:lstStyle>
          <a:p>
            <a:pPr>
              <a:defRPr/>
            </a:pPr>
            <a:endParaRPr lang="en-CA" altLang="zh-CN"/>
          </a:p>
        </p:txBody>
      </p:sp>
      <p:sp>
        <p:nvSpPr>
          <p:cNvPr id="56325" name="Rectangle 5"/>
          <p:cNvSpPr>
            <a:spLocks noGrp="1" noChangeArrowheads="1"/>
          </p:cNvSpPr>
          <p:nvPr>
            <p:ph type="sldNum" sz="quarter" idx="3"/>
          </p:nvPr>
        </p:nvSpPr>
        <p:spPr bwMode="auto">
          <a:xfrm>
            <a:off x="5311775" y="6634163"/>
            <a:ext cx="3981450" cy="385762"/>
          </a:xfrm>
          <a:prstGeom prst="rect">
            <a:avLst/>
          </a:prstGeom>
          <a:noFill/>
          <a:ln w="28575">
            <a:noFill/>
            <a:miter lim="800000"/>
            <a:headEnd type="none" w="sm" len="sm"/>
            <a:tailEnd type="none" w="sm" len="sm"/>
          </a:ln>
          <a:effectLst/>
        </p:spPr>
        <p:txBody>
          <a:bodyPr vert="horz" wrap="square" lIns="46597" tIns="46597" rIns="46597" bIns="46597" numCol="1" anchor="b" anchorCtr="0" compatLnSpc="1">
            <a:prstTxWarp prst="textNoShape">
              <a:avLst/>
            </a:prstTxWarp>
          </a:bodyPr>
          <a:lstStyle>
            <a:lvl1pPr algn="r" defTabSz="931863">
              <a:defRPr sz="1200" b="0" smtClean="0">
                <a:solidFill>
                  <a:schemeClr val="bg1"/>
                </a:solidFill>
              </a:defRPr>
            </a:lvl1pPr>
          </a:lstStyle>
          <a:p>
            <a:pPr>
              <a:defRPr/>
            </a:pPr>
            <a:fld id="{E12842BF-E0F4-426B-895E-491F151C2D10}" type="slidenum">
              <a:rPr lang="zh-CN" altLang="en-CA"/>
              <a:pPr>
                <a:defRPr/>
              </a:pPr>
              <a:t>‹#›</a:t>
            </a:fld>
            <a:endParaRPr lang="en-CA"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
          <p:cNvSpPr>
            <a:spLocks noChangeArrowheads="1" noTextEdit="1"/>
          </p:cNvSpPr>
          <p:nvPr>
            <p:ph type="sldImg" idx="2"/>
          </p:nvPr>
        </p:nvSpPr>
        <p:spPr bwMode="auto">
          <a:xfrm>
            <a:off x="993775" y="328613"/>
            <a:ext cx="7519988" cy="5753100"/>
          </a:xfrm>
          <a:prstGeom prst="rect">
            <a:avLst/>
          </a:prstGeom>
          <a:noFill/>
          <a:ln w="9525">
            <a:solidFill>
              <a:srgbClr val="000000"/>
            </a:solidFill>
            <a:miter lim="800000"/>
            <a:headEnd/>
            <a:tailEnd/>
          </a:ln>
        </p:spPr>
      </p:sp>
      <p:sp>
        <p:nvSpPr>
          <p:cNvPr id="2059" name="Rectangle 11"/>
          <p:cNvSpPr>
            <a:spLocks noGrp="1" noChangeArrowheads="1"/>
          </p:cNvSpPr>
          <p:nvPr>
            <p:ph type="body" sz="quarter" idx="3"/>
          </p:nvPr>
        </p:nvSpPr>
        <p:spPr bwMode="auto">
          <a:xfrm>
            <a:off x="220663" y="6099175"/>
            <a:ext cx="8904287" cy="882650"/>
          </a:xfrm>
          <a:prstGeom prst="rect">
            <a:avLst/>
          </a:prstGeom>
          <a:noFill/>
          <a:ln w="9525">
            <a:noFill/>
            <a:miter lim="800000"/>
            <a:headEnd/>
            <a:tailEnd/>
          </a:ln>
          <a:effectLst/>
        </p:spPr>
        <p:txBody>
          <a:bodyPr vert="horz" wrap="square" lIns="93194" tIns="46597" rIns="93194" bIns="46597" numCol="1" anchor="t" anchorCtr="0" compatLnSpc="1">
            <a:prstTxWarp prst="textNoShape">
              <a:avLst/>
            </a:prstTxWarp>
          </a:bodyPr>
          <a:lstStyle/>
          <a:p>
            <a:pPr lvl="0"/>
            <a:r>
              <a:rPr lang="en-CA" altLang="zh-CN" noProof="0" smtClean="0"/>
              <a:t>Click to edit Master text styles</a:t>
            </a:r>
          </a:p>
          <a:p>
            <a:pPr lvl="1"/>
            <a:r>
              <a:rPr lang="en-CA" altLang="zh-CN" noProof="0" smtClean="0"/>
              <a:t>Second level</a:t>
            </a:r>
          </a:p>
          <a:p>
            <a:pPr lvl="2"/>
            <a:r>
              <a:rPr lang="en-CA" altLang="zh-CN" noProof="0" smtClean="0"/>
              <a:t>Third level</a:t>
            </a:r>
          </a:p>
          <a:p>
            <a:pPr lvl="3"/>
            <a:r>
              <a:rPr lang="en-CA" altLang="zh-CN" noProof="0" smtClean="0"/>
              <a:t>Fourth level</a:t>
            </a:r>
          </a:p>
          <a:p>
            <a:pPr lvl="4"/>
            <a:r>
              <a:rPr lang="en-CA" altLang="zh-CN"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b="1" smtClean="0"/>
              <a:t>Cut language to include in voiceover somewhere:</a:t>
            </a:r>
          </a:p>
          <a:p>
            <a:r>
              <a:rPr lang="en-US" smtClean="0"/>
              <a:t>U.S. expected to have a shortage of 124,000 physicians by 2025</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noTextEdit="1"/>
          </p:cNvSpPr>
          <p:nvPr>
            <p:ph type="sldImg"/>
          </p:nvPr>
        </p:nvSpPr>
        <p:spPr>
          <a:xfrm>
            <a:off x="2408238" y="141288"/>
            <a:ext cx="4791075" cy="3665537"/>
          </a:xfrm>
          <a:ln/>
        </p:spPr>
      </p:sp>
      <p:sp>
        <p:nvSpPr>
          <p:cNvPr id="27651" name="Rectangle 3"/>
          <p:cNvSpPr>
            <a:spLocks noGrp="1" noChangeArrowheads="1"/>
          </p:cNvSpPr>
          <p:nvPr>
            <p:ph type="body" idx="1"/>
          </p:nvPr>
        </p:nvSpPr>
        <p:spPr>
          <a:xfrm>
            <a:off x="587375" y="3875088"/>
            <a:ext cx="8537575" cy="3106737"/>
          </a:xfrm>
          <a:noFill/>
          <a:ln/>
        </p:spPr>
        <p:txBody>
          <a:bodyPr/>
          <a:lstStyle/>
          <a:p>
            <a:pPr marL="115888" indent="-115888">
              <a:buFontTx/>
              <a:buChar cha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a:xfrm>
            <a:off x="992188" y="327025"/>
            <a:ext cx="7521575" cy="5754688"/>
          </a:xfrm>
          <a:ln/>
        </p:spPr>
      </p:sp>
      <p:sp>
        <p:nvSpPr>
          <p:cNvPr id="286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xfrm>
            <a:off x="2409825" y="141288"/>
            <a:ext cx="4791075" cy="3665537"/>
          </a:xfrm>
          <a:ln/>
        </p:spPr>
      </p:sp>
      <p:sp>
        <p:nvSpPr>
          <p:cNvPr id="29699" name="Rectangle 3"/>
          <p:cNvSpPr>
            <a:spLocks noGrp="1" noChangeArrowheads="1"/>
          </p:cNvSpPr>
          <p:nvPr>
            <p:ph type="body" idx="1"/>
          </p:nvPr>
        </p:nvSpPr>
        <p:spPr>
          <a:xfrm>
            <a:off x="587375" y="3873500"/>
            <a:ext cx="8537575" cy="3108325"/>
          </a:xfrm>
          <a:noFill/>
          <a:ln/>
        </p:spPr>
        <p:txBody>
          <a:bodyPr/>
          <a:lstStyle/>
          <a:p>
            <a:pPr marL="115888" indent="-115888">
              <a:buFontTx/>
              <a:buChar cha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xfrm>
            <a:off x="992188" y="327025"/>
            <a:ext cx="7521575" cy="5754688"/>
          </a:xfrm>
          <a:ln/>
        </p:spPr>
      </p:sp>
      <p:sp>
        <p:nvSpPr>
          <p:cNvPr id="307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4" descr="checked-background-sx3"/>
          <p:cNvPicPr>
            <a:picLocks noChangeAspect="1" noChangeArrowheads="1"/>
          </p:cNvPicPr>
          <p:nvPr/>
        </p:nvPicPr>
        <p:blipFill>
          <a:blip r:embed="rId2" cstate="print"/>
          <a:srcRect b="1318"/>
          <a:stretch>
            <a:fillRect/>
          </a:stretch>
        </p:blipFill>
        <p:spPr bwMode="auto">
          <a:xfrm>
            <a:off x="0" y="0"/>
            <a:ext cx="6019800" cy="4751388"/>
          </a:xfrm>
          <a:prstGeom prst="rect">
            <a:avLst/>
          </a:prstGeom>
          <a:noFill/>
          <a:ln w="9525">
            <a:noFill/>
            <a:miter lim="800000"/>
            <a:headEnd/>
            <a:tailEnd/>
          </a:ln>
        </p:spPr>
      </p:pic>
      <p:pic>
        <p:nvPicPr>
          <p:cNvPr id="5" name="Picture 8"/>
          <p:cNvPicPr>
            <a:picLocks noChangeAspect="1" noChangeArrowheads="1"/>
          </p:cNvPicPr>
          <p:nvPr/>
        </p:nvPicPr>
        <p:blipFill>
          <a:blip r:embed="rId3" cstate="print"/>
          <a:srcRect/>
          <a:stretch>
            <a:fillRect/>
          </a:stretch>
        </p:blipFill>
        <p:spPr bwMode="auto">
          <a:xfrm>
            <a:off x="2297113" y="1338263"/>
            <a:ext cx="5133975" cy="1028700"/>
          </a:xfrm>
          <a:prstGeom prst="rect">
            <a:avLst/>
          </a:prstGeom>
          <a:noFill/>
          <a:ln w="9525">
            <a:noFill/>
            <a:miter lim="800000"/>
            <a:headEnd/>
            <a:tailEnd/>
          </a:ln>
        </p:spPr>
      </p:pic>
      <p:sp>
        <p:nvSpPr>
          <p:cNvPr id="267266" name="Presentation Title"/>
          <p:cNvSpPr>
            <a:spLocks noGrp="1" noChangeArrowheads="1"/>
          </p:cNvSpPr>
          <p:nvPr>
            <p:ph type="ctrTitle" sz="quarter"/>
          </p:nvPr>
        </p:nvSpPr>
        <p:spPr bwMode="auto">
          <a:xfrm>
            <a:off x="1571625" y="3405188"/>
            <a:ext cx="6530975" cy="515937"/>
          </a:xfrm>
          <a:ln algn="ctr"/>
        </p:spPr>
        <p:txBody>
          <a:bodyPr lIns="88633" tIns="44317" rIns="88633" bIns="44317" anchor="b">
            <a:spAutoFit/>
          </a:bodyPr>
          <a:lstStyle>
            <a:lvl1pPr>
              <a:defRPr sz="2800"/>
            </a:lvl1pPr>
          </a:lstStyle>
          <a:p>
            <a:r>
              <a:rPr lang="en-US"/>
              <a:t>Title</a:t>
            </a:r>
            <a:endParaRPr lang="en-US" noProof="1"/>
          </a:p>
        </p:txBody>
      </p:sp>
      <p:sp>
        <p:nvSpPr>
          <p:cNvPr id="267267" name="Sub Title"/>
          <p:cNvSpPr>
            <a:spLocks noGrp="1" noChangeArrowheads="1"/>
          </p:cNvSpPr>
          <p:nvPr>
            <p:ph type="subTitle" sz="quarter" idx="1"/>
          </p:nvPr>
        </p:nvSpPr>
        <p:spPr bwMode="auto">
          <a:xfrm>
            <a:off x="1597025" y="4451350"/>
            <a:ext cx="6530975" cy="454025"/>
          </a:xfrm>
          <a:ln algn="ctr"/>
        </p:spPr>
        <p:txBody>
          <a:bodyPr lIns="88633" tIns="44317" rIns="88633" bIns="44317">
            <a:spAutoFit/>
          </a:bodyPr>
          <a:lstStyle>
            <a:lvl1pPr marL="0" indent="0">
              <a:spcBef>
                <a:spcPct val="0"/>
              </a:spcBef>
              <a:buFont typeface="Verdana" pitchFamily="34" charset="0"/>
              <a:buNone/>
              <a:defRPr/>
            </a:lvl1pPr>
          </a:lstStyle>
          <a:p>
            <a:r>
              <a:rPr lang="en-US"/>
              <a:t>Date</a:t>
            </a:r>
            <a:endParaRPr 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E1C24FB-0928-4FF2-8895-2AD05208B963}"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5663" y="315913"/>
            <a:ext cx="2274887" cy="6618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238" y="315913"/>
            <a:ext cx="6677025" cy="6618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186D188-127C-42E9-A663-A94CE22CD96E}"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62125D0-301F-431B-8C21-22F07FF9A340}"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350" y="4781550"/>
            <a:ext cx="8267700" cy="14779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8350" y="3154363"/>
            <a:ext cx="8267700" cy="1627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379FFC6-C72E-4A81-AAE1-4B1DA8855CE0}"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6238" y="1403350"/>
            <a:ext cx="4413250" cy="553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1888" y="1403350"/>
            <a:ext cx="4413250" cy="553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197EE02-B7DD-4B2C-ADEB-B329CEF9A172}"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775" y="298450"/>
            <a:ext cx="8755063" cy="12398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5775" y="1665288"/>
            <a:ext cx="4298950" cy="6937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5775" y="2359025"/>
            <a:ext cx="4298950" cy="4287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40300" y="1665288"/>
            <a:ext cx="4300538" cy="6937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0300" y="2359025"/>
            <a:ext cx="4300538" cy="4287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DFA6894-2842-4FC3-B61C-D8C2814A863E}"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4AC3C51-F96A-46C4-8CD1-B3F967574E87}"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698781F-BC9F-49FE-A500-0B297CEBDB0D}"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775" y="296863"/>
            <a:ext cx="3200400" cy="12604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2063" y="296863"/>
            <a:ext cx="5438775" cy="635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775" y="1557338"/>
            <a:ext cx="3200400" cy="50895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CA98415-EA7C-4B00-96C1-EE0FEBBA0084}"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6588" y="5208588"/>
            <a:ext cx="5835650" cy="6143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06588" y="665163"/>
            <a:ext cx="5835650" cy="4464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06588" y="5822950"/>
            <a:ext cx="5835650" cy="873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4437F73-8508-4E44-9CD7-72A37303331A}"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ChangeArrowheads="1"/>
          </p:cNvSpPr>
          <p:nvPr/>
        </p:nvSpPr>
        <p:spPr bwMode="gray">
          <a:xfrm>
            <a:off x="0" y="0"/>
            <a:ext cx="9726613" cy="7440613"/>
          </a:xfrm>
          <a:prstGeom prst="rect">
            <a:avLst/>
          </a:prstGeom>
          <a:solidFill>
            <a:srgbClr val="FFFFFF"/>
          </a:solidFill>
          <a:ln w="19050">
            <a:noFill/>
            <a:miter lim="800000"/>
            <a:headEnd/>
            <a:tailEnd/>
          </a:ln>
          <a:effectLst/>
        </p:spPr>
        <p:txBody>
          <a:bodyPr lIns="46800" tIns="46800" rIns="46800" bIns="46800" anchor="ctr"/>
          <a:lstStyle/>
          <a:p>
            <a:pPr algn="ctr">
              <a:defRPr/>
            </a:pPr>
            <a:endParaRPr lang="en-US" b="0"/>
          </a:p>
        </p:txBody>
      </p:sp>
      <p:sp>
        <p:nvSpPr>
          <p:cNvPr id="266243" name="Line 3"/>
          <p:cNvSpPr>
            <a:spLocks noChangeShapeType="1"/>
          </p:cNvSpPr>
          <p:nvPr/>
        </p:nvSpPr>
        <p:spPr bwMode="gray">
          <a:xfrm>
            <a:off x="0" y="1131888"/>
            <a:ext cx="9726613" cy="0"/>
          </a:xfrm>
          <a:prstGeom prst="line">
            <a:avLst/>
          </a:prstGeom>
          <a:noFill/>
          <a:ln w="76200">
            <a:solidFill>
              <a:srgbClr val="3876C0"/>
            </a:solidFill>
            <a:round/>
            <a:headEnd/>
            <a:tailEnd/>
          </a:ln>
          <a:effectLst/>
        </p:spPr>
        <p:txBody>
          <a:bodyPr lIns="46800" tIns="46800" rIns="46800" bIns="46800" anchor="ctr"/>
          <a:lstStyle/>
          <a:p>
            <a:pPr>
              <a:defRPr/>
            </a:pPr>
            <a:endParaRPr lang="en-US"/>
          </a:p>
        </p:txBody>
      </p:sp>
      <p:sp>
        <p:nvSpPr>
          <p:cNvPr id="7172" name="Rectangle 4"/>
          <p:cNvSpPr>
            <a:spLocks noGrp="1" noChangeArrowheads="1"/>
          </p:cNvSpPr>
          <p:nvPr>
            <p:ph type="body" idx="1"/>
          </p:nvPr>
        </p:nvSpPr>
        <p:spPr bwMode="gray">
          <a:xfrm>
            <a:off x="376238" y="1403350"/>
            <a:ext cx="8978900" cy="5530850"/>
          </a:xfrm>
          <a:prstGeom prst="rect">
            <a:avLst/>
          </a:prstGeom>
          <a:noFill/>
          <a:ln w="9525">
            <a:noFill/>
            <a:miter lim="800000"/>
            <a:headEnd/>
            <a:tailEnd/>
          </a:ln>
        </p:spPr>
        <p:txBody>
          <a:bodyPr vert="horz" wrap="square" lIns="46800" tIns="46800" rIns="46800" bIns="46800" numCol="1" anchor="t" anchorCtr="0" compatLnSpc="1">
            <a:prstTxWarp prst="textNoShape">
              <a:avLst/>
            </a:prstTxWarp>
          </a:bodyPr>
          <a:lstStyle/>
          <a:p>
            <a:pPr lvl="0"/>
            <a:r>
              <a:rPr lang="en-US" noProof="1" smtClean="0"/>
              <a:t>Click to edit master</a:t>
            </a:r>
            <a:r>
              <a:rPr lang="en-CA" altLang="zh-CN" smtClean="0"/>
              <a:t> </a:t>
            </a:r>
            <a:r>
              <a:rPr lang="en-CA" noProof="1" smtClean="0"/>
              <a:t>text styles</a:t>
            </a:r>
            <a:r>
              <a:rPr lang="en-US" smtClean="0"/>
              <a:t> (only first word capitalized)</a:t>
            </a:r>
            <a:endParaRPr lang="en-US" noProof="1" smtClean="0"/>
          </a:p>
          <a:p>
            <a:pPr lvl="1"/>
            <a:r>
              <a:rPr lang="en-US" noProof="1" smtClean="0"/>
              <a:t>Second level</a:t>
            </a:r>
          </a:p>
          <a:p>
            <a:pPr lvl="2"/>
            <a:r>
              <a:rPr lang="en-US" noProof="1" smtClean="0"/>
              <a:t>Third level</a:t>
            </a:r>
            <a:endParaRPr lang="en-CA" altLang="zh-CN" smtClean="0"/>
          </a:p>
          <a:p>
            <a:pPr lvl="3"/>
            <a:r>
              <a:rPr lang="en-CA" altLang="zh-CN" smtClean="0"/>
              <a:t>Fourth level</a:t>
            </a:r>
            <a:endParaRPr lang="en-CA" noProof="1" smtClean="0"/>
          </a:p>
        </p:txBody>
      </p:sp>
      <p:sp>
        <p:nvSpPr>
          <p:cNvPr id="266245" name="Rectangle 5"/>
          <p:cNvSpPr>
            <a:spLocks noGrp="1" noChangeArrowheads="1"/>
          </p:cNvSpPr>
          <p:nvPr>
            <p:ph type="sldNum" sz="quarter" idx="4"/>
          </p:nvPr>
        </p:nvSpPr>
        <p:spPr bwMode="gray">
          <a:xfrm>
            <a:off x="9331325" y="7000875"/>
            <a:ext cx="315913" cy="331788"/>
          </a:xfrm>
          <a:prstGeom prst="rect">
            <a:avLst/>
          </a:prstGeom>
          <a:noFill/>
          <a:ln w="9525">
            <a:noFill/>
            <a:miter lim="800000"/>
            <a:headEnd/>
            <a:tailEnd/>
          </a:ln>
          <a:effectLst/>
        </p:spPr>
        <p:txBody>
          <a:bodyPr vert="horz" wrap="none" lIns="0" tIns="44317" rIns="0" bIns="44317" numCol="1" anchor="ctr" anchorCtr="0" compatLnSpc="1">
            <a:prstTxWarp prst="textNoShape">
              <a:avLst/>
            </a:prstTxWarp>
          </a:bodyPr>
          <a:lstStyle>
            <a:lvl1pPr>
              <a:defRPr sz="1000" b="0" noProof="1"/>
            </a:lvl1pPr>
          </a:lstStyle>
          <a:p>
            <a:fld id="{1D00B4DE-F803-440C-887F-5654356A03D6}" type="slidenum">
              <a:rPr/>
              <a:pPr/>
              <a:t>‹#›</a:t>
            </a:fld>
            <a:endParaRPr lang="en-US"/>
          </a:p>
        </p:txBody>
      </p:sp>
      <p:sp>
        <p:nvSpPr>
          <p:cNvPr id="266246" name="Notes" hidden="1"/>
          <p:cNvSpPr txBox="1">
            <a:spLocks noChangeArrowheads="1"/>
          </p:cNvSpPr>
          <p:nvPr>
            <p:custDataLst>
              <p:tags r:id="rId13"/>
            </p:custDataLst>
          </p:nvPr>
        </p:nvSpPr>
        <p:spPr bwMode="gray">
          <a:xfrm>
            <a:off x="222250" y="7048500"/>
            <a:ext cx="6140450" cy="152400"/>
          </a:xfrm>
          <a:prstGeom prst="rect">
            <a:avLst/>
          </a:prstGeom>
          <a:noFill/>
          <a:ln w="12700">
            <a:noFill/>
            <a:miter lim="800000"/>
            <a:headEnd type="none" w="sm" len="sm"/>
            <a:tailEnd type="none" w="sm" len="sm"/>
          </a:ln>
          <a:effectLst/>
        </p:spPr>
        <p:txBody>
          <a:bodyPr lIns="0" tIns="0" rIns="0" bIns="0" anchor="b">
            <a:spAutoFit/>
          </a:bodyPr>
          <a:lstStyle/>
          <a:p>
            <a:pPr marL="184150" indent="-184150" defTabSz="881063" fontAlgn="t">
              <a:defRPr/>
            </a:pPr>
            <a:endParaRPr lang="en-US" sz="1000" b="0" noProof="1"/>
          </a:p>
        </p:txBody>
      </p:sp>
      <p:sp>
        <p:nvSpPr>
          <p:cNvPr id="7175" name="Title1"/>
          <p:cNvSpPr>
            <a:spLocks noGrp="1" noChangeArrowheads="1"/>
          </p:cNvSpPr>
          <p:nvPr>
            <p:ph type="title"/>
            <p:custDataLst>
              <p:tags r:id="rId14"/>
            </p:custDataLst>
          </p:nvPr>
        </p:nvSpPr>
        <p:spPr bwMode="gray">
          <a:xfrm>
            <a:off x="563563" y="315913"/>
            <a:ext cx="8916987" cy="687387"/>
          </a:xfrm>
          <a:prstGeom prst="rect">
            <a:avLst/>
          </a:prstGeom>
          <a:noFill/>
          <a:ln w="9525">
            <a:noFill/>
            <a:miter lim="800000"/>
            <a:headEnd/>
            <a:tailEnd/>
          </a:ln>
        </p:spPr>
        <p:txBody>
          <a:bodyPr vert="horz" wrap="square" lIns="0" tIns="0" rIns="72000" bIns="0" numCol="1" anchor="ctr" anchorCtr="0" compatLnSpc="1">
            <a:prstTxWarp prst="textNoShape">
              <a:avLst/>
            </a:prstTxWarp>
          </a:bodyPr>
          <a:lstStyle/>
          <a:p>
            <a:pPr lvl="0"/>
            <a:r>
              <a:rPr lang="en-US" smtClean="0"/>
              <a:t>Title (Not in Caps, size 24)</a:t>
            </a:r>
            <a:endParaRPr lang="en-US" noProof="1" smtClean="0"/>
          </a:p>
        </p:txBody>
      </p:sp>
      <p:sp>
        <p:nvSpPr>
          <p:cNvPr id="266248" name="Text Box 8"/>
          <p:cNvSpPr txBox="1">
            <a:spLocks noChangeArrowheads="1"/>
          </p:cNvSpPr>
          <p:nvPr/>
        </p:nvSpPr>
        <p:spPr bwMode="auto">
          <a:xfrm>
            <a:off x="419100" y="6985000"/>
            <a:ext cx="5918200" cy="457200"/>
          </a:xfrm>
          <a:prstGeom prst="rect">
            <a:avLst/>
          </a:prstGeom>
          <a:noFill/>
          <a:ln w="19050">
            <a:noFill/>
            <a:miter lim="800000"/>
            <a:headEnd/>
            <a:tailEnd/>
          </a:ln>
          <a:effectLst/>
        </p:spPr>
        <p:txBody>
          <a:bodyPr lIns="46800" tIns="46800" rIns="46800" bIns="46800">
            <a:spAutoFit/>
          </a:bodyPr>
          <a:lstStyle/>
          <a:p>
            <a:pPr>
              <a:spcBef>
                <a:spcPct val="50000"/>
              </a:spcBef>
              <a:defRPr/>
            </a:pPr>
            <a:endParaRPr lang="en-US" b="0"/>
          </a:p>
        </p:txBody>
      </p:sp>
      <p:pic>
        <p:nvPicPr>
          <p:cNvPr id="7177" name="Picture 9"/>
          <p:cNvPicPr>
            <a:picLocks noChangeAspect="1" noChangeArrowheads="1"/>
          </p:cNvPicPr>
          <p:nvPr/>
        </p:nvPicPr>
        <p:blipFill>
          <a:blip r:embed="rId15" cstate="print"/>
          <a:srcRect/>
          <a:stretch>
            <a:fillRect/>
          </a:stretch>
        </p:blipFill>
        <p:spPr bwMode="auto">
          <a:xfrm>
            <a:off x="7491413" y="7040563"/>
            <a:ext cx="1811337"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881063" rtl="0" eaLnBrk="0" fontAlgn="base" hangingPunct="0">
        <a:spcBef>
          <a:spcPct val="0"/>
        </a:spcBef>
        <a:spcAft>
          <a:spcPct val="0"/>
        </a:spcAft>
        <a:defRPr sz="2400">
          <a:solidFill>
            <a:srgbClr val="3876C0"/>
          </a:solidFill>
          <a:latin typeface="+mj-lt"/>
          <a:ea typeface="+mj-ea"/>
          <a:cs typeface="+mj-cs"/>
        </a:defRPr>
      </a:lvl1pPr>
      <a:lvl2pPr algn="l" defTabSz="881063" rtl="0" eaLnBrk="0" fontAlgn="base" hangingPunct="0">
        <a:spcBef>
          <a:spcPct val="0"/>
        </a:spcBef>
        <a:spcAft>
          <a:spcPct val="0"/>
        </a:spcAft>
        <a:defRPr sz="2400">
          <a:solidFill>
            <a:srgbClr val="3876C0"/>
          </a:solidFill>
          <a:latin typeface="Verdana" pitchFamily="34" charset="0"/>
        </a:defRPr>
      </a:lvl2pPr>
      <a:lvl3pPr algn="l" defTabSz="881063" rtl="0" eaLnBrk="0" fontAlgn="base" hangingPunct="0">
        <a:spcBef>
          <a:spcPct val="0"/>
        </a:spcBef>
        <a:spcAft>
          <a:spcPct val="0"/>
        </a:spcAft>
        <a:defRPr sz="2400">
          <a:solidFill>
            <a:srgbClr val="3876C0"/>
          </a:solidFill>
          <a:latin typeface="Verdana" pitchFamily="34" charset="0"/>
        </a:defRPr>
      </a:lvl3pPr>
      <a:lvl4pPr algn="l" defTabSz="881063" rtl="0" eaLnBrk="0" fontAlgn="base" hangingPunct="0">
        <a:spcBef>
          <a:spcPct val="0"/>
        </a:spcBef>
        <a:spcAft>
          <a:spcPct val="0"/>
        </a:spcAft>
        <a:defRPr sz="2400">
          <a:solidFill>
            <a:srgbClr val="3876C0"/>
          </a:solidFill>
          <a:latin typeface="Verdana" pitchFamily="34" charset="0"/>
        </a:defRPr>
      </a:lvl4pPr>
      <a:lvl5pPr algn="l" defTabSz="881063" rtl="0" eaLnBrk="0" fontAlgn="base" hangingPunct="0">
        <a:spcBef>
          <a:spcPct val="0"/>
        </a:spcBef>
        <a:spcAft>
          <a:spcPct val="0"/>
        </a:spcAft>
        <a:defRPr sz="2400">
          <a:solidFill>
            <a:srgbClr val="3876C0"/>
          </a:solidFill>
          <a:latin typeface="Verdana" pitchFamily="34" charset="0"/>
        </a:defRPr>
      </a:lvl5pPr>
      <a:lvl6pPr marL="457200" algn="l" defTabSz="881063" rtl="0" fontAlgn="base">
        <a:spcBef>
          <a:spcPct val="0"/>
        </a:spcBef>
        <a:spcAft>
          <a:spcPct val="0"/>
        </a:spcAft>
        <a:defRPr sz="2400">
          <a:solidFill>
            <a:srgbClr val="3876C0"/>
          </a:solidFill>
          <a:latin typeface="Verdana" pitchFamily="34" charset="0"/>
        </a:defRPr>
      </a:lvl6pPr>
      <a:lvl7pPr marL="914400" algn="l" defTabSz="881063" rtl="0" fontAlgn="base">
        <a:spcBef>
          <a:spcPct val="0"/>
        </a:spcBef>
        <a:spcAft>
          <a:spcPct val="0"/>
        </a:spcAft>
        <a:defRPr sz="2400">
          <a:solidFill>
            <a:srgbClr val="3876C0"/>
          </a:solidFill>
          <a:latin typeface="Verdana" pitchFamily="34" charset="0"/>
        </a:defRPr>
      </a:lvl7pPr>
      <a:lvl8pPr marL="1371600" algn="l" defTabSz="881063" rtl="0" fontAlgn="base">
        <a:spcBef>
          <a:spcPct val="0"/>
        </a:spcBef>
        <a:spcAft>
          <a:spcPct val="0"/>
        </a:spcAft>
        <a:defRPr sz="2400">
          <a:solidFill>
            <a:srgbClr val="3876C0"/>
          </a:solidFill>
          <a:latin typeface="Verdana" pitchFamily="34" charset="0"/>
        </a:defRPr>
      </a:lvl8pPr>
      <a:lvl9pPr marL="1828800" algn="l" defTabSz="881063" rtl="0" fontAlgn="base">
        <a:spcBef>
          <a:spcPct val="0"/>
        </a:spcBef>
        <a:spcAft>
          <a:spcPct val="0"/>
        </a:spcAft>
        <a:defRPr sz="2400">
          <a:solidFill>
            <a:srgbClr val="3876C0"/>
          </a:solidFill>
          <a:latin typeface="Verdana" pitchFamily="34" charset="0"/>
        </a:defRPr>
      </a:lvl9pPr>
    </p:titleStyle>
    <p:bodyStyle>
      <a:lvl1pPr marL="228600" indent="-228600" algn="l" defTabSz="981075" rtl="0" eaLnBrk="0" fontAlgn="base" hangingPunct="0">
        <a:spcBef>
          <a:spcPct val="40000"/>
        </a:spcBef>
        <a:spcAft>
          <a:spcPct val="0"/>
        </a:spcAft>
        <a:buClr>
          <a:schemeClr val="tx1"/>
        </a:buClr>
        <a:buFont typeface="Verdana" pitchFamily="34" charset="0"/>
        <a:buChar char="•"/>
        <a:defRPr sz="2400">
          <a:solidFill>
            <a:schemeClr val="tx1"/>
          </a:solidFill>
          <a:latin typeface="+mn-lt"/>
          <a:ea typeface="+mn-ea"/>
          <a:cs typeface="+mn-cs"/>
        </a:defRPr>
      </a:lvl1pPr>
      <a:lvl2pPr marL="5715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fontAlgn="base">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fontAlgn="base">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fontAlgn="base">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fontAlgn="base">
        <a:spcBef>
          <a:spcPct val="0"/>
        </a:spcBef>
        <a:spcAft>
          <a:spcPct val="0"/>
        </a:spcAft>
        <a:buClr>
          <a:srgbClr val="FFFF66"/>
        </a:buClr>
        <a:buFont typeface="Marlett" pitchFamily="2" charset="2"/>
        <a:buChar char="8"/>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upload.wikimedia.org/wikipedia/commons/d/d2/Internet_map_1024.jp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hyperlink" Target="http://upload.wikimedia.org/wikipedia/commons/e/e1/69workmen.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9/91/Eisenhower_Interstate_System.svg" TargetMode="External"/><Relationship Id="rId5" Type="http://schemas.openxmlformats.org/officeDocument/2006/relationships/image" Target="../media/image5.jpeg"/><Relationship Id="rId4" Type="http://schemas.openxmlformats.org/officeDocument/2006/relationships/hyperlink" Target="http://upload.wikimedia.org/wikipedia/commons/f/fe/REA_lineman.jpg" TargetMode="Externa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8.png"/><Relationship Id="rId4" Type="http://schemas.openxmlformats.org/officeDocument/2006/relationships/tags" Target="../tags/tag7.xml"/><Relationship Id="rId9"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6"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notesSlide" Target="../notesSlides/notesSlide3.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tags" Target="../tags/tag27.xml"/><Relationship Id="rId7" Type="http://schemas.openxmlformats.org/officeDocument/2006/relationships/oleObject" Target="../embeddings/oleObject3.bin"/><Relationship Id="rId2" Type="http://schemas.openxmlformats.org/officeDocument/2006/relationships/tags" Target="../tags/tag26.xml"/><Relationship Id="rId1" Type="http://schemas.openxmlformats.org/officeDocument/2006/relationships/vmlDrawing" Target="../drawings/vmlDrawing3.v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28.xml"/></Relationships>
</file>

<file path=ppt/slides/_rels/slide7.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notesSlide" Target="../notesSlides/notesSlide5.xml"/><Relationship Id="rId3" Type="http://schemas.openxmlformats.org/officeDocument/2006/relationships/tags" Target="../tags/tag30.xml"/><Relationship Id="rId21" Type="http://schemas.openxmlformats.org/officeDocument/2006/relationships/tags" Target="../tags/tag48.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slideLayout" Target="../slideLayouts/slideLayout2.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1" Type="http://schemas.openxmlformats.org/officeDocument/2006/relationships/vmlDrawing" Target="../drawings/vmlDrawing4.v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oleObject" Target="../embeddings/oleObject5.bin"/><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3.xml"/><Relationship Id="rId7" Type="http://schemas.openxmlformats.org/officeDocument/2006/relationships/oleObject" Target="../embeddings/oleObject6.bin"/><Relationship Id="rId2" Type="http://schemas.openxmlformats.org/officeDocument/2006/relationships/tags" Target="../tags/tag52.xml"/><Relationship Id="rId1" Type="http://schemas.openxmlformats.org/officeDocument/2006/relationships/vmlDrawing" Target="../drawings/vmlDrawing5.v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2" Type="http://schemas.openxmlformats.org/officeDocument/2006/relationships/tags" Target="../tags/tag55.xml"/><Relationship Id="rId16" Type="http://schemas.openxmlformats.org/officeDocument/2006/relationships/oleObject" Target="../embeddings/oleObject7.bin"/><Relationship Id="rId1" Type="http://schemas.openxmlformats.org/officeDocument/2006/relationships/vmlDrawing" Target="../drawings/vmlDrawing6.v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slideLayout" Target="../slideLayouts/slideLayout7.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p>
            <a:pPr defTabSz="881063"/>
            <a:fld id="{CB6558D7-6EA6-4CA1-A344-372AD10E354A}" type="slidenum">
              <a:rPr/>
              <a:pPr defTabSz="881063"/>
              <a:t>1</a:t>
            </a:fld>
            <a:endParaRPr lang="en-US"/>
          </a:p>
        </p:txBody>
      </p:sp>
      <p:sp>
        <p:nvSpPr>
          <p:cNvPr id="19459" name="Rectangle 5"/>
          <p:cNvSpPr>
            <a:spLocks noChangeArrowheads="1"/>
          </p:cNvSpPr>
          <p:nvPr>
            <p:custDataLst>
              <p:tags r:id="rId1"/>
            </p:custDataLst>
          </p:nvPr>
        </p:nvSpPr>
        <p:spPr bwMode="auto">
          <a:xfrm>
            <a:off x="0" y="2568575"/>
            <a:ext cx="9726613" cy="1385888"/>
          </a:xfrm>
          <a:prstGeom prst="rect">
            <a:avLst/>
          </a:prstGeom>
          <a:solidFill>
            <a:srgbClr val="3876C0"/>
          </a:solidFill>
          <a:ln w="9525">
            <a:noFill/>
            <a:miter lim="800000"/>
            <a:headEnd/>
            <a:tailEnd/>
          </a:ln>
        </p:spPr>
        <p:txBody>
          <a:bodyPr lIns="46800" tIns="46800" rIns="46800" bIns="46800" anchor="ctr"/>
          <a:lstStyle/>
          <a:p>
            <a:pPr algn="ctr"/>
            <a:r>
              <a:rPr lang="en-US" sz="4400">
                <a:solidFill>
                  <a:schemeClr val="bg1"/>
                </a:solidFill>
                <a:ea typeface="ＭＳ Ｐゴシック" charset="-128"/>
              </a:rPr>
              <a:t>The National Broadband Plan</a:t>
            </a:r>
          </a:p>
        </p:txBody>
      </p:sp>
      <p:sp>
        <p:nvSpPr>
          <p:cNvPr id="19460" name="Text Box 3"/>
          <p:cNvSpPr txBox="1">
            <a:spLocks noChangeArrowheads="1"/>
          </p:cNvSpPr>
          <p:nvPr/>
        </p:nvSpPr>
        <p:spPr bwMode="auto">
          <a:xfrm>
            <a:off x="2019300" y="4191000"/>
            <a:ext cx="5803900" cy="2378075"/>
          </a:xfrm>
          <a:prstGeom prst="rect">
            <a:avLst/>
          </a:prstGeom>
          <a:noFill/>
          <a:ln w="19050">
            <a:noFill/>
            <a:miter lim="800000"/>
            <a:headEnd/>
            <a:tailEnd/>
          </a:ln>
        </p:spPr>
        <p:txBody>
          <a:bodyPr lIns="46800" tIns="46800" rIns="46800" bIns="46800">
            <a:spAutoFit/>
          </a:bodyPr>
          <a:lstStyle/>
          <a:p>
            <a:pPr algn="ctr">
              <a:spcBef>
                <a:spcPct val="50000"/>
              </a:spcBef>
            </a:pPr>
            <a:r>
              <a:rPr lang="en-US" sz="2000"/>
              <a:t>Carol Mattey</a:t>
            </a:r>
          </a:p>
          <a:p>
            <a:pPr algn="ctr">
              <a:spcBef>
                <a:spcPct val="50000"/>
              </a:spcBef>
            </a:pPr>
            <a:r>
              <a:rPr lang="en-US" sz="2000"/>
              <a:t>Federal Communications Commission</a:t>
            </a:r>
          </a:p>
          <a:p>
            <a:pPr algn="ctr">
              <a:spcBef>
                <a:spcPct val="50000"/>
              </a:spcBef>
            </a:pPr>
            <a:r>
              <a:rPr lang="en-US" sz="2000"/>
              <a:t>Presentation before Washington Utilities and Transportation Commission</a:t>
            </a:r>
          </a:p>
          <a:p>
            <a:pPr algn="ctr">
              <a:spcBef>
                <a:spcPct val="50000"/>
              </a:spcBef>
            </a:pPr>
            <a:r>
              <a:rPr lang="en-US" sz="2000"/>
              <a:t>May 5,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pPr defTabSz="881063"/>
            <a:fld id="{B2A29C1C-BFBC-43CB-990E-DD4427247EBF}" type="slidenum">
              <a:rPr/>
              <a:pPr defTabSz="881063"/>
              <a:t>10</a:t>
            </a:fld>
            <a:endParaRPr lang="en-US"/>
          </a:p>
        </p:txBody>
      </p:sp>
      <p:sp>
        <p:nvSpPr>
          <p:cNvPr id="22531" name="Rectangle 2"/>
          <p:cNvSpPr>
            <a:spLocks noGrp="1" noChangeArrowheads="1"/>
          </p:cNvSpPr>
          <p:nvPr>
            <p:ph type="title"/>
          </p:nvPr>
        </p:nvSpPr>
        <p:spPr/>
        <p:txBody>
          <a:bodyPr/>
          <a:lstStyle/>
          <a:p>
            <a:pPr eaLnBrk="1" hangingPunct="1"/>
            <a:r>
              <a:rPr lang="en-US" smtClean="0"/>
              <a:t>First steps:  the USF NOI/NPRM released in April </a:t>
            </a:r>
          </a:p>
        </p:txBody>
      </p:sp>
      <p:sp>
        <p:nvSpPr>
          <p:cNvPr id="22532" name="Rectangle 5"/>
          <p:cNvSpPr>
            <a:spLocks noChangeArrowheads="1"/>
          </p:cNvSpPr>
          <p:nvPr>
            <p:custDataLst>
              <p:tags r:id="rId1"/>
            </p:custDataLst>
          </p:nvPr>
        </p:nvSpPr>
        <p:spPr bwMode="auto">
          <a:xfrm>
            <a:off x="311150" y="1238250"/>
            <a:ext cx="2717800" cy="1090613"/>
          </a:xfrm>
          <a:prstGeom prst="rect">
            <a:avLst/>
          </a:prstGeom>
          <a:solidFill>
            <a:srgbClr val="3876C0"/>
          </a:solidFill>
          <a:ln w="9525">
            <a:noFill/>
            <a:miter lim="800000"/>
            <a:headEnd/>
            <a:tailEnd/>
          </a:ln>
        </p:spPr>
        <p:txBody>
          <a:bodyPr lIns="46800" tIns="46800" rIns="46800" bIns="46800" anchor="ctr"/>
          <a:lstStyle/>
          <a:p>
            <a:pPr algn="ctr"/>
            <a:r>
              <a:rPr lang="en-US" sz="1400">
                <a:solidFill>
                  <a:schemeClr val="bg1"/>
                </a:solidFill>
                <a:ea typeface="ＭＳ Ｐゴシック" charset="-128"/>
              </a:rPr>
              <a:t>Use of a Model</a:t>
            </a:r>
          </a:p>
        </p:txBody>
      </p:sp>
      <p:sp>
        <p:nvSpPr>
          <p:cNvPr id="22533" name="Rectangle 5"/>
          <p:cNvSpPr>
            <a:spLocks noChangeArrowheads="1"/>
          </p:cNvSpPr>
          <p:nvPr>
            <p:custDataLst>
              <p:tags r:id="rId2"/>
            </p:custDataLst>
          </p:nvPr>
        </p:nvSpPr>
        <p:spPr bwMode="auto">
          <a:xfrm>
            <a:off x="6486525" y="1255713"/>
            <a:ext cx="2735263" cy="1090612"/>
          </a:xfrm>
          <a:prstGeom prst="rect">
            <a:avLst/>
          </a:prstGeom>
          <a:solidFill>
            <a:srgbClr val="3876C0"/>
          </a:solidFill>
          <a:ln w="9525">
            <a:noFill/>
            <a:miter lim="800000"/>
            <a:headEnd/>
            <a:tailEnd/>
          </a:ln>
        </p:spPr>
        <p:txBody>
          <a:bodyPr lIns="46800" tIns="46800" rIns="46800" bIns="46800" anchor="ctr"/>
          <a:lstStyle/>
          <a:p>
            <a:pPr algn="ctr"/>
            <a:r>
              <a:rPr lang="en-US" sz="1400">
                <a:solidFill>
                  <a:schemeClr val="bg1"/>
                </a:solidFill>
              </a:rPr>
              <a:t>Capping and Limiting Growth in Legacy High Cost  </a:t>
            </a:r>
          </a:p>
        </p:txBody>
      </p:sp>
      <p:sp>
        <p:nvSpPr>
          <p:cNvPr id="22534" name="Rectangle 5"/>
          <p:cNvSpPr>
            <a:spLocks noChangeArrowheads="1"/>
          </p:cNvSpPr>
          <p:nvPr>
            <p:custDataLst>
              <p:tags r:id="rId3"/>
            </p:custDataLst>
          </p:nvPr>
        </p:nvSpPr>
        <p:spPr bwMode="auto">
          <a:xfrm>
            <a:off x="3397250" y="1235075"/>
            <a:ext cx="2728913" cy="1090613"/>
          </a:xfrm>
          <a:prstGeom prst="rect">
            <a:avLst/>
          </a:prstGeom>
          <a:solidFill>
            <a:srgbClr val="3876C0"/>
          </a:solidFill>
          <a:ln w="9525">
            <a:noFill/>
            <a:miter lim="800000"/>
            <a:headEnd/>
            <a:tailEnd/>
          </a:ln>
        </p:spPr>
        <p:txBody>
          <a:bodyPr lIns="46800" tIns="46800" rIns="46800" bIns="46800" anchor="ctr"/>
          <a:lstStyle/>
          <a:p>
            <a:pPr algn="ctr"/>
            <a:r>
              <a:rPr lang="en-US" sz="1400">
                <a:solidFill>
                  <a:schemeClr val="bg1"/>
                </a:solidFill>
                <a:ea typeface="ＭＳ Ｐゴシック" charset="-128"/>
              </a:rPr>
              <a:t>Market-Based Mechanism </a:t>
            </a:r>
          </a:p>
        </p:txBody>
      </p:sp>
      <p:sp>
        <p:nvSpPr>
          <p:cNvPr id="22535" name="Rectangle 7"/>
          <p:cNvSpPr>
            <a:spLocks noChangeArrowheads="1"/>
          </p:cNvSpPr>
          <p:nvPr/>
        </p:nvSpPr>
        <p:spPr bwMode="gray">
          <a:xfrm>
            <a:off x="207963" y="2406650"/>
            <a:ext cx="2965450" cy="4862513"/>
          </a:xfrm>
          <a:prstGeom prst="rect">
            <a:avLst/>
          </a:prstGeom>
          <a:noFill/>
          <a:ln w="9525">
            <a:noFill/>
            <a:miter lim="800000"/>
            <a:headEnd/>
            <a:tailEnd/>
          </a:ln>
        </p:spPr>
        <p:txBody>
          <a:bodyPr lIns="46800" tIns="46800" rIns="46800" bIns="46800"/>
          <a:lstStyle/>
          <a:p>
            <a:pPr marL="228600" indent="-228600" defTabSz="981075" eaLnBrk="1" hangingPunct="1">
              <a:spcBef>
                <a:spcPct val="40000"/>
              </a:spcBef>
              <a:buClr>
                <a:schemeClr val="tx1"/>
              </a:buClr>
              <a:buFont typeface="Verdana" pitchFamily="34" charset="0"/>
              <a:buChar char="•"/>
            </a:pPr>
            <a:r>
              <a:rPr lang="en-US" sz="1400" b="0"/>
              <a:t>FCC’s non-rural cost model vs. adapting the National Broadband Plan model for USF purposes</a:t>
            </a:r>
          </a:p>
          <a:p>
            <a:pPr marL="228600" indent="-228600" defTabSz="981075" eaLnBrk="1" hangingPunct="1">
              <a:spcBef>
                <a:spcPct val="40000"/>
              </a:spcBef>
              <a:buClr>
                <a:schemeClr val="tx1"/>
              </a:buClr>
              <a:buFont typeface="Verdana" pitchFamily="34" charset="0"/>
              <a:buChar char="•"/>
            </a:pPr>
            <a:r>
              <a:rPr lang="en-US" sz="1400" b="0"/>
              <a:t>Forward-looking vs. embedded costs</a:t>
            </a:r>
          </a:p>
          <a:p>
            <a:pPr marL="228600" indent="-228600" defTabSz="981075" eaLnBrk="1" hangingPunct="1">
              <a:spcBef>
                <a:spcPct val="40000"/>
              </a:spcBef>
              <a:buClr>
                <a:schemeClr val="tx1"/>
              </a:buClr>
              <a:buFont typeface="Verdana" pitchFamily="34" charset="0"/>
              <a:buChar char="•"/>
            </a:pPr>
            <a:r>
              <a:rPr lang="en-US" sz="1400" b="0"/>
              <a:t>Technologies included</a:t>
            </a:r>
          </a:p>
          <a:p>
            <a:pPr marL="228600" indent="-228600" defTabSz="981075" eaLnBrk="1" hangingPunct="1">
              <a:spcBef>
                <a:spcPct val="40000"/>
              </a:spcBef>
              <a:buClr>
                <a:schemeClr val="tx1"/>
              </a:buClr>
              <a:buFont typeface="Verdana" pitchFamily="34" charset="0"/>
              <a:buChar char="•"/>
            </a:pPr>
            <a:r>
              <a:rPr lang="en-US" sz="1400" b="0"/>
              <a:t>Total cost vs. incremental cost</a:t>
            </a:r>
          </a:p>
          <a:p>
            <a:pPr marL="228600" indent="-228600" defTabSz="981075" eaLnBrk="1" hangingPunct="1">
              <a:spcBef>
                <a:spcPct val="40000"/>
              </a:spcBef>
              <a:buClr>
                <a:schemeClr val="tx1"/>
              </a:buClr>
              <a:buFont typeface="Verdana" pitchFamily="34" charset="0"/>
              <a:buChar char="•"/>
            </a:pPr>
            <a:r>
              <a:rPr lang="en-US" sz="1400" b="0"/>
              <a:t>Cost model vs. economic model that considers both costs and revenues</a:t>
            </a:r>
          </a:p>
          <a:p>
            <a:pPr marL="228600" indent="-228600" defTabSz="981075" eaLnBrk="1" hangingPunct="1">
              <a:spcBef>
                <a:spcPct val="40000"/>
              </a:spcBef>
              <a:buClr>
                <a:schemeClr val="tx1"/>
              </a:buClr>
              <a:buFont typeface="Verdana" pitchFamily="34" charset="0"/>
              <a:buChar char="•"/>
            </a:pPr>
            <a:r>
              <a:rPr lang="en-US" sz="1400" b="0"/>
              <a:t>Geographic areas </a:t>
            </a:r>
          </a:p>
        </p:txBody>
      </p:sp>
      <p:sp>
        <p:nvSpPr>
          <p:cNvPr id="22536" name="Rectangle 8"/>
          <p:cNvSpPr>
            <a:spLocks noChangeArrowheads="1"/>
          </p:cNvSpPr>
          <p:nvPr/>
        </p:nvSpPr>
        <p:spPr bwMode="gray">
          <a:xfrm>
            <a:off x="3443288" y="2374900"/>
            <a:ext cx="2862262" cy="4911725"/>
          </a:xfrm>
          <a:prstGeom prst="rect">
            <a:avLst/>
          </a:prstGeom>
          <a:noFill/>
          <a:ln w="9525">
            <a:noFill/>
            <a:miter lim="800000"/>
            <a:headEnd/>
            <a:tailEnd/>
          </a:ln>
        </p:spPr>
        <p:txBody>
          <a:bodyPr lIns="46800" tIns="46800" rIns="46800" bIns="46800"/>
          <a:lstStyle/>
          <a:p>
            <a:pPr marL="228600" indent="-228600" defTabSz="981075" eaLnBrk="1" hangingPunct="1">
              <a:spcBef>
                <a:spcPct val="40000"/>
              </a:spcBef>
              <a:buClr>
                <a:schemeClr val="tx1"/>
              </a:buClr>
              <a:buFont typeface="Verdana" pitchFamily="34" charset="0"/>
              <a:buChar char="•"/>
            </a:pPr>
            <a:r>
              <a:rPr lang="en-US" sz="1400" b="0"/>
              <a:t>Expedited process to target  funding to unserved areas</a:t>
            </a:r>
          </a:p>
          <a:p>
            <a:pPr marL="228600" indent="-228600" defTabSz="981075" eaLnBrk="1" hangingPunct="1">
              <a:spcBef>
                <a:spcPct val="40000"/>
              </a:spcBef>
              <a:buClr>
                <a:schemeClr val="tx1"/>
              </a:buClr>
              <a:buFont typeface="Verdana" pitchFamily="34" charset="0"/>
              <a:buChar char="•"/>
            </a:pPr>
            <a:r>
              <a:rPr lang="en-US" sz="1400" b="0"/>
              <a:t>Competitive procurement auction</a:t>
            </a:r>
          </a:p>
        </p:txBody>
      </p:sp>
      <p:sp>
        <p:nvSpPr>
          <p:cNvPr id="22537" name="Rectangle 9"/>
          <p:cNvSpPr>
            <a:spLocks noChangeArrowheads="1"/>
          </p:cNvSpPr>
          <p:nvPr/>
        </p:nvSpPr>
        <p:spPr bwMode="gray">
          <a:xfrm>
            <a:off x="6535738" y="2446338"/>
            <a:ext cx="2501900" cy="4108450"/>
          </a:xfrm>
          <a:prstGeom prst="rect">
            <a:avLst/>
          </a:prstGeom>
          <a:noFill/>
          <a:ln w="9525">
            <a:noFill/>
            <a:miter lim="800000"/>
            <a:headEnd/>
            <a:tailEnd/>
          </a:ln>
        </p:spPr>
        <p:txBody>
          <a:bodyPr lIns="46800" tIns="46800" rIns="46800" bIns="46800"/>
          <a:lstStyle/>
          <a:p>
            <a:pPr marL="228600" indent="-228600" defTabSz="981075" eaLnBrk="1" hangingPunct="1">
              <a:spcBef>
                <a:spcPct val="40000"/>
              </a:spcBef>
              <a:buClr>
                <a:schemeClr val="tx1"/>
              </a:buClr>
              <a:buFont typeface="Verdana" pitchFamily="34" charset="0"/>
              <a:buChar char="•"/>
            </a:pPr>
            <a:r>
              <a:rPr lang="en-US" sz="1400" b="0"/>
              <a:t>Cap legacy high cost support for incumbents at 2010 levels</a:t>
            </a:r>
          </a:p>
          <a:p>
            <a:pPr marL="228600" indent="-228600" defTabSz="981075" eaLnBrk="1" hangingPunct="1">
              <a:spcBef>
                <a:spcPct val="40000"/>
              </a:spcBef>
              <a:buClr>
                <a:schemeClr val="tx1"/>
              </a:buClr>
              <a:buFont typeface="Verdana" pitchFamily="34" charset="0"/>
              <a:buChar char="•"/>
            </a:pPr>
            <a:r>
              <a:rPr lang="en-US" sz="1400" b="0"/>
              <a:t>Shift rate of return carriers to some form of incentive regulation</a:t>
            </a:r>
          </a:p>
          <a:p>
            <a:pPr marL="228600" indent="-228600" defTabSz="981075" eaLnBrk="1" hangingPunct="1">
              <a:spcBef>
                <a:spcPct val="40000"/>
              </a:spcBef>
              <a:buClr>
                <a:schemeClr val="tx1"/>
              </a:buClr>
              <a:buFont typeface="Verdana" pitchFamily="34" charset="0"/>
              <a:buChar char="•"/>
            </a:pPr>
            <a:r>
              <a:rPr lang="en-US" sz="1400" b="0"/>
              <a:t>Eliminate Interstate Access Support for price cap companies</a:t>
            </a:r>
          </a:p>
          <a:p>
            <a:pPr marL="228600" indent="-228600" defTabSz="981075" eaLnBrk="1" hangingPunct="1">
              <a:spcBef>
                <a:spcPct val="40000"/>
              </a:spcBef>
              <a:buClr>
                <a:schemeClr val="tx1"/>
              </a:buClr>
              <a:buFont typeface="Verdana" pitchFamily="34" charset="0"/>
              <a:buChar char="•"/>
            </a:pPr>
            <a:r>
              <a:rPr lang="en-US" sz="1400" b="0"/>
              <a:t>Implement Verizon Wireless and Sprint merger commitments</a:t>
            </a:r>
          </a:p>
          <a:p>
            <a:pPr marL="228600" indent="-228600" defTabSz="981075" eaLnBrk="1" hangingPunct="1">
              <a:spcBef>
                <a:spcPct val="40000"/>
              </a:spcBef>
              <a:buClr>
                <a:schemeClr val="tx1"/>
              </a:buClr>
              <a:buFont typeface="Verdana" pitchFamily="34" charset="0"/>
              <a:buChar char="•"/>
            </a:pPr>
            <a:r>
              <a:rPr lang="en-US" sz="1400" b="0"/>
              <a:t>Phase down remaining CETC support over five years   </a:t>
            </a:r>
          </a:p>
          <a:p>
            <a:pPr marL="228600" indent="-228600" defTabSz="981075" eaLnBrk="1" hangingPunct="1">
              <a:spcBef>
                <a:spcPct val="40000"/>
              </a:spcBef>
              <a:buClr>
                <a:schemeClr val="tx1"/>
              </a:buClr>
              <a:buFont typeface="Verdana" pitchFamily="34" charset="0"/>
              <a:buChar char="•"/>
            </a:pPr>
            <a:endParaRPr lang="en-US" sz="1200" b="0"/>
          </a:p>
          <a:p>
            <a:pPr marL="228600" indent="-228600" defTabSz="981075" eaLnBrk="1" hangingPunct="1">
              <a:spcBef>
                <a:spcPct val="40000"/>
              </a:spcBef>
              <a:buClr>
                <a:schemeClr val="tx1"/>
              </a:buClr>
              <a:buFont typeface="Verdana" pitchFamily="34" charset="0"/>
              <a:buChar char="•"/>
            </a:pPr>
            <a:endParaRPr lang="en-US" sz="1200" b="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0"/>
          </p:nvPr>
        </p:nvSpPr>
        <p:spPr>
          <a:noFill/>
        </p:spPr>
        <p:txBody>
          <a:bodyPr/>
          <a:lstStyle/>
          <a:p>
            <a:pPr defTabSz="881063"/>
            <a:fld id="{AAFACB86-22BD-4CA1-AE97-452DAE44C01E}" type="slidenum">
              <a:rPr/>
              <a:pPr defTabSz="881063"/>
              <a:t>11</a:t>
            </a:fld>
            <a:endParaRPr lang="en-US"/>
          </a:p>
        </p:txBody>
      </p:sp>
      <p:sp>
        <p:nvSpPr>
          <p:cNvPr id="23555" name="Title1"/>
          <p:cNvSpPr>
            <a:spLocks noGrp="1" noChangeArrowheads="1"/>
          </p:cNvSpPr>
          <p:nvPr>
            <p:ph type="title"/>
            <p:custDataLst>
              <p:tags r:id="rId2"/>
            </p:custDataLst>
          </p:nvPr>
        </p:nvSpPr>
        <p:spPr/>
        <p:txBody>
          <a:bodyPr/>
          <a:lstStyle/>
          <a:p>
            <a:pPr eaLnBrk="1" hangingPunct="1"/>
            <a:r>
              <a:rPr lang="en-US" smtClean="0"/>
              <a:t>Agenda for 2010</a:t>
            </a:r>
          </a:p>
        </p:txBody>
      </p:sp>
      <p:sp>
        <p:nvSpPr>
          <p:cNvPr id="23556" name="Notes"/>
          <p:cNvSpPr txBox="1">
            <a:spLocks noChangeArrowheads="1"/>
          </p:cNvSpPr>
          <p:nvPr>
            <p:custDataLst>
              <p:tags r:id="rId3"/>
            </p:custDataLst>
          </p:nvPr>
        </p:nvSpPr>
        <p:spPr bwMode="gray">
          <a:xfrm>
            <a:off x="222250" y="7048500"/>
            <a:ext cx="6140450" cy="152400"/>
          </a:xfrm>
          <a:prstGeom prst="rect">
            <a:avLst/>
          </a:prstGeom>
          <a:noFill/>
          <a:ln w="12700">
            <a:noFill/>
            <a:miter lim="800000"/>
            <a:headEnd type="none" w="sm" len="sm"/>
            <a:tailEnd type="none" w="sm" len="sm"/>
          </a:ln>
        </p:spPr>
        <p:txBody>
          <a:bodyPr lIns="0" tIns="0" rIns="0" bIns="0" anchor="b">
            <a:spAutoFit/>
          </a:bodyPr>
          <a:lstStyle/>
          <a:p>
            <a:pPr marL="184150" indent="-184150" defTabSz="881063" fontAlgn="t"/>
            <a:endParaRPr lang="en-US" sz="1000" b="0" noProof="1"/>
          </a:p>
        </p:txBody>
      </p:sp>
      <p:sp>
        <p:nvSpPr>
          <p:cNvPr id="23557" name="Text Box 4"/>
          <p:cNvSpPr txBox="1">
            <a:spLocks noChangeArrowheads="1"/>
          </p:cNvSpPr>
          <p:nvPr/>
        </p:nvSpPr>
        <p:spPr bwMode="auto">
          <a:xfrm>
            <a:off x="280988" y="1292225"/>
            <a:ext cx="8939212" cy="5591175"/>
          </a:xfrm>
          <a:prstGeom prst="rect">
            <a:avLst/>
          </a:prstGeom>
          <a:noFill/>
          <a:ln w="9525" algn="ctr">
            <a:noFill/>
            <a:miter lim="800000"/>
            <a:headEnd/>
            <a:tailEnd/>
          </a:ln>
        </p:spPr>
        <p:txBody>
          <a:bodyPr lIns="46800" tIns="46800" rIns="46800" bIns="46800">
            <a:spAutoFit/>
          </a:bodyPr>
          <a:lstStyle/>
          <a:p>
            <a:pPr marL="271463" indent="-271463" defTabSz="981075">
              <a:spcBef>
                <a:spcPct val="40000"/>
              </a:spcBef>
              <a:buClr>
                <a:schemeClr val="tx1"/>
              </a:buClr>
              <a:buFont typeface="Verdana" pitchFamily="34" charset="0"/>
              <a:buNone/>
            </a:pPr>
            <a:r>
              <a:rPr lang="en-US" altLang="ko-KR" sz="1400" i="1">
                <a:ea typeface="굴림" charset="-127"/>
              </a:rPr>
              <a:t>Already Launched</a:t>
            </a:r>
          </a:p>
          <a:p>
            <a:pPr marL="271463" indent="-271463" defTabSz="981075">
              <a:spcBef>
                <a:spcPct val="40000"/>
              </a:spcBef>
              <a:buClr>
                <a:schemeClr val="tx1"/>
              </a:buClr>
              <a:buFont typeface="Verdana" pitchFamily="34" charset="0"/>
              <a:buChar char="•"/>
            </a:pPr>
            <a:r>
              <a:rPr lang="en-US" altLang="ko-KR" sz="1400">
                <a:ea typeface="굴림" charset="-127"/>
              </a:rPr>
              <a:t>Universal Service NOI and NPRM </a:t>
            </a:r>
            <a:r>
              <a:rPr lang="en-US" altLang="ko-KR" sz="1400" b="0">
                <a:ea typeface="굴림" charset="-127"/>
              </a:rPr>
              <a:t>released April 21 </a:t>
            </a:r>
          </a:p>
          <a:p>
            <a:pPr marL="271463" indent="-271463" defTabSz="981075">
              <a:spcBef>
                <a:spcPct val="40000"/>
              </a:spcBef>
              <a:buClr>
                <a:schemeClr val="tx1"/>
              </a:buClr>
              <a:buFont typeface="Verdana" pitchFamily="34" charset="0"/>
              <a:buChar char="•"/>
            </a:pPr>
            <a:r>
              <a:rPr lang="en-US" altLang="ko-KR" sz="1400">
                <a:ea typeface="굴림" charset="-127"/>
              </a:rPr>
              <a:t>State Commission Broadband Data Collection:</a:t>
            </a:r>
            <a:r>
              <a:rPr lang="en-US" altLang="ko-KR" sz="1400" b="0">
                <a:ea typeface="굴림" charset="-127"/>
              </a:rPr>
              <a:t> Order issued April 26, 2010 </a:t>
            </a:r>
          </a:p>
          <a:p>
            <a:pPr marL="271463" indent="-271463" defTabSz="981075">
              <a:spcBef>
                <a:spcPct val="40000"/>
              </a:spcBef>
              <a:buClr>
                <a:schemeClr val="tx1"/>
              </a:buClr>
              <a:buFont typeface="Verdana" pitchFamily="34" charset="0"/>
              <a:buChar char="•"/>
            </a:pPr>
            <a:r>
              <a:rPr lang="en-US" altLang="ko-KR" sz="1400">
                <a:ea typeface="굴림" charset="-127"/>
              </a:rPr>
              <a:t>Lifeline Referral to USF Joint Board </a:t>
            </a:r>
            <a:r>
              <a:rPr lang="en-US" altLang="ko-KR" sz="1400" b="0">
                <a:ea typeface="굴림" charset="-127"/>
              </a:rPr>
              <a:t>released May 4</a:t>
            </a:r>
          </a:p>
          <a:p>
            <a:pPr marL="271463" indent="-271463" defTabSz="981075">
              <a:spcBef>
                <a:spcPct val="40000"/>
              </a:spcBef>
              <a:buClr>
                <a:schemeClr val="tx1"/>
              </a:buClr>
              <a:buFont typeface="Verdana" pitchFamily="34" charset="0"/>
              <a:buChar char="•"/>
            </a:pPr>
            <a:r>
              <a:rPr lang="en-US" altLang="ko-KR" sz="1400">
                <a:ea typeface="굴림" charset="-127"/>
              </a:rPr>
              <a:t>“The Availability Gap” Technical Paper:</a:t>
            </a:r>
            <a:r>
              <a:rPr lang="en-US" altLang="ko-KR" sz="1400" b="0">
                <a:ea typeface="굴림" charset="-127"/>
              </a:rPr>
              <a:t> Public forum and workshop scheduled for May 6, 2010, at 3 pm EDT webcast)</a:t>
            </a:r>
            <a:endParaRPr lang="en-US" altLang="ko-KR" sz="1400">
              <a:ea typeface="굴림" charset="-127"/>
            </a:endParaRPr>
          </a:p>
          <a:p>
            <a:pPr marL="271463" indent="-271463" defTabSz="981075">
              <a:spcBef>
                <a:spcPct val="40000"/>
              </a:spcBef>
              <a:buClr>
                <a:schemeClr val="tx1"/>
              </a:buClr>
              <a:buFont typeface="Verdana" pitchFamily="34" charset="0"/>
              <a:buNone/>
            </a:pPr>
            <a:r>
              <a:rPr lang="en-US" altLang="ko-KR" sz="1400" i="1">
                <a:ea typeface="굴림" charset="-127"/>
              </a:rPr>
              <a:t>2Q 2010</a:t>
            </a:r>
          </a:p>
          <a:p>
            <a:pPr marL="271463" indent="-271463" defTabSz="981075">
              <a:spcBef>
                <a:spcPct val="40000"/>
              </a:spcBef>
              <a:buClr>
                <a:schemeClr val="tx1"/>
              </a:buClr>
              <a:buFont typeface="Verdana" pitchFamily="34" charset="0"/>
              <a:buChar char="•"/>
            </a:pPr>
            <a:r>
              <a:rPr lang="en-US" altLang="ko-KR" sz="1400" b="0">
                <a:ea typeface="굴림" charset="-127"/>
              </a:rPr>
              <a:t>Implementation of USF Merger Commitments of Sprint and Verizon Wireless</a:t>
            </a:r>
          </a:p>
          <a:p>
            <a:pPr marL="271463" indent="-271463" defTabSz="981075">
              <a:spcBef>
                <a:spcPct val="40000"/>
              </a:spcBef>
              <a:buClr>
                <a:schemeClr val="tx1"/>
              </a:buClr>
              <a:buFont typeface="Verdana" pitchFamily="34" charset="0"/>
              <a:buChar char="•"/>
            </a:pPr>
            <a:r>
              <a:rPr lang="en-US" altLang="ko-KR" sz="1400" b="0">
                <a:ea typeface="굴림" charset="-127"/>
              </a:rPr>
              <a:t>E-rate FY 2011 NPRM</a:t>
            </a:r>
          </a:p>
          <a:p>
            <a:pPr marL="271463" indent="-271463" defTabSz="981075">
              <a:spcBef>
                <a:spcPct val="40000"/>
              </a:spcBef>
              <a:buClr>
                <a:schemeClr val="tx1"/>
              </a:buClr>
              <a:buFont typeface="Verdana" pitchFamily="34" charset="0"/>
              <a:buNone/>
            </a:pPr>
            <a:r>
              <a:rPr lang="en-US" altLang="ko-KR" sz="1400" i="1">
                <a:ea typeface="굴림" charset="-127"/>
              </a:rPr>
              <a:t>3Q 2010</a:t>
            </a:r>
          </a:p>
          <a:p>
            <a:pPr marL="271463" indent="-271463" defTabSz="981075">
              <a:spcBef>
                <a:spcPct val="40000"/>
              </a:spcBef>
              <a:buClr>
                <a:schemeClr val="tx1"/>
              </a:buClr>
              <a:buFont typeface="Verdana" pitchFamily="34" charset="0"/>
              <a:buChar char="•"/>
            </a:pPr>
            <a:r>
              <a:rPr lang="en-US" altLang="ko-KR" sz="1400" b="0">
                <a:ea typeface="굴림" charset="-127"/>
              </a:rPr>
              <a:t>Mobility Fund NPRM</a:t>
            </a:r>
          </a:p>
          <a:p>
            <a:pPr marL="271463" indent="-271463" defTabSz="981075">
              <a:spcBef>
                <a:spcPct val="40000"/>
              </a:spcBef>
              <a:buClr>
                <a:schemeClr val="tx1"/>
              </a:buClr>
              <a:buFont typeface="Verdana" pitchFamily="34" charset="0"/>
              <a:buChar char="•"/>
            </a:pPr>
            <a:r>
              <a:rPr lang="en-US" altLang="ko-KR" sz="1400" b="0">
                <a:ea typeface="굴림" charset="-127"/>
              </a:rPr>
              <a:t>E-Rate FY2011 Order</a:t>
            </a:r>
          </a:p>
          <a:p>
            <a:pPr marL="271463" indent="-271463" defTabSz="981075">
              <a:spcBef>
                <a:spcPct val="40000"/>
              </a:spcBef>
              <a:buClr>
                <a:schemeClr val="tx1"/>
              </a:buClr>
              <a:buFont typeface="Verdana" pitchFamily="34" charset="0"/>
              <a:buChar char="•"/>
            </a:pPr>
            <a:r>
              <a:rPr lang="en-US" altLang="ko-KR" sz="1400" b="0">
                <a:ea typeface="굴림" charset="-127"/>
              </a:rPr>
              <a:t>Rural Health Care Reform NPRM</a:t>
            </a:r>
          </a:p>
          <a:p>
            <a:pPr marL="271463" indent="-271463" defTabSz="981075">
              <a:spcBef>
                <a:spcPct val="40000"/>
              </a:spcBef>
              <a:buClr>
                <a:schemeClr val="tx1"/>
              </a:buClr>
              <a:buFont typeface="Verdana" pitchFamily="34" charset="0"/>
              <a:buChar char="•"/>
            </a:pPr>
            <a:r>
              <a:rPr lang="en-US" altLang="ko-KR" sz="1400" b="0">
                <a:ea typeface="굴림" charset="-127"/>
              </a:rPr>
              <a:t>Lifeline Flexibility NPRM</a:t>
            </a:r>
          </a:p>
          <a:p>
            <a:pPr marL="271463" indent="-271463" defTabSz="981075">
              <a:spcBef>
                <a:spcPct val="40000"/>
              </a:spcBef>
              <a:buClr>
                <a:schemeClr val="tx1"/>
              </a:buClr>
              <a:buFont typeface="Verdana" pitchFamily="34" charset="0"/>
              <a:buNone/>
            </a:pPr>
            <a:r>
              <a:rPr lang="en-US" altLang="ko-KR" sz="1400" i="1">
                <a:ea typeface="굴림" charset="-127"/>
              </a:rPr>
              <a:t>4Q 2010</a:t>
            </a:r>
          </a:p>
          <a:p>
            <a:pPr marL="271463" indent="-271463" defTabSz="981075">
              <a:spcBef>
                <a:spcPct val="40000"/>
              </a:spcBef>
              <a:buClr>
                <a:schemeClr val="tx1"/>
              </a:buClr>
              <a:buFont typeface="Verdana" pitchFamily="34" charset="0"/>
              <a:buChar char="•"/>
            </a:pPr>
            <a:r>
              <a:rPr lang="en-US" altLang="ko-KR" sz="1400" b="0">
                <a:ea typeface="굴림" charset="-127"/>
              </a:rPr>
              <a:t>USF Transformation NPRM</a:t>
            </a:r>
          </a:p>
          <a:p>
            <a:pPr marL="271463" indent="-271463" defTabSz="981075">
              <a:spcBef>
                <a:spcPct val="40000"/>
              </a:spcBef>
              <a:buClr>
                <a:schemeClr val="tx1"/>
              </a:buClr>
              <a:buFont typeface="Verdana" pitchFamily="34" charset="0"/>
              <a:buChar char="•"/>
            </a:pPr>
            <a:r>
              <a:rPr lang="en-US" altLang="ko-KR" sz="1400" b="0">
                <a:ea typeface="굴림" charset="-127"/>
              </a:rPr>
              <a:t>Intercarrier Compensation NRPM</a:t>
            </a:r>
          </a:p>
          <a:p>
            <a:pPr marL="271463" indent="-271463" defTabSz="981075">
              <a:spcBef>
                <a:spcPct val="40000"/>
              </a:spcBef>
              <a:buClr>
                <a:schemeClr val="tx1"/>
              </a:buClr>
              <a:buFont typeface="Verdana" pitchFamily="34" charset="0"/>
              <a:buChar char="•"/>
            </a:pPr>
            <a:r>
              <a:rPr lang="en-US" altLang="ko-KR" sz="1400" b="0">
                <a:ea typeface="굴림" charset="-127"/>
              </a:rPr>
              <a:t>USF Contributions NPRM</a:t>
            </a:r>
          </a:p>
          <a:p>
            <a:pPr marL="271463" indent="-271463" defTabSz="981075">
              <a:spcBef>
                <a:spcPct val="40000"/>
              </a:spcBef>
              <a:buClr>
                <a:schemeClr val="tx1"/>
              </a:buClr>
              <a:buFont typeface="Verdana" pitchFamily="34" charset="0"/>
              <a:buChar char="•"/>
            </a:pPr>
            <a:r>
              <a:rPr lang="en-US" altLang="ko-KR" sz="1400" b="0">
                <a:ea typeface="굴림" charset="-127"/>
              </a:rPr>
              <a:t>Broadband Data NPRM</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pPr defTabSz="881063"/>
            <a:fld id="{575EBBAC-9652-4C38-B575-17BB662E4BA7}" type="slidenum">
              <a:rPr/>
              <a:pPr defTabSz="881063"/>
              <a:t>2</a:t>
            </a:fld>
            <a:endParaRPr lang="en-US"/>
          </a:p>
        </p:txBody>
      </p:sp>
      <p:sp>
        <p:nvSpPr>
          <p:cNvPr id="20483" name="Rectangle 2"/>
          <p:cNvSpPr>
            <a:spLocks noGrp="1" noChangeArrowheads="1"/>
          </p:cNvSpPr>
          <p:nvPr>
            <p:ph type="title"/>
          </p:nvPr>
        </p:nvSpPr>
        <p:spPr/>
        <p:txBody>
          <a:bodyPr/>
          <a:lstStyle/>
          <a:p>
            <a:pPr eaLnBrk="1" hangingPunct="1"/>
            <a:r>
              <a:rPr lang="en-US" smtClean="0"/>
              <a:t>Why a National Broadband Plan?</a:t>
            </a:r>
          </a:p>
        </p:txBody>
      </p:sp>
      <p:sp>
        <p:nvSpPr>
          <p:cNvPr id="20484" name="Rectangle 6"/>
          <p:cNvSpPr>
            <a:spLocks noChangeArrowheads="1"/>
          </p:cNvSpPr>
          <p:nvPr/>
        </p:nvSpPr>
        <p:spPr bwMode="auto">
          <a:xfrm>
            <a:off x="531813" y="1365250"/>
            <a:ext cx="8626475" cy="1200150"/>
          </a:xfrm>
          <a:prstGeom prst="rect">
            <a:avLst/>
          </a:prstGeom>
          <a:solidFill>
            <a:schemeClr val="accent1"/>
          </a:solidFill>
          <a:ln w="19050">
            <a:solidFill>
              <a:schemeClr val="tx1"/>
            </a:solidFill>
            <a:miter lim="800000"/>
            <a:headEnd/>
            <a:tailEnd/>
          </a:ln>
        </p:spPr>
        <p:txBody>
          <a:bodyPr wrap="none" lIns="46800" tIns="46800" rIns="46800" bIns="46800" anchor="ctr"/>
          <a:lstStyle/>
          <a:p>
            <a:pPr algn="ctr"/>
            <a:r>
              <a:rPr lang="en-US"/>
              <a:t>Because broadband is the great infrastructure</a:t>
            </a:r>
          </a:p>
          <a:p>
            <a:pPr algn="ctr"/>
            <a:r>
              <a:rPr lang="en-US"/>
              <a:t>challenge of the early 21</a:t>
            </a:r>
            <a:r>
              <a:rPr lang="en-US" baseline="30000"/>
              <a:t>st</a:t>
            </a:r>
            <a:r>
              <a:rPr lang="en-US"/>
              <a:t> century</a:t>
            </a:r>
          </a:p>
        </p:txBody>
      </p:sp>
      <p:sp>
        <p:nvSpPr>
          <p:cNvPr id="20485" name="AutoShape 7"/>
          <p:cNvSpPr>
            <a:spLocks noChangeArrowheads="1"/>
          </p:cNvSpPr>
          <p:nvPr/>
        </p:nvSpPr>
        <p:spPr bwMode="auto">
          <a:xfrm>
            <a:off x="627063" y="5846763"/>
            <a:ext cx="8529637" cy="955675"/>
          </a:xfrm>
          <a:prstGeom prst="rightArrow">
            <a:avLst>
              <a:gd name="adj1" fmla="val 50000"/>
              <a:gd name="adj2" fmla="val 223131"/>
            </a:avLst>
          </a:prstGeom>
          <a:solidFill>
            <a:schemeClr val="accent1"/>
          </a:solidFill>
          <a:ln w="19050">
            <a:solidFill>
              <a:schemeClr val="tx1"/>
            </a:solidFill>
            <a:miter lim="800000"/>
            <a:headEnd/>
            <a:tailEnd/>
          </a:ln>
        </p:spPr>
        <p:txBody>
          <a:bodyPr wrap="none" lIns="46800" tIns="46800" rIns="46800" bIns="46800" anchor="ctr"/>
          <a:lstStyle/>
          <a:p>
            <a:endParaRPr lang="en-US"/>
          </a:p>
        </p:txBody>
      </p:sp>
      <p:pic>
        <p:nvPicPr>
          <p:cNvPr id="20486" name="Picture 9" descr="File:69workmen.jpg">
            <a:hlinkClick r:id="rId2"/>
          </p:cNvPr>
          <p:cNvPicPr>
            <a:picLocks noChangeAspect="1" noChangeArrowheads="1"/>
          </p:cNvPicPr>
          <p:nvPr/>
        </p:nvPicPr>
        <p:blipFill>
          <a:blip r:embed="rId3" cstate="print"/>
          <a:srcRect/>
          <a:stretch>
            <a:fillRect/>
          </a:stretch>
        </p:blipFill>
        <p:spPr bwMode="auto">
          <a:xfrm>
            <a:off x="520700" y="2976563"/>
            <a:ext cx="2443163" cy="1804987"/>
          </a:xfrm>
          <a:prstGeom prst="rect">
            <a:avLst/>
          </a:prstGeom>
          <a:noFill/>
          <a:ln w="9525">
            <a:noFill/>
            <a:miter lim="800000"/>
            <a:headEnd/>
            <a:tailEnd/>
          </a:ln>
        </p:spPr>
      </p:pic>
      <p:sp>
        <p:nvSpPr>
          <p:cNvPr id="20487" name="Text Box 10"/>
          <p:cNvSpPr txBox="1">
            <a:spLocks noChangeArrowheads="1"/>
          </p:cNvSpPr>
          <p:nvPr/>
        </p:nvSpPr>
        <p:spPr bwMode="auto">
          <a:xfrm>
            <a:off x="482600" y="5130800"/>
            <a:ext cx="2511425" cy="517525"/>
          </a:xfrm>
          <a:prstGeom prst="rect">
            <a:avLst/>
          </a:prstGeom>
          <a:noFill/>
          <a:ln w="19050">
            <a:noFill/>
            <a:miter lim="800000"/>
            <a:headEnd/>
            <a:tailEnd/>
          </a:ln>
        </p:spPr>
        <p:txBody>
          <a:bodyPr lIns="46800" tIns="46800" rIns="46800" bIns="46800">
            <a:spAutoFit/>
          </a:bodyPr>
          <a:lstStyle/>
          <a:p>
            <a:pPr algn="ctr">
              <a:spcBef>
                <a:spcPct val="50000"/>
              </a:spcBef>
            </a:pPr>
            <a:r>
              <a:rPr lang="en-US" sz="1400" b="0"/>
              <a:t>Transcontinental railroad (1860s)</a:t>
            </a:r>
          </a:p>
        </p:txBody>
      </p:sp>
      <p:sp>
        <p:nvSpPr>
          <p:cNvPr id="20488" name="Text Box 11"/>
          <p:cNvSpPr txBox="1">
            <a:spLocks noChangeArrowheads="1"/>
          </p:cNvSpPr>
          <p:nvPr/>
        </p:nvSpPr>
        <p:spPr bwMode="auto">
          <a:xfrm>
            <a:off x="2992438" y="5126038"/>
            <a:ext cx="1992312" cy="517525"/>
          </a:xfrm>
          <a:prstGeom prst="rect">
            <a:avLst/>
          </a:prstGeom>
          <a:noFill/>
          <a:ln w="19050">
            <a:noFill/>
            <a:miter lim="800000"/>
            <a:headEnd/>
            <a:tailEnd/>
          </a:ln>
        </p:spPr>
        <p:txBody>
          <a:bodyPr lIns="46800" tIns="46800" rIns="46800" bIns="46800">
            <a:spAutoFit/>
          </a:bodyPr>
          <a:lstStyle/>
          <a:p>
            <a:pPr algn="ctr">
              <a:spcBef>
                <a:spcPct val="50000"/>
              </a:spcBef>
            </a:pPr>
            <a:r>
              <a:rPr lang="en-US" sz="1400" b="0"/>
              <a:t>Rural electrification (1930s)</a:t>
            </a:r>
          </a:p>
        </p:txBody>
      </p:sp>
      <p:pic>
        <p:nvPicPr>
          <p:cNvPr id="20489" name="Picture 13" descr="File:REA lineman.jpg">
            <a:hlinkClick r:id="rId4"/>
          </p:cNvPr>
          <p:cNvPicPr>
            <a:picLocks noChangeAspect="1" noChangeArrowheads="1"/>
          </p:cNvPicPr>
          <p:nvPr/>
        </p:nvPicPr>
        <p:blipFill>
          <a:blip r:embed="rId5" cstate="print"/>
          <a:srcRect/>
          <a:stretch>
            <a:fillRect/>
          </a:stretch>
        </p:blipFill>
        <p:spPr bwMode="auto">
          <a:xfrm>
            <a:off x="3157538" y="2754313"/>
            <a:ext cx="1719262" cy="2297112"/>
          </a:xfrm>
          <a:prstGeom prst="rect">
            <a:avLst/>
          </a:prstGeom>
          <a:noFill/>
          <a:ln w="9525">
            <a:noFill/>
            <a:miter lim="800000"/>
            <a:headEnd/>
            <a:tailEnd/>
          </a:ln>
        </p:spPr>
      </p:pic>
      <p:sp>
        <p:nvSpPr>
          <p:cNvPr id="20490" name="Text Box 14"/>
          <p:cNvSpPr txBox="1">
            <a:spLocks noChangeArrowheads="1"/>
          </p:cNvSpPr>
          <p:nvPr/>
        </p:nvSpPr>
        <p:spPr bwMode="auto">
          <a:xfrm>
            <a:off x="5160963" y="5138738"/>
            <a:ext cx="1760537" cy="517525"/>
          </a:xfrm>
          <a:prstGeom prst="rect">
            <a:avLst/>
          </a:prstGeom>
          <a:noFill/>
          <a:ln w="19050">
            <a:noFill/>
            <a:miter lim="800000"/>
            <a:headEnd/>
            <a:tailEnd/>
          </a:ln>
        </p:spPr>
        <p:txBody>
          <a:bodyPr lIns="46800" tIns="46800" rIns="46800" bIns="46800">
            <a:spAutoFit/>
          </a:bodyPr>
          <a:lstStyle/>
          <a:p>
            <a:pPr algn="ctr">
              <a:spcBef>
                <a:spcPct val="50000"/>
              </a:spcBef>
            </a:pPr>
            <a:r>
              <a:rPr lang="en-US" sz="1400" b="0"/>
              <a:t>Interstate highways (1950s)</a:t>
            </a:r>
          </a:p>
        </p:txBody>
      </p:sp>
      <p:pic>
        <p:nvPicPr>
          <p:cNvPr id="20491" name="Picture 16" descr="File:Eisenhower Interstate System.svg">
            <a:hlinkClick r:id="rId6"/>
          </p:cNvPr>
          <p:cNvPicPr>
            <a:picLocks noChangeAspect="1" noChangeArrowheads="1"/>
          </p:cNvPicPr>
          <p:nvPr/>
        </p:nvPicPr>
        <p:blipFill>
          <a:blip r:embed="rId7" cstate="print"/>
          <a:srcRect/>
          <a:stretch>
            <a:fillRect/>
          </a:stretch>
        </p:blipFill>
        <p:spPr bwMode="auto">
          <a:xfrm>
            <a:off x="5180013" y="3098800"/>
            <a:ext cx="1703387" cy="1703388"/>
          </a:xfrm>
          <a:prstGeom prst="rect">
            <a:avLst/>
          </a:prstGeom>
          <a:noFill/>
          <a:ln w="9525">
            <a:noFill/>
            <a:miter lim="800000"/>
            <a:headEnd/>
            <a:tailEnd/>
          </a:ln>
        </p:spPr>
      </p:pic>
      <p:sp>
        <p:nvSpPr>
          <p:cNvPr id="20492" name="Text Box 17"/>
          <p:cNvSpPr txBox="1">
            <a:spLocks noChangeArrowheads="1"/>
          </p:cNvSpPr>
          <p:nvPr/>
        </p:nvSpPr>
        <p:spPr bwMode="auto">
          <a:xfrm>
            <a:off x="7296150" y="5141913"/>
            <a:ext cx="1760538" cy="304800"/>
          </a:xfrm>
          <a:prstGeom prst="rect">
            <a:avLst/>
          </a:prstGeom>
          <a:noFill/>
          <a:ln w="19050">
            <a:noFill/>
            <a:miter lim="800000"/>
            <a:headEnd/>
            <a:tailEnd/>
          </a:ln>
        </p:spPr>
        <p:txBody>
          <a:bodyPr lIns="46800" tIns="46800" rIns="46800" bIns="46800">
            <a:spAutoFit/>
          </a:bodyPr>
          <a:lstStyle/>
          <a:p>
            <a:pPr algn="ctr">
              <a:spcBef>
                <a:spcPct val="50000"/>
              </a:spcBef>
            </a:pPr>
            <a:r>
              <a:rPr lang="en-US" sz="1400"/>
              <a:t>Broadband</a:t>
            </a:r>
          </a:p>
        </p:txBody>
      </p:sp>
      <p:pic>
        <p:nvPicPr>
          <p:cNvPr id="20493" name="Picture 19" descr="File:Internet map 1024.jpg">
            <a:hlinkClick r:id="rId8"/>
          </p:cNvPr>
          <p:cNvPicPr>
            <a:picLocks noChangeAspect="1" noChangeArrowheads="1"/>
          </p:cNvPicPr>
          <p:nvPr/>
        </p:nvPicPr>
        <p:blipFill>
          <a:blip r:embed="rId9" cstate="print"/>
          <a:srcRect/>
          <a:stretch>
            <a:fillRect/>
          </a:stretch>
        </p:blipFill>
        <p:spPr bwMode="auto">
          <a:xfrm>
            <a:off x="7207250" y="2935288"/>
            <a:ext cx="1962150" cy="19621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0"/>
          </p:nvPr>
        </p:nvSpPr>
        <p:spPr>
          <a:noFill/>
        </p:spPr>
        <p:txBody>
          <a:bodyPr/>
          <a:lstStyle/>
          <a:p>
            <a:pPr defTabSz="881063"/>
            <a:fld id="{ABA46C09-2EEB-45B9-9B0C-3A6561A4F5CD}" type="slidenum">
              <a:rPr/>
              <a:pPr defTabSz="881063"/>
              <a:t>3</a:t>
            </a:fld>
            <a:endParaRPr lang="en-US"/>
          </a:p>
        </p:txBody>
      </p:sp>
      <p:graphicFrame>
        <p:nvGraphicFramePr>
          <p:cNvPr id="1026" name="Rectangle 2" hidden="1"/>
          <p:cNvGraphicFramePr>
            <a:graphicFrameLocks/>
          </p:cNvGraphicFramePr>
          <p:nvPr/>
        </p:nvGraphicFramePr>
        <p:xfrm>
          <a:off x="0" y="0"/>
          <a:ext cx="158750" cy="158750"/>
        </p:xfrm>
        <a:graphic>
          <a:graphicData uri="http://schemas.openxmlformats.org/presentationml/2006/ole">
            <p:oleObj spid="_x0000_s1026" name="think-cell Slide" r:id="rId9" imgW="0" imgH="0" progId="TCLayout.ActiveDocument.1">
              <p:embed/>
            </p:oleObj>
          </a:graphicData>
        </a:graphic>
      </p:graphicFrame>
      <p:sp>
        <p:nvSpPr>
          <p:cNvPr id="1028" name="Rectangle 3" hidden="1"/>
          <p:cNvSpPr>
            <a:spLocks noChangeArrowheads="1"/>
          </p:cNvSpPr>
          <p:nvPr>
            <p:custDataLst>
              <p:tags r:id="rId2"/>
            </p:custDataLst>
          </p:nvPr>
        </p:nvSpPr>
        <p:spPr bwMode="auto">
          <a:xfrm>
            <a:off x="0" y="0"/>
            <a:ext cx="158750" cy="158750"/>
          </a:xfrm>
          <a:prstGeom prst="rect">
            <a:avLst/>
          </a:prstGeom>
          <a:solidFill>
            <a:schemeClr val="accent1"/>
          </a:solidFill>
          <a:ln w="19050">
            <a:solidFill>
              <a:schemeClr val="tx1"/>
            </a:solidFill>
            <a:miter lim="800000"/>
            <a:headEnd/>
            <a:tailEnd/>
          </a:ln>
        </p:spPr>
        <p:txBody>
          <a:bodyPr wrap="none" lIns="0" tIns="0" rIns="0" bIns="0" anchor="ctr"/>
          <a:lstStyle/>
          <a:p>
            <a:pPr algn="ctr"/>
            <a:r>
              <a:rPr lang="en-US" sz="1600"/>
              <a:t> </a:t>
            </a:r>
          </a:p>
        </p:txBody>
      </p:sp>
      <p:sp>
        <p:nvSpPr>
          <p:cNvPr id="1029" name="Rectangle 4"/>
          <p:cNvSpPr>
            <a:spLocks noGrp="1" noChangeArrowheads="1"/>
          </p:cNvSpPr>
          <p:nvPr>
            <p:ph type="title"/>
            <p:custDataLst>
              <p:tags r:id="rId3"/>
            </p:custDataLst>
          </p:nvPr>
        </p:nvSpPr>
        <p:spPr/>
        <p:txBody>
          <a:bodyPr/>
          <a:lstStyle/>
          <a:p>
            <a:pPr eaLnBrk="1" hangingPunct="1"/>
            <a:r>
              <a:rPr lang="en-US" sz="2000" smtClean="0"/>
              <a:t>Congress’s charge in the Recovery Act led to the creation of the National Broadband Plan</a:t>
            </a:r>
          </a:p>
        </p:txBody>
      </p:sp>
      <p:sp>
        <p:nvSpPr>
          <p:cNvPr id="1030" name="Rectangle 5"/>
          <p:cNvSpPr>
            <a:spLocks noChangeArrowheads="1"/>
          </p:cNvSpPr>
          <p:nvPr>
            <p:custDataLst>
              <p:tags r:id="rId4"/>
            </p:custDataLst>
          </p:nvPr>
        </p:nvSpPr>
        <p:spPr bwMode="auto">
          <a:xfrm>
            <a:off x="600075" y="1746250"/>
            <a:ext cx="4462463" cy="4803775"/>
          </a:xfrm>
          <a:prstGeom prst="rect">
            <a:avLst/>
          </a:prstGeom>
          <a:solidFill>
            <a:schemeClr val="accent1"/>
          </a:solidFill>
          <a:ln w="19050">
            <a:solidFill>
              <a:schemeClr val="tx1"/>
            </a:solidFill>
            <a:miter lim="800000"/>
            <a:headEnd/>
            <a:tailEnd/>
          </a:ln>
        </p:spPr>
        <p:txBody>
          <a:bodyPr wrap="none" lIns="46800" tIns="46800" rIns="46800" bIns="46800" anchor="ctr"/>
          <a:lstStyle/>
          <a:p>
            <a:endParaRPr lang="en-US"/>
          </a:p>
        </p:txBody>
      </p:sp>
      <p:sp>
        <p:nvSpPr>
          <p:cNvPr id="1031" name="Freeform 6"/>
          <p:cNvSpPr>
            <a:spLocks/>
          </p:cNvSpPr>
          <p:nvPr>
            <p:custDataLst>
              <p:tags r:id="rId5"/>
            </p:custDataLst>
          </p:nvPr>
        </p:nvSpPr>
        <p:spPr bwMode="auto">
          <a:xfrm>
            <a:off x="5292725" y="2141538"/>
            <a:ext cx="323850" cy="4191000"/>
          </a:xfrm>
          <a:custGeom>
            <a:avLst/>
            <a:gdLst>
              <a:gd name="T0" fmla="*/ 0 w 432"/>
              <a:gd name="T1" fmla="*/ 0 h 2880"/>
              <a:gd name="T2" fmla="*/ 0 w 432"/>
              <a:gd name="T3" fmla="*/ 2880 h 2880"/>
              <a:gd name="T4" fmla="*/ 432 w 432"/>
              <a:gd name="T5" fmla="*/ 1440 h 2880"/>
              <a:gd name="T6" fmla="*/ 0 w 432"/>
              <a:gd name="T7" fmla="*/ 0 h 2880"/>
              <a:gd name="T8" fmla="*/ 0 60000 65536"/>
              <a:gd name="T9" fmla="*/ 0 60000 65536"/>
              <a:gd name="T10" fmla="*/ 0 60000 65536"/>
              <a:gd name="T11" fmla="*/ 0 60000 65536"/>
              <a:gd name="T12" fmla="*/ 0 w 432"/>
              <a:gd name="T13" fmla="*/ 0 h 2880"/>
              <a:gd name="T14" fmla="*/ 432 w 432"/>
              <a:gd name="T15" fmla="*/ 2880 h 2880"/>
            </a:gdLst>
            <a:ahLst/>
            <a:cxnLst>
              <a:cxn ang="T8">
                <a:pos x="T0" y="T1"/>
              </a:cxn>
              <a:cxn ang="T9">
                <a:pos x="T2" y="T3"/>
              </a:cxn>
              <a:cxn ang="T10">
                <a:pos x="T4" y="T5"/>
              </a:cxn>
              <a:cxn ang="T11">
                <a:pos x="T6" y="T7"/>
              </a:cxn>
            </a:cxnLst>
            <a:rect l="T12" t="T13" r="T14" b="T15"/>
            <a:pathLst>
              <a:path w="432" h="2880">
                <a:moveTo>
                  <a:pt x="0" y="0"/>
                </a:moveTo>
                <a:lnTo>
                  <a:pt x="0" y="2880"/>
                </a:lnTo>
                <a:lnTo>
                  <a:pt x="432" y="1440"/>
                </a:lnTo>
                <a:lnTo>
                  <a:pt x="0" y="0"/>
                </a:lnTo>
                <a:close/>
              </a:path>
            </a:pathLst>
          </a:custGeom>
          <a:solidFill>
            <a:schemeClr val="accent1"/>
          </a:solidFill>
          <a:ln w="9525">
            <a:noFill/>
            <a:round/>
            <a:headEnd/>
            <a:tailEnd/>
          </a:ln>
        </p:spPr>
        <p:txBody>
          <a:bodyPr/>
          <a:lstStyle/>
          <a:p>
            <a:endParaRPr lang="en-US"/>
          </a:p>
        </p:txBody>
      </p:sp>
      <p:pic>
        <p:nvPicPr>
          <p:cNvPr id="1032" name="Picture 7"/>
          <p:cNvPicPr>
            <a:picLocks noChangeAspect="1" noChangeArrowheads="1"/>
          </p:cNvPicPr>
          <p:nvPr>
            <p:custDataLst>
              <p:tags r:id="rId6"/>
            </p:custDataLst>
          </p:nvPr>
        </p:nvPicPr>
        <p:blipFill>
          <a:blip r:embed="rId10" cstate="print"/>
          <a:srcRect l="33952" t="20041" r="31680" b="8084"/>
          <a:stretch>
            <a:fillRect/>
          </a:stretch>
        </p:blipFill>
        <p:spPr bwMode="auto">
          <a:xfrm>
            <a:off x="5873750" y="1917700"/>
            <a:ext cx="3298825" cy="4576763"/>
          </a:xfrm>
          <a:prstGeom prst="rect">
            <a:avLst/>
          </a:prstGeom>
          <a:noFill/>
          <a:ln w="19050">
            <a:noFill/>
            <a:miter lim="800000"/>
            <a:headEnd/>
            <a:tailEnd/>
          </a:ln>
        </p:spPr>
      </p:pic>
      <p:sp>
        <p:nvSpPr>
          <p:cNvPr id="1033" name="Text Box 8"/>
          <p:cNvSpPr txBox="1">
            <a:spLocks noChangeArrowheads="1"/>
          </p:cNvSpPr>
          <p:nvPr>
            <p:custDataLst>
              <p:tags r:id="rId7"/>
            </p:custDataLst>
          </p:nvPr>
        </p:nvSpPr>
        <p:spPr bwMode="auto">
          <a:xfrm>
            <a:off x="668338" y="1841500"/>
            <a:ext cx="4217987" cy="4559300"/>
          </a:xfrm>
          <a:prstGeom prst="rect">
            <a:avLst/>
          </a:prstGeom>
          <a:noFill/>
          <a:ln w="19050">
            <a:noFill/>
            <a:miter lim="800000"/>
            <a:headEnd/>
            <a:tailEnd/>
          </a:ln>
        </p:spPr>
        <p:txBody>
          <a:bodyPr lIns="46800" tIns="46800" rIns="46800" bIns="46800">
            <a:spAutoFit/>
          </a:bodyPr>
          <a:lstStyle/>
          <a:p>
            <a:pPr>
              <a:spcBef>
                <a:spcPct val="50000"/>
              </a:spcBef>
            </a:pPr>
            <a:r>
              <a:rPr lang="en-US" sz="1400"/>
              <a:t>Congress said that the plan should:</a:t>
            </a:r>
          </a:p>
          <a:p>
            <a:pPr>
              <a:spcBef>
                <a:spcPct val="50000"/>
              </a:spcBef>
              <a:buFontTx/>
              <a:buChar char="•"/>
            </a:pPr>
            <a:r>
              <a:rPr lang="en-US" sz="1400"/>
              <a:t> </a:t>
            </a:r>
            <a:r>
              <a:rPr lang="en-US" sz="1400" b="0"/>
              <a:t>“Ensure that all people of the United States have access to broadband capability and establish benchmarks for meeting that goal.”</a:t>
            </a:r>
          </a:p>
          <a:p>
            <a:pPr>
              <a:spcBef>
                <a:spcPct val="50000"/>
              </a:spcBef>
              <a:buFontTx/>
              <a:buChar char="•"/>
            </a:pPr>
            <a:r>
              <a:rPr lang="en-US" sz="1400" b="0"/>
              <a:t> “[I]nclude . . . a detailed strategy for achieving affordability . . . and maximum utilization of broadband infrastructure and service”</a:t>
            </a:r>
          </a:p>
          <a:p>
            <a:pPr>
              <a:spcBef>
                <a:spcPct val="50000"/>
              </a:spcBef>
              <a:buFontTx/>
              <a:buChar char="•"/>
            </a:pPr>
            <a:r>
              <a:rPr lang="en-US" sz="1400" b="0"/>
              <a:t> “[I]nclude . . . an evaluation of the status of deployment of broadband service”</a:t>
            </a:r>
          </a:p>
          <a:p>
            <a:pPr>
              <a:spcBef>
                <a:spcPct val="50000"/>
              </a:spcBef>
              <a:buFontTx/>
              <a:buChar char="•"/>
            </a:pPr>
            <a:r>
              <a:rPr lang="en-US" sz="1400" b="0"/>
              <a:t> “[I]nclude . . . a plan for use of broadband . . . in advancing consumer welfare, civic participation, public safety and homeland security, community development, health care delivery, energy independence and efficiency, education, worker training, private sector investment, entrepreneurial activity, job creation and economic growth, and other national purposes.”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noFill/>
        </p:spPr>
        <p:txBody>
          <a:bodyPr/>
          <a:lstStyle/>
          <a:p>
            <a:pPr defTabSz="881063"/>
            <a:fld id="{D89B8615-D701-45FA-951A-4A28D5B4BCA9}" type="slidenum">
              <a:rPr/>
              <a:pPr defTabSz="881063"/>
              <a:t>4</a:t>
            </a:fld>
            <a:endParaRPr lang="en-US"/>
          </a:p>
        </p:txBody>
      </p:sp>
      <p:sp>
        <p:nvSpPr>
          <p:cNvPr id="21507" name="Title1"/>
          <p:cNvSpPr>
            <a:spLocks noGrp="1" noChangeArrowheads="1"/>
          </p:cNvSpPr>
          <p:nvPr>
            <p:ph type="title"/>
            <p:custDataLst>
              <p:tags r:id="rId2"/>
            </p:custDataLst>
          </p:nvPr>
        </p:nvSpPr>
        <p:spPr/>
        <p:txBody>
          <a:bodyPr/>
          <a:lstStyle/>
          <a:p>
            <a:pPr eaLnBrk="1" hangingPunct="1"/>
            <a:r>
              <a:rPr lang="en-US" smtClean="0"/>
              <a:t>Goals of the National Broadband Plan</a:t>
            </a:r>
          </a:p>
        </p:txBody>
      </p:sp>
      <p:sp>
        <p:nvSpPr>
          <p:cNvPr id="21508" name="Notes"/>
          <p:cNvSpPr txBox="1">
            <a:spLocks noChangeArrowheads="1"/>
          </p:cNvSpPr>
          <p:nvPr>
            <p:custDataLst>
              <p:tags r:id="rId3"/>
            </p:custDataLst>
          </p:nvPr>
        </p:nvSpPr>
        <p:spPr bwMode="gray">
          <a:xfrm>
            <a:off x="222250" y="7048500"/>
            <a:ext cx="6140450" cy="152400"/>
          </a:xfrm>
          <a:prstGeom prst="rect">
            <a:avLst/>
          </a:prstGeom>
          <a:noFill/>
          <a:ln w="12700">
            <a:noFill/>
            <a:miter lim="800000"/>
            <a:headEnd type="none" w="sm" len="sm"/>
            <a:tailEnd type="none" w="sm" len="sm"/>
          </a:ln>
        </p:spPr>
        <p:txBody>
          <a:bodyPr lIns="0" tIns="0" rIns="0" bIns="0" anchor="b">
            <a:spAutoFit/>
          </a:bodyPr>
          <a:lstStyle/>
          <a:p>
            <a:pPr marL="184150" indent="-184150" defTabSz="881063" fontAlgn="t"/>
            <a:endParaRPr lang="en-US" sz="1000" b="0" noProof="1"/>
          </a:p>
        </p:txBody>
      </p:sp>
      <p:sp>
        <p:nvSpPr>
          <p:cNvPr id="21509" name="Text Box 4"/>
          <p:cNvSpPr txBox="1">
            <a:spLocks noChangeArrowheads="1"/>
          </p:cNvSpPr>
          <p:nvPr/>
        </p:nvSpPr>
        <p:spPr bwMode="auto">
          <a:xfrm>
            <a:off x="280988" y="1508125"/>
            <a:ext cx="9280525" cy="5314950"/>
          </a:xfrm>
          <a:prstGeom prst="rect">
            <a:avLst/>
          </a:prstGeom>
          <a:noFill/>
          <a:ln w="9525" algn="ctr">
            <a:noFill/>
            <a:miter lim="800000"/>
            <a:headEnd/>
            <a:tailEnd/>
          </a:ln>
        </p:spPr>
        <p:txBody>
          <a:bodyPr lIns="46800" tIns="46800" rIns="46800" bIns="46800">
            <a:spAutoFit/>
          </a:bodyPr>
          <a:lstStyle/>
          <a:p>
            <a:pPr marL="271463" indent="-271463" defTabSz="981075">
              <a:spcBef>
                <a:spcPct val="40000"/>
              </a:spcBef>
              <a:buClr>
                <a:schemeClr val="tx1"/>
              </a:buClr>
              <a:buFont typeface="Verdana" pitchFamily="34" charset="0"/>
              <a:buChar char="•"/>
            </a:pPr>
            <a:r>
              <a:rPr lang="en-US" altLang="ko-KR" sz="1600">
                <a:ea typeface="굴림" charset="-127"/>
              </a:rPr>
              <a:t>Goal No. 1:</a:t>
            </a:r>
            <a:r>
              <a:rPr lang="en-US" altLang="ko-KR" sz="1600" b="0">
                <a:ea typeface="굴림" charset="-127"/>
              </a:rPr>
              <a:t> At least 100 million U.S. homes should have affordable access to actual download speeds of at least 100 megabits per second and actual upload speeds of at least 50 megabits per second.</a:t>
            </a:r>
          </a:p>
          <a:p>
            <a:pPr marL="271463" indent="-271463" defTabSz="981075">
              <a:spcBef>
                <a:spcPct val="40000"/>
              </a:spcBef>
              <a:buClr>
                <a:schemeClr val="tx1"/>
              </a:buClr>
              <a:buFont typeface="Verdana" pitchFamily="34" charset="0"/>
              <a:buChar char="•"/>
            </a:pPr>
            <a:endParaRPr lang="en-US" altLang="ko-KR" sz="1000" b="0">
              <a:ea typeface="굴림" charset="-127"/>
            </a:endParaRPr>
          </a:p>
          <a:p>
            <a:pPr marL="271463" indent="-271463" defTabSz="981075">
              <a:spcBef>
                <a:spcPct val="40000"/>
              </a:spcBef>
              <a:buClr>
                <a:schemeClr val="tx1"/>
              </a:buClr>
              <a:buFont typeface="Verdana" pitchFamily="34" charset="0"/>
              <a:buChar char="•"/>
            </a:pPr>
            <a:r>
              <a:rPr lang="en-US" altLang="ko-KR" sz="1600">
                <a:ea typeface="굴림" charset="-127"/>
              </a:rPr>
              <a:t>Goal No. 2:</a:t>
            </a:r>
            <a:r>
              <a:rPr lang="en-US" altLang="ko-KR" sz="1600" b="0">
                <a:ea typeface="굴림" charset="-127"/>
              </a:rPr>
              <a:t> The United States should lead the world in mobile innovation, with the fastest and most extensive wireless networks of any nation.</a:t>
            </a:r>
          </a:p>
          <a:p>
            <a:pPr marL="271463" indent="-271463" defTabSz="981075">
              <a:spcBef>
                <a:spcPct val="40000"/>
              </a:spcBef>
              <a:buClr>
                <a:schemeClr val="tx1"/>
              </a:buClr>
              <a:buFont typeface="Verdana" pitchFamily="34" charset="0"/>
              <a:buChar char="•"/>
            </a:pPr>
            <a:endParaRPr lang="en-US" altLang="ko-KR" sz="1000" b="0">
              <a:ea typeface="굴림" charset="-127"/>
            </a:endParaRPr>
          </a:p>
          <a:p>
            <a:pPr marL="271463" indent="-271463" defTabSz="981075">
              <a:spcBef>
                <a:spcPct val="40000"/>
              </a:spcBef>
              <a:buClr>
                <a:schemeClr val="tx1"/>
              </a:buClr>
              <a:buFont typeface="Verdana" pitchFamily="34" charset="0"/>
              <a:buChar char="•"/>
            </a:pPr>
            <a:r>
              <a:rPr lang="en-US" altLang="ko-KR" sz="1600">
                <a:ea typeface="굴림" charset="-127"/>
              </a:rPr>
              <a:t>Goal No. 3:</a:t>
            </a:r>
            <a:r>
              <a:rPr lang="en-US" altLang="ko-KR" sz="1600" b="0">
                <a:ea typeface="굴림" charset="-127"/>
              </a:rPr>
              <a:t> Every American should have affordable access to robust broadband service and the means and skills to subscribe if they so choose.</a:t>
            </a:r>
          </a:p>
          <a:p>
            <a:pPr marL="271463" indent="-271463" defTabSz="981075">
              <a:spcBef>
                <a:spcPct val="40000"/>
              </a:spcBef>
              <a:buClr>
                <a:schemeClr val="tx1"/>
              </a:buClr>
              <a:buFont typeface="Verdana" pitchFamily="34" charset="0"/>
              <a:buChar char="•"/>
            </a:pPr>
            <a:endParaRPr lang="en-US" altLang="ko-KR" sz="1000" b="0">
              <a:ea typeface="굴림" charset="-127"/>
            </a:endParaRPr>
          </a:p>
          <a:p>
            <a:pPr marL="271463" indent="-271463" defTabSz="981075">
              <a:spcBef>
                <a:spcPct val="40000"/>
              </a:spcBef>
              <a:buClr>
                <a:schemeClr val="tx1"/>
              </a:buClr>
              <a:buFont typeface="Verdana" pitchFamily="34" charset="0"/>
              <a:buChar char="•"/>
            </a:pPr>
            <a:r>
              <a:rPr lang="en-US" altLang="ko-KR" sz="1600">
                <a:ea typeface="굴림" charset="-127"/>
              </a:rPr>
              <a:t>Goal No. 4:</a:t>
            </a:r>
            <a:r>
              <a:rPr lang="en-US" altLang="ko-KR" sz="1600" b="0">
                <a:ea typeface="굴림" charset="-127"/>
              </a:rPr>
              <a:t> Every American community should have affordable access to service of at least 1 gigabit per second to anchor institutions such as schools, hospitals and government buildings.</a:t>
            </a:r>
          </a:p>
          <a:p>
            <a:pPr marL="271463" indent="-271463" defTabSz="981075">
              <a:spcBef>
                <a:spcPct val="40000"/>
              </a:spcBef>
              <a:buClr>
                <a:schemeClr val="tx1"/>
              </a:buClr>
              <a:buFont typeface="Verdana" pitchFamily="34" charset="0"/>
              <a:buChar char="•"/>
            </a:pPr>
            <a:endParaRPr lang="en-US" altLang="ko-KR" sz="1000" b="0">
              <a:ea typeface="굴림" charset="-127"/>
            </a:endParaRPr>
          </a:p>
          <a:p>
            <a:pPr marL="271463" indent="-271463" defTabSz="981075">
              <a:spcBef>
                <a:spcPct val="40000"/>
              </a:spcBef>
              <a:buClr>
                <a:schemeClr val="tx1"/>
              </a:buClr>
              <a:buFont typeface="Verdana" pitchFamily="34" charset="0"/>
              <a:buChar char="•"/>
            </a:pPr>
            <a:r>
              <a:rPr lang="en-US" altLang="ko-KR" sz="1600">
                <a:ea typeface="굴림" charset="-127"/>
              </a:rPr>
              <a:t>Goal No. 5:</a:t>
            </a:r>
            <a:r>
              <a:rPr lang="en-US" altLang="ko-KR" sz="1600" b="0">
                <a:ea typeface="굴림" charset="-127"/>
              </a:rPr>
              <a:t> To ensure the safety of the American people, every first responder should have access to a nationwide, wireless, interoperable broadband public safety network.</a:t>
            </a:r>
          </a:p>
          <a:p>
            <a:pPr marL="271463" indent="-271463" defTabSz="981075">
              <a:spcBef>
                <a:spcPct val="40000"/>
              </a:spcBef>
              <a:buClr>
                <a:schemeClr val="tx1"/>
              </a:buClr>
              <a:buFont typeface="Verdana" pitchFamily="34" charset="0"/>
              <a:buChar char="•"/>
            </a:pPr>
            <a:endParaRPr lang="en-US" altLang="ko-KR" sz="1000" b="0">
              <a:ea typeface="굴림" charset="-127"/>
            </a:endParaRPr>
          </a:p>
          <a:p>
            <a:pPr marL="271463" indent="-271463" defTabSz="981075">
              <a:spcBef>
                <a:spcPct val="40000"/>
              </a:spcBef>
              <a:buClr>
                <a:schemeClr val="tx1"/>
              </a:buClr>
              <a:buFont typeface="Verdana" pitchFamily="34" charset="0"/>
              <a:buChar char="•"/>
            </a:pPr>
            <a:r>
              <a:rPr lang="en-US" altLang="ko-KR" sz="1600">
                <a:ea typeface="굴림" charset="-127"/>
              </a:rPr>
              <a:t>Goal No. 6:</a:t>
            </a:r>
            <a:r>
              <a:rPr lang="en-US" altLang="ko-KR" sz="1600" b="0">
                <a:ea typeface="굴림" charset="-127"/>
              </a:rPr>
              <a:t> To ensure that America leads in the clean energy economy, every American should be able to use broadband to track and manage their real-time energy consumption by 2020.</a:t>
            </a:r>
            <a:endParaRPr lang="en-US" sz="1600" b="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0"/>
          </p:nvPr>
        </p:nvSpPr>
        <p:spPr>
          <a:noFill/>
        </p:spPr>
        <p:txBody>
          <a:bodyPr/>
          <a:lstStyle/>
          <a:p>
            <a:pPr defTabSz="881063"/>
            <a:fld id="{8F5DA793-73AF-49ED-A44F-DE8703630654}" type="slidenum">
              <a:rPr/>
              <a:pPr defTabSz="881063"/>
              <a:t>5</a:t>
            </a:fld>
            <a:endParaRPr lang="en-US"/>
          </a:p>
        </p:txBody>
      </p:sp>
      <p:graphicFrame>
        <p:nvGraphicFramePr>
          <p:cNvPr id="2050" name="Rectangle 2" hidden="1"/>
          <p:cNvGraphicFramePr>
            <a:graphicFrameLocks/>
          </p:cNvGraphicFramePr>
          <p:nvPr/>
        </p:nvGraphicFramePr>
        <p:xfrm>
          <a:off x="0" y="0"/>
          <a:ext cx="168275" cy="171450"/>
        </p:xfrm>
        <a:graphic>
          <a:graphicData uri="http://schemas.openxmlformats.org/presentationml/2006/ole">
            <p:oleObj spid="_x0000_s2050" name="think-cell Slide" r:id="rId16" imgW="0" imgH="0" progId="TCLayout.ActiveDocument.1">
              <p:embed/>
            </p:oleObj>
          </a:graphicData>
        </a:graphic>
      </p:graphicFrame>
      <p:sp>
        <p:nvSpPr>
          <p:cNvPr id="2052" name="Rectangle 3" hidden="1"/>
          <p:cNvSpPr>
            <a:spLocks noChangeArrowheads="1"/>
          </p:cNvSpPr>
          <p:nvPr>
            <p:custDataLst>
              <p:tags r:id="rId2"/>
            </p:custDataLst>
          </p:nvPr>
        </p:nvSpPr>
        <p:spPr bwMode="auto">
          <a:xfrm>
            <a:off x="0" y="0"/>
            <a:ext cx="158750" cy="158750"/>
          </a:xfrm>
          <a:prstGeom prst="rect">
            <a:avLst/>
          </a:prstGeom>
          <a:solidFill>
            <a:schemeClr val="accent1"/>
          </a:solidFill>
          <a:ln w="19050">
            <a:solidFill>
              <a:schemeClr val="tx1"/>
            </a:solidFill>
            <a:miter lim="800000"/>
            <a:headEnd/>
            <a:tailEnd/>
          </a:ln>
        </p:spPr>
        <p:txBody>
          <a:bodyPr wrap="none" lIns="0" tIns="0" rIns="0" bIns="0" anchor="ctr"/>
          <a:lstStyle/>
          <a:p>
            <a:pPr algn="ctr"/>
            <a:r>
              <a:rPr lang="en-US" sz="1400"/>
              <a:t> </a:t>
            </a:r>
          </a:p>
        </p:txBody>
      </p:sp>
      <p:sp>
        <p:nvSpPr>
          <p:cNvPr id="2053" name="Rectangle 4"/>
          <p:cNvSpPr>
            <a:spLocks noGrp="1" noChangeArrowheads="1"/>
          </p:cNvSpPr>
          <p:nvPr>
            <p:ph type="title"/>
            <p:custDataLst>
              <p:tags r:id="rId3"/>
            </p:custDataLst>
          </p:nvPr>
        </p:nvSpPr>
        <p:spPr>
          <a:xfrm>
            <a:off x="563563" y="315913"/>
            <a:ext cx="8916987" cy="688975"/>
          </a:xfrm>
        </p:spPr>
        <p:txBody>
          <a:bodyPr/>
          <a:lstStyle/>
          <a:p>
            <a:pPr eaLnBrk="1" hangingPunct="1"/>
            <a:r>
              <a:rPr lang="en-US" smtClean="0"/>
              <a:t>The Plan’s approach to sizing the gap</a:t>
            </a:r>
          </a:p>
        </p:txBody>
      </p:sp>
      <p:sp>
        <p:nvSpPr>
          <p:cNvPr id="2054" name="AutoShape 5"/>
          <p:cNvSpPr>
            <a:spLocks noChangeArrowheads="1"/>
          </p:cNvSpPr>
          <p:nvPr>
            <p:custDataLst>
              <p:tags r:id="rId4"/>
            </p:custDataLst>
          </p:nvPr>
        </p:nvSpPr>
        <p:spPr bwMode="auto">
          <a:xfrm>
            <a:off x="4700588" y="2954338"/>
            <a:ext cx="358775" cy="1874837"/>
          </a:xfrm>
          <a:prstGeom prst="homePlate">
            <a:avLst>
              <a:gd name="adj" fmla="val 100000"/>
            </a:avLst>
          </a:prstGeom>
          <a:solidFill>
            <a:schemeClr val="accent2"/>
          </a:solidFill>
          <a:ln w="19050">
            <a:solidFill>
              <a:schemeClr val="tx1"/>
            </a:solidFill>
            <a:miter lim="800000"/>
            <a:headEnd/>
            <a:tailEnd/>
          </a:ln>
        </p:spPr>
        <p:txBody>
          <a:bodyPr wrap="none" lIns="46800" tIns="46800" rIns="46800" bIns="46800" anchor="ctr"/>
          <a:lstStyle/>
          <a:p>
            <a:endParaRPr lang="en-US"/>
          </a:p>
        </p:txBody>
      </p:sp>
      <p:sp>
        <p:nvSpPr>
          <p:cNvPr id="2055" name="Text Box 6"/>
          <p:cNvSpPr txBox="1">
            <a:spLocks noChangeArrowheads="1"/>
          </p:cNvSpPr>
          <p:nvPr>
            <p:custDataLst>
              <p:tags r:id="rId5"/>
            </p:custDataLst>
          </p:nvPr>
        </p:nvSpPr>
        <p:spPr bwMode="auto">
          <a:xfrm>
            <a:off x="825500" y="1293813"/>
            <a:ext cx="3024188" cy="558800"/>
          </a:xfrm>
          <a:prstGeom prst="rect">
            <a:avLst/>
          </a:prstGeom>
          <a:solidFill>
            <a:schemeClr val="accent1"/>
          </a:solidFill>
          <a:ln w="19050">
            <a:noFill/>
            <a:miter lim="800000"/>
            <a:headEnd/>
            <a:tailEnd/>
          </a:ln>
        </p:spPr>
        <p:txBody>
          <a:bodyPr lIns="46800" tIns="137160" rIns="46800" bIns="137160" anchor="ctr"/>
          <a:lstStyle/>
          <a:p>
            <a:pPr algn="ctr">
              <a:spcBef>
                <a:spcPct val="50000"/>
              </a:spcBef>
            </a:pPr>
            <a:r>
              <a:rPr lang="en-US" sz="1600"/>
              <a:t>Establish National Broadband Target</a:t>
            </a:r>
          </a:p>
        </p:txBody>
      </p:sp>
      <p:sp>
        <p:nvSpPr>
          <p:cNvPr id="2056" name="Text Box 7"/>
          <p:cNvSpPr txBox="1">
            <a:spLocks noChangeArrowheads="1"/>
          </p:cNvSpPr>
          <p:nvPr>
            <p:custDataLst>
              <p:tags r:id="rId6"/>
            </p:custDataLst>
          </p:nvPr>
        </p:nvSpPr>
        <p:spPr bwMode="auto">
          <a:xfrm>
            <a:off x="825500" y="1841500"/>
            <a:ext cx="3022600" cy="960438"/>
          </a:xfrm>
          <a:prstGeom prst="rect">
            <a:avLst/>
          </a:prstGeom>
          <a:noFill/>
          <a:ln w="19050">
            <a:noFill/>
            <a:miter lim="800000"/>
            <a:headEnd/>
            <a:tailEnd/>
          </a:ln>
        </p:spPr>
        <p:txBody>
          <a:bodyPr lIns="46800" tIns="137160" rIns="46800" bIns="137160" anchor="ctr"/>
          <a:lstStyle/>
          <a:p>
            <a:pPr algn="ctr">
              <a:spcBef>
                <a:spcPct val="50000"/>
              </a:spcBef>
            </a:pPr>
            <a:r>
              <a:rPr lang="en-US" sz="1400" i="1"/>
              <a:t>“Everyone . . . should have access to broadband services supporting a basic set of applications”</a:t>
            </a:r>
          </a:p>
        </p:txBody>
      </p:sp>
      <p:sp>
        <p:nvSpPr>
          <p:cNvPr id="2057" name="Text Box 8"/>
          <p:cNvSpPr txBox="1">
            <a:spLocks noChangeArrowheads="1"/>
          </p:cNvSpPr>
          <p:nvPr>
            <p:custDataLst>
              <p:tags r:id="rId7"/>
            </p:custDataLst>
          </p:nvPr>
        </p:nvSpPr>
        <p:spPr bwMode="auto">
          <a:xfrm>
            <a:off x="825500" y="2792413"/>
            <a:ext cx="3022600" cy="3175000"/>
          </a:xfrm>
          <a:prstGeom prst="rect">
            <a:avLst/>
          </a:prstGeom>
          <a:noFill/>
          <a:ln w="19050" algn="ctr">
            <a:noFill/>
            <a:miter lim="800000"/>
            <a:headEnd/>
            <a:tailEnd/>
          </a:ln>
        </p:spPr>
        <p:txBody>
          <a:bodyPr lIns="46800" tIns="137160" rIns="46800" bIns="137160"/>
          <a:lstStyle/>
          <a:p>
            <a:pPr marL="107950" indent="-107950">
              <a:spcBef>
                <a:spcPct val="15000"/>
              </a:spcBef>
            </a:pPr>
            <a:r>
              <a:rPr lang="en-US" sz="1400"/>
              <a:t>Key Principles</a:t>
            </a:r>
          </a:p>
          <a:p>
            <a:pPr marL="107950" indent="-107950">
              <a:spcBef>
                <a:spcPct val="15000"/>
              </a:spcBef>
              <a:buFontTx/>
              <a:buChar char="•"/>
            </a:pPr>
            <a:endParaRPr lang="en-US" sz="1400" b="0"/>
          </a:p>
          <a:p>
            <a:pPr marL="107950" indent="-107950">
              <a:spcBef>
                <a:spcPct val="15000"/>
              </a:spcBef>
              <a:buFontTx/>
              <a:buChar char="•"/>
            </a:pPr>
            <a:r>
              <a:rPr lang="en-US" sz="1400" b="0"/>
              <a:t>Commonly subscribed to by broadband consumers today</a:t>
            </a:r>
          </a:p>
          <a:p>
            <a:pPr marL="107950" indent="-107950">
              <a:spcBef>
                <a:spcPct val="15000"/>
              </a:spcBef>
              <a:buFontTx/>
              <a:buChar char="•"/>
            </a:pPr>
            <a:r>
              <a:rPr lang="en-US" sz="1400" b="0"/>
              <a:t>Support both current and projected future applications and services</a:t>
            </a:r>
          </a:p>
          <a:p>
            <a:pPr marL="107950" indent="-107950">
              <a:spcBef>
                <a:spcPct val="15000"/>
              </a:spcBef>
              <a:buFontTx/>
              <a:buChar char="•"/>
            </a:pPr>
            <a:r>
              <a:rPr lang="en-US" sz="1400" b="0"/>
              <a:t>Support economic and social development</a:t>
            </a:r>
          </a:p>
          <a:p>
            <a:pPr marL="107950" indent="-107950">
              <a:spcBef>
                <a:spcPct val="15000"/>
              </a:spcBef>
              <a:buFontTx/>
              <a:buChar char="•"/>
            </a:pPr>
            <a:endParaRPr lang="en-US" sz="1400" b="0"/>
          </a:p>
        </p:txBody>
      </p:sp>
      <p:sp>
        <p:nvSpPr>
          <p:cNvPr id="2058" name="Line 9"/>
          <p:cNvSpPr>
            <a:spLocks noChangeShapeType="1"/>
          </p:cNvSpPr>
          <p:nvPr>
            <p:custDataLst>
              <p:tags r:id="rId8"/>
            </p:custDataLst>
          </p:nvPr>
        </p:nvSpPr>
        <p:spPr bwMode="auto">
          <a:xfrm>
            <a:off x="828675" y="2820988"/>
            <a:ext cx="3016250" cy="0"/>
          </a:xfrm>
          <a:prstGeom prst="line">
            <a:avLst/>
          </a:prstGeom>
          <a:noFill/>
          <a:ln w="19050">
            <a:solidFill>
              <a:schemeClr val="tx1"/>
            </a:solidFill>
            <a:prstDash val="sysDot"/>
            <a:round/>
            <a:headEnd/>
            <a:tailEnd/>
          </a:ln>
        </p:spPr>
        <p:txBody>
          <a:bodyPr lIns="46800" tIns="46800" rIns="46800" bIns="46800" anchor="ctr"/>
          <a:lstStyle/>
          <a:p>
            <a:endParaRPr lang="en-US"/>
          </a:p>
        </p:txBody>
      </p:sp>
      <p:sp>
        <p:nvSpPr>
          <p:cNvPr id="2059" name="AutoShape 10"/>
          <p:cNvSpPr>
            <a:spLocks noChangeArrowheads="1"/>
          </p:cNvSpPr>
          <p:nvPr>
            <p:custDataLst>
              <p:tags r:id="rId9"/>
            </p:custDataLst>
          </p:nvPr>
        </p:nvSpPr>
        <p:spPr bwMode="auto">
          <a:xfrm>
            <a:off x="619125" y="5768975"/>
            <a:ext cx="8602663" cy="1255713"/>
          </a:xfrm>
          <a:prstGeom prst="star32">
            <a:avLst>
              <a:gd name="adj" fmla="val 37500"/>
            </a:avLst>
          </a:prstGeom>
          <a:solidFill>
            <a:srgbClr val="FFD939"/>
          </a:solidFill>
          <a:ln w="19050">
            <a:noFill/>
            <a:miter lim="800000"/>
            <a:headEnd/>
            <a:tailEnd/>
          </a:ln>
        </p:spPr>
        <p:txBody>
          <a:bodyPr wrap="none" lIns="46800" tIns="46800" rIns="46800" bIns="46800" anchor="ctr"/>
          <a:lstStyle/>
          <a:p>
            <a:pPr algn="ctr"/>
            <a:r>
              <a:rPr lang="en-US" sz="1600"/>
              <a:t>4 Mbps down</a:t>
            </a:r>
          </a:p>
          <a:p>
            <a:pPr algn="ctr"/>
            <a:r>
              <a:rPr lang="en-US" sz="1600"/>
              <a:t>1 Mbps up</a:t>
            </a:r>
          </a:p>
          <a:p>
            <a:pPr algn="ctr"/>
            <a:r>
              <a:rPr lang="en-US" sz="1600"/>
              <a:t>actual</a:t>
            </a:r>
          </a:p>
        </p:txBody>
      </p:sp>
      <p:sp>
        <p:nvSpPr>
          <p:cNvPr id="2060" name="Text Box 11"/>
          <p:cNvSpPr txBox="1">
            <a:spLocks noChangeArrowheads="1"/>
          </p:cNvSpPr>
          <p:nvPr>
            <p:custDataLst>
              <p:tags r:id="rId10"/>
            </p:custDataLst>
          </p:nvPr>
        </p:nvSpPr>
        <p:spPr bwMode="auto">
          <a:xfrm>
            <a:off x="5678488" y="1284288"/>
            <a:ext cx="3024187" cy="558800"/>
          </a:xfrm>
          <a:prstGeom prst="rect">
            <a:avLst/>
          </a:prstGeom>
          <a:solidFill>
            <a:schemeClr val="accent1"/>
          </a:solidFill>
          <a:ln w="19050">
            <a:noFill/>
            <a:miter lim="800000"/>
            <a:headEnd/>
            <a:tailEnd/>
          </a:ln>
        </p:spPr>
        <p:txBody>
          <a:bodyPr lIns="46800" tIns="137160" rIns="46800" bIns="137160" anchor="ctr"/>
          <a:lstStyle/>
          <a:p>
            <a:pPr algn="ctr">
              <a:spcBef>
                <a:spcPct val="50000"/>
              </a:spcBef>
            </a:pPr>
            <a:r>
              <a:rPr lang="en-US" sz="1600"/>
              <a:t>Estimate Availability</a:t>
            </a:r>
          </a:p>
        </p:txBody>
      </p:sp>
      <p:sp>
        <p:nvSpPr>
          <p:cNvPr id="2061" name="Text Box 12"/>
          <p:cNvSpPr txBox="1">
            <a:spLocks noChangeArrowheads="1"/>
          </p:cNvSpPr>
          <p:nvPr>
            <p:custDataLst>
              <p:tags r:id="rId11"/>
            </p:custDataLst>
          </p:nvPr>
        </p:nvSpPr>
        <p:spPr bwMode="auto">
          <a:xfrm>
            <a:off x="5678488" y="1831975"/>
            <a:ext cx="3022600" cy="960438"/>
          </a:xfrm>
          <a:prstGeom prst="rect">
            <a:avLst/>
          </a:prstGeom>
          <a:noFill/>
          <a:ln w="19050">
            <a:noFill/>
            <a:miter lim="800000"/>
            <a:headEnd/>
            <a:tailEnd/>
          </a:ln>
        </p:spPr>
        <p:txBody>
          <a:bodyPr lIns="46800" tIns="137160" rIns="46800" bIns="137160" anchor="ctr"/>
          <a:lstStyle/>
          <a:p>
            <a:pPr algn="ctr">
              <a:spcBef>
                <a:spcPct val="50000"/>
              </a:spcBef>
            </a:pPr>
            <a:r>
              <a:rPr lang="en-US" sz="1400" i="1"/>
              <a:t>Number of unserved and their proximity to current broadband infrastructure</a:t>
            </a:r>
          </a:p>
        </p:txBody>
      </p:sp>
      <p:sp>
        <p:nvSpPr>
          <p:cNvPr id="2062" name="Text Box 13"/>
          <p:cNvSpPr txBox="1">
            <a:spLocks noChangeArrowheads="1"/>
          </p:cNvSpPr>
          <p:nvPr>
            <p:custDataLst>
              <p:tags r:id="rId12"/>
            </p:custDataLst>
          </p:nvPr>
        </p:nvSpPr>
        <p:spPr bwMode="auto">
          <a:xfrm>
            <a:off x="5678488" y="2782888"/>
            <a:ext cx="3022600" cy="3175000"/>
          </a:xfrm>
          <a:prstGeom prst="rect">
            <a:avLst/>
          </a:prstGeom>
          <a:noFill/>
          <a:ln w="19050" algn="ctr">
            <a:noFill/>
            <a:miter lim="800000"/>
            <a:headEnd/>
            <a:tailEnd/>
          </a:ln>
        </p:spPr>
        <p:txBody>
          <a:bodyPr lIns="46800" tIns="137160" rIns="46800" bIns="137160"/>
          <a:lstStyle/>
          <a:p>
            <a:pPr marL="107950" indent="-107950">
              <a:spcBef>
                <a:spcPct val="15000"/>
              </a:spcBef>
            </a:pPr>
            <a:r>
              <a:rPr lang="en-US" sz="1400"/>
              <a:t>Current state </a:t>
            </a:r>
          </a:p>
          <a:p>
            <a:pPr marL="107950" indent="-107950">
              <a:spcBef>
                <a:spcPct val="15000"/>
              </a:spcBef>
              <a:buFontTx/>
              <a:buChar char="•"/>
            </a:pPr>
            <a:r>
              <a:rPr lang="en-US" sz="1400" b="0"/>
              <a:t>Cable, telco, and wireless availability calculated independently</a:t>
            </a:r>
          </a:p>
          <a:p>
            <a:pPr marL="107950" indent="-107950">
              <a:spcBef>
                <a:spcPct val="15000"/>
              </a:spcBef>
              <a:buFontTx/>
              <a:buChar char="•"/>
            </a:pPr>
            <a:r>
              <a:rPr lang="en-US" sz="1400" b="0"/>
              <a:t>Used best available data from commercial and government sources</a:t>
            </a:r>
          </a:p>
          <a:p>
            <a:pPr marL="107950" indent="-107950">
              <a:spcBef>
                <a:spcPct val="15000"/>
              </a:spcBef>
              <a:buFontTx/>
              <a:buChar char="•"/>
            </a:pPr>
            <a:r>
              <a:rPr lang="en-US" sz="1400" b="0"/>
              <a:t>Filled data gaps with a statistical model</a:t>
            </a:r>
          </a:p>
          <a:p>
            <a:pPr marL="107950" indent="-107950">
              <a:spcBef>
                <a:spcPct val="15000"/>
              </a:spcBef>
            </a:pPr>
            <a:r>
              <a:rPr lang="en-US" sz="1400"/>
              <a:t>Future state</a:t>
            </a:r>
          </a:p>
          <a:p>
            <a:pPr marL="107950" indent="-107950">
              <a:spcBef>
                <a:spcPct val="15000"/>
              </a:spcBef>
              <a:buFontTx/>
              <a:buChar char="•"/>
            </a:pPr>
            <a:r>
              <a:rPr lang="en-US" sz="1400" b="0"/>
              <a:t>Based on public announcements</a:t>
            </a:r>
          </a:p>
          <a:p>
            <a:pPr marL="107950" indent="-107950">
              <a:spcBef>
                <a:spcPct val="15000"/>
              </a:spcBef>
              <a:buFontTx/>
              <a:buChar char="•"/>
            </a:pPr>
            <a:endParaRPr lang="en-US" sz="1400" b="0"/>
          </a:p>
        </p:txBody>
      </p:sp>
      <p:sp>
        <p:nvSpPr>
          <p:cNvPr id="2063" name="Line 14"/>
          <p:cNvSpPr>
            <a:spLocks noChangeShapeType="1"/>
          </p:cNvSpPr>
          <p:nvPr>
            <p:custDataLst>
              <p:tags r:id="rId13"/>
            </p:custDataLst>
          </p:nvPr>
        </p:nvSpPr>
        <p:spPr bwMode="auto">
          <a:xfrm>
            <a:off x="5681663" y="2811463"/>
            <a:ext cx="3016250" cy="0"/>
          </a:xfrm>
          <a:prstGeom prst="line">
            <a:avLst/>
          </a:prstGeom>
          <a:noFill/>
          <a:ln w="19050">
            <a:solidFill>
              <a:schemeClr val="tx1"/>
            </a:solidFill>
            <a:prstDash val="sysDot"/>
            <a:round/>
            <a:headEnd/>
            <a:tailEnd/>
          </a:ln>
        </p:spPr>
        <p:txBody>
          <a:bodyPr lIns="46800" tIns="46800" rIns="46800" bIns="46800"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2"/>
          <p:cNvSpPr>
            <a:spLocks noGrp="1"/>
          </p:cNvSpPr>
          <p:nvPr>
            <p:ph type="sldNum" sz="quarter" idx="10"/>
          </p:nvPr>
        </p:nvSpPr>
        <p:spPr>
          <a:noFill/>
        </p:spPr>
        <p:txBody>
          <a:bodyPr/>
          <a:lstStyle/>
          <a:p>
            <a:pPr defTabSz="881063"/>
            <a:fld id="{AD28634A-42DD-49EA-9DFC-9EFEFA9211D6}" type="slidenum">
              <a:rPr/>
              <a:pPr defTabSz="881063"/>
              <a:t>6</a:t>
            </a:fld>
            <a:endParaRPr lang="en-US"/>
          </a:p>
        </p:txBody>
      </p:sp>
      <p:graphicFrame>
        <p:nvGraphicFramePr>
          <p:cNvPr id="3074" name="Rectangle 2" hidden="1"/>
          <p:cNvGraphicFramePr>
            <a:graphicFrameLocks/>
          </p:cNvGraphicFramePr>
          <p:nvPr/>
        </p:nvGraphicFramePr>
        <p:xfrm>
          <a:off x="0" y="0"/>
          <a:ext cx="158750" cy="158750"/>
        </p:xfrm>
        <a:graphic>
          <a:graphicData uri="http://schemas.openxmlformats.org/presentationml/2006/ole">
            <p:oleObj spid="_x0000_s3074" name="think-cell Slide" r:id="rId7" imgW="0" imgH="0" progId="TCLayout.ActiveDocument.1">
              <p:embed/>
            </p:oleObj>
          </a:graphicData>
        </a:graphic>
      </p:graphicFrame>
      <p:sp>
        <p:nvSpPr>
          <p:cNvPr id="3076" name="Title1"/>
          <p:cNvSpPr>
            <a:spLocks noGrp="1" noChangeArrowheads="1"/>
          </p:cNvSpPr>
          <p:nvPr>
            <p:ph type="title"/>
            <p:custDataLst>
              <p:tags r:id="rId3"/>
            </p:custDataLst>
          </p:nvPr>
        </p:nvSpPr>
        <p:spPr/>
        <p:txBody>
          <a:bodyPr/>
          <a:lstStyle/>
          <a:p>
            <a:pPr eaLnBrk="1" hangingPunct="1"/>
            <a:r>
              <a:rPr lang="en-US" smtClean="0"/>
              <a:t>National Broadband Plan estimate of availability</a:t>
            </a:r>
          </a:p>
        </p:txBody>
      </p:sp>
      <p:sp>
        <p:nvSpPr>
          <p:cNvPr id="3077" name="Notes"/>
          <p:cNvSpPr txBox="1">
            <a:spLocks noChangeArrowheads="1"/>
          </p:cNvSpPr>
          <p:nvPr>
            <p:custDataLst>
              <p:tags r:id="rId4"/>
            </p:custDataLst>
          </p:nvPr>
        </p:nvSpPr>
        <p:spPr bwMode="gray">
          <a:xfrm>
            <a:off x="222250" y="6896100"/>
            <a:ext cx="6140450" cy="304800"/>
          </a:xfrm>
          <a:prstGeom prst="rect">
            <a:avLst/>
          </a:prstGeom>
          <a:noFill/>
          <a:ln w="12700">
            <a:noFill/>
            <a:miter lim="800000"/>
            <a:headEnd type="none" w="sm" len="sm"/>
            <a:tailEnd type="none" w="sm" len="sm"/>
          </a:ln>
        </p:spPr>
        <p:txBody>
          <a:bodyPr lIns="0" tIns="0" rIns="0" bIns="0" anchor="b">
            <a:spAutoFit/>
          </a:bodyPr>
          <a:lstStyle/>
          <a:p>
            <a:pPr marL="184150" indent="-184150" defTabSz="881063" fontAlgn="t"/>
            <a:endParaRPr lang="en-US" sz="1000" b="0" noProof="1"/>
          </a:p>
        </p:txBody>
      </p:sp>
      <p:sp>
        <p:nvSpPr>
          <p:cNvPr id="3078" name="Rectangle 5"/>
          <p:cNvSpPr>
            <a:spLocks noChangeArrowheads="1"/>
          </p:cNvSpPr>
          <p:nvPr/>
        </p:nvSpPr>
        <p:spPr bwMode="auto">
          <a:xfrm>
            <a:off x="6918325" y="2520950"/>
            <a:ext cx="2681288" cy="2133600"/>
          </a:xfrm>
          <a:prstGeom prst="rect">
            <a:avLst/>
          </a:prstGeom>
          <a:solidFill>
            <a:srgbClr val="FFD939"/>
          </a:solidFill>
          <a:ln w="19050">
            <a:noFill/>
            <a:miter lim="800000"/>
            <a:headEnd/>
            <a:tailEnd/>
          </a:ln>
        </p:spPr>
        <p:txBody>
          <a:bodyPr lIns="46800" tIns="46800" rIns="46800" bIns="46800" anchor="ctr"/>
          <a:lstStyle/>
          <a:p>
            <a:pPr algn="ctr"/>
            <a:r>
              <a:rPr lang="en-US" sz="1400"/>
              <a:t>4 Mbps Broadband infrastructure potentially available to approximately 95% of Americans, but an</a:t>
            </a:r>
          </a:p>
          <a:p>
            <a:pPr algn="ctr"/>
            <a:r>
              <a:rPr lang="en-US" sz="1400"/>
              <a:t>“availability gap” exists in nearly every county in the United States</a:t>
            </a:r>
          </a:p>
        </p:txBody>
      </p:sp>
      <p:pic>
        <p:nvPicPr>
          <p:cNvPr id="3079" name="Picture 7"/>
          <p:cNvPicPr>
            <a:picLocks noChangeAspect="1" noChangeArrowheads="1"/>
          </p:cNvPicPr>
          <p:nvPr/>
        </p:nvPicPr>
        <p:blipFill>
          <a:blip r:embed="rId8" cstate="print"/>
          <a:srcRect/>
          <a:stretch>
            <a:fillRect/>
          </a:stretch>
        </p:blipFill>
        <p:spPr bwMode="auto">
          <a:xfrm>
            <a:off x="574675" y="1169988"/>
            <a:ext cx="6115050" cy="6270625"/>
          </a:xfrm>
          <a:prstGeom prst="rect">
            <a:avLst/>
          </a:prstGeom>
          <a:noFill/>
          <a:ln w="19050">
            <a:noFill/>
            <a:miter lim="800000"/>
            <a:headEnd/>
            <a:tailEnd/>
          </a:ln>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pPr defTabSz="881063"/>
            <a:fld id="{0B76A43B-F8A6-4E5B-90BE-2E7CBDEA72E8}" type="slidenum">
              <a:rPr/>
              <a:pPr defTabSz="881063"/>
              <a:t>7</a:t>
            </a:fld>
            <a:endParaRPr lang="en-US"/>
          </a:p>
        </p:txBody>
      </p:sp>
      <p:graphicFrame>
        <p:nvGraphicFramePr>
          <p:cNvPr id="4098" name="Rectangle 2" hidden="1"/>
          <p:cNvGraphicFramePr>
            <a:graphicFrameLocks/>
          </p:cNvGraphicFramePr>
          <p:nvPr/>
        </p:nvGraphicFramePr>
        <p:xfrm>
          <a:off x="0" y="0"/>
          <a:ext cx="168275" cy="171450"/>
        </p:xfrm>
        <a:graphic>
          <a:graphicData uri="http://schemas.openxmlformats.org/presentationml/2006/ole">
            <p:oleObj spid="_x0000_s4098" name="think-cell Slide" r:id="rId27" imgW="0" imgH="0" progId="TCLayout.ActiveDocument.1">
              <p:embed/>
            </p:oleObj>
          </a:graphicData>
        </a:graphic>
      </p:graphicFrame>
      <p:sp>
        <p:nvSpPr>
          <p:cNvPr id="4101" name="Rectangle 34" hidden="1"/>
          <p:cNvSpPr>
            <a:spLocks noChangeArrowheads="1"/>
          </p:cNvSpPr>
          <p:nvPr>
            <p:custDataLst>
              <p:tags r:id="rId2"/>
            </p:custDataLst>
          </p:nvPr>
        </p:nvSpPr>
        <p:spPr bwMode="auto">
          <a:xfrm>
            <a:off x="0" y="0"/>
            <a:ext cx="158750" cy="158750"/>
          </a:xfrm>
          <a:prstGeom prst="rect">
            <a:avLst/>
          </a:prstGeom>
          <a:solidFill>
            <a:schemeClr val="accent1"/>
          </a:solidFill>
          <a:ln w="19050">
            <a:solidFill>
              <a:schemeClr val="tx1"/>
            </a:solidFill>
            <a:miter lim="800000"/>
            <a:headEnd/>
            <a:tailEnd/>
          </a:ln>
        </p:spPr>
        <p:txBody>
          <a:bodyPr wrap="none" lIns="0" tIns="0" rIns="0" bIns="0" anchor="ctr"/>
          <a:lstStyle/>
          <a:p>
            <a:pPr algn="ctr"/>
            <a:r>
              <a:rPr lang="en-US" sz="1200" b="0"/>
              <a:t>3</a:t>
            </a:r>
          </a:p>
        </p:txBody>
      </p:sp>
      <p:sp>
        <p:nvSpPr>
          <p:cNvPr id="4102" name="Rectangle 3"/>
          <p:cNvSpPr>
            <a:spLocks noGrp="1" noChangeArrowheads="1"/>
          </p:cNvSpPr>
          <p:nvPr>
            <p:ph type="title"/>
            <p:custDataLst>
              <p:tags r:id="rId3"/>
            </p:custDataLst>
          </p:nvPr>
        </p:nvSpPr>
        <p:spPr>
          <a:xfrm>
            <a:off x="563563" y="315913"/>
            <a:ext cx="8916987" cy="688975"/>
          </a:xfrm>
        </p:spPr>
        <p:txBody>
          <a:bodyPr/>
          <a:lstStyle/>
          <a:p>
            <a:pPr eaLnBrk="1" hangingPunct="1"/>
            <a:r>
              <a:rPr lang="en-US" smtClean="0"/>
              <a:t>The Plan’s approach to sizing the investment gap</a:t>
            </a:r>
          </a:p>
        </p:txBody>
      </p:sp>
      <p:sp>
        <p:nvSpPr>
          <p:cNvPr id="4103" name="AutoShape 4"/>
          <p:cNvSpPr>
            <a:spLocks noChangeArrowheads="1"/>
          </p:cNvSpPr>
          <p:nvPr>
            <p:custDataLst>
              <p:tags r:id="rId4"/>
            </p:custDataLst>
          </p:nvPr>
        </p:nvSpPr>
        <p:spPr bwMode="auto">
          <a:xfrm>
            <a:off x="4700588" y="2954338"/>
            <a:ext cx="358775" cy="1874837"/>
          </a:xfrm>
          <a:prstGeom prst="homePlate">
            <a:avLst>
              <a:gd name="adj" fmla="val 100000"/>
            </a:avLst>
          </a:prstGeom>
          <a:solidFill>
            <a:schemeClr val="accent2"/>
          </a:solidFill>
          <a:ln w="19050">
            <a:solidFill>
              <a:schemeClr val="tx1"/>
            </a:solidFill>
            <a:miter lim="800000"/>
            <a:headEnd/>
            <a:tailEnd/>
          </a:ln>
        </p:spPr>
        <p:txBody>
          <a:bodyPr wrap="none" lIns="46800" tIns="46800" rIns="46800" bIns="46800" anchor="ctr"/>
          <a:lstStyle/>
          <a:p>
            <a:endParaRPr lang="en-US"/>
          </a:p>
        </p:txBody>
      </p:sp>
      <p:grpSp>
        <p:nvGrpSpPr>
          <p:cNvPr id="4104" name="Group 12"/>
          <p:cNvGrpSpPr>
            <a:grpSpLocks/>
          </p:cNvGrpSpPr>
          <p:nvPr>
            <p:custDataLst>
              <p:tags r:id="rId5"/>
            </p:custDataLst>
          </p:nvPr>
        </p:nvGrpSpPr>
        <p:grpSpPr bwMode="auto">
          <a:xfrm>
            <a:off x="876300" y="1270000"/>
            <a:ext cx="3222625" cy="5946775"/>
            <a:chOff x="4145" y="803"/>
            <a:chExt cx="1850" cy="3746"/>
          </a:xfrm>
        </p:grpSpPr>
        <p:grpSp>
          <p:nvGrpSpPr>
            <p:cNvPr id="4119" name="Group 13"/>
            <p:cNvGrpSpPr>
              <a:grpSpLocks/>
            </p:cNvGrpSpPr>
            <p:nvPr/>
          </p:nvGrpSpPr>
          <p:grpSpPr bwMode="auto">
            <a:xfrm>
              <a:off x="4145" y="803"/>
              <a:ext cx="1850" cy="2944"/>
              <a:chOff x="4257" y="803"/>
              <a:chExt cx="1850" cy="2944"/>
            </a:xfrm>
          </p:grpSpPr>
          <p:sp>
            <p:nvSpPr>
              <p:cNvPr id="4121" name="Text Box 14"/>
              <p:cNvSpPr txBox="1">
                <a:spLocks noChangeArrowheads="1"/>
              </p:cNvSpPr>
              <p:nvPr>
                <p:custDataLst>
                  <p:tags r:id="rId21"/>
                </p:custDataLst>
              </p:nvPr>
            </p:nvSpPr>
            <p:spPr bwMode="auto">
              <a:xfrm>
                <a:off x="4266" y="803"/>
                <a:ext cx="1705" cy="352"/>
              </a:xfrm>
              <a:prstGeom prst="rect">
                <a:avLst/>
              </a:prstGeom>
              <a:solidFill>
                <a:schemeClr val="accent1"/>
              </a:solidFill>
              <a:ln w="19050">
                <a:noFill/>
                <a:miter lim="800000"/>
                <a:headEnd/>
                <a:tailEnd/>
              </a:ln>
            </p:spPr>
            <p:txBody>
              <a:bodyPr lIns="46800" tIns="137160" rIns="46800" bIns="137160" anchor="ctr"/>
              <a:lstStyle/>
              <a:p>
                <a:pPr algn="ctr">
                  <a:spcBef>
                    <a:spcPct val="50000"/>
                  </a:spcBef>
                </a:pPr>
                <a:r>
                  <a:rPr lang="en-US" sz="1600"/>
                  <a:t>Calculate Investment Gap</a:t>
                </a:r>
              </a:p>
            </p:txBody>
          </p:sp>
          <p:sp>
            <p:nvSpPr>
              <p:cNvPr id="4122" name="Text Box 15"/>
              <p:cNvSpPr txBox="1">
                <a:spLocks noChangeArrowheads="1"/>
              </p:cNvSpPr>
              <p:nvPr>
                <p:custDataLst>
                  <p:tags r:id="rId22"/>
                </p:custDataLst>
              </p:nvPr>
            </p:nvSpPr>
            <p:spPr bwMode="auto">
              <a:xfrm>
                <a:off x="4263" y="1148"/>
                <a:ext cx="1705" cy="605"/>
              </a:xfrm>
              <a:prstGeom prst="rect">
                <a:avLst/>
              </a:prstGeom>
              <a:noFill/>
              <a:ln w="19050">
                <a:noFill/>
                <a:miter lim="800000"/>
                <a:headEnd/>
                <a:tailEnd/>
              </a:ln>
            </p:spPr>
            <p:txBody>
              <a:bodyPr lIns="46800" tIns="137160" rIns="46800" bIns="137160" anchor="ctr"/>
              <a:lstStyle/>
              <a:p>
                <a:pPr algn="ctr">
                  <a:spcBef>
                    <a:spcPct val="50000"/>
                  </a:spcBef>
                </a:pPr>
                <a:r>
                  <a:rPr lang="en-US" sz="1400" i="1"/>
                  <a:t>Funding required to induce operators to deploy ubiquitous broadband</a:t>
                </a:r>
              </a:p>
            </p:txBody>
          </p:sp>
          <p:sp>
            <p:nvSpPr>
              <p:cNvPr id="4123" name="Text Box 16"/>
              <p:cNvSpPr txBox="1">
                <a:spLocks noChangeArrowheads="1"/>
              </p:cNvSpPr>
              <p:nvPr>
                <p:custDataLst>
                  <p:tags r:id="rId23"/>
                </p:custDataLst>
              </p:nvPr>
            </p:nvSpPr>
            <p:spPr bwMode="auto">
              <a:xfrm>
                <a:off x="4263" y="1747"/>
                <a:ext cx="1844" cy="2000"/>
              </a:xfrm>
              <a:prstGeom prst="rect">
                <a:avLst/>
              </a:prstGeom>
              <a:noFill/>
              <a:ln w="19050">
                <a:noFill/>
                <a:miter lim="800000"/>
                <a:headEnd/>
                <a:tailEnd/>
              </a:ln>
            </p:spPr>
            <p:txBody>
              <a:bodyPr lIns="46800" tIns="137160" rIns="46800" bIns="137160"/>
              <a:lstStyle/>
              <a:p>
                <a:pPr marL="169863" indent="-107950">
                  <a:spcBef>
                    <a:spcPct val="15000"/>
                  </a:spcBef>
                </a:pPr>
                <a:r>
                  <a:rPr lang="en-US" sz="1400"/>
                  <a:t>Key principles </a:t>
                </a:r>
              </a:p>
              <a:p>
                <a:pPr marL="169863" indent="-107950">
                  <a:spcBef>
                    <a:spcPct val="15000"/>
                  </a:spcBef>
                  <a:buFontTx/>
                  <a:buChar char="•"/>
                </a:pPr>
                <a:r>
                  <a:rPr lang="en-US" sz="1400" b="0"/>
                  <a:t>NPV analysis</a:t>
                </a:r>
              </a:p>
              <a:p>
                <a:pPr marL="169863" indent="-107950">
                  <a:spcBef>
                    <a:spcPct val="15000"/>
                  </a:spcBef>
                  <a:buFontTx/>
                  <a:buChar char="•"/>
                </a:pPr>
                <a:r>
                  <a:rPr lang="en-US" sz="1400" b="0"/>
                  <a:t>Incremental economics</a:t>
                </a:r>
              </a:p>
              <a:p>
                <a:pPr marL="169863" indent="-107950">
                  <a:spcBef>
                    <a:spcPct val="15000"/>
                  </a:spcBef>
                  <a:buFontTx/>
                  <a:buChar char="•"/>
                </a:pPr>
                <a:r>
                  <a:rPr lang="en-US" sz="1400" b="0"/>
                  <a:t>Sufficiently granular</a:t>
                </a:r>
              </a:p>
              <a:p>
                <a:pPr marL="169863" indent="-107950">
                  <a:spcBef>
                    <a:spcPct val="15000"/>
                  </a:spcBef>
                  <a:buFontTx/>
                  <a:buChar char="•"/>
                </a:pPr>
                <a:r>
                  <a:rPr lang="en-US" sz="1400" b="0"/>
                  <a:t>Economies of scale</a:t>
                </a:r>
              </a:p>
              <a:p>
                <a:pPr marL="169863" indent="-107950">
                  <a:spcBef>
                    <a:spcPct val="15000"/>
                  </a:spcBef>
                  <a:buFontTx/>
                  <a:buChar char="•"/>
                </a:pPr>
                <a:r>
                  <a:rPr lang="en-US" sz="1400" b="0"/>
                  <a:t>Technologically conservative</a:t>
                </a:r>
              </a:p>
              <a:p>
                <a:pPr marL="169863" indent="-107950">
                  <a:spcBef>
                    <a:spcPct val="15000"/>
                  </a:spcBef>
                </a:pPr>
                <a:r>
                  <a:rPr lang="en-US" sz="1400"/>
                  <a:t>Key decisions</a:t>
                </a:r>
              </a:p>
              <a:p>
                <a:pPr marL="169863" indent="-107950">
                  <a:spcBef>
                    <a:spcPct val="15000"/>
                  </a:spcBef>
                  <a:buFontTx/>
                  <a:buChar char="•"/>
                </a:pPr>
                <a:r>
                  <a:rPr lang="en-US" sz="1400" b="0"/>
                  <a:t>Fund only one network</a:t>
                </a:r>
              </a:p>
              <a:p>
                <a:pPr marL="169863" indent="-107950">
                  <a:spcBef>
                    <a:spcPct val="15000"/>
                  </a:spcBef>
                  <a:buFontTx/>
                  <a:buChar char="•"/>
                </a:pPr>
                <a:r>
                  <a:rPr lang="en-US" sz="1400" b="0"/>
                  <a:t>Market-based disbursement</a:t>
                </a:r>
              </a:p>
              <a:p>
                <a:pPr marL="169863" indent="-107950">
                  <a:spcBef>
                    <a:spcPct val="15000"/>
                  </a:spcBef>
                  <a:buFontTx/>
                  <a:buChar char="•"/>
                </a:pPr>
                <a:r>
                  <a:rPr lang="en-US" sz="1400" b="0"/>
                  <a:t>Terrestrial coverage for all</a:t>
                </a:r>
              </a:p>
              <a:p>
                <a:pPr marL="169863" indent="-107950">
                  <a:spcBef>
                    <a:spcPct val="15000"/>
                  </a:spcBef>
                  <a:buFontTx/>
                  <a:buChar char="•"/>
                </a:pPr>
                <a:r>
                  <a:rPr lang="en-US" sz="1400" b="0"/>
                  <a:t>Proven use cases</a:t>
                </a:r>
              </a:p>
            </p:txBody>
          </p:sp>
          <p:sp>
            <p:nvSpPr>
              <p:cNvPr id="4124" name="Line 17"/>
              <p:cNvSpPr>
                <a:spLocks noChangeShapeType="1"/>
              </p:cNvSpPr>
              <p:nvPr>
                <p:custDataLst>
                  <p:tags r:id="rId24"/>
                </p:custDataLst>
              </p:nvPr>
            </p:nvSpPr>
            <p:spPr bwMode="auto">
              <a:xfrm>
                <a:off x="4257" y="1765"/>
                <a:ext cx="1701" cy="0"/>
              </a:xfrm>
              <a:prstGeom prst="line">
                <a:avLst/>
              </a:prstGeom>
              <a:noFill/>
              <a:ln w="19050">
                <a:solidFill>
                  <a:schemeClr val="tx1"/>
                </a:solidFill>
                <a:prstDash val="sysDot"/>
                <a:round/>
                <a:headEnd/>
                <a:tailEnd/>
              </a:ln>
            </p:spPr>
            <p:txBody>
              <a:bodyPr lIns="46800" tIns="46800" rIns="46800" bIns="46800" anchor="ctr"/>
              <a:lstStyle/>
              <a:p>
                <a:endParaRPr lang="en-US"/>
              </a:p>
            </p:txBody>
          </p:sp>
        </p:grpSp>
        <p:sp>
          <p:nvSpPr>
            <p:cNvPr id="4120" name="AutoShape 18"/>
            <p:cNvSpPr>
              <a:spLocks noChangeArrowheads="1"/>
            </p:cNvSpPr>
            <p:nvPr>
              <p:custDataLst>
                <p:tags r:id="rId20"/>
              </p:custDataLst>
            </p:nvPr>
          </p:nvSpPr>
          <p:spPr bwMode="auto">
            <a:xfrm>
              <a:off x="4152" y="3758"/>
              <a:ext cx="1835" cy="791"/>
            </a:xfrm>
            <a:prstGeom prst="star32">
              <a:avLst>
                <a:gd name="adj" fmla="val 37500"/>
              </a:avLst>
            </a:prstGeom>
            <a:solidFill>
              <a:srgbClr val="FFD939"/>
            </a:solidFill>
            <a:ln w="19050">
              <a:noFill/>
              <a:miter lim="800000"/>
              <a:headEnd/>
              <a:tailEnd/>
            </a:ln>
          </p:spPr>
          <p:txBody>
            <a:bodyPr wrap="none" lIns="46800" tIns="46800" rIns="46800" bIns="46800" anchor="ctr"/>
            <a:lstStyle/>
            <a:p>
              <a:pPr algn="ctr"/>
              <a:r>
                <a:rPr lang="en-US" sz="1600"/>
                <a:t>$23.5 billion </a:t>
              </a:r>
            </a:p>
            <a:p>
              <a:pPr algn="ctr"/>
              <a:r>
                <a:rPr lang="en-US" sz="1600"/>
                <a:t>availability gap</a:t>
              </a:r>
            </a:p>
          </p:txBody>
        </p:sp>
      </p:grpSp>
      <p:sp>
        <p:nvSpPr>
          <p:cNvPr id="4105" name="Text Box 19"/>
          <p:cNvSpPr txBox="1">
            <a:spLocks noChangeArrowheads="1"/>
          </p:cNvSpPr>
          <p:nvPr>
            <p:custDataLst>
              <p:tags r:id="rId6"/>
            </p:custDataLst>
          </p:nvPr>
        </p:nvSpPr>
        <p:spPr bwMode="auto">
          <a:xfrm>
            <a:off x="5372100" y="1843088"/>
            <a:ext cx="3822700" cy="549275"/>
          </a:xfrm>
          <a:prstGeom prst="rect">
            <a:avLst/>
          </a:prstGeom>
          <a:noFill/>
          <a:ln w="19050">
            <a:noFill/>
            <a:miter lim="800000"/>
            <a:headEnd/>
            <a:tailEnd/>
          </a:ln>
        </p:spPr>
        <p:txBody>
          <a:bodyPr lIns="46800" tIns="46800" rIns="46800" bIns="46800">
            <a:spAutoFit/>
          </a:bodyPr>
          <a:lstStyle/>
          <a:p>
            <a:pPr>
              <a:spcBef>
                <a:spcPct val="50000"/>
              </a:spcBef>
            </a:pPr>
            <a:r>
              <a:rPr lang="en-US" sz="1200"/>
              <a:t>Investment gap</a:t>
            </a:r>
          </a:p>
          <a:p>
            <a:pPr>
              <a:spcBef>
                <a:spcPct val="50000"/>
              </a:spcBef>
            </a:pPr>
            <a:r>
              <a:rPr lang="en-US" sz="1200" b="0"/>
              <a:t>Percent of U.S. housing units served</a:t>
            </a:r>
          </a:p>
        </p:txBody>
      </p:sp>
      <p:graphicFrame>
        <p:nvGraphicFramePr>
          <p:cNvPr id="4099" name="Object 20"/>
          <p:cNvGraphicFramePr>
            <a:graphicFrameLocks/>
          </p:cNvGraphicFramePr>
          <p:nvPr/>
        </p:nvGraphicFramePr>
        <p:xfrm>
          <a:off x="5332413" y="2514600"/>
          <a:ext cx="3608387" cy="3417888"/>
        </p:xfrm>
        <a:graphic>
          <a:graphicData uri="http://schemas.openxmlformats.org/presentationml/2006/ole">
            <p:oleObj spid="_x0000_s4099" name="Chart" r:id="rId28" imgW="3609975" imgH="3419475" progId="MSGraph.Chart.8">
              <p:embed followColorScheme="full"/>
            </p:oleObj>
          </a:graphicData>
        </a:graphic>
      </p:graphicFrame>
      <p:sp>
        <p:nvSpPr>
          <p:cNvPr id="4106" name="Rectangle 21"/>
          <p:cNvSpPr>
            <a:spLocks noChangeArrowheads="1"/>
          </p:cNvSpPr>
          <p:nvPr>
            <p:custDataLst>
              <p:tags r:id="rId7"/>
            </p:custDataLst>
          </p:nvPr>
        </p:nvSpPr>
        <p:spPr bwMode="auto">
          <a:xfrm>
            <a:off x="5286375" y="5146675"/>
            <a:ext cx="96838" cy="182563"/>
          </a:xfrm>
          <a:prstGeom prst="rect">
            <a:avLst/>
          </a:prstGeom>
          <a:noFill/>
          <a:ln w="19050">
            <a:noFill/>
            <a:miter lim="800000"/>
            <a:headEnd/>
            <a:tailEnd/>
          </a:ln>
        </p:spPr>
        <p:txBody>
          <a:bodyPr wrap="none" lIns="0" tIns="0" rIns="0" bIns="0" anchor="ctr"/>
          <a:lstStyle/>
          <a:p>
            <a:pPr algn="r"/>
            <a:fld id="{ECCB2471-ECF8-442F-B2F2-15B77E3A83D8}" type="datetime'''''''''''''''''''''''''''''''''''''''''''''5'''''">
              <a:rPr lang="en-US" sz="1200" b="0"/>
              <a:pPr algn="r"/>
              <a:t>5</a:t>
            </a:fld>
            <a:endParaRPr lang="en-US" sz="1200" b="0"/>
          </a:p>
        </p:txBody>
      </p:sp>
      <p:sp>
        <p:nvSpPr>
          <p:cNvPr id="4107" name="Rectangle 22"/>
          <p:cNvSpPr>
            <a:spLocks noChangeArrowheads="1"/>
          </p:cNvSpPr>
          <p:nvPr>
            <p:custDataLst>
              <p:tags r:id="rId8"/>
            </p:custDataLst>
          </p:nvPr>
        </p:nvSpPr>
        <p:spPr bwMode="auto">
          <a:xfrm>
            <a:off x="5189538" y="2546350"/>
            <a:ext cx="193675" cy="182563"/>
          </a:xfrm>
          <a:prstGeom prst="rect">
            <a:avLst/>
          </a:prstGeom>
          <a:noFill/>
          <a:ln w="19050">
            <a:noFill/>
            <a:miter lim="800000"/>
            <a:headEnd/>
            <a:tailEnd/>
          </a:ln>
        </p:spPr>
        <p:txBody>
          <a:bodyPr wrap="none" lIns="0" tIns="0" rIns="0" bIns="0" anchor="ctr"/>
          <a:lstStyle/>
          <a:p>
            <a:pPr algn="r"/>
            <a:fld id="{773262BB-3116-4038-9880-B1711509272D}" type="datetime'''''3''''''''''''''''''''''''''''0'''''''''''''''">
              <a:rPr lang="en-US" sz="1200" b="0"/>
              <a:pPr algn="r"/>
              <a:t>30</a:t>
            </a:fld>
            <a:endParaRPr lang="en-US" sz="1200" b="0"/>
          </a:p>
        </p:txBody>
      </p:sp>
      <p:sp>
        <p:nvSpPr>
          <p:cNvPr id="4108" name="Rectangle 23"/>
          <p:cNvSpPr>
            <a:spLocks noChangeArrowheads="1"/>
          </p:cNvSpPr>
          <p:nvPr>
            <p:custDataLst>
              <p:tags r:id="rId9"/>
            </p:custDataLst>
          </p:nvPr>
        </p:nvSpPr>
        <p:spPr bwMode="auto">
          <a:xfrm>
            <a:off x="5189538" y="3070225"/>
            <a:ext cx="193675" cy="182563"/>
          </a:xfrm>
          <a:prstGeom prst="rect">
            <a:avLst/>
          </a:prstGeom>
          <a:noFill/>
          <a:ln w="19050">
            <a:noFill/>
            <a:miter lim="800000"/>
            <a:headEnd/>
            <a:tailEnd/>
          </a:ln>
        </p:spPr>
        <p:txBody>
          <a:bodyPr wrap="none" lIns="0" tIns="0" rIns="0" bIns="0" anchor="ctr"/>
          <a:lstStyle/>
          <a:p>
            <a:pPr algn="r"/>
            <a:fld id="{6DC4260A-847E-4157-8406-3D7BE0D31F7B}" type="datetime'''''''''''2''''''''''''5'''''''''''''''''''''''">
              <a:rPr lang="en-US" sz="1200" b="0"/>
              <a:pPr algn="r"/>
              <a:t>25</a:t>
            </a:fld>
            <a:endParaRPr lang="en-US" sz="1200" b="0"/>
          </a:p>
        </p:txBody>
      </p:sp>
      <p:sp>
        <p:nvSpPr>
          <p:cNvPr id="4109" name="Rectangle 24"/>
          <p:cNvSpPr>
            <a:spLocks noChangeArrowheads="1"/>
          </p:cNvSpPr>
          <p:nvPr>
            <p:custDataLst>
              <p:tags r:id="rId10"/>
            </p:custDataLst>
          </p:nvPr>
        </p:nvSpPr>
        <p:spPr bwMode="auto">
          <a:xfrm>
            <a:off x="5189538" y="3584575"/>
            <a:ext cx="193675" cy="182563"/>
          </a:xfrm>
          <a:prstGeom prst="rect">
            <a:avLst/>
          </a:prstGeom>
          <a:noFill/>
          <a:ln w="19050">
            <a:noFill/>
            <a:miter lim="800000"/>
            <a:headEnd/>
            <a:tailEnd/>
          </a:ln>
        </p:spPr>
        <p:txBody>
          <a:bodyPr wrap="none" lIns="0" tIns="0" rIns="0" bIns="0" anchor="ctr"/>
          <a:lstStyle/>
          <a:p>
            <a:pPr algn="r"/>
            <a:fld id="{AF012C14-A0CD-4C84-9C9B-813035050301}" type="datetime'''''2''''''''''''''''''''''''''''''''''''0'''''''''''''''">
              <a:rPr lang="en-US" sz="1200" b="0"/>
              <a:pPr algn="r"/>
              <a:t>20</a:t>
            </a:fld>
            <a:endParaRPr lang="en-US" sz="1200" b="0"/>
          </a:p>
        </p:txBody>
      </p:sp>
      <p:sp>
        <p:nvSpPr>
          <p:cNvPr id="4110" name="Rectangle 25"/>
          <p:cNvSpPr>
            <a:spLocks noChangeArrowheads="1"/>
          </p:cNvSpPr>
          <p:nvPr>
            <p:custDataLst>
              <p:tags r:id="rId11"/>
            </p:custDataLst>
          </p:nvPr>
        </p:nvSpPr>
        <p:spPr bwMode="auto">
          <a:xfrm>
            <a:off x="5189538" y="4108450"/>
            <a:ext cx="193675" cy="182563"/>
          </a:xfrm>
          <a:prstGeom prst="rect">
            <a:avLst/>
          </a:prstGeom>
          <a:noFill/>
          <a:ln w="19050">
            <a:noFill/>
            <a:miter lim="800000"/>
            <a:headEnd/>
            <a:tailEnd/>
          </a:ln>
        </p:spPr>
        <p:txBody>
          <a:bodyPr wrap="none" lIns="0" tIns="0" rIns="0" bIns="0" anchor="ctr"/>
          <a:lstStyle/>
          <a:p>
            <a:pPr algn="r"/>
            <a:fld id="{3601A665-CB99-430F-8731-E78BCB126E6A}" type="datetime'''''''1''''5'''''">
              <a:rPr lang="en-US" sz="1200" b="0"/>
              <a:pPr algn="r"/>
              <a:t>15</a:t>
            </a:fld>
            <a:endParaRPr lang="en-US" sz="1200" b="0"/>
          </a:p>
        </p:txBody>
      </p:sp>
      <p:sp>
        <p:nvSpPr>
          <p:cNvPr id="4111" name="Rectangle 26"/>
          <p:cNvSpPr>
            <a:spLocks noChangeArrowheads="1"/>
          </p:cNvSpPr>
          <p:nvPr>
            <p:custDataLst>
              <p:tags r:id="rId12"/>
            </p:custDataLst>
          </p:nvPr>
        </p:nvSpPr>
        <p:spPr bwMode="auto">
          <a:xfrm>
            <a:off x="5189538" y="4622800"/>
            <a:ext cx="193675" cy="182563"/>
          </a:xfrm>
          <a:prstGeom prst="rect">
            <a:avLst/>
          </a:prstGeom>
          <a:noFill/>
          <a:ln w="19050">
            <a:noFill/>
            <a:miter lim="800000"/>
            <a:headEnd/>
            <a:tailEnd/>
          </a:ln>
        </p:spPr>
        <p:txBody>
          <a:bodyPr wrap="none" lIns="0" tIns="0" rIns="0" bIns="0" anchor="ctr"/>
          <a:lstStyle/>
          <a:p>
            <a:pPr algn="r"/>
            <a:fld id="{3ED20758-9EAF-4C6F-B312-BDF420C2E803}" type="datetime'''''''''''''''''''''''''''''''''''''''''1''''''''0'''''''''''">
              <a:rPr lang="en-US" sz="1200" b="0"/>
              <a:pPr algn="r"/>
              <a:t>10</a:t>
            </a:fld>
            <a:endParaRPr lang="en-US" sz="1200" b="0"/>
          </a:p>
        </p:txBody>
      </p:sp>
      <p:sp>
        <p:nvSpPr>
          <p:cNvPr id="4112" name="Rectangle 27"/>
          <p:cNvSpPr>
            <a:spLocks noChangeArrowheads="1"/>
          </p:cNvSpPr>
          <p:nvPr>
            <p:custDataLst>
              <p:tags r:id="rId13"/>
            </p:custDataLst>
          </p:nvPr>
        </p:nvSpPr>
        <p:spPr bwMode="auto">
          <a:xfrm>
            <a:off x="5286375" y="5661025"/>
            <a:ext cx="96838" cy="182563"/>
          </a:xfrm>
          <a:prstGeom prst="rect">
            <a:avLst/>
          </a:prstGeom>
          <a:noFill/>
          <a:ln w="19050">
            <a:noFill/>
            <a:miter lim="800000"/>
            <a:headEnd/>
            <a:tailEnd/>
          </a:ln>
        </p:spPr>
        <p:txBody>
          <a:bodyPr wrap="none" lIns="0" tIns="0" rIns="0" bIns="0" anchor="ctr"/>
          <a:lstStyle/>
          <a:p>
            <a:pPr algn="r"/>
            <a:fld id="{49FF594B-7A9C-4D75-821C-AE308AC26212}" type="datetime'''''''0'">
              <a:rPr lang="en-US" sz="1200" b="0"/>
              <a:pPr algn="r"/>
              <a:t>0</a:t>
            </a:fld>
            <a:endParaRPr lang="en-US" sz="1200" b="0"/>
          </a:p>
        </p:txBody>
      </p:sp>
      <p:sp>
        <p:nvSpPr>
          <p:cNvPr id="4113" name="Rectangle 28"/>
          <p:cNvSpPr>
            <a:spLocks noChangeArrowheads="1"/>
          </p:cNvSpPr>
          <p:nvPr>
            <p:custDataLst>
              <p:tags r:id="rId14"/>
            </p:custDataLst>
          </p:nvPr>
        </p:nvSpPr>
        <p:spPr bwMode="auto">
          <a:xfrm>
            <a:off x="8054975" y="5892800"/>
            <a:ext cx="193675" cy="182563"/>
          </a:xfrm>
          <a:prstGeom prst="rect">
            <a:avLst/>
          </a:prstGeom>
          <a:noFill/>
          <a:ln w="19050">
            <a:noFill/>
            <a:miter lim="800000"/>
            <a:headEnd/>
            <a:tailEnd/>
          </a:ln>
        </p:spPr>
        <p:txBody>
          <a:bodyPr wrap="none" lIns="0" tIns="0" rIns="0" bIns="0"/>
          <a:lstStyle/>
          <a:p>
            <a:pPr algn="ctr"/>
            <a:fld id="{3D7BDC37-1FA9-43CC-B478-45F2F5522682}" type="datetime'''''''''''''''''''9''9'''''''''''''">
              <a:rPr lang="en-US" sz="1200" b="0"/>
              <a:pPr algn="ctr"/>
              <a:t>99</a:t>
            </a:fld>
            <a:endParaRPr lang="en-US" sz="1200" b="0"/>
          </a:p>
        </p:txBody>
      </p:sp>
      <p:sp>
        <p:nvSpPr>
          <p:cNvPr id="4114" name="Rectangle 29"/>
          <p:cNvSpPr>
            <a:spLocks noChangeArrowheads="1"/>
          </p:cNvSpPr>
          <p:nvPr>
            <p:custDataLst>
              <p:tags r:id="rId15"/>
            </p:custDataLst>
          </p:nvPr>
        </p:nvSpPr>
        <p:spPr bwMode="auto">
          <a:xfrm>
            <a:off x="7388225" y="5892800"/>
            <a:ext cx="193675" cy="182563"/>
          </a:xfrm>
          <a:prstGeom prst="rect">
            <a:avLst/>
          </a:prstGeom>
          <a:noFill/>
          <a:ln w="19050">
            <a:noFill/>
            <a:miter lim="800000"/>
            <a:headEnd/>
            <a:tailEnd/>
          </a:ln>
        </p:spPr>
        <p:txBody>
          <a:bodyPr wrap="none" lIns="0" tIns="0" rIns="0" bIns="0"/>
          <a:lstStyle/>
          <a:p>
            <a:pPr algn="ctr"/>
            <a:fld id="{A6C242BC-E8A2-4455-B837-30EF6D93983D}" type="datetime'''9''''''''8'''''''''''''''''''''''''''''''''">
              <a:rPr lang="en-US" sz="1200" b="0"/>
              <a:pPr algn="ctr"/>
              <a:t>98</a:t>
            </a:fld>
            <a:endParaRPr lang="en-US" sz="1200" b="0"/>
          </a:p>
        </p:txBody>
      </p:sp>
      <p:sp>
        <p:nvSpPr>
          <p:cNvPr id="4115" name="Rectangle 30"/>
          <p:cNvSpPr>
            <a:spLocks noChangeArrowheads="1"/>
          </p:cNvSpPr>
          <p:nvPr>
            <p:custDataLst>
              <p:tags r:id="rId16"/>
            </p:custDataLst>
          </p:nvPr>
        </p:nvSpPr>
        <p:spPr bwMode="auto">
          <a:xfrm>
            <a:off x="6731000" y="5892800"/>
            <a:ext cx="193675" cy="182563"/>
          </a:xfrm>
          <a:prstGeom prst="rect">
            <a:avLst/>
          </a:prstGeom>
          <a:noFill/>
          <a:ln w="19050">
            <a:noFill/>
            <a:miter lim="800000"/>
            <a:headEnd/>
            <a:tailEnd/>
          </a:ln>
        </p:spPr>
        <p:txBody>
          <a:bodyPr wrap="none" lIns="0" tIns="0" rIns="0" bIns="0"/>
          <a:lstStyle/>
          <a:p>
            <a:pPr algn="ctr"/>
            <a:fld id="{04606959-126A-4C7D-A670-F063583B8986}" type="datetime'''''''''''''''9''''''''''''''''''''''''''''7'''">
              <a:rPr lang="en-US" sz="1200" b="0"/>
              <a:pPr algn="ctr"/>
              <a:t>97</a:t>
            </a:fld>
            <a:endParaRPr lang="en-US" sz="1200" b="0"/>
          </a:p>
        </p:txBody>
      </p:sp>
      <p:sp>
        <p:nvSpPr>
          <p:cNvPr id="4116" name="Rectangle 31"/>
          <p:cNvSpPr>
            <a:spLocks noChangeArrowheads="1"/>
          </p:cNvSpPr>
          <p:nvPr>
            <p:custDataLst>
              <p:tags r:id="rId17"/>
            </p:custDataLst>
          </p:nvPr>
        </p:nvSpPr>
        <p:spPr bwMode="auto">
          <a:xfrm>
            <a:off x="6064250" y="5892800"/>
            <a:ext cx="193675" cy="182563"/>
          </a:xfrm>
          <a:prstGeom prst="rect">
            <a:avLst/>
          </a:prstGeom>
          <a:noFill/>
          <a:ln w="19050">
            <a:noFill/>
            <a:miter lim="800000"/>
            <a:headEnd/>
            <a:tailEnd/>
          </a:ln>
        </p:spPr>
        <p:txBody>
          <a:bodyPr wrap="none" lIns="0" tIns="0" rIns="0" bIns="0"/>
          <a:lstStyle/>
          <a:p>
            <a:pPr algn="ctr"/>
            <a:fld id="{748C9019-9AFF-4506-9A1D-F56346C9DC8B}" type="datetime'''''''''''''''''''''''''''96'''''''''''''''''''''''">
              <a:rPr lang="en-US" sz="1200" b="0"/>
              <a:pPr algn="ctr"/>
              <a:t>96</a:t>
            </a:fld>
            <a:endParaRPr lang="en-US" sz="1200" b="0"/>
          </a:p>
        </p:txBody>
      </p:sp>
      <p:sp>
        <p:nvSpPr>
          <p:cNvPr id="4117" name="Rectangle 32"/>
          <p:cNvSpPr>
            <a:spLocks noChangeArrowheads="1"/>
          </p:cNvSpPr>
          <p:nvPr>
            <p:custDataLst>
              <p:tags r:id="rId18"/>
            </p:custDataLst>
          </p:nvPr>
        </p:nvSpPr>
        <p:spPr bwMode="auto">
          <a:xfrm>
            <a:off x="5407025" y="5892800"/>
            <a:ext cx="193675" cy="182563"/>
          </a:xfrm>
          <a:prstGeom prst="rect">
            <a:avLst/>
          </a:prstGeom>
          <a:noFill/>
          <a:ln w="19050">
            <a:noFill/>
            <a:miter lim="800000"/>
            <a:headEnd/>
            <a:tailEnd/>
          </a:ln>
        </p:spPr>
        <p:txBody>
          <a:bodyPr wrap="none" lIns="0" tIns="0" rIns="0" bIns="0"/>
          <a:lstStyle/>
          <a:p>
            <a:pPr algn="ctr"/>
            <a:fld id="{0C53D43E-2330-4968-908F-6FB717A73C47}" type="datetime'''''''''9''5'''''''''''''''''''''''''''''''''''''">
              <a:rPr lang="en-US" sz="1200" b="0"/>
              <a:pPr algn="ctr"/>
              <a:t>95</a:t>
            </a:fld>
            <a:endParaRPr lang="en-US" sz="1200" b="0"/>
          </a:p>
        </p:txBody>
      </p:sp>
      <p:sp>
        <p:nvSpPr>
          <p:cNvPr id="4118" name="Rectangle 33"/>
          <p:cNvSpPr>
            <a:spLocks noChangeArrowheads="1"/>
          </p:cNvSpPr>
          <p:nvPr>
            <p:custDataLst>
              <p:tags r:id="rId19"/>
            </p:custDataLst>
          </p:nvPr>
        </p:nvSpPr>
        <p:spPr bwMode="auto">
          <a:xfrm>
            <a:off x="8662988" y="5892800"/>
            <a:ext cx="290512" cy="182563"/>
          </a:xfrm>
          <a:prstGeom prst="rect">
            <a:avLst/>
          </a:prstGeom>
          <a:noFill/>
          <a:ln w="19050">
            <a:noFill/>
            <a:miter lim="800000"/>
            <a:headEnd/>
            <a:tailEnd/>
          </a:ln>
        </p:spPr>
        <p:txBody>
          <a:bodyPr wrap="none" lIns="0" tIns="0" rIns="0" bIns="0"/>
          <a:lstStyle/>
          <a:p>
            <a:pPr algn="ctr"/>
            <a:fld id="{C071A799-9CC4-4E14-9AED-1128D51EB61D}" type="datetime'''''''''''''1''''0''''''''''''''''''''''0'''''''">
              <a:rPr lang="en-US" sz="1200" b="0"/>
              <a:pPr algn="ctr"/>
              <a:t>100</a:t>
            </a:fld>
            <a:endParaRPr lang="en-US" sz="1200" b="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p:cNvSpPr>
            <a:spLocks noGrp="1"/>
          </p:cNvSpPr>
          <p:nvPr>
            <p:ph type="sldNum" sz="quarter" idx="10"/>
          </p:nvPr>
        </p:nvSpPr>
        <p:spPr>
          <a:noFill/>
        </p:spPr>
        <p:txBody>
          <a:bodyPr/>
          <a:lstStyle/>
          <a:p>
            <a:pPr defTabSz="881063"/>
            <a:fld id="{DB7B5195-10CB-45D0-8631-856E53840AB7}" type="slidenum">
              <a:rPr/>
              <a:pPr defTabSz="881063"/>
              <a:t>8</a:t>
            </a:fld>
            <a:endParaRPr lang="en-US"/>
          </a:p>
        </p:txBody>
      </p:sp>
      <p:graphicFrame>
        <p:nvGraphicFramePr>
          <p:cNvPr id="5122" name="Rectangle 2" hidden="1"/>
          <p:cNvGraphicFramePr>
            <a:graphicFrameLocks/>
          </p:cNvGraphicFramePr>
          <p:nvPr/>
        </p:nvGraphicFramePr>
        <p:xfrm>
          <a:off x="0" y="0"/>
          <a:ext cx="158750" cy="158750"/>
        </p:xfrm>
        <a:graphic>
          <a:graphicData uri="http://schemas.openxmlformats.org/presentationml/2006/ole">
            <p:oleObj spid="_x0000_s5122" name="think-cell Slide" r:id="rId7" imgW="0" imgH="0" progId="TCLayout.ActiveDocument.1">
              <p:embed/>
            </p:oleObj>
          </a:graphicData>
        </a:graphic>
      </p:graphicFrame>
      <p:sp>
        <p:nvSpPr>
          <p:cNvPr id="5124" name="Title1"/>
          <p:cNvSpPr>
            <a:spLocks noGrp="1" noChangeArrowheads="1"/>
          </p:cNvSpPr>
          <p:nvPr>
            <p:ph type="title"/>
            <p:custDataLst>
              <p:tags r:id="rId3"/>
            </p:custDataLst>
          </p:nvPr>
        </p:nvSpPr>
        <p:spPr>
          <a:xfrm>
            <a:off x="331788" y="315913"/>
            <a:ext cx="9394825" cy="687387"/>
          </a:xfrm>
        </p:spPr>
        <p:txBody>
          <a:bodyPr/>
          <a:lstStyle/>
          <a:p>
            <a:pPr eaLnBrk="1" hangingPunct="1"/>
            <a:r>
              <a:rPr lang="en-US" smtClean="0"/>
              <a:t>National Broadband Plan estimate of investment gap</a:t>
            </a:r>
          </a:p>
        </p:txBody>
      </p:sp>
      <p:sp>
        <p:nvSpPr>
          <p:cNvPr id="5125" name="Notes"/>
          <p:cNvSpPr txBox="1">
            <a:spLocks noChangeArrowheads="1"/>
          </p:cNvSpPr>
          <p:nvPr>
            <p:custDataLst>
              <p:tags r:id="rId4"/>
            </p:custDataLst>
          </p:nvPr>
        </p:nvSpPr>
        <p:spPr bwMode="gray">
          <a:xfrm>
            <a:off x="222250" y="6896100"/>
            <a:ext cx="6140450" cy="304800"/>
          </a:xfrm>
          <a:prstGeom prst="rect">
            <a:avLst/>
          </a:prstGeom>
          <a:noFill/>
          <a:ln w="12700">
            <a:noFill/>
            <a:miter lim="800000"/>
            <a:headEnd type="none" w="sm" len="sm"/>
            <a:tailEnd type="none" w="sm" len="sm"/>
          </a:ln>
        </p:spPr>
        <p:txBody>
          <a:bodyPr lIns="0" tIns="0" rIns="0" bIns="0" anchor="b">
            <a:spAutoFit/>
          </a:bodyPr>
          <a:lstStyle/>
          <a:p>
            <a:pPr marL="184150" indent="-184150" defTabSz="881063" fontAlgn="t"/>
            <a:endParaRPr lang="en-US" sz="1000" b="0" noProof="1"/>
          </a:p>
        </p:txBody>
      </p:sp>
      <p:pic>
        <p:nvPicPr>
          <p:cNvPr id="5126" name="Picture 6"/>
          <p:cNvPicPr>
            <a:picLocks noChangeAspect="1" noChangeArrowheads="1"/>
          </p:cNvPicPr>
          <p:nvPr/>
        </p:nvPicPr>
        <p:blipFill>
          <a:blip r:embed="rId8" cstate="print"/>
          <a:srcRect/>
          <a:stretch>
            <a:fillRect/>
          </a:stretch>
        </p:blipFill>
        <p:spPr bwMode="auto">
          <a:xfrm>
            <a:off x="1465263" y="1176338"/>
            <a:ext cx="5975350" cy="6132512"/>
          </a:xfrm>
          <a:prstGeom prst="rect">
            <a:avLst/>
          </a:prstGeom>
          <a:noFill/>
          <a:ln w="19050">
            <a:noFill/>
            <a:miter lim="800000"/>
            <a:headEnd/>
            <a:tailEnd/>
          </a:ln>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1"/>
          <p:cNvSpPr>
            <a:spLocks noGrp="1"/>
          </p:cNvSpPr>
          <p:nvPr>
            <p:ph type="sldNum" sz="quarter" idx="10"/>
          </p:nvPr>
        </p:nvSpPr>
        <p:spPr>
          <a:noFill/>
        </p:spPr>
        <p:txBody>
          <a:bodyPr/>
          <a:lstStyle/>
          <a:p>
            <a:pPr defTabSz="881063"/>
            <a:fld id="{923182DE-F1D3-40B8-8B41-73453F788698}" type="slidenum">
              <a:rPr/>
              <a:pPr defTabSz="881063"/>
              <a:t>9</a:t>
            </a:fld>
            <a:endParaRPr lang="en-US"/>
          </a:p>
        </p:txBody>
      </p:sp>
      <p:graphicFrame>
        <p:nvGraphicFramePr>
          <p:cNvPr id="6146" name="Rectangle 2" hidden="1"/>
          <p:cNvGraphicFramePr>
            <a:graphicFrameLocks/>
          </p:cNvGraphicFramePr>
          <p:nvPr/>
        </p:nvGraphicFramePr>
        <p:xfrm>
          <a:off x="0" y="0"/>
          <a:ext cx="158750" cy="158750"/>
        </p:xfrm>
        <a:graphic>
          <a:graphicData uri="http://schemas.openxmlformats.org/presentationml/2006/ole">
            <p:oleObj spid="_x0000_s6146" name="think-cell Slide" r:id="rId16" imgW="0" imgH="0" progId="TCLayout.ActiveDocument.1">
              <p:embed/>
            </p:oleObj>
          </a:graphicData>
        </a:graphic>
      </p:graphicFrame>
      <p:sp>
        <p:nvSpPr>
          <p:cNvPr id="6148" name="Rectangle 3" hidden="1"/>
          <p:cNvSpPr>
            <a:spLocks noChangeArrowheads="1"/>
          </p:cNvSpPr>
          <p:nvPr>
            <p:custDataLst>
              <p:tags r:id="rId2"/>
            </p:custDataLst>
          </p:nvPr>
        </p:nvSpPr>
        <p:spPr bwMode="auto">
          <a:xfrm>
            <a:off x="0" y="0"/>
            <a:ext cx="158750" cy="158750"/>
          </a:xfrm>
          <a:prstGeom prst="rect">
            <a:avLst/>
          </a:prstGeom>
          <a:solidFill>
            <a:schemeClr val="accent1"/>
          </a:solidFill>
          <a:ln w="19050">
            <a:solidFill>
              <a:schemeClr val="tx1"/>
            </a:solidFill>
            <a:miter lim="800000"/>
            <a:headEnd/>
            <a:tailEnd/>
          </a:ln>
        </p:spPr>
        <p:txBody>
          <a:bodyPr wrap="none" lIns="0" tIns="0" rIns="0" bIns="0" anchor="ctr"/>
          <a:lstStyle/>
          <a:p>
            <a:pPr algn="ctr"/>
            <a:r>
              <a:rPr lang="en-US" sz="1600"/>
              <a:t> </a:t>
            </a:r>
          </a:p>
        </p:txBody>
      </p:sp>
      <p:sp>
        <p:nvSpPr>
          <p:cNvPr id="6149" name="Rectangle 4"/>
          <p:cNvSpPr>
            <a:spLocks noGrp="1" noChangeArrowheads="1"/>
          </p:cNvSpPr>
          <p:nvPr>
            <p:ph type="title" idx="4294967295"/>
            <p:custDataLst>
              <p:tags r:id="rId3"/>
            </p:custDataLst>
          </p:nvPr>
        </p:nvSpPr>
        <p:spPr>
          <a:xfrm>
            <a:off x="322263" y="239713"/>
            <a:ext cx="8916987" cy="687387"/>
          </a:xfrm>
        </p:spPr>
        <p:txBody>
          <a:bodyPr/>
          <a:lstStyle/>
          <a:p>
            <a:pPr eaLnBrk="1" hangingPunct="1"/>
            <a:r>
              <a:rPr lang="en-US" smtClean="0">
                <a:solidFill>
                  <a:schemeClr val="accent2"/>
                </a:solidFill>
              </a:rPr>
              <a:t>Roadmap for USF/ICC reform</a:t>
            </a:r>
          </a:p>
        </p:txBody>
      </p:sp>
      <p:sp>
        <p:nvSpPr>
          <p:cNvPr id="6150" name="AutoShape 8"/>
          <p:cNvSpPr>
            <a:spLocks noChangeArrowheads="1"/>
          </p:cNvSpPr>
          <p:nvPr>
            <p:custDataLst>
              <p:tags r:id="rId4"/>
            </p:custDataLst>
          </p:nvPr>
        </p:nvSpPr>
        <p:spPr bwMode="auto">
          <a:xfrm>
            <a:off x="317500" y="2135188"/>
            <a:ext cx="1892300" cy="885825"/>
          </a:xfrm>
          <a:prstGeom prst="homePlate">
            <a:avLst>
              <a:gd name="adj" fmla="val 18197"/>
            </a:avLst>
          </a:prstGeom>
          <a:solidFill>
            <a:schemeClr val="accent1"/>
          </a:solidFill>
          <a:ln w="9525">
            <a:solidFill>
              <a:schemeClr val="tx1"/>
            </a:solidFill>
            <a:miter lim="800000"/>
            <a:headEnd/>
            <a:tailEnd/>
          </a:ln>
        </p:spPr>
        <p:txBody>
          <a:bodyPr lIns="71438" tIns="36512" rIns="152400" bIns="36512" anchor="ctr"/>
          <a:lstStyle/>
          <a:p>
            <a:r>
              <a:rPr lang="en-US" sz="1600"/>
              <a:t>Universal service</a:t>
            </a:r>
          </a:p>
        </p:txBody>
      </p:sp>
      <p:sp>
        <p:nvSpPr>
          <p:cNvPr id="6151" name="AutoShape 9"/>
          <p:cNvSpPr>
            <a:spLocks noChangeArrowheads="1"/>
          </p:cNvSpPr>
          <p:nvPr>
            <p:custDataLst>
              <p:tags r:id="rId5"/>
            </p:custDataLst>
          </p:nvPr>
        </p:nvSpPr>
        <p:spPr bwMode="auto">
          <a:xfrm>
            <a:off x="317500" y="3867150"/>
            <a:ext cx="1917700" cy="876300"/>
          </a:xfrm>
          <a:prstGeom prst="homePlate">
            <a:avLst>
              <a:gd name="adj" fmla="val 18196"/>
            </a:avLst>
          </a:prstGeom>
          <a:solidFill>
            <a:schemeClr val="accent1"/>
          </a:solidFill>
          <a:ln w="9525">
            <a:solidFill>
              <a:schemeClr val="tx1"/>
            </a:solidFill>
            <a:miter lim="800000"/>
            <a:headEnd/>
            <a:tailEnd/>
          </a:ln>
        </p:spPr>
        <p:txBody>
          <a:bodyPr lIns="71438" tIns="36512" rIns="130175" bIns="36512" anchor="ctr"/>
          <a:lstStyle/>
          <a:p>
            <a:r>
              <a:rPr lang="en-US" sz="1600"/>
              <a:t>Intercarrier compensation</a:t>
            </a:r>
          </a:p>
        </p:txBody>
      </p:sp>
      <p:sp>
        <p:nvSpPr>
          <p:cNvPr id="6152" name="AutoShape 13"/>
          <p:cNvSpPr>
            <a:spLocks noChangeArrowheads="1"/>
          </p:cNvSpPr>
          <p:nvPr>
            <p:custDataLst>
              <p:tags r:id="rId6"/>
            </p:custDataLst>
          </p:nvPr>
        </p:nvSpPr>
        <p:spPr bwMode="auto">
          <a:xfrm>
            <a:off x="2424113" y="1317625"/>
            <a:ext cx="2490787" cy="574675"/>
          </a:xfrm>
          <a:prstGeom prst="homePlate">
            <a:avLst>
              <a:gd name="adj" fmla="val 18180"/>
            </a:avLst>
          </a:prstGeom>
          <a:solidFill>
            <a:schemeClr val="accent1"/>
          </a:solidFill>
          <a:ln w="9525">
            <a:solidFill>
              <a:schemeClr val="tx1"/>
            </a:solidFill>
            <a:miter lim="800000"/>
            <a:headEnd/>
            <a:tailEnd/>
          </a:ln>
        </p:spPr>
        <p:txBody>
          <a:bodyPr lIns="71438" tIns="36512" rIns="104775" bIns="36512" anchor="ctr"/>
          <a:lstStyle/>
          <a:p>
            <a:r>
              <a:rPr lang="en-US" sz="1600"/>
              <a:t>Stage One </a:t>
            </a:r>
          </a:p>
          <a:p>
            <a:r>
              <a:rPr lang="en-US" sz="1600"/>
              <a:t>(2010-2011) </a:t>
            </a:r>
          </a:p>
        </p:txBody>
      </p:sp>
      <p:sp>
        <p:nvSpPr>
          <p:cNvPr id="6153" name="Text Box 16"/>
          <p:cNvSpPr txBox="1">
            <a:spLocks noChangeArrowheads="1"/>
          </p:cNvSpPr>
          <p:nvPr>
            <p:custDataLst>
              <p:tags r:id="rId7"/>
            </p:custDataLst>
          </p:nvPr>
        </p:nvSpPr>
        <p:spPr bwMode="auto">
          <a:xfrm>
            <a:off x="2387600" y="1970088"/>
            <a:ext cx="2362200" cy="1554162"/>
          </a:xfrm>
          <a:prstGeom prst="rect">
            <a:avLst/>
          </a:prstGeom>
          <a:noFill/>
          <a:ln w="19050">
            <a:noFill/>
            <a:miter lim="800000"/>
            <a:headEnd/>
            <a:tailEnd/>
          </a:ln>
        </p:spPr>
        <p:txBody>
          <a:bodyPr lIns="46800" tIns="46800" rIns="46800" bIns="46800">
            <a:spAutoFit/>
          </a:bodyPr>
          <a:lstStyle/>
          <a:p>
            <a:pPr>
              <a:spcBef>
                <a:spcPct val="50000"/>
              </a:spcBef>
            </a:pPr>
            <a:r>
              <a:rPr lang="en-US" sz="1200" b="0"/>
              <a:t>Create Connect America  Fund and Mobility Fund </a:t>
            </a:r>
          </a:p>
          <a:p>
            <a:pPr>
              <a:spcBef>
                <a:spcPct val="50000"/>
              </a:spcBef>
            </a:pPr>
            <a:r>
              <a:rPr lang="en-US" sz="1200" b="0"/>
              <a:t>Adopt measures to cap and reduce legacy high cost funding</a:t>
            </a:r>
          </a:p>
          <a:p>
            <a:pPr>
              <a:spcBef>
                <a:spcPct val="50000"/>
              </a:spcBef>
            </a:pPr>
            <a:r>
              <a:rPr lang="en-US" sz="1200" b="0"/>
              <a:t>Adopt new contribution methodology</a:t>
            </a:r>
          </a:p>
        </p:txBody>
      </p:sp>
      <p:sp>
        <p:nvSpPr>
          <p:cNvPr id="6154" name="Text Box 20"/>
          <p:cNvSpPr txBox="1">
            <a:spLocks noChangeArrowheads="1"/>
          </p:cNvSpPr>
          <p:nvPr>
            <p:custDataLst>
              <p:tags r:id="rId8"/>
            </p:custDataLst>
          </p:nvPr>
        </p:nvSpPr>
        <p:spPr bwMode="auto">
          <a:xfrm>
            <a:off x="2378075" y="3924300"/>
            <a:ext cx="2173288" cy="1462088"/>
          </a:xfrm>
          <a:prstGeom prst="rect">
            <a:avLst/>
          </a:prstGeom>
          <a:noFill/>
          <a:ln w="19050">
            <a:noFill/>
            <a:miter lim="800000"/>
            <a:headEnd/>
            <a:tailEnd/>
          </a:ln>
        </p:spPr>
        <p:txBody>
          <a:bodyPr lIns="46800" tIns="46800" rIns="46800" bIns="46800">
            <a:spAutoFit/>
          </a:bodyPr>
          <a:lstStyle/>
          <a:p>
            <a:pPr>
              <a:spcBef>
                <a:spcPct val="50000"/>
              </a:spcBef>
            </a:pPr>
            <a:r>
              <a:rPr lang="en-US" sz="1200" b="0"/>
              <a:t>Adopt framework for long- term intercarrier compensation reform, while implementing interim measures to curb arbitrage </a:t>
            </a:r>
          </a:p>
          <a:p>
            <a:pPr>
              <a:spcBef>
                <a:spcPct val="50000"/>
              </a:spcBef>
            </a:pPr>
            <a:endParaRPr lang="en-US" sz="1200" b="0"/>
          </a:p>
        </p:txBody>
      </p:sp>
      <p:sp>
        <p:nvSpPr>
          <p:cNvPr id="6155" name="Text Box 21"/>
          <p:cNvSpPr txBox="1">
            <a:spLocks noChangeArrowheads="1"/>
          </p:cNvSpPr>
          <p:nvPr>
            <p:custDataLst>
              <p:tags r:id="rId9"/>
            </p:custDataLst>
          </p:nvPr>
        </p:nvSpPr>
        <p:spPr bwMode="auto">
          <a:xfrm>
            <a:off x="4940300" y="1997075"/>
            <a:ext cx="2159000" cy="2011363"/>
          </a:xfrm>
          <a:prstGeom prst="rect">
            <a:avLst/>
          </a:prstGeom>
          <a:noFill/>
          <a:ln w="19050">
            <a:noFill/>
            <a:miter lim="800000"/>
            <a:headEnd/>
            <a:tailEnd/>
          </a:ln>
        </p:spPr>
        <p:txBody>
          <a:bodyPr lIns="46800" tIns="46800" rIns="46800" bIns="46800">
            <a:spAutoFit/>
          </a:bodyPr>
          <a:lstStyle/>
          <a:p>
            <a:pPr>
              <a:spcBef>
                <a:spcPct val="50000"/>
              </a:spcBef>
            </a:pPr>
            <a:r>
              <a:rPr lang="en-US" sz="1200" b="0"/>
              <a:t>Begin disbursements from new Connect America Fund and Mobility Fund</a:t>
            </a:r>
          </a:p>
          <a:p>
            <a:pPr>
              <a:spcBef>
                <a:spcPct val="50000"/>
              </a:spcBef>
            </a:pPr>
            <a:r>
              <a:rPr lang="en-US" sz="1200" b="0"/>
              <a:t>Implement targeted reductions in   legacy high cost funding</a:t>
            </a:r>
          </a:p>
          <a:p>
            <a:pPr>
              <a:spcBef>
                <a:spcPct val="50000"/>
              </a:spcBef>
            </a:pPr>
            <a:r>
              <a:rPr lang="en-US" sz="1200" b="0"/>
              <a:t>Implement reformed contribution methodology</a:t>
            </a:r>
          </a:p>
          <a:p>
            <a:pPr>
              <a:spcBef>
                <a:spcPct val="50000"/>
              </a:spcBef>
            </a:pPr>
            <a:endParaRPr lang="en-US" sz="1200" b="0"/>
          </a:p>
        </p:txBody>
      </p:sp>
      <p:sp>
        <p:nvSpPr>
          <p:cNvPr id="6156" name="Text Box 23"/>
          <p:cNvSpPr txBox="1">
            <a:spLocks noChangeArrowheads="1"/>
          </p:cNvSpPr>
          <p:nvPr>
            <p:custDataLst>
              <p:tags r:id="rId10"/>
            </p:custDataLst>
          </p:nvPr>
        </p:nvSpPr>
        <p:spPr bwMode="auto">
          <a:xfrm>
            <a:off x="4918075" y="3913188"/>
            <a:ext cx="2155825" cy="457200"/>
          </a:xfrm>
          <a:prstGeom prst="rect">
            <a:avLst/>
          </a:prstGeom>
          <a:noFill/>
          <a:ln w="19050">
            <a:noFill/>
            <a:miter lim="800000"/>
            <a:headEnd/>
            <a:tailEnd/>
          </a:ln>
        </p:spPr>
        <p:txBody>
          <a:bodyPr lIns="46800" tIns="46800" rIns="46800" bIns="46800">
            <a:spAutoFit/>
          </a:bodyPr>
          <a:lstStyle/>
          <a:p>
            <a:pPr>
              <a:spcBef>
                <a:spcPct val="50000"/>
              </a:spcBef>
            </a:pPr>
            <a:r>
              <a:rPr lang="en-US" sz="1200" b="0"/>
              <a:t>Begin reductions in ICC rates</a:t>
            </a:r>
          </a:p>
        </p:txBody>
      </p:sp>
      <p:sp>
        <p:nvSpPr>
          <p:cNvPr id="6157" name="Text Box 31"/>
          <p:cNvSpPr txBox="1">
            <a:spLocks noChangeArrowheads="1"/>
          </p:cNvSpPr>
          <p:nvPr>
            <p:custDataLst>
              <p:tags r:id="rId11"/>
            </p:custDataLst>
          </p:nvPr>
        </p:nvSpPr>
        <p:spPr bwMode="auto">
          <a:xfrm>
            <a:off x="7378700" y="1997075"/>
            <a:ext cx="1993900" cy="1096963"/>
          </a:xfrm>
          <a:prstGeom prst="rect">
            <a:avLst/>
          </a:prstGeom>
          <a:noFill/>
          <a:ln w="19050">
            <a:noFill/>
            <a:miter lim="800000"/>
            <a:headEnd/>
            <a:tailEnd/>
          </a:ln>
        </p:spPr>
        <p:txBody>
          <a:bodyPr lIns="46800" tIns="46800" rIns="46800" bIns="46800">
            <a:spAutoFit/>
          </a:bodyPr>
          <a:lstStyle/>
          <a:p>
            <a:pPr>
              <a:spcBef>
                <a:spcPct val="50000"/>
              </a:spcBef>
            </a:pPr>
            <a:r>
              <a:rPr lang="en-US" sz="1200" b="0"/>
              <a:t>Provide all ongoing support through the Connect America Fund</a:t>
            </a:r>
          </a:p>
          <a:p>
            <a:pPr>
              <a:spcBef>
                <a:spcPct val="50000"/>
              </a:spcBef>
            </a:pPr>
            <a:r>
              <a:rPr lang="en-US" sz="1200" b="0"/>
              <a:t>Eliminate legacy High-Cost programs</a:t>
            </a:r>
          </a:p>
        </p:txBody>
      </p:sp>
      <p:sp>
        <p:nvSpPr>
          <p:cNvPr id="6158" name="Text Box 33"/>
          <p:cNvSpPr txBox="1">
            <a:spLocks noChangeArrowheads="1"/>
          </p:cNvSpPr>
          <p:nvPr>
            <p:custDataLst>
              <p:tags r:id="rId12"/>
            </p:custDataLst>
          </p:nvPr>
        </p:nvSpPr>
        <p:spPr bwMode="auto">
          <a:xfrm>
            <a:off x="7324725" y="3898900"/>
            <a:ext cx="1717675" cy="457200"/>
          </a:xfrm>
          <a:prstGeom prst="rect">
            <a:avLst/>
          </a:prstGeom>
          <a:noFill/>
          <a:ln w="19050">
            <a:noFill/>
            <a:miter lim="800000"/>
            <a:headEnd/>
            <a:tailEnd/>
          </a:ln>
        </p:spPr>
        <p:txBody>
          <a:bodyPr lIns="46800" tIns="46800" rIns="46800" bIns="46800">
            <a:spAutoFit/>
          </a:bodyPr>
          <a:lstStyle/>
          <a:p>
            <a:pPr>
              <a:spcBef>
                <a:spcPct val="50000"/>
              </a:spcBef>
            </a:pPr>
            <a:r>
              <a:rPr lang="en-US" sz="1200" b="0"/>
              <a:t>Phase out per-minute rates</a:t>
            </a:r>
          </a:p>
        </p:txBody>
      </p:sp>
      <p:sp>
        <p:nvSpPr>
          <p:cNvPr id="6159" name="AutoShape 35"/>
          <p:cNvSpPr>
            <a:spLocks noChangeArrowheads="1"/>
          </p:cNvSpPr>
          <p:nvPr>
            <p:custDataLst>
              <p:tags r:id="rId13"/>
            </p:custDataLst>
          </p:nvPr>
        </p:nvSpPr>
        <p:spPr bwMode="auto">
          <a:xfrm>
            <a:off x="4799013" y="1317625"/>
            <a:ext cx="2516187" cy="574675"/>
          </a:xfrm>
          <a:prstGeom prst="chevron">
            <a:avLst>
              <a:gd name="adj" fmla="val 18203"/>
            </a:avLst>
          </a:prstGeom>
          <a:solidFill>
            <a:schemeClr val="accent1"/>
          </a:solidFill>
          <a:ln w="9525">
            <a:solidFill>
              <a:schemeClr val="tx1"/>
            </a:solidFill>
            <a:miter lim="800000"/>
            <a:headEnd/>
            <a:tailEnd/>
          </a:ln>
        </p:spPr>
        <p:txBody>
          <a:bodyPr lIns="138112" tIns="36512" rIns="104775" bIns="36512" anchor="ctr"/>
          <a:lstStyle/>
          <a:p>
            <a:r>
              <a:rPr lang="en-US" sz="1600"/>
              <a:t>Stage Two </a:t>
            </a:r>
          </a:p>
          <a:p>
            <a:r>
              <a:rPr lang="en-US" sz="1600"/>
              <a:t>(2012-2016)</a:t>
            </a:r>
          </a:p>
        </p:txBody>
      </p:sp>
      <p:sp>
        <p:nvSpPr>
          <p:cNvPr id="6160" name="AutoShape 38"/>
          <p:cNvSpPr>
            <a:spLocks noChangeArrowheads="1"/>
          </p:cNvSpPr>
          <p:nvPr>
            <p:custDataLst>
              <p:tags r:id="rId14"/>
            </p:custDataLst>
          </p:nvPr>
        </p:nvSpPr>
        <p:spPr bwMode="auto">
          <a:xfrm>
            <a:off x="7205663" y="1317625"/>
            <a:ext cx="2339975" cy="574675"/>
          </a:xfrm>
          <a:prstGeom prst="chevron">
            <a:avLst>
              <a:gd name="adj" fmla="val 18191"/>
            </a:avLst>
          </a:prstGeom>
          <a:solidFill>
            <a:schemeClr val="accent1"/>
          </a:solidFill>
          <a:ln w="9525">
            <a:solidFill>
              <a:schemeClr val="tx1"/>
            </a:solidFill>
            <a:miter lim="800000"/>
            <a:headEnd/>
            <a:tailEnd/>
          </a:ln>
        </p:spPr>
        <p:txBody>
          <a:bodyPr lIns="138112" tIns="36512" rIns="104775" bIns="36512" anchor="ctr"/>
          <a:lstStyle/>
          <a:p>
            <a:r>
              <a:rPr lang="en-US" sz="1600"/>
              <a:t>Stage Three (2017-2020)</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PERSIZE" val="LETTER"/>
  <p:tag name="BACKGROUNDCOLOR" val="16777215"/>
  <p:tag name="BACKGROUNDINTENSITY" val="LIGHT"/>
  <p:tag name="PRESENTATIONTYPE" val="BOARDWHITE"/>
  <p:tag name="LOGO" val="FALSE"/>
  <p:tag name="OFFICECODE" val="TRUE"/>
  <p:tag name="FOOTER" val="TRUE"/>
  <p:tag name="OFFICE" val="Boston"/>
  <p:tag name="VERSION" val="3.00"/>
  <p:tag name="THINKCELLPRESENTATIONDONOTDELETE" val="&lt;?xml version=&quot;1.0&quot; encoding=&quot;UTF-16&quot; standalone=&quot;yes&quot;?&gt;&#10;&lt;root reqver=&quot;16160&quot;&gt;&lt;version val=&quot;1797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key val=&quot;0&quot;/&gt;&lt;elem&gt;&lt;m_nPartnerID val=&quot;530&quot;/&gt;&lt;m_nIndex val=&quot;3&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61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nhUV2fUPUClPN5IxOHavA"/>
</p:tagLst>
</file>

<file path=ppt/tags/tag11.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2.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13.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false"/>
  <p:tag name="CAPTION HEIGHT" val="2"/>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8w80mBikGSc_AmF3h3Z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sukFr9dgk.mIXI8_U.WR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fP3m4uHg0C_yA_zJYAV3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WupmTBYUE2h.JSB491Ki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_cRgilqX0S0OlG7q2b0v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54InB2keE.mxA3DciUwNQ"/>
</p:tagLst>
</file>

<file path=ppt/tags/tag2.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false"/>
  <p:tag name="CAPTION HEIGHT" val="2"/>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hnROy.DmUSNilZQICxo0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bFN7ILpwEax2hqwxPdHO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40FA0WJFQEKFCWnR.Xe1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Ua6cbVBeUSeWx14J1fP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aDPasEe8EaPd2_1EO2N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QYkS99a8UmrMacR0nbQDQ"/>
</p:tagLst>
</file>

<file path=ppt/tags/tag26.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27.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 name="THINKCELLSHAPEDONOTDELETE" val="p2k4BtPokx0K3vBbWoANk6w"/>
</p:tagLst>
</file>

<file path=ppt/tags/tag28.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false"/>
  <p:tag name="CAPTION HEIGHT" val="2"/>
  <p:tag name="THINKCELLSHAPEDONOTDELETE" val="pxInT3fauAE6jWdfeRNydD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5aSw.BhfkyisXwDlaLMDg"/>
</p:tagLst>
</file>

<file path=ppt/tags/tag3.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sukFr9dgk.mIXI8_U.WR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iCKONYZ_keI2YI3t7yq_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7ZPzkDg1.EGTtRh7TXnAe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SNtYG5SBw0CAdc8OISaCC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PqmdUYV002xJzovsBNv0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9omRXQYMB02lANQ8mABth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869nvQDz0Ga3BjAlcxB6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KfeWPi50kGzaIcQJn4W_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pIi706E_VE.lzpUSICNF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dLkL4tEBUuLUAUvBseo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LjsuvITx0SveqvOcIj3f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qhbiwUlUUOeA0TYwgKcA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YKuAMbziUS.XHi5bGB2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dwgGeVMTECeSnUF5gLW6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1qtQbx64mEufqJT8wIMG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AlF3EJifUyOVcpOCgQ5S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97ej2IzTg0yPoR3yGzKsq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n1729CjaUKDvjmp.vkOP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gtEtcZz29Uit1WCqmsFd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80og4Mbt7E2L2QW7i4R7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UuacJOi1UCCWXWP1vWl5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8d31IJw43kqln2AeiPUp.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ZW_BH1Hb20S.nxlspUFmk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D5k9sJLYZ0mJpii5cLiGaA"/>
</p:tagLst>
</file>

<file path=ppt/tags/tag5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3.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 name="THINKCELLSHAPEDONOTDELETE" val="p2k4BtPokx0K3vBbWoANk6w"/>
</p:tagLst>
</file>

<file path=ppt/tags/tag54.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false"/>
  <p:tag name="CAPTION HEIGHT" val="2"/>
  <p:tag name="THINKCELLSHAPEDONOTDELETE" val="pxInT3fauAE6jWdfeRNydD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BDSVSjtkkG4U6IkE.wq_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8oG_h7CekWeTz8PGmd9v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GkkgPJ9XgUWHkqhOjJhrB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DdOSa5c2VE2UHxYQPFi1M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6woEPjXZLkSdXeJFpcpl3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EActLKtMEGs2t03MzS1p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ugPOVDCbRU6hr4emHNKtM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0Q0EW.VgfU2FWQbFQ3WP6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p6m.JiDnEiVqfi7ah_J7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atxODy6rHUy7johJKsOOF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aXRljFiCkakXC7m74q9O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dIukQ6WtAUSg4kAXLDHCP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_HyXr7wpFEGehQlIh.g7X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5_a0uVsaESTvXG3LJKal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wLjsuvITx0SveqvOcIj3f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wLjsuvITx0SveqvOcIj3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fknHhwfC06xRg2NjytKw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wLjsuvITx0SveqvOcIj3fg"/>
</p:tagLst>
</file>

<file path=ppt/tags/tag71.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72.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73.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false"/>
  <p:tag name="CAPTION HEIGHT" val="2"/>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YODyeHqS0K42Cn948uz_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AkO.IwqNkWhz0A__qnSNA"/>
</p:tagLst>
</file>

<file path=ppt/theme/theme1.xml><?xml version="1.0" encoding="utf-8"?>
<a:theme xmlns:a="http://schemas.openxmlformats.org/drawingml/2006/main" name="blank">
  <a:themeElements>
    <a:clrScheme name="">
      <a:dk1>
        <a:srgbClr val="000000"/>
      </a:dk1>
      <a:lt1>
        <a:srgbClr val="FFFFFF"/>
      </a:lt1>
      <a:dk2>
        <a:srgbClr val="000000"/>
      </a:dk2>
      <a:lt2>
        <a:srgbClr val="000000"/>
      </a:lt2>
      <a:accent1>
        <a:srgbClr val="99CCFF"/>
      </a:accent1>
      <a:accent2>
        <a:srgbClr val="130CA4"/>
      </a:accent2>
      <a:accent3>
        <a:srgbClr val="FFFFFF"/>
      </a:accent3>
      <a:accent4>
        <a:srgbClr val="000000"/>
      </a:accent4>
      <a:accent5>
        <a:srgbClr val="CAE2FF"/>
      </a:accent5>
      <a:accent6>
        <a:srgbClr val="100A94"/>
      </a:accent6>
      <a:hlink>
        <a:srgbClr val="32A1A4"/>
      </a:hlink>
      <a:folHlink>
        <a:srgbClr val="9F9F9F"/>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000000"/>
        </a:dk1>
        <a:lt1>
          <a:srgbClr val="B2B2B2"/>
        </a:lt1>
        <a:dk2>
          <a:srgbClr val="FFFFFF"/>
        </a:dk2>
        <a:lt2>
          <a:srgbClr val="000000"/>
        </a:lt2>
        <a:accent1>
          <a:srgbClr val="99CCFF"/>
        </a:accent1>
        <a:accent2>
          <a:srgbClr val="FFE433"/>
        </a:accent2>
        <a:accent3>
          <a:srgbClr val="D5D5D5"/>
        </a:accent3>
        <a:accent4>
          <a:srgbClr val="000000"/>
        </a:accent4>
        <a:accent5>
          <a:srgbClr val="CAE2FF"/>
        </a:accent5>
        <a:accent6>
          <a:srgbClr val="E7CF2D"/>
        </a:accent6>
        <a:hlink>
          <a:srgbClr val="000000"/>
        </a:hlink>
        <a:folHlink>
          <a:srgbClr val="CC0000"/>
        </a:folHlink>
      </a:clrScheme>
      <a:clrMap bg1="lt1" tx1="dk1" bg2="lt2" tx2="dk2" accent1="accent1" accent2="accent2" accent3="accent3" accent4="accent4" accent5="accent5" accent6="accent6" hlink="hlink" folHlink="folHlink"/>
    </a:extraClrScheme>
    <a:extraClrScheme>
      <a:clrScheme name="blank 9">
        <a:dk1>
          <a:srgbClr val="000000"/>
        </a:dk1>
        <a:lt1>
          <a:srgbClr val="DDDDDD"/>
        </a:lt1>
        <a:dk2>
          <a:srgbClr val="FFFFFF"/>
        </a:dk2>
        <a:lt2>
          <a:srgbClr val="000000"/>
        </a:lt2>
        <a:accent1>
          <a:srgbClr val="99CCFF"/>
        </a:accent1>
        <a:accent2>
          <a:srgbClr val="FFE433"/>
        </a:accent2>
        <a:accent3>
          <a:srgbClr val="EBEBEB"/>
        </a:accent3>
        <a:accent4>
          <a:srgbClr val="000000"/>
        </a:accent4>
        <a:accent5>
          <a:srgbClr val="CAE2FF"/>
        </a:accent5>
        <a:accent6>
          <a:srgbClr val="E7CF2D"/>
        </a:accent6>
        <a:hlink>
          <a:srgbClr val="000000"/>
        </a:hlink>
        <a:folHlink>
          <a:srgbClr val="CC0000"/>
        </a:folHlink>
      </a:clrScheme>
      <a:clrMap bg1="lt1" tx1="dk1" bg2="lt2" tx2="dk2" accent1="accent1" accent2="accent2" accent3="accent3" accent4="accent4" accent5="accent5" accent6="accent6" hlink="hlink" folHlink="folHlink"/>
    </a:extraClrScheme>
    <a:extraClrScheme>
      <a:clrScheme name="blank 10">
        <a:dk1>
          <a:srgbClr val="000000"/>
        </a:dk1>
        <a:lt1>
          <a:srgbClr val="DDDDDD"/>
        </a:lt1>
        <a:dk2>
          <a:srgbClr val="FFFFFF"/>
        </a:dk2>
        <a:lt2>
          <a:srgbClr val="000000"/>
        </a:lt2>
        <a:accent1>
          <a:srgbClr val="99CCFF"/>
        </a:accent1>
        <a:accent2>
          <a:srgbClr val="2B34ED"/>
        </a:accent2>
        <a:accent3>
          <a:srgbClr val="EBEBEB"/>
        </a:accent3>
        <a:accent4>
          <a:srgbClr val="000000"/>
        </a:accent4>
        <a:accent5>
          <a:srgbClr val="CAE2FF"/>
        </a:accent5>
        <a:accent6>
          <a:srgbClr val="262ED7"/>
        </a:accent6>
        <a:hlink>
          <a:srgbClr val="2B9D77"/>
        </a:hlink>
        <a:folHlink>
          <a:srgbClr val="55139D"/>
        </a:folHlink>
      </a:clrScheme>
      <a:clrMap bg1="lt1" tx1="dk1" bg2="lt2" tx2="dk2" accent1="accent1" accent2="accent2" accent3="accent3" accent4="accent4" accent5="accent5" accent6="accent6" hlink="hlink" folHlink="folHlink"/>
    </a:extraClrScheme>
    <a:extraClrScheme>
      <a:clrScheme name="blank 11">
        <a:dk1>
          <a:srgbClr val="000000"/>
        </a:dk1>
        <a:lt1>
          <a:srgbClr val="DDDDDD"/>
        </a:lt1>
        <a:dk2>
          <a:srgbClr val="FFFFFF"/>
        </a:dk2>
        <a:lt2>
          <a:srgbClr val="000000"/>
        </a:lt2>
        <a:accent1>
          <a:srgbClr val="99CCFF"/>
        </a:accent1>
        <a:accent2>
          <a:srgbClr val="1018C2"/>
        </a:accent2>
        <a:accent3>
          <a:srgbClr val="EBEBEB"/>
        </a:accent3>
        <a:accent4>
          <a:srgbClr val="000000"/>
        </a:accent4>
        <a:accent5>
          <a:srgbClr val="CAE2FF"/>
        </a:accent5>
        <a:accent6>
          <a:srgbClr val="0D15B0"/>
        </a:accent6>
        <a:hlink>
          <a:srgbClr val="2B9D77"/>
        </a:hlink>
        <a:folHlink>
          <a:srgbClr val="55139D"/>
        </a:folHlink>
      </a:clrScheme>
      <a:clrMap bg1="lt1" tx1="dk1" bg2="lt2" tx2="dk2" accent1="accent1" accent2="accent2" accent3="accent3" accent4="accent4" accent5="accent5" accent6="accent6" hlink="hlink" folHlink="folHlink"/>
    </a:extraClrScheme>
    <a:extraClrScheme>
      <a:clrScheme name="blank 12">
        <a:dk1>
          <a:srgbClr val="000000"/>
        </a:dk1>
        <a:lt1>
          <a:srgbClr val="DDDDDD"/>
        </a:lt1>
        <a:dk2>
          <a:srgbClr val="FFFFFF"/>
        </a:dk2>
        <a:lt2>
          <a:srgbClr val="000000"/>
        </a:lt2>
        <a:accent1>
          <a:srgbClr val="99CCFF"/>
        </a:accent1>
        <a:accent2>
          <a:srgbClr val="12A29B"/>
        </a:accent2>
        <a:accent3>
          <a:srgbClr val="EBEBEB"/>
        </a:accent3>
        <a:accent4>
          <a:srgbClr val="000000"/>
        </a:accent4>
        <a:accent5>
          <a:srgbClr val="CAE2FF"/>
        </a:accent5>
        <a:accent6>
          <a:srgbClr val="0F928C"/>
        </a:accent6>
        <a:hlink>
          <a:srgbClr val="7E44A2"/>
        </a:hlink>
        <a:folHlink>
          <a:srgbClr val="130CA4"/>
        </a:folHlink>
      </a:clrScheme>
      <a:clrMap bg1="lt1" tx1="dk1" bg2="lt2" tx2="dk2" accent1="accent1" accent2="accent2" accent3="accent3" accent4="accent4" accent5="accent5" accent6="accent6" hlink="hlink" folHlink="folHlink"/>
    </a:extraClrScheme>
    <a:extraClrScheme>
      <a:clrScheme name="blank 13">
        <a:dk1>
          <a:srgbClr val="000000"/>
        </a:dk1>
        <a:lt1>
          <a:srgbClr val="DDDDDD"/>
        </a:lt1>
        <a:dk2>
          <a:srgbClr val="FFFFFF"/>
        </a:dk2>
        <a:lt2>
          <a:srgbClr val="000000"/>
        </a:lt2>
        <a:accent1>
          <a:srgbClr val="99CCFF"/>
        </a:accent1>
        <a:accent2>
          <a:srgbClr val="15C1B9"/>
        </a:accent2>
        <a:accent3>
          <a:srgbClr val="EBEBEB"/>
        </a:accent3>
        <a:accent4>
          <a:srgbClr val="000000"/>
        </a:accent4>
        <a:accent5>
          <a:srgbClr val="CAE2FF"/>
        </a:accent5>
        <a:accent6>
          <a:srgbClr val="12AFA7"/>
        </a:accent6>
        <a:hlink>
          <a:srgbClr val="7E44A2"/>
        </a:hlink>
        <a:folHlink>
          <a:srgbClr val="130CA4"/>
        </a:folHlink>
      </a:clrScheme>
      <a:clrMap bg1="lt1" tx1="dk1" bg2="lt2" tx2="dk2" accent1="accent1" accent2="accent2" accent3="accent3" accent4="accent4" accent5="accent5" accent6="accent6" hlink="hlink" folHlink="folHlink"/>
    </a:extraClrScheme>
    <a:extraClrScheme>
      <a:clrScheme name="blank 14">
        <a:dk1>
          <a:srgbClr val="000000"/>
        </a:dk1>
        <a:lt1>
          <a:srgbClr val="DDDDDD"/>
        </a:lt1>
        <a:dk2>
          <a:srgbClr val="FFFFFF"/>
        </a:dk2>
        <a:lt2>
          <a:srgbClr val="000000"/>
        </a:lt2>
        <a:accent1>
          <a:srgbClr val="99CCFF"/>
        </a:accent1>
        <a:accent2>
          <a:srgbClr val="15C1B9"/>
        </a:accent2>
        <a:accent3>
          <a:srgbClr val="EBEBEB"/>
        </a:accent3>
        <a:accent4>
          <a:srgbClr val="000000"/>
        </a:accent4>
        <a:accent5>
          <a:srgbClr val="CAE2FF"/>
        </a:accent5>
        <a:accent6>
          <a:srgbClr val="12AFA7"/>
        </a:accent6>
        <a:hlink>
          <a:srgbClr val="A84CB2"/>
        </a:hlink>
        <a:folHlink>
          <a:srgbClr val="130CA4"/>
        </a:folHlink>
      </a:clrScheme>
      <a:clrMap bg1="lt1" tx1="dk1" bg2="lt2" tx2="dk2" accent1="accent1" accent2="accent2" accent3="accent3" accent4="accent4" accent5="accent5" accent6="accent6" hlink="hlink" folHlink="folHlink"/>
    </a:extraClrScheme>
    <a:extraClrScheme>
      <a:clrScheme name="blank 15">
        <a:dk1>
          <a:srgbClr val="000000"/>
        </a:dk1>
        <a:lt1>
          <a:srgbClr val="DDDDDD"/>
        </a:lt1>
        <a:dk2>
          <a:srgbClr val="FFFFFF"/>
        </a:dk2>
        <a:lt2>
          <a:srgbClr val="000000"/>
        </a:lt2>
        <a:accent1>
          <a:srgbClr val="99CCFF"/>
        </a:accent1>
        <a:accent2>
          <a:srgbClr val="15C1B9"/>
        </a:accent2>
        <a:accent3>
          <a:srgbClr val="EBEBEB"/>
        </a:accent3>
        <a:accent4>
          <a:srgbClr val="000000"/>
        </a:accent4>
        <a:accent5>
          <a:srgbClr val="CAE2FF"/>
        </a:accent5>
        <a:accent6>
          <a:srgbClr val="12AFA7"/>
        </a:accent6>
        <a:hlink>
          <a:srgbClr val="9868C0"/>
        </a:hlink>
        <a:folHlink>
          <a:srgbClr val="130CA4"/>
        </a:folHlink>
      </a:clrScheme>
      <a:clrMap bg1="lt1" tx1="dk1" bg2="lt2" tx2="dk2" accent1="accent1" accent2="accent2" accent3="accent3" accent4="accent4" accent5="accent5" accent6="accent6" hlink="hlink" folHlink="folHlink"/>
    </a:extraClrScheme>
    <a:extraClrScheme>
      <a:clrScheme name="blank 16">
        <a:dk1>
          <a:srgbClr val="000000"/>
        </a:dk1>
        <a:lt1>
          <a:srgbClr val="DDDDDD"/>
        </a:lt1>
        <a:dk2>
          <a:srgbClr val="FFFFFF"/>
        </a:dk2>
        <a:lt2>
          <a:srgbClr val="000000"/>
        </a:lt2>
        <a:accent1>
          <a:srgbClr val="99CCFF"/>
        </a:accent1>
        <a:accent2>
          <a:srgbClr val="130CA4"/>
        </a:accent2>
        <a:accent3>
          <a:srgbClr val="EBEBEB"/>
        </a:accent3>
        <a:accent4>
          <a:srgbClr val="000000"/>
        </a:accent4>
        <a:accent5>
          <a:srgbClr val="CAE2FF"/>
        </a:accent5>
        <a:accent6>
          <a:srgbClr val="100A94"/>
        </a:accent6>
        <a:hlink>
          <a:srgbClr val="4EC7CA"/>
        </a:hlink>
        <a:folHlink>
          <a:srgbClr val="7E71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efix xmlns="dc463f71-b30c-4ab2-9473-d307f9d35888">UT</Prefix>
    <DocumentSetType xmlns="dc463f71-b30c-4ab2-9473-d307f9d35888">Document</DocumentSetType>
    <IsConfidential xmlns="dc463f71-b30c-4ab2-9473-d307f9d35888">false</IsConfidential>
    <AgendaOrder xmlns="dc463f71-b30c-4ab2-9473-d307f9d35888">false</AgendaOrder>
    <CaseType xmlns="dc463f71-b30c-4ab2-9473-d307f9d35888">Staff Investigation</CaseType>
    <IndustryCode xmlns="dc463f71-b30c-4ab2-9473-d307f9d35888">170</IndustryCode>
    <CaseStatus xmlns="dc463f71-b30c-4ab2-9473-d307f9d35888">Closed</CaseStatus>
    <OpenedDate xmlns="dc463f71-b30c-4ab2-9473-d307f9d35888">2010-04-07T07:00:00+00:00</OpenedDate>
    <Date1 xmlns="dc463f71-b30c-4ab2-9473-d307f9d35888">2010-05-05T07:00:00+00:00</Date1>
    <IsDocumentOrder xmlns="dc463f71-b30c-4ab2-9473-d307f9d35888" xsi:nil="true"/>
    <IsHighlyConfidential xmlns="dc463f71-b30c-4ab2-9473-d307f9d35888">false</IsHighlyConfidential>
    <CaseCompanyNames xmlns="dc463f71-b30c-4ab2-9473-d307f9d35888" xsi:nil="true"/>
    <DocketNumber xmlns="dc463f71-b30c-4ab2-9473-d307f9d35888">100562</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BACFB75134C8974E85C00FB4D29BB1AC" ma:contentTypeVersion="131" ma:contentTypeDescription="" ma:contentTypeScope="" ma:versionID="b7b9907a3537b18e4795b786a84ba1e1">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ccd4140794adb7bccf17b21b5812a9d"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015f1b76-b32e-440f-80a7-f0ca4d8a872c" ContentTypeId="0x0101006E56B4D1795A2E4DB2F0B01679ED314A" PreviousValue="tru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0593AB-D0E9-48E3-A7B5-B3EC08254ED7}"/>
</file>

<file path=customXml/itemProps2.xml><?xml version="1.0" encoding="utf-8"?>
<ds:datastoreItem xmlns:ds="http://schemas.openxmlformats.org/officeDocument/2006/customXml" ds:itemID="{864616F1-74CB-4234-89F0-823364467408}"/>
</file>

<file path=customXml/itemProps3.xml><?xml version="1.0" encoding="utf-8"?>
<ds:datastoreItem xmlns:ds="http://schemas.openxmlformats.org/officeDocument/2006/customXml" ds:itemID="{64EC29D2-EA1D-4B53-9591-63657166B763}"/>
</file>

<file path=customXml/itemProps4.xml><?xml version="1.0" encoding="utf-8"?>
<ds:datastoreItem xmlns:ds="http://schemas.openxmlformats.org/officeDocument/2006/customXml" ds:itemID="{7CB730C6-7733-489B-818E-5C086D11338A}"/>
</file>

<file path=docProps/app.xml><?xml version="1.0" encoding="utf-8"?>
<Properties xmlns="http://schemas.openxmlformats.org/officeDocument/2006/extended-properties" xmlns:vt="http://schemas.openxmlformats.org/officeDocument/2006/docPropsVTypes">
  <Template>blank</Template>
  <TotalTime>3462</TotalTime>
  <Words>988</Words>
  <Application>Microsoft Office PowerPoint</Application>
  <PresentationFormat>Custom</PresentationFormat>
  <Paragraphs>156</Paragraphs>
  <Slides>11</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21" baseType="lpstr">
      <vt:lpstr>Verdana</vt:lpstr>
      <vt:lpstr>Arial</vt:lpstr>
      <vt:lpstr>Marlett</vt:lpstr>
      <vt:lpstr>Times New Roman</vt:lpstr>
      <vt:lpstr>SimSun</vt:lpstr>
      <vt:lpstr>ＭＳ Ｐゴシック</vt:lpstr>
      <vt:lpstr>굴림</vt:lpstr>
      <vt:lpstr>blank</vt:lpstr>
      <vt:lpstr>think-cell Slide</vt:lpstr>
      <vt:lpstr>Microsoft Graph Chart</vt:lpstr>
      <vt:lpstr>Slide 1</vt:lpstr>
      <vt:lpstr>Why a National Broadband Plan?</vt:lpstr>
      <vt:lpstr>Congress’s charge in the Recovery Act led to the creation of the National Broadband Plan</vt:lpstr>
      <vt:lpstr>Goals of the National Broadband Plan</vt:lpstr>
      <vt:lpstr>The Plan’s approach to sizing the gap</vt:lpstr>
      <vt:lpstr>National Broadband Plan estimate of availability</vt:lpstr>
      <vt:lpstr>The Plan’s approach to sizing the investment gap</vt:lpstr>
      <vt:lpstr>National Broadband Plan estimate of investment gap</vt:lpstr>
      <vt:lpstr>Roadmap for USF/ICC reform</vt:lpstr>
      <vt:lpstr>First steps:  the USF NOI/NPRM released in April </vt:lpstr>
      <vt:lpstr>Agenda for 2010</vt:lpstr>
    </vt:vector>
  </TitlesOfParts>
  <Manager> </Manager>
  <Company>Federal Communications Commission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Broadband Plan National Purposes Update</dc:title>
  <dc:subject> </dc:subject>
  <dc:creator>Sridhar Prasad</dc:creator>
  <cp:keywords> </cp:keywords>
  <dc:description> </dc:description>
  <cp:lastModifiedBy>NMoen</cp:lastModifiedBy>
  <cp:revision>205</cp:revision>
  <dcterms:created xsi:type="dcterms:W3CDTF">2010-02-04T22:01:05Z</dcterms:created>
  <dcterms:modified xsi:type="dcterms:W3CDTF">2010-05-05T21:34:23Z</dcterms:modified>
  <cp:category>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Type">
    <vt:lpwstr>BoardWhite</vt:lpwstr>
  </property>
  <property fmtid="{D5CDD505-2E9C-101B-9397-08002B2CF9AE}" pid="3" name="PaperSize">
    <vt:lpwstr>Letter</vt:lpwstr>
  </property>
  <property fmtid="{D5CDD505-2E9C-101B-9397-08002B2CF9AE}" pid="4" name="BackgroundIntensity">
    <vt:lpwstr>Light</vt:lpwstr>
  </property>
  <property fmtid="{D5CDD505-2E9C-101B-9397-08002B2CF9AE}" pid="5" name="BackgroundColor">
    <vt:lpwstr>255,255,255</vt:lpwstr>
  </property>
  <property fmtid="{D5CDD505-2E9C-101B-9397-08002B2CF9AE}" pid="6" name="Logo">
    <vt:lpwstr>False</vt:lpwstr>
  </property>
  <property fmtid="{D5CDD505-2E9C-101B-9397-08002B2CF9AE}" pid="7" name="OfficeCode">
    <vt:lpwstr>True</vt:lpwstr>
  </property>
  <property fmtid="{D5CDD505-2E9C-101B-9397-08002B2CF9AE}" pid="8" name="Footer">
    <vt:lpwstr>True</vt:lpwstr>
  </property>
  <property fmtid="{D5CDD505-2E9C-101B-9397-08002B2CF9AE}" pid="9" name="RequireDisclaimer">
    <vt:bool>false</vt:bool>
  </property>
  <property fmtid="{D5CDD505-2E9C-101B-9397-08002B2CF9AE}" pid="10" name="NumberOfSlides">
    <vt:i4>10</vt:i4>
  </property>
  <property fmtid="{D5CDD505-2E9C-101B-9397-08002B2CF9AE}" pid="11" name="RevisionCount">
    <vt:i4>110</vt:i4>
  </property>
  <property fmtid="{D5CDD505-2E9C-101B-9397-08002B2CF9AE}" pid="12" name="ContentTypeId">
    <vt:lpwstr>0x0101006E56B4D1795A2E4DB2F0B01679ED314A00BACFB75134C8974E85C00FB4D29BB1AC</vt:lpwstr>
  </property>
  <property fmtid="{D5CDD505-2E9C-101B-9397-08002B2CF9AE}" pid="13" name="_docset_NoMedatataSyncRequired">
    <vt:lpwstr>False</vt:lpwstr>
  </property>
</Properties>
</file>