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20.xml" ContentType="application/vnd.openxmlformats-officedocument.presentationml.slide+xml"/>
  <Override PartName="/ppt/drawings/drawing6.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11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16.xml" ContentType="application/vnd.openxmlformats-officedocument.presentationml.slide+xml"/>
  <Override PartName="/ppt/slides/slide40.xml" ContentType="application/vnd.openxmlformats-officedocument.presentationml.slide+xml"/>
  <Override PartName="/ppt/slides/slide11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15.xml" ContentType="application/vnd.openxmlformats-officedocument.presentationml.slide+xml"/>
  <Override PartName="/ppt/slides/slide11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11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1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5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xml" ContentType="application/vnd.openxmlformats-officedocument.presentationml.slide+xml"/>
  <Override PartName="/ppt/slides/slide62.xml" ContentType="application/vnd.openxmlformats-officedocument.presentationml.slide+xml"/>
  <Override PartName="/ppt/slides/slide118.xml" ContentType="application/vnd.openxmlformats-officedocument.presentationml.slide+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notesSlides/notesSlide18.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2.xml" ContentType="application/vnd.openxmlformats-officedocument.presentationml.slideLayout+xml"/>
  <Override PartName="/ppt/slideLayouts/slideLayout45.xml" ContentType="application/vnd.openxmlformats-officedocument.presentationml.slideLayout+xml"/>
  <Override PartName="/ppt/notesSlides/notesSlide4.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44.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52.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7.jpg" ContentType="image/jpg"/>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8.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7.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 id="2147483710" r:id="rId6"/>
    <p:sldMasterId id="2147483721" r:id="rId7"/>
    <p:sldMasterId id="2147483732" r:id="rId8"/>
    <p:sldMasterId id="2147483742" r:id="rId9"/>
  </p:sldMasterIdLst>
  <p:notesMasterIdLst>
    <p:notesMasterId r:id="rId130"/>
  </p:notesMasterIdLst>
  <p:sldIdLst>
    <p:sldId id="256" r:id="rId10"/>
    <p:sldId id="257" r:id="rId11"/>
    <p:sldId id="258" r:id="rId12"/>
    <p:sldId id="260" r:id="rId13"/>
    <p:sldId id="259" r:id="rId14"/>
    <p:sldId id="261"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262" r:id="rId125"/>
    <p:sldId id="264" r:id="rId126"/>
    <p:sldId id="263" r:id="rId127"/>
    <p:sldId id="265" r:id="rId128"/>
    <p:sldId id="266"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A594EFE-C4A1-4925-8E3B-3A11EF192F90}">
          <p14:sldIdLst>
            <p14:sldId id="256"/>
            <p14:sldId id="257"/>
            <p14:sldId id="258"/>
            <p14:sldId id="260"/>
            <p14:sldId id="259"/>
            <p14:sldId id="261"/>
          </p14:sldIdLst>
        </p14:section>
        <p14:section name="Brattle" id="{46605274-F25B-4D9C-A612-95AA0A59DC22}">
          <p14:sldIdLst>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 name="PNNL" id="{34194EAD-A180-42ED-A742-CA2BE2BCBD54}">
          <p14:sldIdLst>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Lst>
        </p14:section>
        <p14:section name="Discussion" id="{C4266DBC-D893-44E4-962D-F8D441AF61D0}">
          <p14:sldIdLst>
            <p14:sldId id="262"/>
            <p14:sldId id="264"/>
            <p14:sldId id="263"/>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27"/>
    <a:srgbClr val="3BBAC3"/>
    <a:srgbClr val="F69463"/>
    <a:srgbClr val="A5D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4"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tableStyles" Target="tableStyle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notesMaster" Target="notesMasters/notesMaster1.xml"/><Relationship Id="rId135" Type="http://schemas.openxmlformats.org/officeDocument/2006/relationships/customXml" Target="../customXml/item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presProps" Target="pres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viewProps" Target="view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etz285\Documents\ACEEE\Graphs%20for%20ACEE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oleObject" Target="file:///\\PNL\Projects\RegionalWHDR\Report\02-19-18_Group13vs14_Baseline1_SLM.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NL\Projects\RegionalWHDR\Report\02-19-18_Group14_Baseline2_SL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NL\Projects\RegionalWHDR\Report\02-19-18_Group14_Baseline3_SL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3C18-49D1-952C-7F01C307B998}"/>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3C18-49D1-952C-7F01C307B998}"/>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3C18-49D1-952C-7F01C307B998}"/>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3C18-49D1-952C-7F01C307B998}"/>
            </c:ext>
          </c:extLst>
        </c:ser>
        <c:dLbls>
          <c:showLegendKey val="0"/>
          <c:showVal val="0"/>
          <c:showCatName val="0"/>
          <c:showSerName val="0"/>
          <c:showPercent val="0"/>
          <c:showBubbleSize val="0"/>
        </c:dLbls>
        <c:smooth val="0"/>
        <c:axId val="607837744"/>
        <c:axId val="607838920"/>
      </c:lineChart>
      <c:catAx>
        <c:axId val="607837744"/>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8920"/>
        <c:crosses val="autoZero"/>
        <c:auto val="1"/>
        <c:lblAlgn val="ctr"/>
        <c:lblOffset val="100"/>
        <c:tickLblSkip val="6"/>
        <c:noMultiLvlLbl val="0"/>
      </c:catAx>
      <c:valAx>
        <c:axId val="607838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3C18-49D1-952C-7F01C307B998}"/>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3C18-49D1-952C-7F01C307B998}"/>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3C18-49D1-952C-7F01C307B998}"/>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3C18-49D1-952C-7F01C307B998}"/>
            </c:ext>
          </c:extLst>
        </c:ser>
        <c:dLbls>
          <c:showLegendKey val="0"/>
          <c:showVal val="0"/>
          <c:showCatName val="0"/>
          <c:showSerName val="0"/>
          <c:showPercent val="0"/>
          <c:showBubbleSize val="0"/>
        </c:dLbls>
        <c:smooth val="0"/>
        <c:axId val="607847152"/>
        <c:axId val="607842448"/>
      </c:lineChart>
      <c:catAx>
        <c:axId val="607847152"/>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2448"/>
        <c:crosses val="autoZero"/>
        <c:auto val="1"/>
        <c:lblAlgn val="ctr"/>
        <c:lblOffset val="100"/>
        <c:tickLblSkip val="6"/>
        <c:noMultiLvlLbl val="0"/>
      </c:catAx>
      <c:valAx>
        <c:axId val="60784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7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43624"/>
        <c:axId val="607841664"/>
      </c:lineChart>
      <c:catAx>
        <c:axId val="607843624"/>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1664"/>
        <c:crosses val="autoZero"/>
        <c:auto val="1"/>
        <c:lblAlgn val="ctr"/>
        <c:lblOffset val="100"/>
        <c:tickLblSkip val="6"/>
        <c:noMultiLvlLbl val="0"/>
      </c:catAx>
      <c:valAx>
        <c:axId val="60784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3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45976"/>
        <c:axId val="607846368"/>
      </c:lineChart>
      <c:catAx>
        <c:axId val="607845976"/>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6368"/>
        <c:crosses val="autoZero"/>
        <c:auto val="1"/>
        <c:lblAlgn val="ctr"/>
        <c:lblOffset val="100"/>
        <c:tickLblSkip val="6"/>
        <c:noMultiLvlLbl val="0"/>
      </c:catAx>
      <c:valAx>
        <c:axId val="6078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45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All Groups, Single Day (Feb 19th, 2018)</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HPWH Event</c:v>
                </c:pt>
              </c:strCache>
            </c:strRef>
          </c:tx>
          <c:spPr>
            <a:ln w="28575" cap="rnd">
              <a:solidFill>
                <a:schemeClr val="accent1"/>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Sheet1!$B$2:$B$25</c:f>
              <c:numCache>
                <c:formatCode>General</c:formatCode>
                <c:ptCount val="24"/>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numCache>
            </c:numRef>
          </c:val>
          <c:smooth val="0"/>
          <c:extLst xmlns:c16r2="http://schemas.microsoft.com/office/drawing/2015/06/chart">
            <c:ext xmlns:c16="http://schemas.microsoft.com/office/drawing/2014/chart" uri="{C3380CC4-5D6E-409C-BE32-E72D297353CC}">
              <c16:uniqueId val="{00000000-65F3-4B9E-9AB8-DA1D7C93AF76}"/>
            </c:ext>
          </c:extLst>
        </c:ser>
        <c:ser>
          <c:idx val="1"/>
          <c:order val="1"/>
          <c:tx>
            <c:strRef>
              <c:f>Sheet1!$C$1</c:f>
              <c:strCache>
                <c:ptCount val="1"/>
                <c:pt idx="0">
                  <c:v>HPWH Control</c:v>
                </c:pt>
              </c:strCache>
            </c:strRef>
          </c:tx>
          <c:spPr>
            <a:ln w="28575" cap="rnd">
              <a:solidFill>
                <a:schemeClr val="accent2"/>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Sheet1!$C$2:$C$25</c:f>
              <c:numCache>
                <c:formatCode>General</c:formatCode>
                <c:ptCount val="24"/>
                <c:pt idx="0">
                  <c:v>81.786772490000004</c:v>
                </c:pt>
                <c:pt idx="1">
                  <c:v>101.66720429999999</c:v>
                </c:pt>
                <c:pt idx="2">
                  <c:v>125.8220682</c:v>
                </c:pt>
                <c:pt idx="3">
                  <c:v>126.7994709</c:v>
                </c:pt>
                <c:pt idx="4">
                  <c:v>97.116541350000006</c:v>
                </c:pt>
                <c:pt idx="5">
                  <c:v>47.87234247</c:v>
                </c:pt>
                <c:pt idx="6">
                  <c:v>173.08966459999999</c:v>
                </c:pt>
                <c:pt idx="7">
                  <c:v>260.39927560000001</c:v>
                </c:pt>
                <c:pt idx="8">
                  <c:v>338.28049479999999</c:v>
                </c:pt>
                <c:pt idx="9">
                  <c:v>322.51908600000002</c:v>
                </c:pt>
                <c:pt idx="10">
                  <c:v>226.26573260000001</c:v>
                </c:pt>
                <c:pt idx="11">
                  <c:v>299.49324309999997</c:v>
                </c:pt>
                <c:pt idx="12">
                  <c:v>282.55090209999997</c:v>
                </c:pt>
                <c:pt idx="13">
                  <c:v>231.52634409999999</c:v>
                </c:pt>
                <c:pt idx="14">
                  <c:v>243.39470900000001</c:v>
                </c:pt>
                <c:pt idx="15">
                  <c:v>280.34378759999998</c:v>
                </c:pt>
                <c:pt idx="16">
                  <c:v>244.9068576</c:v>
                </c:pt>
                <c:pt idx="17">
                  <c:v>307.010043</c:v>
                </c:pt>
                <c:pt idx="18">
                  <c:v>262.07117799999997</c:v>
                </c:pt>
                <c:pt idx="19">
                  <c:v>363.37937849999997</c:v>
                </c:pt>
                <c:pt idx="20">
                  <c:v>341.72089549999998</c:v>
                </c:pt>
                <c:pt idx="21">
                  <c:v>261.91330850000003</c:v>
                </c:pt>
                <c:pt idx="22">
                  <c:v>245.74950250000001</c:v>
                </c:pt>
                <c:pt idx="23">
                  <c:v>145.2243781</c:v>
                </c:pt>
              </c:numCache>
            </c:numRef>
          </c:val>
          <c:smooth val="0"/>
          <c:extLst xmlns:c16r2="http://schemas.microsoft.com/office/drawing/2015/06/chart">
            <c:ext xmlns:c16="http://schemas.microsoft.com/office/drawing/2014/chart" uri="{C3380CC4-5D6E-409C-BE32-E72D297353CC}">
              <c16:uniqueId val="{00000001-65F3-4B9E-9AB8-DA1D7C93AF76}"/>
            </c:ext>
          </c:extLst>
        </c:ser>
        <c:ser>
          <c:idx val="2"/>
          <c:order val="2"/>
          <c:tx>
            <c:strRef>
              <c:f>Sheet1!$D$1</c:f>
              <c:strCache>
                <c:ptCount val="1"/>
                <c:pt idx="0">
                  <c:v>ERWH Event</c:v>
                </c:pt>
              </c:strCache>
            </c:strRef>
          </c:tx>
          <c:spPr>
            <a:ln w="28575" cap="rnd">
              <a:solidFill>
                <a:schemeClr val="accent3"/>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Sheet1!$D$2:$D$25</c:f>
              <c:numCache>
                <c:formatCode>General</c:formatCode>
                <c:ptCount val="24"/>
                <c:pt idx="0">
                  <c:v>148.41269840000001</c:v>
                </c:pt>
                <c:pt idx="1">
                  <c:v>25</c:v>
                </c:pt>
                <c:pt idx="2">
                  <c:v>96.791767550000003</c:v>
                </c:pt>
                <c:pt idx="3">
                  <c:v>145.63492059999999</c:v>
                </c:pt>
                <c:pt idx="4">
                  <c:v>223.41269840000001</c:v>
                </c:pt>
                <c:pt idx="5">
                  <c:v>454.27091739999997</c:v>
                </c:pt>
                <c:pt idx="6">
                  <c:v>58.712121209999999</c:v>
                </c:pt>
                <c:pt idx="7">
                  <c:v>61.259079900000003</c:v>
                </c:pt>
                <c:pt idx="8">
                  <c:v>193.0992736</c:v>
                </c:pt>
                <c:pt idx="9">
                  <c:v>1141.7933129999999</c:v>
                </c:pt>
                <c:pt idx="10">
                  <c:v>534.65517239999997</c:v>
                </c:pt>
                <c:pt idx="11">
                  <c:v>669.58333330000005</c:v>
                </c:pt>
                <c:pt idx="12">
                  <c:v>529.58333330000005</c:v>
                </c:pt>
                <c:pt idx="13">
                  <c:v>332.89473679999998</c:v>
                </c:pt>
                <c:pt idx="14">
                  <c:v>445.83333329999999</c:v>
                </c:pt>
                <c:pt idx="15">
                  <c:v>503.33333329999999</c:v>
                </c:pt>
                <c:pt idx="16">
                  <c:v>670.41666669999995</c:v>
                </c:pt>
                <c:pt idx="17">
                  <c:v>348.75</c:v>
                </c:pt>
                <c:pt idx="18">
                  <c:v>293.70882740000002</c:v>
                </c:pt>
                <c:pt idx="19">
                  <c:v>480.30303029999999</c:v>
                </c:pt>
                <c:pt idx="20">
                  <c:v>1235.606061</c:v>
                </c:pt>
                <c:pt idx="21">
                  <c:v>307.95454549999999</c:v>
                </c:pt>
                <c:pt idx="22">
                  <c:v>538.04347829999995</c:v>
                </c:pt>
                <c:pt idx="23">
                  <c:v>428.030303</c:v>
                </c:pt>
              </c:numCache>
            </c:numRef>
          </c:val>
          <c:smooth val="0"/>
          <c:extLst xmlns:c16r2="http://schemas.microsoft.com/office/drawing/2015/06/chart">
            <c:ext xmlns:c16="http://schemas.microsoft.com/office/drawing/2014/chart" uri="{C3380CC4-5D6E-409C-BE32-E72D297353CC}">
              <c16:uniqueId val="{00000002-65F3-4B9E-9AB8-DA1D7C93AF76}"/>
            </c:ext>
          </c:extLst>
        </c:ser>
        <c:ser>
          <c:idx val="3"/>
          <c:order val="3"/>
          <c:tx>
            <c:strRef>
              <c:f>Sheet1!$E$1</c:f>
              <c:strCache>
                <c:ptCount val="1"/>
                <c:pt idx="0">
                  <c:v>ERWH Control</c:v>
                </c:pt>
              </c:strCache>
            </c:strRef>
          </c:tx>
          <c:spPr>
            <a:ln w="28575" cap="rnd">
              <a:solidFill>
                <a:schemeClr val="accent4"/>
              </a:solidFill>
              <a:round/>
            </a:ln>
            <a:effectLst/>
          </c:spPr>
          <c:marker>
            <c:symbol val="none"/>
          </c:marker>
          <c:cat>
            <c:numRef>
              <c:f>Sheet1!$A$2:$A$25</c:f>
              <c:numCache>
                <c:formatCode>[$-F400]h:mm:ss\ AM/PM</c:formatCode>
                <c:ptCount val="24"/>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numCache>
            </c:numRef>
          </c:cat>
          <c:val>
            <c:numRef>
              <c:f>Sheet1!$E$2:$E$25</c:f>
              <c:numCache>
                <c:formatCode>General</c:formatCode>
                <c:ptCount val="24"/>
                <c:pt idx="0">
                  <c:v>69.230769230000007</c:v>
                </c:pt>
                <c:pt idx="1">
                  <c:v>341.66666670000001</c:v>
                </c:pt>
                <c:pt idx="2">
                  <c:v>178.8461538</c:v>
                </c:pt>
                <c:pt idx="3">
                  <c:v>161.53846150000001</c:v>
                </c:pt>
                <c:pt idx="4">
                  <c:v>66.346153849999993</c:v>
                </c:pt>
                <c:pt idx="5">
                  <c:v>28.84615385</c:v>
                </c:pt>
                <c:pt idx="6">
                  <c:v>524.03846150000004</c:v>
                </c:pt>
                <c:pt idx="7">
                  <c:v>258.01282049999998</c:v>
                </c:pt>
                <c:pt idx="8">
                  <c:v>448.83746200000002</c:v>
                </c:pt>
                <c:pt idx="9">
                  <c:v>716.72099089999995</c:v>
                </c:pt>
                <c:pt idx="10">
                  <c:v>942.30769229999999</c:v>
                </c:pt>
                <c:pt idx="11">
                  <c:v>1128.368101</c:v>
                </c:pt>
                <c:pt idx="12">
                  <c:v>1289.4230769999999</c:v>
                </c:pt>
                <c:pt idx="13">
                  <c:v>1103.823852</c:v>
                </c:pt>
                <c:pt idx="14">
                  <c:v>827.79032410000002</c:v>
                </c:pt>
                <c:pt idx="15">
                  <c:v>1001.823006</c:v>
                </c:pt>
                <c:pt idx="16">
                  <c:v>815.66666669999995</c:v>
                </c:pt>
                <c:pt idx="17">
                  <c:v>766.31355929999995</c:v>
                </c:pt>
                <c:pt idx="18">
                  <c:v>1075</c:v>
                </c:pt>
                <c:pt idx="19">
                  <c:v>807.86614520000001</c:v>
                </c:pt>
                <c:pt idx="20">
                  <c:v>872.33333330000005</c:v>
                </c:pt>
                <c:pt idx="21">
                  <c:v>742.02689239999995</c:v>
                </c:pt>
                <c:pt idx="22">
                  <c:v>580.69186560000003</c:v>
                </c:pt>
                <c:pt idx="23">
                  <c:v>543.33333330000005</c:v>
                </c:pt>
              </c:numCache>
            </c:numRef>
          </c:val>
          <c:smooth val="0"/>
          <c:extLst xmlns:c16r2="http://schemas.microsoft.com/office/drawing/2015/06/chart">
            <c:ext xmlns:c16="http://schemas.microsoft.com/office/drawing/2014/chart" uri="{C3380CC4-5D6E-409C-BE32-E72D297353CC}">
              <c16:uniqueId val="{00000003-65F3-4B9E-9AB8-DA1D7C93AF76}"/>
            </c:ext>
          </c:extLst>
        </c:ser>
        <c:dLbls>
          <c:showLegendKey val="0"/>
          <c:showVal val="0"/>
          <c:showCatName val="0"/>
          <c:showSerName val="0"/>
          <c:showPercent val="0"/>
          <c:showBubbleSize val="0"/>
        </c:dLbls>
        <c:smooth val="0"/>
        <c:axId val="607836176"/>
        <c:axId val="607836960"/>
      </c:lineChart>
      <c:catAx>
        <c:axId val="607836176"/>
        <c:scaling>
          <c:orientation val="minMax"/>
        </c:scaling>
        <c:delete val="0"/>
        <c:axPos val="b"/>
        <c:numFmt formatCode="[$-F400]h:mm:ss\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6960"/>
        <c:crosses val="autoZero"/>
        <c:auto val="1"/>
        <c:lblAlgn val="ctr"/>
        <c:lblOffset val="100"/>
        <c:tickLblSkip val="6"/>
        <c:noMultiLvlLbl val="0"/>
      </c:catAx>
      <c:valAx>
        <c:axId val="60783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7836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1: Event Group vs. Control Group</a:t>
            </a:r>
          </a:p>
        </c:rich>
      </c:tx>
      <c:layout/>
      <c:overlay val="0"/>
    </c:title>
    <c:autoTitleDeleted val="0"/>
    <c:plotArea>
      <c:layout/>
      <c:lineChart>
        <c:grouping val="standard"/>
        <c:varyColors val="0"/>
        <c:ser>
          <c:idx val="1"/>
          <c:order val="0"/>
          <c:tx>
            <c:strRef>
              <c:f>'02-19-18_Group13vs14_Baseline1 '!$D$1</c:f>
              <c:strCache>
                <c:ptCount val="1"/>
                <c:pt idx="0">
                  <c:v>Group14</c:v>
                </c:pt>
              </c:strCache>
            </c:strRef>
          </c:tx>
          <c:spPr>
            <a:ln>
              <a:solidFill>
                <a:schemeClr val="accent1"/>
              </a:solidFill>
            </a:ln>
          </c:spPr>
          <c:marker>
            <c:symbol val="none"/>
          </c:marker>
          <c:cat>
            <c:numRef>
              <c:f>'02-19-18_Group13vs14_Baseline1 '!$A$2:$A$169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'02-19-18_Group13vs14_Baseline1 '!$D$2:$D$169</c:f>
              <c:numCache>
                <c:formatCode>General</c:formatCode>
                <c:ptCount val="168"/>
                <c:pt idx="0">
                  <c:v>110.55331674958499</c:v>
                </c:pt>
                <c:pt idx="1">
                  <c:v>67.401990049751205</c:v>
                </c:pt>
                <c:pt idx="2">
                  <c:v>53.050746268656702</c:v>
                </c:pt>
                <c:pt idx="3">
                  <c:v>39.224378109452701</c:v>
                </c:pt>
                <c:pt idx="4">
                  <c:v>31.989303482587101</c:v>
                </c:pt>
                <c:pt idx="5">
                  <c:v>98.168407960199005</c:v>
                </c:pt>
                <c:pt idx="6">
                  <c:v>12.2390094979647</c:v>
                </c:pt>
                <c:pt idx="7">
                  <c:v>37.808457711442799</c:v>
                </c:pt>
                <c:pt idx="8">
                  <c:v>170.34632012352</c:v>
                </c:pt>
                <c:pt idx="9">
                  <c:v>621.51010101010104</c:v>
                </c:pt>
                <c:pt idx="10">
                  <c:v>396.18547125389199</c:v>
                </c:pt>
                <c:pt idx="11">
                  <c:v>287.19664750957901</c:v>
                </c:pt>
                <c:pt idx="12">
                  <c:v>300.552398360474</c:v>
                </c:pt>
                <c:pt idx="13">
                  <c:v>318.40675662985501</c:v>
                </c:pt>
                <c:pt idx="14">
                  <c:v>172.940075372254</c:v>
                </c:pt>
                <c:pt idx="15">
                  <c:v>332.43798174442202</c:v>
                </c:pt>
                <c:pt idx="16">
                  <c:v>345.21565996455098</c:v>
                </c:pt>
                <c:pt idx="17">
                  <c:v>96.563243602525802</c:v>
                </c:pt>
                <c:pt idx="18">
                  <c:v>67.881280193236705</c:v>
                </c:pt>
                <c:pt idx="19">
                  <c:v>128.82270531400999</c:v>
                </c:pt>
                <c:pt idx="20">
                  <c:v>572.76787439613497</c:v>
                </c:pt>
                <c:pt idx="21">
                  <c:v>356.65688610497</c:v>
                </c:pt>
                <c:pt idx="22">
                  <c:v>248.57836731351799</c:v>
                </c:pt>
                <c:pt idx="23">
                  <c:v>200.20117088348499</c:v>
                </c:pt>
                <c:pt idx="24">
                  <c:v>135.38756243347299</c:v>
                </c:pt>
                <c:pt idx="25">
                  <c:v>88.765931372549005</c:v>
                </c:pt>
                <c:pt idx="26">
                  <c:v>82.896323529411802</c:v>
                </c:pt>
                <c:pt idx="27">
                  <c:v>58.494380252100797</c:v>
                </c:pt>
                <c:pt idx="28">
                  <c:v>51.332843137254898</c:v>
                </c:pt>
                <c:pt idx="29">
                  <c:v>135.864215686275</c:v>
                </c:pt>
                <c:pt idx="30">
                  <c:v>18.086764705882398</c:v>
                </c:pt>
                <c:pt idx="31">
                  <c:v>119.542892156863</c:v>
                </c:pt>
                <c:pt idx="32">
                  <c:v>80.756038647343004</c:v>
                </c:pt>
                <c:pt idx="33">
                  <c:v>394.13253500368501</c:v>
                </c:pt>
                <c:pt idx="34">
                  <c:v>203.06714975845401</c:v>
                </c:pt>
                <c:pt idx="35">
                  <c:v>226.685490870384</c:v>
                </c:pt>
                <c:pt idx="36">
                  <c:v>208.668357487923</c:v>
                </c:pt>
                <c:pt idx="37">
                  <c:v>165.24843411627501</c:v>
                </c:pt>
                <c:pt idx="38">
                  <c:v>287.81453667105802</c:v>
                </c:pt>
                <c:pt idx="39">
                  <c:v>110.514129297561</c:v>
                </c:pt>
                <c:pt idx="40">
                  <c:v>209.108058849363</c:v>
                </c:pt>
                <c:pt idx="41">
                  <c:v>41.257107843137298</c:v>
                </c:pt>
                <c:pt idx="42">
                  <c:v>75.266778074866295</c:v>
                </c:pt>
                <c:pt idx="43">
                  <c:v>245.79681372549001</c:v>
                </c:pt>
                <c:pt idx="44">
                  <c:v>575.90784313725499</c:v>
                </c:pt>
                <c:pt idx="45">
                  <c:v>254.55766450648099</c:v>
                </c:pt>
                <c:pt idx="46">
                  <c:v>161.55179046194701</c:v>
                </c:pt>
                <c:pt idx="47">
                  <c:v>154.01296111664999</c:v>
                </c:pt>
                <c:pt idx="48">
                  <c:v>134.36748919906901</c:v>
                </c:pt>
                <c:pt idx="49">
                  <c:v>106.82009803921601</c:v>
                </c:pt>
                <c:pt idx="50">
                  <c:v>90.837009803921603</c:v>
                </c:pt>
                <c:pt idx="51">
                  <c:v>94.374264705882396</c:v>
                </c:pt>
                <c:pt idx="52">
                  <c:v>85.047794117647101</c:v>
                </c:pt>
                <c:pt idx="53">
                  <c:v>115.916962474645</c:v>
                </c:pt>
                <c:pt idx="54">
                  <c:v>43.791479727484202</c:v>
                </c:pt>
                <c:pt idx="55">
                  <c:v>100.037856829161</c:v>
                </c:pt>
                <c:pt idx="56">
                  <c:v>98.546859903381602</c:v>
                </c:pt>
                <c:pt idx="57">
                  <c:v>398.08550724637701</c:v>
                </c:pt>
                <c:pt idx="58">
                  <c:v>300.82244739212302</c:v>
                </c:pt>
                <c:pt idx="59">
                  <c:v>387.20415794927402</c:v>
                </c:pt>
                <c:pt idx="60">
                  <c:v>278.00024154589403</c:v>
                </c:pt>
                <c:pt idx="61">
                  <c:v>251.17995169082101</c:v>
                </c:pt>
                <c:pt idx="62">
                  <c:v>190.305039147093</c:v>
                </c:pt>
                <c:pt idx="63">
                  <c:v>120.954916891837</c:v>
                </c:pt>
                <c:pt idx="64">
                  <c:v>326.28345806735598</c:v>
                </c:pt>
                <c:pt idx="65">
                  <c:v>48.679653679653697</c:v>
                </c:pt>
                <c:pt idx="66">
                  <c:v>71.412554112554105</c:v>
                </c:pt>
                <c:pt idx="67">
                  <c:v>111.6</c:v>
                </c:pt>
                <c:pt idx="68">
                  <c:v>602.37568787145096</c:v>
                </c:pt>
                <c:pt idx="69">
                  <c:v>470.295971824785</c:v>
                </c:pt>
                <c:pt idx="70">
                  <c:v>282.09415584415598</c:v>
                </c:pt>
                <c:pt idx="71">
                  <c:v>186.78787878787901</c:v>
                </c:pt>
                <c:pt idx="72">
                  <c:v>155.255732198836</c:v>
                </c:pt>
                <c:pt idx="73">
                  <c:v>97.753679653679697</c:v>
                </c:pt>
                <c:pt idx="74">
                  <c:v>104.30735930735899</c:v>
                </c:pt>
                <c:pt idx="75">
                  <c:v>81.650000000000006</c:v>
                </c:pt>
                <c:pt idx="76">
                  <c:v>91.058008658008703</c:v>
                </c:pt>
                <c:pt idx="77">
                  <c:v>113.008874458874</c:v>
                </c:pt>
                <c:pt idx="78">
                  <c:v>165.58917748917801</c:v>
                </c:pt>
                <c:pt idx="79">
                  <c:v>32.044951434694298</c:v>
                </c:pt>
                <c:pt idx="80">
                  <c:v>80.013815789473696</c:v>
                </c:pt>
                <c:pt idx="81">
                  <c:v>466.65614035087702</c:v>
                </c:pt>
                <c:pt idx="82">
                  <c:v>394.25751339056399</c:v>
                </c:pt>
                <c:pt idx="83">
                  <c:v>282.33774270051299</c:v>
                </c:pt>
                <c:pt idx="84">
                  <c:v>284.87362292879499</c:v>
                </c:pt>
                <c:pt idx="85">
                  <c:v>298.59704673857198</c:v>
                </c:pt>
                <c:pt idx="86">
                  <c:v>355.80258272800597</c:v>
                </c:pt>
                <c:pt idx="87">
                  <c:v>20.057839900212802</c:v>
                </c:pt>
                <c:pt idx="88">
                  <c:v>34.011981803507197</c:v>
                </c:pt>
                <c:pt idx="89">
                  <c:v>297.88961038961003</c:v>
                </c:pt>
                <c:pt idx="90">
                  <c:v>150.63626458287499</c:v>
                </c:pt>
                <c:pt idx="91">
                  <c:v>308.51060606060599</c:v>
                </c:pt>
                <c:pt idx="92">
                  <c:v>397.51060606060599</c:v>
                </c:pt>
                <c:pt idx="93">
                  <c:v>261.85606060606102</c:v>
                </c:pt>
                <c:pt idx="94">
                  <c:v>322.55844155844198</c:v>
                </c:pt>
                <c:pt idx="95">
                  <c:v>38.307575757575798</c:v>
                </c:pt>
                <c:pt idx="96">
                  <c:v>27.692640692640701</c:v>
                </c:pt>
                <c:pt idx="97">
                  <c:v>178.66601731601699</c:v>
                </c:pt>
                <c:pt idx="98">
                  <c:v>127.861255411255</c:v>
                </c:pt>
                <c:pt idx="99">
                  <c:v>110.573593073593</c:v>
                </c:pt>
                <c:pt idx="100">
                  <c:v>125.309649122807</c:v>
                </c:pt>
                <c:pt idx="101">
                  <c:v>55.767532467532497</c:v>
                </c:pt>
                <c:pt idx="102">
                  <c:v>175.00798898071599</c:v>
                </c:pt>
                <c:pt idx="103">
                  <c:v>82.0093073593074</c:v>
                </c:pt>
                <c:pt idx="104">
                  <c:v>111.60790960452</c:v>
                </c:pt>
                <c:pt idx="105">
                  <c:v>397.45647804576402</c:v>
                </c:pt>
                <c:pt idx="106">
                  <c:v>369.31168831168799</c:v>
                </c:pt>
                <c:pt idx="107">
                  <c:v>231.71465624770701</c:v>
                </c:pt>
                <c:pt idx="108">
                  <c:v>277.35389610389598</c:v>
                </c:pt>
                <c:pt idx="109">
                  <c:v>146.29157336916001</c:v>
                </c:pt>
                <c:pt idx="110">
                  <c:v>412.550216450216</c:v>
                </c:pt>
                <c:pt idx="111">
                  <c:v>81.648217468805697</c:v>
                </c:pt>
                <c:pt idx="112">
                  <c:v>27.703728070175401</c:v>
                </c:pt>
                <c:pt idx="113">
                  <c:v>311.71337719298202</c:v>
                </c:pt>
                <c:pt idx="114">
                  <c:v>269.46012540117101</c:v>
                </c:pt>
                <c:pt idx="115">
                  <c:v>238.11989348370901</c:v>
                </c:pt>
                <c:pt idx="116">
                  <c:v>270.46107831562398</c:v>
                </c:pt>
                <c:pt idx="117">
                  <c:v>206.956635318704</c:v>
                </c:pt>
                <c:pt idx="118">
                  <c:v>213.66004627556401</c:v>
                </c:pt>
                <c:pt idx="119">
                  <c:v>20.441938001784099</c:v>
                </c:pt>
                <c:pt idx="120">
                  <c:v>19.042857142857098</c:v>
                </c:pt>
                <c:pt idx="121">
                  <c:v>168.93874458874501</c:v>
                </c:pt>
                <c:pt idx="122">
                  <c:v>108.6238241984</c:v>
                </c:pt>
                <c:pt idx="123">
                  <c:v>85.663852813852799</c:v>
                </c:pt>
                <c:pt idx="124">
                  <c:v>81.830303030303</c:v>
                </c:pt>
                <c:pt idx="125">
                  <c:v>55.091558441558398</c:v>
                </c:pt>
                <c:pt idx="126">
                  <c:v>132.946536796537</c:v>
                </c:pt>
                <c:pt idx="127">
                  <c:v>20.700627338762899</c:v>
                </c:pt>
                <c:pt idx="128">
                  <c:v>33.875757575757603</c:v>
                </c:pt>
                <c:pt idx="129">
                  <c:v>386.46111194042197</c:v>
                </c:pt>
                <c:pt idx="130">
                  <c:v>282.44903881429298</c:v>
                </c:pt>
                <c:pt idx="131">
                  <c:v>376.74397241176899</c:v>
                </c:pt>
                <c:pt idx="132">
                  <c:v>437.94824561403499</c:v>
                </c:pt>
                <c:pt idx="133">
                  <c:v>356.00350877193</c:v>
                </c:pt>
                <c:pt idx="134">
                  <c:v>388.12310437109699</c:v>
                </c:pt>
                <c:pt idx="135">
                  <c:v>31.5990985324948</c:v>
                </c:pt>
                <c:pt idx="136">
                  <c:v>72.062061403508807</c:v>
                </c:pt>
                <c:pt idx="137">
                  <c:v>413.57565789473699</c:v>
                </c:pt>
                <c:pt idx="138">
                  <c:v>293.97892468239598</c:v>
                </c:pt>
                <c:pt idx="139">
                  <c:v>199.55219298245601</c:v>
                </c:pt>
                <c:pt idx="140">
                  <c:v>298.03043859649102</c:v>
                </c:pt>
                <c:pt idx="141">
                  <c:v>231.47572537112001</c:v>
                </c:pt>
                <c:pt idx="142">
                  <c:v>272.71577793167103</c:v>
                </c:pt>
                <c:pt idx="143">
                  <c:v>18.903728070175401</c:v>
                </c:pt>
                <c:pt idx="144">
                  <c:v>21.779605263157901</c:v>
                </c:pt>
                <c:pt idx="145">
                  <c:v>252.617659084151</c:v>
                </c:pt>
                <c:pt idx="146">
                  <c:v>185.05175438596501</c:v>
                </c:pt>
                <c:pt idx="147">
                  <c:v>102.570175438596</c:v>
                </c:pt>
                <c:pt idx="148">
                  <c:v>63.800657894736801</c:v>
                </c:pt>
                <c:pt idx="149">
                  <c:v>42.355701754385997</c:v>
                </c:pt>
                <c:pt idx="150">
                  <c:v>156.67894736842101</c:v>
                </c:pt>
                <c:pt idx="151">
                  <c:v>17.441885964912299</c:v>
                </c:pt>
                <c:pt idx="152">
                  <c:v>78.539912280701799</c:v>
                </c:pt>
                <c:pt idx="153">
                  <c:v>323.47346491228097</c:v>
                </c:pt>
                <c:pt idx="154">
                  <c:v>239.76929824561401</c:v>
                </c:pt>
                <c:pt idx="155">
                  <c:v>265.52872807017502</c:v>
                </c:pt>
                <c:pt idx="156">
                  <c:v>346.51403508771898</c:v>
                </c:pt>
                <c:pt idx="157">
                  <c:v>240.12531965507</c:v>
                </c:pt>
                <c:pt idx="158">
                  <c:v>486.54615670532303</c:v>
                </c:pt>
                <c:pt idx="159">
                  <c:v>61.369298245613997</c:v>
                </c:pt>
                <c:pt idx="160">
                  <c:v>65.456359649122803</c:v>
                </c:pt>
                <c:pt idx="161">
                  <c:v>224.55065789473699</c:v>
                </c:pt>
                <c:pt idx="162">
                  <c:v>298.52434210526297</c:v>
                </c:pt>
                <c:pt idx="163">
                  <c:v>499.52050438596501</c:v>
                </c:pt>
                <c:pt idx="164">
                  <c:v>283.125657894737</c:v>
                </c:pt>
                <c:pt idx="165">
                  <c:v>250.68530701754401</c:v>
                </c:pt>
                <c:pt idx="166">
                  <c:v>362.34562890276499</c:v>
                </c:pt>
                <c:pt idx="167">
                  <c:v>37.138309134906201</c:v>
                </c:pt>
              </c:numCache>
            </c:numRef>
          </c:val>
          <c:smooth val="0"/>
          <c:extLst xmlns:c16r2="http://schemas.microsoft.com/office/drawing/2015/06/chart">
            <c:ext xmlns:c16="http://schemas.microsoft.com/office/drawing/2014/chart" uri="{C3380CC4-5D6E-409C-BE32-E72D297353CC}">
              <c16:uniqueId val="{00000000-1365-4951-BEE8-8A5E5C184CA0}"/>
            </c:ext>
          </c:extLst>
        </c:ser>
        <c:ser>
          <c:idx val="0"/>
          <c:order val="1"/>
          <c:tx>
            <c:strRef>
              <c:f>'02-19-18_Group13vs14_Baseline1 '!$C$1</c:f>
              <c:strCache>
                <c:ptCount val="1"/>
                <c:pt idx="0">
                  <c:v>Baseline 1</c:v>
                </c:pt>
              </c:strCache>
            </c:strRef>
          </c:tx>
          <c:spPr>
            <a:ln>
              <a:solidFill>
                <a:schemeClr val="accent2"/>
              </a:solidFill>
            </a:ln>
          </c:spPr>
          <c:marker>
            <c:symbol val="none"/>
          </c:marker>
          <c:cat>
            <c:numRef>
              <c:f>'02-19-18_Group13vs14_Baseline1 '!$A$2:$A$169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'02-19-18_Group13vs14_Baseline1 '!$C$2:$C$169</c:f>
              <c:numCache>
                <c:formatCode>General</c:formatCode>
                <c:ptCount val="168"/>
                <c:pt idx="0">
                  <c:v>80.508854166666694</c:v>
                </c:pt>
                <c:pt idx="1">
                  <c:v>100.053439153439</c:v>
                </c:pt>
                <c:pt idx="2">
                  <c:v>123.85609837155199</c:v>
                </c:pt>
                <c:pt idx="3">
                  <c:v>124.818229166667</c:v>
                </c:pt>
                <c:pt idx="4">
                  <c:v>95.599095394736807</c:v>
                </c:pt>
                <c:pt idx="5">
                  <c:v>47.1243371212121</c:v>
                </c:pt>
                <c:pt idx="6">
                  <c:v>170.38513859463299</c:v>
                </c:pt>
                <c:pt idx="7">
                  <c:v>256.26595372612297</c:v>
                </c:pt>
                <c:pt idx="8">
                  <c:v>332.91096314231902</c:v>
                </c:pt>
                <c:pt idx="9">
                  <c:v>317.39973544973498</c:v>
                </c:pt>
                <c:pt idx="10">
                  <c:v>222.674213075061</c:v>
                </c:pt>
                <c:pt idx="11">
                  <c:v>294.73938211819598</c:v>
                </c:pt>
                <c:pt idx="12">
                  <c:v>278.06596717783202</c:v>
                </c:pt>
                <c:pt idx="13">
                  <c:v>227.85132275132301</c:v>
                </c:pt>
                <c:pt idx="14">
                  <c:v>239.59166666666701</c:v>
                </c:pt>
                <c:pt idx="15">
                  <c:v>275.96341594827601</c:v>
                </c:pt>
                <c:pt idx="16">
                  <c:v>241.13905982905999</c:v>
                </c:pt>
                <c:pt idx="17">
                  <c:v>302.42780356590299</c:v>
                </c:pt>
                <c:pt idx="18">
                  <c:v>258.21719009637798</c:v>
                </c:pt>
                <c:pt idx="19">
                  <c:v>358.03556414091099</c:v>
                </c:pt>
                <c:pt idx="20">
                  <c:v>336.695588235294</c:v>
                </c:pt>
                <c:pt idx="21">
                  <c:v>258.061642156863</c:v>
                </c:pt>
                <c:pt idx="22">
                  <c:v>242.13553921568601</c:v>
                </c:pt>
                <c:pt idx="23">
                  <c:v>143.088725490196</c:v>
                </c:pt>
                <c:pt idx="24">
                  <c:v>106.661274509804</c:v>
                </c:pt>
                <c:pt idx="25">
                  <c:v>128.082843137255</c:v>
                </c:pt>
                <c:pt idx="26">
                  <c:v>51.547794117647101</c:v>
                </c:pt>
                <c:pt idx="27">
                  <c:v>70.423529411764704</c:v>
                </c:pt>
                <c:pt idx="28">
                  <c:v>92.579901960784298</c:v>
                </c:pt>
                <c:pt idx="29">
                  <c:v>150.99596855983799</c:v>
                </c:pt>
                <c:pt idx="30">
                  <c:v>195.40612745097999</c:v>
                </c:pt>
                <c:pt idx="31">
                  <c:v>408.67696078431402</c:v>
                </c:pt>
                <c:pt idx="32">
                  <c:v>398.04399717514099</c:v>
                </c:pt>
                <c:pt idx="33">
                  <c:v>323.09142156862703</c:v>
                </c:pt>
                <c:pt idx="34">
                  <c:v>228.80652467883701</c:v>
                </c:pt>
                <c:pt idx="35">
                  <c:v>197.94411764705899</c:v>
                </c:pt>
                <c:pt idx="36">
                  <c:v>102.83923230309099</c:v>
                </c:pt>
                <c:pt idx="37">
                  <c:v>87.476470588235301</c:v>
                </c:pt>
                <c:pt idx="38">
                  <c:v>129.49828431372501</c:v>
                </c:pt>
                <c:pt idx="39">
                  <c:v>127.355472636816</c:v>
                </c:pt>
                <c:pt idx="40">
                  <c:v>247.96803339980099</c:v>
                </c:pt>
                <c:pt idx="41">
                  <c:v>155.88848039215699</c:v>
                </c:pt>
                <c:pt idx="42">
                  <c:v>196.68083665669701</c:v>
                </c:pt>
                <c:pt idx="43">
                  <c:v>163.64730392156901</c:v>
                </c:pt>
                <c:pt idx="44">
                  <c:v>283.79632352941201</c:v>
                </c:pt>
                <c:pt idx="45">
                  <c:v>240.307688523438</c:v>
                </c:pt>
                <c:pt idx="46">
                  <c:v>115.852985074627</c:v>
                </c:pt>
                <c:pt idx="47">
                  <c:v>263.22338308457699</c:v>
                </c:pt>
                <c:pt idx="48">
                  <c:v>153.32243367935399</c:v>
                </c:pt>
                <c:pt idx="49">
                  <c:v>116.96250000000001</c:v>
                </c:pt>
                <c:pt idx="50">
                  <c:v>73.161274509803903</c:v>
                </c:pt>
                <c:pt idx="51">
                  <c:v>118.276694915254</c:v>
                </c:pt>
                <c:pt idx="52">
                  <c:v>82.552696078431396</c:v>
                </c:pt>
                <c:pt idx="53">
                  <c:v>86.876225490196106</c:v>
                </c:pt>
                <c:pt idx="54">
                  <c:v>197.528921568627</c:v>
                </c:pt>
                <c:pt idx="55">
                  <c:v>331.00465686274498</c:v>
                </c:pt>
                <c:pt idx="56">
                  <c:v>438.83137254901999</c:v>
                </c:pt>
                <c:pt idx="57">
                  <c:v>378.201960784314</c:v>
                </c:pt>
                <c:pt idx="58">
                  <c:v>458.71838235294098</c:v>
                </c:pt>
                <c:pt idx="59">
                  <c:v>233.71937936191401</c:v>
                </c:pt>
                <c:pt idx="60">
                  <c:v>129.963725490196</c:v>
                </c:pt>
                <c:pt idx="61">
                  <c:v>190.711029411765</c:v>
                </c:pt>
                <c:pt idx="62">
                  <c:v>317.78382352941202</c:v>
                </c:pt>
                <c:pt idx="63">
                  <c:v>310.28499352571203</c:v>
                </c:pt>
                <c:pt idx="64">
                  <c:v>372.91813725490198</c:v>
                </c:pt>
                <c:pt idx="65">
                  <c:v>242.90269607843101</c:v>
                </c:pt>
                <c:pt idx="66">
                  <c:v>181.10857843137299</c:v>
                </c:pt>
                <c:pt idx="67">
                  <c:v>149.473774509804</c:v>
                </c:pt>
                <c:pt idx="68">
                  <c:v>299.57716434031198</c:v>
                </c:pt>
                <c:pt idx="69">
                  <c:v>355.24881676808701</c:v>
                </c:pt>
                <c:pt idx="70">
                  <c:v>194.82671568627401</c:v>
                </c:pt>
                <c:pt idx="71">
                  <c:v>182.37843137254899</c:v>
                </c:pt>
                <c:pt idx="72">
                  <c:v>116.88872549019599</c:v>
                </c:pt>
                <c:pt idx="73">
                  <c:v>119.011764705882</c:v>
                </c:pt>
                <c:pt idx="74">
                  <c:v>87.533629141311707</c:v>
                </c:pt>
                <c:pt idx="75">
                  <c:v>80.580882352941202</c:v>
                </c:pt>
                <c:pt idx="76">
                  <c:v>100.51053921568599</c:v>
                </c:pt>
                <c:pt idx="77">
                  <c:v>195.99289215686301</c:v>
                </c:pt>
                <c:pt idx="78">
                  <c:v>142.33046693253601</c:v>
                </c:pt>
                <c:pt idx="79">
                  <c:v>387.486029411765</c:v>
                </c:pt>
                <c:pt idx="80">
                  <c:v>512.86838266295604</c:v>
                </c:pt>
                <c:pt idx="81">
                  <c:v>338.43088371700799</c:v>
                </c:pt>
                <c:pt idx="82">
                  <c:v>319.97866849900697</c:v>
                </c:pt>
                <c:pt idx="83">
                  <c:v>229.031827880512</c:v>
                </c:pt>
                <c:pt idx="84">
                  <c:v>249.516596769183</c:v>
                </c:pt>
                <c:pt idx="85">
                  <c:v>257.81757990867601</c:v>
                </c:pt>
                <c:pt idx="86">
                  <c:v>219.79911111111099</c:v>
                </c:pt>
                <c:pt idx="87">
                  <c:v>129.14133333333299</c:v>
                </c:pt>
                <c:pt idx="88">
                  <c:v>280.98</c:v>
                </c:pt>
                <c:pt idx="89">
                  <c:v>308.63066666666703</c:v>
                </c:pt>
                <c:pt idx="90">
                  <c:v>213.32933333333301</c:v>
                </c:pt>
                <c:pt idx="91">
                  <c:v>225.795580925753</c:v>
                </c:pt>
                <c:pt idx="92">
                  <c:v>226.07622222222199</c:v>
                </c:pt>
                <c:pt idx="93">
                  <c:v>350.96932737822601</c:v>
                </c:pt>
                <c:pt idx="94">
                  <c:v>239.99889849990299</c:v>
                </c:pt>
                <c:pt idx="95">
                  <c:v>210.660674199623</c:v>
                </c:pt>
                <c:pt idx="96">
                  <c:v>123.633853107345</c:v>
                </c:pt>
                <c:pt idx="97">
                  <c:v>165.65021929824599</c:v>
                </c:pt>
                <c:pt idx="98">
                  <c:v>51.0991111111111</c:v>
                </c:pt>
                <c:pt idx="99">
                  <c:v>26.993555555555599</c:v>
                </c:pt>
                <c:pt idx="100">
                  <c:v>60.980888888888899</c:v>
                </c:pt>
                <c:pt idx="101">
                  <c:v>158.91155555555599</c:v>
                </c:pt>
                <c:pt idx="102">
                  <c:v>226.29466666666701</c:v>
                </c:pt>
                <c:pt idx="103">
                  <c:v>609.52800000000002</c:v>
                </c:pt>
                <c:pt idx="104">
                  <c:v>744.21177777777802</c:v>
                </c:pt>
                <c:pt idx="105">
                  <c:v>556.84311111111106</c:v>
                </c:pt>
                <c:pt idx="106">
                  <c:v>346.35311111111099</c:v>
                </c:pt>
                <c:pt idx="107">
                  <c:v>144.382519774011</c:v>
                </c:pt>
                <c:pt idx="108">
                  <c:v>127.10625612052699</c:v>
                </c:pt>
                <c:pt idx="109">
                  <c:v>280.22244444444402</c:v>
                </c:pt>
                <c:pt idx="110">
                  <c:v>238.349111111111</c:v>
                </c:pt>
                <c:pt idx="111">
                  <c:v>238.38488888888901</c:v>
                </c:pt>
                <c:pt idx="112">
                  <c:v>205.107333333333</c:v>
                </c:pt>
                <c:pt idx="113">
                  <c:v>136.49071563088501</c:v>
                </c:pt>
                <c:pt idx="114">
                  <c:v>281.412771929825</c:v>
                </c:pt>
                <c:pt idx="115">
                  <c:v>273.454888888889</c:v>
                </c:pt>
                <c:pt idx="116">
                  <c:v>263.74044444444399</c:v>
                </c:pt>
                <c:pt idx="117">
                  <c:v>240.915777777778</c:v>
                </c:pt>
                <c:pt idx="118">
                  <c:v>306.23022222222198</c:v>
                </c:pt>
                <c:pt idx="119">
                  <c:v>122.084888888889</c:v>
                </c:pt>
                <c:pt idx="120">
                  <c:v>92.14</c:v>
                </c:pt>
                <c:pt idx="121">
                  <c:v>103.11600877193</c:v>
                </c:pt>
                <c:pt idx="122">
                  <c:v>94.719736842105306</c:v>
                </c:pt>
                <c:pt idx="123">
                  <c:v>65.4664473684211</c:v>
                </c:pt>
                <c:pt idx="124">
                  <c:v>63.221710526315803</c:v>
                </c:pt>
                <c:pt idx="125">
                  <c:v>151.34057017543901</c:v>
                </c:pt>
                <c:pt idx="126">
                  <c:v>129.12828947368399</c:v>
                </c:pt>
                <c:pt idx="127">
                  <c:v>133.49057017543899</c:v>
                </c:pt>
                <c:pt idx="128">
                  <c:v>382.29035087719302</c:v>
                </c:pt>
                <c:pt idx="129">
                  <c:v>314.95350877192999</c:v>
                </c:pt>
                <c:pt idx="130">
                  <c:v>270.90140977443599</c:v>
                </c:pt>
                <c:pt idx="131">
                  <c:v>225.182156048015</c:v>
                </c:pt>
                <c:pt idx="132">
                  <c:v>194.021212459114</c:v>
                </c:pt>
                <c:pt idx="133">
                  <c:v>250.48815789473699</c:v>
                </c:pt>
                <c:pt idx="134">
                  <c:v>316.21307612251002</c:v>
                </c:pt>
                <c:pt idx="135">
                  <c:v>375.616199232008</c:v>
                </c:pt>
                <c:pt idx="136">
                  <c:v>294.46467068094</c:v>
                </c:pt>
                <c:pt idx="137">
                  <c:v>245.90072851620599</c:v>
                </c:pt>
                <c:pt idx="138">
                  <c:v>262.13640350877199</c:v>
                </c:pt>
                <c:pt idx="139">
                  <c:v>162.61533229259601</c:v>
                </c:pt>
                <c:pt idx="140">
                  <c:v>238.18618421052599</c:v>
                </c:pt>
                <c:pt idx="141">
                  <c:v>238.37412280701801</c:v>
                </c:pt>
                <c:pt idx="142">
                  <c:v>203.57368421052601</c:v>
                </c:pt>
                <c:pt idx="143">
                  <c:v>158.114035087719</c:v>
                </c:pt>
                <c:pt idx="144">
                  <c:v>163.08530701754401</c:v>
                </c:pt>
                <c:pt idx="145">
                  <c:v>155.913195063931</c:v>
                </c:pt>
                <c:pt idx="146">
                  <c:v>97.961403508771895</c:v>
                </c:pt>
                <c:pt idx="147">
                  <c:v>45.184199375557498</c:v>
                </c:pt>
                <c:pt idx="148">
                  <c:v>47.033114035087699</c:v>
                </c:pt>
                <c:pt idx="149">
                  <c:v>84.420833333333306</c:v>
                </c:pt>
                <c:pt idx="150">
                  <c:v>58.768201754385998</c:v>
                </c:pt>
                <c:pt idx="151">
                  <c:v>254.25169119833501</c:v>
                </c:pt>
                <c:pt idx="152">
                  <c:v>336.68486842105301</c:v>
                </c:pt>
                <c:pt idx="153">
                  <c:v>429.80184730895002</c:v>
                </c:pt>
                <c:pt idx="154">
                  <c:v>476.70352735652699</c:v>
                </c:pt>
                <c:pt idx="155">
                  <c:v>327.67741228070201</c:v>
                </c:pt>
                <c:pt idx="156">
                  <c:v>284.72796430732001</c:v>
                </c:pt>
                <c:pt idx="157">
                  <c:v>268.18201754386001</c:v>
                </c:pt>
                <c:pt idx="158">
                  <c:v>328.70877192982499</c:v>
                </c:pt>
                <c:pt idx="159">
                  <c:v>284.12354668450803</c:v>
                </c:pt>
                <c:pt idx="160">
                  <c:v>356.83836206896598</c:v>
                </c:pt>
                <c:pt idx="161">
                  <c:v>288.32444041137302</c:v>
                </c:pt>
                <c:pt idx="162">
                  <c:v>224.69862473981601</c:v>
                </c:pt>
                <c:pt idx="163">
                  <c:v>262.69807463574199</c:v>
                </c:pt>
                <c:pt idx="164">
                  <c:v>314.03070175438597</c:v>
                </c:pt>
                <c:pt idx="165">
                  <c:v>359.33667458755002</c:v>
                </c:pt>
                <c:pt idx="166">
                  <c:v>359.53030032708898</c:v>
                </c:pt>
                <c:pt idx="167">
                  <c:v>225.51074561403499</c:v>
                </c:pt>
              </c:numCache>
            </c:numRef>
          </c:val>
          <c:smooth val="0"/>
          <c:extLst xmlns:c16r2="http://schemas.microsoft.com/office/drawing/2015/06/chart">
            <c:ext xmlns:c16="http://schemas.microsoft.com/office/drawing/2014/chart" uri="{C3380CC4-5D6E-409C-BE32-E72D297353CC}">
              <c16:uniqueId val="{00000001-1365-4951-BEE8-8A5E5C184CA0}"/>
            </c:ext>
          </c:extLst>
        </c:ser>
        <c:dLbls>
          <c:showLegendKey val="0"/>
          <c:showVal val="0"/>
          <c:showCatName val="0"/>
          <c:showSerName val="0"/>
          <c:showPercent val="0"/>
          <c:showBubbleSize val="0"/>
        </c:dLbls>
        <c:smooth val="0"/>
        <c:axId val="607845584"/>
        <c:axId val="607837352"/>
      </c:lineChart>
      <c:catAx>
        <c:axId val="607845584"/>
        <c:scaling>
          <c:orientation val="minMax"/>
        </c:scaling>
        <c:delete val="0"/>
        <c:axPos val="b"/>
        <c:numFmt formatCode="m/d/yyyy\ h:mm" sourceLinked="1"/>
        <c:majorTickMark val="out"/>
        <c:minorTickMark val="none"/>
        <c:tickLblPos val="nextTo"/>
        <c:crossAx val="607837352"/>
        <c:crosses val="autoZero"/>
        <c:auto val="0"/>
        <c:lblAlgn val="ctr"/>
        <c:lblOffset val="100"/>
        <c:tickLblSkip val="24"/>
        <c:tickMarkSkip val="24"/>
        <c:noMultiLvlLbl val="0"/>
      </c:catAx>
      <c:valAx>
        <c:axId val="607837352"/>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45584"/>
        <c:crosses val="autoZero"/>
        <c:crossBetween val="between"/>
      </c:valAx>
    </c:plotArea>
    <c:legend>
      <c:legendPos val="b"/>
      <c:layout/>
      <c:overlay val="0"/>
    </c:legend>
    <c:plotVisOnly val="1"/>
    <c:dispBlanksAs val="gap"/>
    <c:showDLblsOverMax val="0"/>
  </c:chart>
  <c:txPr>
    <a:bodyPr/>
    <a:lstStyle/>
    <a:p>
      <a:pPr>
        <a:defRPr sz="13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2: Prior-Week Baseline</a:t>
            </a:r>
          </a:p>
        </c:rich>
      </c:tx>
      <c:layout/>
      <c:overlay val="0"/>
    </c:title>
    <c:autoTitleDeleted val="0"/>
    <c:plotArea>
      <c:layout/>
      <c:lineChart>
        <c:grouping val="standard"/>
        <c:varyColors val="0"/>
        <c:ser>
          <c:idx val="0"/>
          <c:order val="0"/>
          <c:tx>
            <c:strRef>
              <c:f>'02-19-18_Group14_Baseline2 (002'!$C$1</c:f>
              <c:strCache>
                <c:ptCount val="1"/>
                <c:pt idx="0">
                  <c:v>Group14</c:v>
                </c:pt>
              </c:strCache>
            </c:strRef>
          </c:tx>
          <c:marker>
            <c:symbol val="none"/>
          </c:marker>
          <c:cat>
            <c:numRef>
              <c:f>'02-19-18_Group14_Baseline2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'02-19-18_Group14_Baseline2 (002'!$C$2:$C$169</c:f>
              <c:numCache>
                <c:formatCode>General</c:formatCode>
                <c:ptCount val="168"/>
                <c:pt idx="0">
                  <c:v>110.55331674958499</c:v>
                </c:pt>
                <c:pt idx="1">
                  <c:v>67.401990049751205</c:v>
                </c:pt>
                <c:pt idx="2">
                  <c:v>53.050746268656702</c:v>
                </c:pt>
                <c:pt idx="3">
                  <c:v>39.224378109452701</c:v>
                </c:pt>
                <c:pt idx="4">
                  <c:v>31.989303482587101</c:v>
                </c:pt>
                <c:pt idx="5">
                  <c:v>98.168407960199005</c:v>
                </c:pt>
                <c:pt idx="6">
                  <c:v>12.2390094979647</c:v>
                </c:pt>
                <c:pt idx="7">
                  <c:v>37.808457711442799</c:v>
                </c:pt>
                <c:pt idx="8">
                  <c:v>170.34632012352</c:v>
                </c:pt>
                <c:pt idx="9">
                  <c:v>621.51010101010104</c:v>
                </c:pt>
                <c:pt idx="10">
                  <c:v>396.18547125389199</c:v>
                </c:pt>
                <c:pt idx="11">
                  <c:v>287.19664750957901</c:v>
                </c:pt>
                <c:pt idx="12">
                  <c:v>300.552398360474</c:v>
                </c:pt>
                <c:pt idx="13">
                  <c:v>318.40675662985501</c:v>
                </c:pt>
                <c:pt idx="14">
                  <c:v>172.940075372254</c:v>
                </c:pt>
                <c:pt idx="15">
                  <c:v>332.43798174442202</c:v>
                </c:pt>
                <c:pt idx="16">
                  <c:v>345.21565996455098</c:v>
                </c:pt>
                <c:pt idx="17">
                  <c:v>96.563243602525802</c:v>
                </c:pt>
                <c:pt idx="18">
                  <c:v>67.881280193236705</c:v>
                </c:pt>
                <c:pt idx="19">
                  <c:v>128.82270531400999</c:v>
                </c:pt>
                <c:pt idx="20">
                  <c:v>572.76787439613497</c:v>
                </c:pt>
                <c:pt idx="21">
                  <c:v>356.65688610497</c:v>
                </c:pt>
                <c:pt idx="22">
                  <c:v>248.57836731351799</c:v>
                </c:pt>
                <c:pt idx="23">
                  <c:v>200.20117088348499</c:v>
                </c:pt>
                <c:pt idx="24">
                  <c:v>135.38756243347299</c:v>
                </c:pt>
                <c:pt idx="25">
                  <c:v>88.765931372549005</c:v>
                </c:pt>
                <c:pt idx="26">
                  <c:v>82.896323529411802</c:v>
                </c:pt>
                <c:pt idx="27">
                  <c:v>58.494380252100797</c:v>
                </c:pt>
                <c:pt idx="28">
                  <c:v>51.332843137254898</c:v>
                </c:pt>
                <c:pt idx="29">
                  <c:v>135.864215686275</c:v>
                </c:pt>
                <c:pt idx="30">
                  <c:v>18.086764705882398</c:v>
                </c:pt>
                <c:pt idx="31">
                  <c:v>119.542892156863</c:v>
                </c:pt>
                <c:pt idx="32">
                  <c:v>80.756038647343004</c:v>
                </c:pt>
                <c:pt idx="33">
                  <c:v>394.13253500368501</c:v>
                </c:pt>
                <c:pt idx="34">
                  <c:v>203.06714975845401</c:v>
                </c:pt>
                <c:pt idx="35">
                  <c:v>226.685490870384</c:v>
                </c:pt>
                <c:pt idx="36">
                  <c:v>208.668357487923</c:v>
                </c:pt>
                <c:pt idx="37">
                  <c:v>165.24843411627501</c:v>
                </c:pt>
                <c:pt idx="38">
                  <c:v>287.81453667105802</c:v>
                </c:pt>
                <c:pt idx="39">
                  <c:v>110.514129297561</c:v>
                </c:pt>
                <c:pt idx="40">
                  <c:v>209.108058849363</c:v>
                </c:pt>
                <c:pt idx="41">
                  <c:v>41.257107843137298</c:v>
                </c:pt>
                <c:pt idx="42">
                  <c:v>75.266778074866295</c:v>
                </c:pt>
                <c:pt idx="43">
                  <c:v>245.79681372549001</c:v>
                </c:pt>
                <c:pt idx="44">
                  <c:v>575.90784313725499</c:v>
                </c:pt>
                <c:pt idx="45">
                  <c:v>254.55766450648099</c:v>
                </c:pt>
                <c:pt idx="46">
                  <c:v>161.55179046194701</c:v>
                </c:pt>
                <c:pt idx="47">
                  <c:v>154.01296111664999</c:v>
                </c:pt>
                <c:pt idx="48">
                  <c:v>134.36748919906901</c:v>
                </c:pt>
                <c:pt idx="49">
                  <c:v>106.82009803921601</c:v>
                </c:pt>
                <c:pt idx="50">
                  <c:v>90.837009803921603</c:v>
                </c:pt>
                <c:pt idx="51">
                  <c:v>94.374264705882396</c:v>
                </c:pt>
                <c:pt idx="52">
                  <c:v>85.047794117647101</c:v>
                </c:pt>
                <c:pt idx="53">
                  <c:v>115.916962474645</c:v>
                </c:pt>
                <c:pt idx="54">
                  <c:v>43.791479727484202</c:v>
                </c:pt>
                <c:pt idx="55">
                  <c:v>100.037856829161</c:v>
                </c:pt>
                <c:pt idx="56">
                  <c:v>98.546859903381602</c:v>
                </c:pt>
                <c:pt idx="57">
                  <c:v>398.08550724637701</c:v>
                </c:pt>
                <c:pt idx="58">
                  <c:v>300.82244739212302</c:v>
                </c:pt>
                <c:pt idx="59">
                  <c:v>387.20415794927402</c:v>
                </c:pt>
                <c:pt idx="60">
                  <c:v>278.00024154589403</c:v>
                </c:pt>
                <c:pt idx="61">
                  <c:v>251.17995169082101</c:v>
                </c:pt>
                <c:pt idx="62">
                  <c:v>190.305039147093</c:v>
                </c:pt>
                <c:pt idx="63">
                  <c:v>120.954916891837</c:v>
                </c:pt>
                <c:pt idx="64">
                  <c:v>326.28345806735598</c:v>
                </c:pt>
                <c:pt idx="65">
                  <c:v>48.679653679653697</c:v>
                </c:pt>
                <c:pt idx="66">
                  <c:v>71.412554112554105</c:v>
                </c:pt>
                <c:pt idx="67">
                  <c:v>111.6</c:v>
                </c:pt>
                <c:pt idx="68">
                  <c:v>602.37568787145096</c:v>
                </c:pt>
                <c:pt idx="69">
                  <c:v>470.295971824785</c:v>
                </c:pt>
                <c:pt idx="70">
                  <c:v>282.09415584415598</c:v>
                </c:pt>
                <c:pt idx="71">
                  <c:v>186.78787878787901</c:v>
                </c:pt>
                <c:pt idx="72">
                  <c:v>155.255732198836</c:v>
                </c:pt>
                <c:pt idx="73">
                  <c:v>97.753679653679697</c:v>
                </c:pt>
                <c:pt idx="74">
                  <c:v>104.30735930735899</c:v>
                </c:pt>
                <c:pt idx="75">
                  <c:v>81.650000000000006</c:v>
                </c:pt>
                <c:pt idx="76">
                  <c:v>91.058008658008703</c:v>
                </c:pt>
                <c:pt idx="77">
                  <c:v>113.008874458874</c:v>
                </c:pt>
                <c:pt idx="78">
                  <c:v>165.58917748917801</c:v>
                </c:pt>
                <c:pt idx="79">
                  <c:v>32.044951434694298</c:v>
                </c:pt>
                <c:pt idx="80">
                  <c:v>80.013815789473696</c:v>
                </c:pt>
                <c:pt idx="81">
                  <c:v>466.65614035087702</c:v>
                </c:pt>
                <c:pt idx="82">
                  <c:v>394.25751339056399</c:v>
                </c:pt>
                <c:pt idx="83">
                  <c:v>282.33774270051299</c:v>
                </c:pt>
                <c:pt idx="84">
                  <c:v>284.87362292879499</c:v>
                </c:pt>
                <c:pt idx="85">
                  <c:v>298.59704673857198</c:v>
                </c:pt>
                <c:pt idx="86">
                  <c:v>355.80258272800597</c:v>
                </c:pt>
                <c:pt idx="87">
                  <c:v>20.057839900212802</c:v>
                </c:pt>
                <c:pt idx="88">
                  <c:v>34.011981803507197</c:v>
                </c:pt>
                <c:pt idx="89">
                  <c:v>297.88961038961003</c:v>
                </c:pt>
                <c:pt idx="90">
                  <c:v>150.63626458287499</c:v>
                </c:pt>
                <c:pt idx="91">
                  <c:v>308.51060606060599</c:v>
                </c:pt>
                <c:pt idx="92">
                  <c:v>397.51060606060599</c:v>
                </c:pt>
                <c:pt idx="93">
                  <c:v>261.85606060606102</c:v>
                </c:pt>
                <c:pt idx="94">
                  <c:v>322.55844155844198</c:v>
                </c:pt>
                <c:pt idx="95">
                  <c:v>38.307575757575798</c:v>
                </c:pt>
                <c:pt idx="96">
                  <c:v>27.692640692640701</c:v>
                </c:pt>
                <c:pt idx="97">
                  <c:v>178.66601731601699</c:v>
                </c:pt>
                <c:pt idx="98">
                  <c:v>127.861255411255</c:v>
                </c:pt>
                <c:pt idx="99">
                  <c:v>110.573593073593</c:v>
                </c:pt>
                <c:pt idx="100">
                  <c:v>125.309649122807</c:v>
                </c:pt>
                <c:pt idx="101">
                  <c:v>55.767532467532497</c:v>
                </c:pt>
                <c:pt idx="102">
                  <c:v>175.00798898071599</c:v>
                </c:pt>
                <c:pt idx="103">
                  <c:v>82.0093073593074</c:v>
                </c:pt>
                <c:pt idx="104">
                  <c:v>111.60790960452</c:v>
                </c:pt>
                <c:pt idx="105">
                  <c:v>397.45647804576402</c:v>
                </c:pt>
                <c:pt idx="106">
                  <c:v>369.31168831168799</c:v>
                </c:pt>
                <c:pt idx="107">
                  <c:v>231.71465624770701</c:v>
                </c:pt>
                <c:pt idx="108">
                  <c:v>277.35389610389598</c:v>
                </c:pt>
                <c:pt idx="109">
                  <c:v>146.29157336916001</c:v>
                </c:pt>
                <c:pt idx="110">
                  <c:v>412.550216450216</c:v>
                </c:pt>
                <c:pt idx="111">
                  <c:v>81.648217468805697</c:v>
                </c:pt>
                <c:pt idx="112">
                  <c:v>27.703728070175401</c:v>
                </c:pt>
                <c:pt idx="113">
                  <c:v>311.71337719298202</c:v>
                </c:pt>
                <c:pt idx="114">
                  <c:v>269.46012540117101</c:v>
                </c:pt>
                <c:pt idx="115">
                  <c:v>238.11989348370901</c:v>
                </c:pt>
                <c:pt idx="116">
                  <c:v>270.46107831562398</c:v>
                </c:pt>
                <c:pt idx="117">
                  <c:v>206.956635318704</c:v>
                </c:pt>
                <c:pt idx="118">
                  <c:v>213.66004627556401</c:v>
                </c:pt>
                <c:pt idx="119">
                  <c:v>20.441938001784099</c:v>
                </c:pt>
                <c:pt idx="120">
                  <c:v>19.042857142857098</c:v>
                </c:pt>
                <c:pt idx="121">
                  <c:v>168.93874458874501</c:v>
                </c:pt>
                <c:pt idx="122">
                  <c:v>108.6238241984</c:v>
                </c:pt>
                <c:pt idx="123">
                  <c:v>85.663852813852799</c:v>
                </c:pt>
                <c:pt idx="124">
                  <c:v>81.830303030303</c:v>
                </c:pt>
                <c:pt idx="125">
                  <c:v>55.091558441558398</c:v>
                </c:pt>
                <c:pt idx="126">
                  <c:v>132.946536796537</c:v>
                </c:pt>
                <c:pt idx="127">
                  <c:v>20.700627338762899</c:v>
                </c:pt>
                <c:pt idx="128">
                  <c:v>33.875757575757603</c:v>
                </c:pt>
                <c:pt idx="129">
                  <c:v>386.46111194042197</c:v>
                </c:pt>
                <c:pt idx="130">
                  <c:v>282.44903881429298</c:v>
                </c:pt>
                <c:pt idx="131">
                  <c:v>376.74397241176899</c:v>
                </c:pt>
                <c:pt idx="132">
                  <c:v>437.94824561403499</c:v>
                </c:pt>
                <c:pt idx="133">
                  <c:v>356.00350877193</c:v>
                </c:pt>
                <c:pt idx="134">
                  <c:v>388.12310437109699</c:v>
                </c:pt>
                <c:pt idx="135">
                  <c:v>31.5990985324948</c:v>
                </c:pt>
                <c:pt idx="136">
                  <c:v>72.062061403508807</c:v>
                </c:pt>
                <c:pt idx="137">
                  <c:v>413.57565789473699</c:v>
                </c:pt>
                <c:pt idx="138">
                  <c:v>293.97892468239598</c:v>
                </c:pt>
                <c:pt idx="139">
                  <c:v>199.55219298245601</c:v>
                </c:pt>
                <c:pt idx="140">
                  <c:v>298.03043859649102</c:v>
                </c:pt>
                <c:pt idx="141">
                  <c:v>231.47572537112001</c:v>
                </c:pt>
                <c:pt idx="142">
                  <c:v>272.71577793167103</c:v>
                </c:pt>
                <c:pt idx="143">
                  <c:v>18.903728070175401</c:v>
                </c:pt>
                <c:pt idx="144">
                  <c:v>21.779605263157901</c:v>
                </c:pt>
                <c:pt idx="145">
                  <c:v>252.617659084151</c:v>
                </c:pt>
                <c:pt idx="146">
                  <c:v>185.05175438596501</c:v>
                </c:pt>
                <c:pt idx="147">
                  <c:v>102.570175438596</c:v>
                </c:pt>
                <c:pt idx="148">
                  <c:v>63.800657894736801</c:v>
                </c:pt>
                <c:pt idx="149">
                  <c:v>42.355701754385997</c:v>
                </c:pt>
                <c:pt idx="150">
                  <c:v>156.67894736842101</c:v>
                </c:pt>
                <c:pt idx="151">
                  <c:v>17.441885964912299</c:v>
                </c:pt>
                <c:pt idx="152">
                  <c:v>78.539912280701799</c:v>
                </c:pt>
                <c:pt idx="153">
                  <c:v>323.47346491228097</c:v>
                </c:pt>
                <c:pt idx="154">
                  <c:v>239.76929824561401</c:v>
                </c:pt>
                <c:pt idx="155">
                  <c:v>265.52872807017502</c:v>
                </c:pt>
                <c:pt idx="156">
                  <c:v>346.51403508771898</c:v>
                </c:pt>
                <c:pt idx="157">
                  <c:v>240.12531965507</c:v>
                </c:pt>
                <c:pt idx="158">
                  <c:v>486.54615670532303</c:v>
                </c:pt>
                <c:pt idx="159">
                  <c:v>61.369298245613997</c:v>
                </c:pt>
                <c:pt idx="160">
                  <c:v>65.456359649122803</c:v>
                </c:pt>
                <c:pt idx="161">
                  <c:v>224.55065789473699</c:v>
                </c:pt>
                <c:pt idx="162">
                  <c:v>298.52434210526297</c:v>
                </c:pt>
                <c:pt idx="163">
                  <c:v>499.52050438596501</c:v>
                </c:pt>
                <c:pt idx="164">
                  <c:v>283.125657894737</c:v>
                </c:pt>
                <c:pt idx="165">
                  <c:v>250.68530701754401</c:v>
                </c:pt>
                <c:pt idx="166">
                  <c:v>362.34562890276499</c:v>
                </c:pt>
                <c:pt idx="167">
                  <c:v>37.138309134906201</c:v>
                </c:pt>
              </c:numCache>
            </c:numRef>
          </c:val>
          <c:smooth val="0"/>
          <c:extLst xmlns:c16r2="http://schemas.microsoft.com/office/drawing/2015/06/chart">
            <c:ext xmlns:c16="http://schemas.microsoft.com/office/drawing/2014/chart" uri="{C3380CC4-5D6E-409C-BE32-E72D297353CC}">
              <c16:uniqueId val="{00000000-684F-4D68-BE3B-3C2B1555547B}"/>
            </c:ext>
          </c:extLst>
        </c:ser>
        <c:ser>
          <c:idx val="1"/>
          <c:order val="1"/>
          <c:tx>
            <c:strRef>
              <c:f>'02-19-18_Group14_Baseline2 (002'!$D$1</c:f>
              <c:strCache>
                <c:ptCount val="1"/>
                <c:pt idx="0">
                  <c:v>Baseline 2</c:v>
                </c:pt>
              </c:strCache>
            </c:strRef>
          </c:tx>
          <c:marker>
            <c:symbol val="none"/>
          </c:marker>
          <c:cat>
            <c:numRef>
              <c:f>'02-19-18_Group14_Baseline2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'02-19-18_Group14_Baseline2 (002'!$D$2:$D$169</c:f>
              <c:numCache>
                <c:formatCode>General</c:formatCode>
                <c:ptCount val="168"/>
                <c:pt idx="0">
                  <c:v>184.45762464792199</c:v>
                </c:pt>
                <c:pt idx="1">
                  <c:v>132.022160728698</c:v>
                </c:pt>
                <c:pt idx="2">
                  <c:v>90.891434007016898</c:v>
                </c:pt>
                <c:pt idx="3">
                  <c:v>83.812759631697702</c:v>
                </c:pt>
                <c:pt idx="4">
                  <c:v>50.247084548105001</c:v>
                </c:pt>
                <c:pt idx="5">
                  <c:v>50.0469008911071</c:v>
                </c:pt>
                <c:pt idx="6">
                  <c:v>146.69562682215701</c:v>
                </c:pt>
                <c:pt idx="7">
                  <c:v>331.91996289554498</c:v>
                </c:pt>
                <c:pt idx="8">
                  <c:v>304.87505302742198</c:v>
                </c:pt>
                <c:pt idx="9">
                  <c:v>243.408419396814</c:v>
                </c:pt>
                <c:pt idx="10">
                  <c:v>206.00496608527101</c:v>
                </c:pt>
                <c:pt idx="11">
                  <c:v>182.908943469978</c:v>
                </c:pt>
                <c:pt idx="12">
                  <c:v>175.80896317829499</c:v>
                </c:pt>
                <c:pt idx="13">
                  <c:v>127.058596577418</c:v>
                </c:pt>
                <c:pt idx="14">
                  <c:v>120.92952621379</c:v>
                </c:pt>
                <c:pt idx="15">
                  <c:v>137.38014604097501</c:v>
                </c:pt>
                <c:pt idx="16">
                  <c:v>104.924481835501</c:v>
                </c:pt>
                <c:pt idx="17">
                  <c:v>128.442975627381</c:v>
                </c:pt>
                <c:pt idx="18">
                  <c:v>193.822101198767</c:v>
                </c:pt>
                <c:pt idx="19">
                  <c:v>248.322950189024</c:v>
                </c:pt>
                <c:pt idx="20">
                  <c:v>269.900063681787</c:v>
                </c:pt>
                <c:pt idx="21">
                  <c:v>247.51402223963899</c:v>
                </c:pt>
                <c:pt idx="22">
                  <c:v>194.315507246377</c:v>
                </c:pt>
                <c:pt idx="23">
                  <c:v>192.576985998526</c:v>
                </c:pt>
                <c:pt idx="24">
                  <c:v>184.45762464792199</c:v>
                </c:pt>
                <c:pt idx="25">
                  <c:v>132.022160728698</c:v>
                </c:pt>
                <c:pt idx="26">
                  <c:v>90.891434007016898</c:v>
                </c:pt>
                <c:pt idx="27">
                  <c:v>83.812759631697702</c:v>
                </c:pt>
                <c:pt idx="28">
                  <c:v>50.247084548105001</c:v>
                </c:pt>
                <c:pt idx="29">
                  <c:v>50.0469008911071</c:v>
                </c:pt>
                <c:pt idx="30">
                  <c:v>146.69562682215701</c:v>
                </c:pt>
                <c:pt idx="31">
                  <c:v>331.91996289554498</c:v>
                </c:pt>
                <c:pt idx="32">
                  <c:v>304.87505302742198</c:v>
                </c:pt>
                <c:pt idx="33">
                  <c:v>243.408419396814</c:v>
                </c:pt>
                <c:pt idx="34">
                  <c:v>206.00496608527101</c:v>
                </c:pt>
                <c:pt idx="35">
                  <c:v>182.908943469978</c:v>
                </c:pt>
                <c:pt idx="36">
                  <c:v>175.80896317829499</c:v>
                </c:pt>
                <c:pt idx="37">
                  <c:v>127.058596577418</c:v>
                </c:pt>
                <c:pt idx="38">
                  <c:v>120.92952621379</c:v>
                </c:pt>
                <c:pt idx="39">
                  <c:v>137.38014604097501</c:v>
                </c:pt>
                <c:pt idx="40">
                  <c:v>104.924481835501</c:v>
                </c:pt>
                <c:pt idx="41">
                  <c:v>128.442975627381</c:v>
                </c:pt>
                <c:pt idx="42">
                  <c:v>193.822101198767</c:v>
                </c:pt>
                <c:pt idx="43">
                  <c:v>248.322950189024</c:v>
                </c:pt>
                <c:pt idx="44">
                  <c:v>269.900063681787</c:v>
                </c:pt>
                <c:pt idx="45">
                  <c:v>247.51402223963899</c:v>
                </c:pt>
                <c:pt idx="46">
                  <c:v>194.315507246377</c:v>
                </c:pt>
                <c:pt idx="47">
                  <c:v>192.576985998526</c:v>
                </c:pt>
                <c:pt idx="48">
                  <c:v>184.45762464792199</c:v>
                </c:pt>
                <c:pt idx="49">
                  <c:v>132.022160728698</c:v>
                </c:pt>
                <c:pt idx="50">
                  <c:v>90.891434007016898</c:v>
                </c:pt>
                <c:pt idx="51">
                  <c:v>83.812759631697702</c:v>
                </c:pt>
                <c:pt idx="52">
                  <c:v>50.247084548105001</c:v>
                </c:pt>
                <c:pt idx="53">
                  <c:v>50.0469008911071</c:v>
                </c:pt>
                <c:pt idx="54">
                  <c:v>146.69562682215701</c:v>
                </c:pt>
                <c:pt idx="55">
                  <c:v>331.91996289554498</c:v>
                </c:pt>
                <c:pt idx="56">
                  <c:v>304.87505302742198</c:v>
                </c:pt>
                <c:pt idx="57">
                  <c:v>243.408419396814</c:v>
                </c:pt>
                <c:pt idx="58">
                  <c:v>206.00496608527101</c:v>
                </c:pt>
                <c:pt idx="59">
                  <c:v>182.908943469978</c:v>
                </c:pt>
                <c:pt idx="60">
                  <c:v>175.80896317829499</c:v>
                </c:pt>
                <c:pt idx="61">
                  <c:v>127.058596577418</c:v>
                </c:pt>
                <c:pt idx="62">
                  <c:v>120.92952621379</c:v>
                </c:pt>
                <c:pt idx="63">
                  <c:v>137.38014604097501</c:v>
                </c:pt>
                <c:pt idx="64">
                  <c:v>104.924481835501</c:v>
                </c:pt>
                <c:pt idx="65">
                  <c:v>128.442975627381</c:v>
                </c:pt>
                <c:pt idx="66">
                  <c:v>193.822101198767</c:v>
                </c:pt>
                <c:pt idx="67">
                  <c:v>248.322950189024</c:v>
                </c:pt>
                <c:pt idx="68">
                  <c:v>269.900063681787</c:v>
                </c:pt>
                <c:pt idx="69">
                  <c:v>247.51402223963899</c:v>
                </c:pt>
                <c:pt idx="70">
                  <c:v>194.315507246377</c:v>
                </c:pt>
                <c:pt idx="71">
                  <c:v>192.576985998526</c:v>
                </c:pt>
                <c:pt idx="72">
                  <c:v>184.45762464792199</c:v>
                </c:pt>
                <c:pt idx="73">
                  <c:v>132.022160728698</c:v>
                </c:pt>
                <c:pt idx="74">
                  <c:v>90.891434007016898</c:v>
                </c:pt>
                <c:pt idx="75">
                  <c:v>83.812759631697702</c:v>
                </c:pt>
                <c:pt idx="76">
                  <c:v>50.247084548105001</c:v>
                </c:pt>
                <c:pt idx="77">
                  <c:v>50.0469008911071</c:v>
                </c:pt>
                <c:pt idx="78">
                  <c:v>146.69562682215701</c:v>
                </c:pt>
                <c:pt idx="79">
                  <c:v>331.91996289554498</c:v>
                </c:pt>
                <c:pt idx="80">
                  <c:v>304.87505302742198</c:v>
                </c:pt>
                <c:pt idx="81">
                  <c:v>243.408419396814</c:v>
                </c:pt>
                <c:pt idx="82">
                  <c:v>206.00496608527101</c:v>
                </c:pt>
                <c:pt idx="83">
                  <c:v>182.908943469978</c:v>
                </c:pt>
                <c:pt idx="84">
                  <c:v>175.80896317829499</c:v>
                </c:pt>
                <c:pt idx="85">
                  <c:v>127.058596577418</c:v>
                </c:pt>
                <c:pt idx="86">
                  <c:v>120.92952621379</c:v>
                </c:pt>
                <c:pt idx="87">
                  <c:v>137.38014604097501</c:v>
                </c:pt>
                <c:pt idx="88">
                  <c:v>104.924481835501</c:v>
                </c:pt>
                <c:pt idx="89">
                  <c:v>128.442975627381</c:v>
                </c:pt>
                <c:pt idx="90">
                  <c:v>193.822101198767</c:v>
                </c:pt>
                <c:pt idx="91">
                  <c:v>248.322950189024</c:v>
                </c:pt>
                <c:pt idx="92">
                  <c:v>269.900063681787</c:v>
                </c:pt>
                <c:pt idx="93">
                  <c:v>247.51402223963899</c:v>
                </c:pt>
                <c:pt idx="94">
                  <c:v>194.315507246377</c:v>
                </c:pt>
                <c:pt idx="95">
                  <c:v>192.576985998526</c:v>
                </c:pt>
                <c:pt idx="96">
                  <c:v>184.45762464792199</c:v>
                </c:pt>
                <c:pt idx="97">
                  <c:v>132.022160728698</c:v>
                </c:pt>
                <c:pt idx="98">
                  <c:v>90.891434007016898</c:v>
                </c:pt>
                <c:pt idx="99">
                  <c:v>83.812759631697702</c:v>
                </c:pt>
                <c:pt idx="100">
                  <c:v>50.247084548105001</c:v>
                </c:pt>
                <c:pt idx="101">
                  <c:v>50.0469008911071</c:v>
                </c:pt>
                <c:pt idx="102">
                  <c:v>146.69562682215701</c:v>
                </c:pt>
                <c:pt idx="103">
                  <c:v>331.91996289554498</c:v>
                </c:pt>
                <c:pt idx="104">
                  <c:v>304.87505302742198</c:v>
                </c:pt>
                <c:pt idx="105">
                  <c:v>243.408419396814</c:v>
                </c:pt>
                <c:pt idx="106">
                  <c:v>206.00496608527101</c:v>
                </c:pt>
                <c:pt idx="107">
                  <c:v>182.908943469978</c:v>
                </c:pt>
                <c:pt idx="108">
                  <c:v>175.80896317829499</c:v>
                </c:pt>
                <c:pt idx="109">
                  <c:v>127.058596577418</c:v>
                </c:pt>
                <c:pt idx="110">
                  <c:v>120.92952621379</c:v>
                </c:pt>
                <c:pt idx="111">
                  <c:v>137.38014604097501</c:v>
                </c:pt>
                <c:pt idx="112">
                  <c:v>104.924481835501</c:v>
                </c:pt>
                <c:pt idx="113">
                  <c:v>128.442975627381</c:v>
                </c:pt>
                <c:pt idx="114">
                  <c:v>193.822101198767</c:v>
                </c:pt>
                <c:pt idx="115">
                  <c:v>248.322950189024</c:v>
                </c:pt>
                <c:pt idx="116">
                  <c:v>269.900063681787</c:v>
                </c:pt>
                <c:pt idx="117">
                  <c:v>247.51402223963899</c:v>
                </c:pt>
                <c:pt idx="118">
                  <c:v>194.315507246377</c:v>
                </c:pt>
                <c:pt idx="119">
                  <c:v>192.576985998526</c:v>
                </c:pt>
                <c:pt idx="120">
                  <c:v>109.033452380952</c:v>
                </c:pt>
                <c:pt idx="121">
                  <c:v>80.628452380952396</c:v>
                </c:pt>
                <c:pt idx="122">
                  <c:v>74.686666666666696</c:v>
                </c:pt>
                <c:pt idx="123">
                  <c:v>41.640714285714303</c:v>
                </c:pt>
                <c:pt idx="124">
                  <c:v>49.190952380952403</c:v>
                </c:pt>
                <c:pt idx="125">
                  <c:v>65.057314148681101</c:v>
                </c:pt>
                <c:pt idx="126">
                  <c:v>50.720476190476198</c:v>
                </c:pt>
                <c:pt idx="127">
                  <c:v>127.418469292363</c:v>
                </c:pt>
                <c:pt idx="128">
                  <c:v>187.15894809576099</c:v>
                </c:pt>
                <c:pt idx="129">
                  <c:v>258.75755395683501</c:v>
                </c:pt>
                <c:pt idx="130">
                  <c:v>313.005590781612</c:v>
                </c:pt>
                <c:pt idx="131">
                  <c:v>369.83609112709797</c:v>
                </c:pt>
                <c:pt idx="132">
                  <c:v>388.800830434425</c:v>
                </c:pt>
                <c:pt idx="133">
                  <c:v>413.46090060566098</c:v>
                </c:pt>
                <c:pt idx="134">
                  <c:v>230.81030993234799</c:v>
                </c:pt>
                <c:pt idx="135">
                  <c:v>196.714337026344</c:v>
                </c:pt>
                <c:pt idx="136">
                  <c:v>177.69042947460201</c:v>
                </c:pt>
                <c:pt idx="137">
                  <c:v>267.03931837580802</c:v>
                </c:pt>
                <c:pt idx="138">
                  <c:v>217.25743405275799</c:v>
                </c:pt>
                <c:pt idx="139">
                  <c:v>176.08155875299801</c:v>
                </c:pt>
                <c:pt idx="140">
                  <c:v>203.90454229100101</c:v>
                </c:pt>
                <c:pt idx="141">
                  <c:v>267.32801932367198</c:v>
                </c:pt>
                <c:pt idx="142">
                  <c:v>174.98421331164801</c:v>
                </c:pt>
                <c:pt idx="143">
                  <c:v>144.75319383761899</c:v>
                </c:pt>
                <c:pt idx="144">
                  <c:v>109.033452380952</c:v>
                </c:pt>
                <c:pt idx="145">
                  <c:v>80.628452380952396</c:v>
                </c:pt>
                <c:pt idx="146">
                  <c:v>74.686666666666696</c:v>
                </c:pt>
                <c:pt idx="147">
                  <c:v>41.640714285714303</c:v>
                </c:pt>
                <c:pt idx="148">
                  <c:v>49.190952380952403</c:v>
                </c:pt>
                <c:pt idx="149">
                  <c:v>65.057314148681101</c:v>
                </c:pt>
                <c:pt idx="150">
                  <c:v>50.720476190476198</c:v>
                </c:pt>
                <c:pt idx="151">
                  <c:v>127.418469292363</c:v>
                </c:pt>
                <c:pt idx="152">
                  <c:v>187.15894809576099</c:v>
                </c:pt>
                <c:pt idx="153">
                  <c:v>258.75755395683501</c:v>
                </c:pt>
                <c:pt idx="154">
                  <c:v>313.005590781612</c:v>
                </c:pt>
                <c:pt idx="155">
                  <c:v>369.83609112709797</c:v>
                </c:pt>
                <c:pt idx="156">
                  <c:v>388.800830434425</c:v>
                </c:pt>
                <c:pt idx="157">
                  <c:v>413.46090060566098</c:v>
                </c:pt>
                <c:pt idx="158">
                  <c:v>230.81030993234799</c:v>
                </c:pt>
                <c:pt idx="159">
                  <c:v>196.714337026344</c:v>
                </c:pt>
                <c:pt idx="160">
                  <c:v>177.69042947460201</c:v>
                </c:pt>
                <c:pt idx="161">
                  <c:v>267.03931837580802</c:v>
                </c:pt>
                <c:pt idx="162">
                  <c:v>217.25743405275799</c:v>
                </c:pt>
                <c:pt idx="163">
                  <c:v>176.08155875299801</c:v>
                </c:pt>
                <c:pt idx="164">
                  <c:v>203.90454229100101</c:v>
                </c:pt>
                <c:pt idx="165">
                  <c:v>267.32801932367198</c:v>
                </c:pt>
                <c:pt idx="166">
                  <c:v>174.98421331164801</c:v>
                </c:pt>
                <c:pt idx="167">
                  <c:v>144.75319383761899</c:v>
                </c:pt>
              </c:numCache>
            </c:numRef>
          </c:val>
          <c:smooth val="0"/>
          <c:extLst xmlns:c16r2="http://schemas.microsoft.com/office/drawing/2015/06/chart">
            <c:ext xmlns:c16="http://schemas.microsoft.com/office/drawing/2014/chart" uri="{C3380CC4-5D6E-409C-BE32-E72D297353CC}">
              <c16:uniqueId val="{00000001-684F-4D68-BE3B-3C2B1555547B}"/>
            </c:ext>
          </c:extLst>
        </c:ser>
        <c:dLbls>
          <c:showLegendKey val="0"/>
          <c:showVal val="0"/>
          <c:showCatName val="0"/>
          <c:showSerName val="0"/>
          <c:showPercent val="0"/>
          <c:showBubbleSize val="0"/>
        </c:dLbls>
        <c:smooth val="0"/>
        <c:axId val="607847544"/>
        <c:axId val="607848328"/>
      </c:lineChart>
      <c:catAx>
        <c:axId val="607847544"/>
        <c:scaling>
          <c:orientation val="minMax"/>
        </c:scaling>
        <c:delete val="0"/>
        <c:axPos val="b"/>
        <c:majorGridlines/>
        <c:numFmt formatCode="m/d/yyyy\ h:mm" sourceLinked="1"/>
        <c:majorTickMark val="out"/>
        <c:minorTickMark val="none"/>
        <c:tickLblPos val="nextTo"/>
        <c:crossAx val="607848328"/>
        <c:crosses val="autoZero"/>
        <c:auto val="0"/>
        <c:lblAlgn val="ctr"/>
        <c:lblOffset val="100"/>
        <c:tickLblSkip val="24"/>
        <c:tickMarkSkip val="24"/>
        <c:noMultiLvlLbl val="0"/>
      </c:catAx>
      <c:valAx>
        <c:axId val="607848328"/>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47544"/>
        <c:crosses val="autoZero"/>
        <c:crossBetween val="between"/>
      </c:valAx>
    </c:plotArea>
    <c:legend>
      <c:legendPos val="b"/>
      <c:legendEntry>
        <c:idx val="1"/>
        <c:txPr>
          <a:bodyPr/>
          <a:lstStyle/>
          <a:p>
            <a:pPr>
              <a:defRPr sz="1300"/>
            </a:pPr>
            <a:endParaRPr lang="en-US"/>
          </a:p>
        </c:txPr>
      </c:legendEntry>
      <c:layout>
        <c:manualLayout>
          <c:xMode val="edge"/>
          <c:yMode val="edge"/>
          <c:x val="0.32127583190032283"/>
          <c:y val="0.89912567080215444"/>
          <c:w val="0.32296542673545126"/>
          <c:h val="7.9977962834633237E-2"/>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Baseline 3: Full Season Baseline</a:t>
            </a:r>
          </a:p>
        </c:rich>
      </c:tx>
      <c:layout/>
      <c:overlay val="0"/>
    </c:title>
    <c:autoTitleDeleted val="0"/>
    <c:plotArea>
      <c:layout/>
      <c:lineChart>
        <c:grouping val="standard"/>
        <c:varyColors val="0"/>
        <c:ser>
          <c:idx val="0"/>
          <c:order val="0"/>
          <c:tx>
            <c:strRef>
              <c:f>'02-19-18_Group14_Baseline3 (002'!$C$1</c:f>
              <c:strCache>
                <c:ptCount val="1"/>
                <c:pt idx="0">
                  <c:v>Group14</c:v>
                </c:pt>
              </c:strCache>
            </c:strRef>
          </c:tx>
          <c:marker>
            <c:symbol val="none"/>
          </c:marker>
          <c:cat>
            <c:numRef>
              <c:f>'02-19-18_Group14_Baseline3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'02-19-18_Group14_Baseline3 (002'!$C$2:$C$169</c:f>
              <c:numCache>
                <c:formatCode>General</c:formatCode>
                <c:ptCount val="168"/>
                <c:pt idx="0">
                  <c:v>110.5533167</c:v>
                </c:pt>
                <c:pt idx="1">
                  <c:v>67.401990049999995</c:v>
                </c:pt>
                <c:pt idx="2">
                  <c:v>53.050746269999998</c:v>
                </c:pt>
                <c:pt idx="3">
                  <c:v>39.224378110000004</c:v>
                </c:pt>
                <c:pt idx="4">
                  <c:v>31.98930348</c:v>
                </c:pt>
                <c:pt idx="5">
                  <c:v>98.168407959999996</c:v>
                </c:pt>
                <c:pt idx="6">
                  <c:v>12.2390095</c:v>
                </c:pt>
                <c:pt idx="7">
                  <c:v>37.808457709999999</c:v>
                </c:pt>
                <c:pt idx="8">
                  <c:v>170.34632010000001</c:v>
                </c:pt>
                <c:pt idx="9">
                  <c:v>621.51010099999996</c:v>
                </c:pt>
                <c:pt idx="10">
                  <c:v>396.18547130000002</c:v>
                </c:pt>
                <c:pt idx="11">
                  <c:v>287.19664749999998</c:v>
                </c:pt>
                <c:pt idx="12">
                  <c:v>300.55239840000002</c:v>
                </c:pt>
                <c:pt idx="13">
                  <c:v>318.40675659999999</c:v>
                </c:pt>
                <c:pt idx="14">
                  <c:v>172.94007540000001</c:v>
                </c:pt>
                <c:pt idx="15">
                  <c:v>332.43798170000002</c:v>
                </c:pt>
                <c:pt idx="16">
                  <c:v>345.21566000000001</c:v>
                </c:pt>
                <c:pt idx="17">
                  <c:v>96.563243600000007</c:v>
                </c:pt>
                <c:pt idx="18">
                  <c:v>67.881280189999998</c:v>
                </c:pt>
                <c:pt idx="19">
                  <c:v>128.8227053</c:v>
                </c:pt>
                <c:pt idx="20">
                  <c:v>572.76787439999998</c:v>
                </c:pt>
                <c:pt idx="21">
                  <c:v>356.65688610000001</c:v>
                </c:pt>
                <c:pt idx="22">
                  <c:v>248.5783673</c:v>
                </c:pt>
                <c:pt idx="23">
                  <c:v>200.20117089999999</c:v>
                </c:pt>
                <c:pt idx="24">
                  <c:v>135.38756240000001</c:v>
                </c:pt>
                <c:pt idx="25">
                  <c:v>88.765931370000004</c:v>
                </c:pt>
                <c:pt idx="26">
                  <c:v>82.896323530000004</c:v>
                </c:pt>
                <c:pt idx="27">
                  <c:v>58.494380249999999</c:v>
                </c:pt>
                <c:pt idx="28">
                  <c:v>51.332843140000001</c:v>
                </c:pt>
                <c:pt idx="29">
                  <c:v>135.86421569999999</c:v>
                </c:pt>
                <c:pt idx="30">
                  <c:v>18.086764710000001</c:v>
                </c:pt>
                <c:pt idx="31">
                  <c:v>119.5428922</c:v>
                </c:pt>
                <c:pt idx="32">
                  <c:v>80.756038649999994</c:v>
                </c:pt>
                <c:pt idx="33">
                  <c:v>394.13253500000002</c:v>
                </c:pt>
                <c:pt idx="34">
                  <c:v>203.06714980000001</c:v>
                </c:pt>
                <c:pt idx="35">
                  <c:v>226.68549089999999</c:v>
                </c:pt>
                <c:pt idx="36">
                  <c:v>208.66835750000001</c:v>
                </c:pt>
                <c:pt idx="37">
                  <c:v>165.2484341</c:v>
                </c:pt>
                <c:pt idx="38">
                  <c:v>287.81453670000002</c:v>
                </c:pt>
                <c:pt idx="39">
                  <c:v>110.51412929999999</c:v>
                </c:pt>
                <c:pt idx="40">
                  <c:v>209.10805880000001</c:v>
                </c:pt>
                <c:pt idx="41">
                  <c:v>41.257107840000003</c:v>
                </c:pt>
                <c:pt idx="42">
                  <c:v>75.266778070000001</c:v>
                </c:pt>
                <c:pt idx="43">
                  <c:v>245.7968137</c:v>
                </c:pt>
                <c:pt idx="44">
                  <c:v>575.90784310000004</c:v>
                </c:pt>
                <c:pt idx="45">
                  <c:v>254.55766449999999</c:v>
                </c:pt>
                <c:pt idx="46">
                  <c:v>161.55179050000001</c:v>
                </c:pt>
                <c:pt idx="47">
                  <c:v>154.01296110000001</c:v>
                </c:pt>
                <c:pt idx="48">
                  <c:v>134.36748919999999</c:v>
                </c:pt>
                <c:pt idx="49">
                  <c:v>106.820098</c:v>
                </c:pt>
                <c:pt idx="50">
                  <c:v>90.837009800000004</c:v>
                </c:pt>
                <c:pt idx="51">
                  <c:v>94.374264710000006</c:v>
                </c:pt>
                <c:pt idx="52">
                  <c:v>85.047794120000006</c:v>
                </c:pt>
                <c:pt idx="53">
                  <c:v>115.9169625</c:v>
                </c:pt>
                <c:pt idx="54">
                  <c:v>43.791479729999999</c:v>
                </c:pt>
                <c:pt idx="55">
                  <c:v>100.0378568</c:v>
                </c:pt>
                <c:pt idx="56">
                  <c:v>98.546859900000001</c:v>
                </c:pt>
                <c:pt idx="57">
                  <c:v>398.0855072</c:v>
                </c:pt>
                <c:pt idx="58">
                  <c:v>300.82244739999999</c:v>
                </c:pt>
                <c:pt idx="59">
                  <c:v>387.20415789999998</c:v>
                </c:pt>
                <c:pt idx="60">
                  <c:v>278.00024150000002</c:v>
                </c:pt>
                <c:pt idx="61">
                  <c:v>251.1799517</c:v>
                </c:pt>
                <c:pt idx="62">
                  <c:v>190.30503909999999</c:v>
                </c:pt>
                <c:pt idx="63">
                  <c:v>120.9549169</c:v>
                </c:pt>
                <c:pt idx="64">
                  <c:v>326.28345810000002</c:v>
                </c:pt>
                <c:pt idx="65">
                  <c:v>48.679653680000001</c:v>
                </c:pt>
                <c:pt idx="66">
                  <c:v>71.412554110000002</c:v>
                </c:pt>
                <c:pt idx="67">
                  <c:v>111.6</c:v>
                </c:pt>
                <c:pt idx="68">
                  <c:v>602.3756879</c:v>
                </c:pt>
                <c:pt idx="69">
                  <c:v>470.29597180000002</c:v>
                </c:pt>
                <c:pt idx="70">
                  <c:v>282.09415580000001</c:v>
                </c:pt>
                <c:pt idx="71">
                  <c:v>186.78787879999999</c:v>
                </c:pt>
                <c:pt idx="72">
                  <c:v>155.25573220000001</c:v>
                </c:pt>
                <c:pt idx="73">
                  <c:v>97.753679649999995</c:v>
                </c:pt>
                <c:pt idx="74">
                  <c:v>104.3073593</c:v>
                </c:pt>
                <c:pt idx="75">
                  <c:v>81.650000000000006</c:v>
                </c:pt>
                <c:pt idx="76">
                  <c:v>91.058008659999999</c:v>
                </c:pt>
                <c:pt idx="77">
                  <c:v>113.0088745</c:v>
                </c:pt>
                <c:pt idx="78">
                  <c:v>165.58917750000001</c:v>
                </c:pt>
                <c:pt idx="79">
                  <c:v>32.044951429999998</c:v>
                </c:pt>
                <c:pt idx="80">
                  <c:v>80.013815789999995</c:v>
                </c:pt>
                <c:pt idx="81">
                  <c:v>466.65614040000003</c:v>
                </c:pt>
                <c:pt idx="82">
                  <c:v>394.25751339999999</c:v>
                </c:pt>
                <c:pt idx="83">
                  <c:v>282.33774269999998</c:v>
                </c:pt>
                <c:pt idx="84">
                  <c:v>284.87362289999999</c:v>
                </c:pt>
                <c:pt idx="85">
                  <c:v>298.59704670000002</c:v>
                </c:pt>
                <c:pt idx="86">
                  <c:v>355.80258270000002</c:v>
                </c:pt>
                <c:pt idx="87">
                  <c:v>20.057839900000001</c:v>
                </c:pt>
                <c:pt idx="88">
                  <c:v>34.011981800000001</c:v>
                </c:pt>
                <c:pt idx="89">
                  <c:v>297.88961039999998</c:v>
                </c:pt>
                <c:pt idx="90">
                  <c:v>150.6362646</c:v>
                </c:pt>
                <c:pt idx="91">
                  <c:v>308.51060610000002</c:v>
                </c:pt>
                <c:pt idx="92">
                  <c:v>397.51060610000002</c:v>
                </c:pt>
                <c:pt idx="93">
                  <c:v>261.85606059999998</c:v>
                </c:pt>
                <c:pt idx="94">
                  <c:v>322.55844159999998</c:v>
                </c:pt>
                <c:pt idx="95">
                  <c:v>38.307575759999999</c:v>
                </c:pt>
                <c:pt idx="96">
                  <c:v>27.692640690000001</c:v>
                </c:pt>
                <c:pt idx="97">
                  <c:v>178.66601729999999</c:v>
                </c:pt>
                <c:pt idx="98">
                  <c:v>127.8612554</c:v>
                </c:pt>
                <c:pt idx="99">
                  <c:v>110.5735931</c:v>
                </c:pt>
                <c:pt idx="100">
                  <c:v>125.3096491</c:v>
                </c:pt>
                <c:pt idx="101">
                  <c:v>55.767532469999999</c:v>
                </c:pt>
                <c:pt idx="102">
                  <c:v>175.00798900000001</c:v>
                </c:pt>
                <c:pt idx="103">
                  <c:v>82.009307359999994</c:v>
                </c:pt>
                <c:pt idx="104">
                  <c:v>111.6079096</c:v>
                </c:pt>
                <c:pt idx="105">
                  <c:v>397.456478</c:v>
                </c:pt>
                <c:pt idx="106">
                  <c:v>369.31168830000001</c:v>
                </c:pt>
                <c:pt idx="107">
                  <c:v>231.71465620000001</c:v>
                </c:pt>
                <c:pt idx="108">
                  <c:v>277.35389609999999</c:v>
                </c:pt>
                <c:pt idx="109">
                  <c:v>146.2915734</c:v>
                </c:pt>
                <c:pt idx="110">
                  <c:v>412.55021649999998</c:v>
                </c:pt>
                <c:pt idx="111">
                  <c:v>81.648217470000006</c:v>
                </c:pt>
                <c:pt idx="112">
                  <c:v>27.70372807</c:v>
                </c:pt>
                <c:pt idx="113">
                  <c:v>311.71337720000002</c:v>
                </c:pt>
                <c:pt idx="114">
                  <c:v>269.46012539999998</c:v>
                </c:pt>
                <c:pt idx="115">
                  <c:v>238.11989349999999</c:v>
                </c:pt>
                <c:pt idx="116">
                  <c:v>270.4610783</c:v>
                </c:pt>
                <c:pt idx="117">
                  <c:v>206.95663529999999</c:v>
                </c:pt>
                <c:pt idx="118">
                  <c:v>213.6600463</c:v>
                </c:pt>
                <c:pt idx="119">
                  <c:v>20.441938</c:v>
                </c:pt>
                <c:pt idx="120">
                  <c:v>19.042857139999999</c:v>
                </c:pt>
                <c:pt idx="121">
                  <c:v>168.93874460000001</c:v>
                </c:pt>
                <c:pt idx="122">
                  <c:v>108.6238242</c:v>
                </c:pt>
                <c:pt idx="123">
                  <c:v>85.663852809999995</c:v>
                </c:pt>
                <c:pt idx="124">
                  <c:v>81.830303029999996</c:v>
                </c:pt>
                <c:pt idx="125">
                  <c:v>55.09155844</c:v>
                </c:pt>
                <c:pt idx="126">
                  <c:v>132.94653679999999</c:v>
                </c:pt>
                <c:pt idx="127">
                  <c:v>20.70062734</c:v>
                </c:pt>
                <c:pt idx="128">
                  <c:v>33.875757579999998</c:v>
                </c:pt>
                <c:pt idx="129">
                  <c:v>386.46111189999999</c:v>
                </c:pt>
                <c:pt idx="130">
                  <c:v>282.44903879999998</c:v>
                </c:pt>
                <c:pt idx="131">
                  <c:v>376.74397240000002</c:v>
                </c:pt>
                <c:pt idx="132">
                  <c:v>437.94824560000001</c:v>
                </c:pt>
                <c:pt idx="133">
                  <c:v>356.00350880000002</c:v>
                </c:pt>
                <c:pt idx="134">
                  <c:v>388.12310439999999</c:v>
                </c:pt>
                <c:pt idx="135">
                  <c:v>31.599098529999999</c:v>
                </c:pt>
                <c:pt idx="136">
                  <c:v>72.062061400000005</c:v>
                </c:pt>
                <c:pt idx="137">
                  <c:v>413.57565790000001</c:v>
                </c:pt>
                <c:pt idx="138">
                  <c:v>293.97892469999999</c:v>
                </c:pt>
                <c:pt idx="139">
                  <c:v>199.55219299999999</c:v>
                </c:pt>
                <c:pt idx="140">
                  <c:v>298.03043860000002</c:v>
                </c:pt>
                <c:pt idx="141">
                  <c:v>231.47572539999999</c:v>
                </c:pt>
                <c:pt idx="142">
                  <c:v>272.71577789999998</c:v>
                </c:pt>
                <c:pt idx="143">
                  <c:v>18.90372807</c:v>
                </c:pt>
                <c:pt idx="144">
                  <c:v>21.77960526</c:v>
                </c:pt>
                <c:pt idx="145">
                  <c:v>252.6176591</c:v>
                </c:pt>
                <c:pt idx="146">
                  <c:v>185.05175439999999</c:v>
                </c:pt>
                <c:pt idx="147">
                  <c:v>102.5701754</c:v>
                </c:pt>
                <c:pt idx="148">
                  <c:v>63.800657889999997</c:v>
                </c:pt>
                <c:pt idx="149">
                  <c:v>42.355701750000001</c:v>
                </c:pt>
                <c:pt idx="150">
                  <c:v>156.6789474</c:v>
                </c:pt>
                <c:pt idx="151">
                  <c:v>17.44188596</c:v>
                </c:pt>
                <c:pt idx="152">
                  <c:v>78.539912279999996</c:v>
                </c:pt>
                <c:pt idx="153">
                  <c:v>323.47346490000001</c:v>
                </c:pt>
                <c:pt idx="154">
                  <c:v>239.76929820000001</c:v>
                </c:pt>
                <c:pt idx="155">
                  <c:v>265.52872810000002</c:v>
                </c:pt>
                <c:pt idx="156">
                  <c:v>346.5140351</c:v>
                </c:pt>
                <c:pt idx="157">
                  <c:v>240.12531970000001</c:v>
                </c:pt>
                <c:pt idx="158">
                  <c:v>486.54615669999998</c:v>
                </c:pt>
                <c:pt idx="159">
                  <c:v>61.36929825</c:v>
                </c:pt>
                <c:pt idx="160">
                  <c:v>65.456359649999996</c:v>
                </c:pt>
                <c:pt idx="161">
                  <c:v>224.5506579</c:v>
                </c:pt>
                <c:pt idx="162">
                  <c:v>298.52434210000001</c:v>
                </c:pt>
                <c:pt idx="163">
                  <c:v>499.52050439999999</c:v>
                </c:pt>
                <c:pt idx="164">
                  <c:v>283.12565790000002</c:v>
                </c:pt>
                <c:pt idx="165">
                  <c:v>250.68530699999999</c:v>
                </c:pt>
                <c:pt idx="166">
                  <c:v>362.34562890000001</c:v>
                </c:pt>
                <c:pt idx="167">
                  <c:v>37.138309130000003</c:v>
                </c:pt>
              </c:numCache>
            </c:numRef>
          </c:val>
          <c:smooth val="0"/>
          <c:extLst xmlns:c16r2="http://schemas.microsoft.com/office/drawing/2015/06/chart">
            <c:ext xmlns:c16="http://schemas.microsoft.com/office/drawing/2014/chart" uri="{C3380CC4-5D6E-409C-BE32-E72D297353CC}">
              <c16:uniqueId val="{00000000-9458-414F-B2EF-EC4D92EDD850}"/>
            </c:ext>
          </c:extLst>
        </c:ser>
        <c:ser>
          <c:idx val="1"/>
          <c:order val="1"/>
          <c:tx>
            <c:strRef>
              <c:f>'02-19-18_Group14_Baseline3 (002'!$D$1</c:f>
              <c:strCache>
                <c:ptCount val="1"/>
                <c:pt idx="0">
                  <c:v>Baseline 3</c:v>
                </c:pt>
              </c:strCache>
            </c:strRef>
          </c:tx>
          <c:marker>
            <c:symbol val="none"/>
          </c:marker>
          <c:cat>
            <c:numRef>
              <c:f>'02-19-18_Group14_Baseline3 (002'!$A$2:$A$169</c:f>
              <c:numCache>
                <c:formatCode>m/d/yyyy\ h:mm</c:formatCode>
                <c:ptCount val="168"/>
                <c:pt idx="0">
                  <c:v>43150</c:v>
                </c:pt>
                <c:pt idx="1">
                  <c:v>43150.041666666664</c:v>
                </c:pt>
                <c:pt idx="2">
                  <c:v>43150.083333333336</c:v>
                </c:pt>
                <c:pt idx="3">
                  <c:v>43150.125</c:v>
                </c:pt>
                <c:pt idx="4">
                  <c:v>43150.166666666664</c:v>
                </c:pt>
                <c:pt idx="5">
                  <c:v>43150.208333333336</c:v>
                </c:pt>
                <c:pt idx="6">
                  <c:v>43150.25</c:v>
                </c:pt>
                <c:pt idx="7">
                  <c:v>43150.291666666664</c:v>
                </c:pt>
                <c:pt idx="8">
                  <c:v>43150.333333333336</c:v>
                </c:pt>
                <c:pt idx="9">
                  <c:v>43150.375</c:v>
                </c:pt>
                <c:pt idx="10">
                  <c:v>43150.416666666664</c:v>
                </c:pt>
                <c:pt idx="11">
                  <c:v>43150.458333333336</c:v>
                </c:pt>
                <c:pt idx="12">
                  <c:v>43150.5</c:v>
                </c:pt>
                <c:pt idx="13">
                  <c:v>43150.541666666664</c:v>
                </c:pt>
                <c:pt idx="14">
                  <c:v>43150.583333333336</c:v>
                </c:pt>
                <c:pt idx="15">
                  <c:v>43150.625</c:v>
                </c:pt>
                <c:pt idx="16">
                  <c:v>43150.666666666664</c:v>
                </c:pt>
                <c:pt idx="17">
                  <c:v>43150.708333333336</c:v>
                </c:pt>
                <c:pt idx="18">
                  <c:v>43150.75</c:v>
                </c:pt>
                <c:pt idx="19">
                  <c:v>43150.791666666664</c:v>
                </c:pt>
                <c:pt idx="20">
                  <c:v>43150.833333333336</c:v>
                </c:pt>
                <c:pt idx="21">
                  <c:v>43150.875</c:v>
                </c:pt>
                <c:pt idx="22">
                  <c:v>43150.916666666664</c:v>
                </c:pt>
                <c:pt idx="23">
                  <c:v>43150.958333333336</c:v>
                </c:pt>
                <c:pt idx="24">
                  <c:v>43151</c:v>
                </c:pt>
                <c:pt idx="25">
                  <c:v>43151.041666666664</c:v>
                </c:pt>
                <c:pt idx="26">
                  <c:v>43151.083333333336</c:v>
                </c:pt>
                <c:pt idx="27">
                  <c:v>43151.125</c:v>
                </c:pt>
                <c:pt idx="28">
                  <c:v>43151.166666666664</c:v>
                </c:pt>
                <c:pt idx="29">
                  <c:v>43151.208333333336</c:v>
                </c:pt>
                <c:pt idx="30">
                  <c:v>43151.25</c:v>
                </c:pt>
                <c:pt idx="31">
                  <c:v>43151.291666666664</c:v>
                </c:pt>
                <c:pt idx="32">
                  <c:v>43151.333333333336</c:v>
                </c:pt>
                <c:pt idx="33">
                  <c:v>43151.375</c:v>
                </c:pt>
                <c:pt idx="34">
                  <c:v>43151.416666666664</c:v>
                </c:pt>
                <c:pt idx="35">
                  <c:v>43151.458333333336</c:v>
                </c:pt>
                <c:pt idx="36">
                  <c:v>43151.5</c:v>
                </c:pt>
                <c:pt idx="37">
                  <c:v>43151.541666666664</c:v>
                </c:pt>
                <c:pt idx="38">
                  <c:v>43151.583333333336</c:v>
                </c:pt>
                <c:pt idx="39">
                  <c:v>43151.625</c:v>
                </c:pt>
                <c:pt idx="40">
                  <c:v>43151.666666666664</c:v>
                </c:pt>
                <c:pt idx="41">
                  <c:v>43151.708333333336</c:v>
                </c:pt>
                <c:pt idx="42">
                  <c:v>43151.75</c:v>
                </c:pt>
                <c:pt idx="43">
                  <c:v>43151.791666666664</c:v>
                </c:pt>
                <c:pt idx="44">
                  <c:v>43151.833333333336</c:v>
                </c:pt>
                <c:pt idx="45">
                  <c:v>43151.875</c:v>
                </c:pt>
                <c:pt idx="46">
                  <c:v>43151.916666666664</c:v>
                </c:pt>
                <c:pt idx="47">
                  <c:v>43151.958333333336</c:v>
                </c:pt>
                <c:pt idx="48">
                  <c:v>43152</c:v>
                </c:pt>
                <c:pt idx="49">
                  <c:v>43152.041666666664</c:v>
                </c:pt>
                <c:pt idx="50">
                  <c:v>43152.083333333336</c:v>
                </c:pt>
                <c:pt idx="51">
                  <c:v>43152.125</c:v>
                </c:pt>
                <c:pt idx="52">
                  <c:v>43152.166666666664</c:v>
                </c:pt>
                <c:pt idx="53">
                  <c:v>43152.208333333336</c:v>
                </c:pt>
                <c:pt idx="54">
                  <c:v>43152.25</c:v>
                </c:pt>
                <c:pt idx="55">
                  <c:v>43152.291666666664</c:v>
                </c:pt>
                <c:pt idx="56">
                  <c:v>43152.333333333336</c:v>
                </c:pt>
                <c:pt idx="57">
                  <c:v>43152.375</c:v>
                </c:pt>
                <c:pt idx="58">
                  <c:v>43152.416666666664</c:v>
                </c:pt>
                <c:pt idx="59">
                  <c:v>43152.458333333336</c:v>
                </c:pt>
                <c:pt idx="60">
                  <c:v>43152.5</c:v>
                </c:pt>
                <c:pt idx="61">
                  <c:v>43152.541666666664</c:v>
                </c:pt>
                <c:pt idx="62">
                  <c:v>43152.583333333336</c:v>
                </c:pt>
                <c:pt idx="63">
                  <c:v>43152.625</c:v>
                </c:pt>
                <c:pt idx="64">
                  <c:v>43152.666666666664</c:v>
                </c:pt>
                <c:pt idx="65">
                  <c:v>43152.708333333336</c:v>
                </c:pt>
                <c:pt idx="66">
                  <c:v>43152.75</c:v>
                </c:pt>
                <c:pt idx="67">
                  <c:v>43152.791666666664</c:v>
                </c:pt>
                <c:pt idx="68">
                  <c:v>43152.833333333336</c:v>
                </c:pt>
                <c:pt idx="69">
                  <c:v>43152.875</c:v>
                </c:pt>
                <c:pt idx="70">
                  <c:v>43152.916666666664</c:v>
                </c:pt>
                <c:pt idx="71">
                  <c:v>43152.958333333336</c:v>
                </c:pt>
                <c:pt idx="72">
                  <c:v>43153</c:v>
                </c:pt>
                <c:pt idx="73">
                  <c:v>43153.041666666664</c:v>
                </c:pt>
                <c:pt idx="74">
                  <c:v>43153.083333333336</c:v>
                </c:pt>
                <c:pt idx="75">
                  <c:v>43153.125</c:v>
                </c:pt>
                <c:pt idx="76">
                  <c:v>43153.166666666664</c:v>
                </c:pt>
                <c:pt idx="77">
                  <c:v>43153.208333333336</c:v>
                </c:pt>
                <c:pt idx="78">
                  <c:v>43153.25</c:v>
                </c:pt>
                <c:pt idx="79">
                  <c:v>43153.291666666664</c:v>
                </c:pt>
                <c:pt idx="80">
                  <c:v>43153.333333333336</c:v>
                </c:pt>
                <c:pt idx="81">
                  <c:v>43153.375</c:v>
                </c:pt>
                <c:pt idx="82">
                  <c:v>43153.416666666664</c:v>
                </c:pt>
                <c:pt idx="83">
                  <c:v>43153.458333333336</c:v>
                </c:pt>
                <c:pt idx="84">
                  <c:v>43153.5</c:v>
                </c:pt>
                <c:pt idx="85">
                  <c:v>43153.541666666664</c:v>
                </c:pt>
                <c:pt idx="86">
                  <c:v>43153.583333333336</c:v>
                </c:pt>
                <c:pt idx="87">
                  <c:v>43153.625</c:v>
                </c:pt>
                <c:pt idx="88">
                  <c:v>43153.666666666664</c:v>
                </c:pt>
                <c:pt idx="89">
                  <c:v>43153.708333333336</c:v>
                </c:pt>
                <c:pt idx="90">
                  <c:v>43153.75</c:v>
                </c:pt>
                <c:pt idx="91">
                  <c:v>43153.791666666664</c:v>
                </c:pt>
                <c:pt idx="92">
                  <c:v>43153.833333333336</c:v>
                </c:pt>
                <c:pt idx="93">
                  <c:v>43153.875</c:v>
                </c:pt>
                <c:pt idx="94">
                  <c:v>43153.916666666664</c:v>
                </c:pt>
                <c:pt idx="95">
                  <c:v>43153.958333333336</c:v>
                </c:pt>
                <c:pt idx="96">
                  <c:v>43154</c:v>
                </c:pt>
                <c:pt idx="97">
                  <c:v>43154.041666666664</c:v>
                </c:pt>
                <c:pt idx="98">
                  <c:v>43154.083333333336</c:v>
                </c:pt>
                <c:pt idx="99">
                  <c:v>43154.125</c:v>
                </c:pt>
                <c:pt idx="100">
                  <c:v>43154.166666666664</c:v>
                </c:pt>
                <c:pt idx="101">
                  <c:v>43154.208333333336</c:v>
                </c:pt>
                <c:pt idx="102">
                  <c:v>43154.25</c:v>
                </c:pt>
                <c:pt idx="103">
                  <c:v>43154.291666666664</c:v>
                </c:pt>
                <c:pt idx="104">
                  <c:v>43154.333333333336</c:v>
                </c:pt>
                <c:pt idx="105">
                  <c:v>43154.375</c:v>
                </c:pt>
                <c:pt idx="106">
                  <c:v>43154.416666666664</c:v>
                </c:pt>
                <c:pt idx="107">
                  <c:v>43154.458333333336</c:v>
                </c:pt>
                <c:pt idx="108">
                  <c:v>43154.5</c:v>
                </c:pt>
                <c:pt idx="109">
                  <c:v>43154.541666666664</c:v>
                </c:pt>
                <c:pt idx="110">
                  <c:v>43154.583333333336</c:v>
                </c:pt>
                <c:pt idx="111">
                  <c:v>43154.625</c:v>
                </c:pt>
                <c:pt idx="112">
                  <c:v>43154.666666666664</c:v>
                </c:pt>
                <c:pt idx="113">
                  <c:v>43154.708333333336</c:v>
                </c:pt>
                <c:pt idx="114">
                  <c:v>43154.75</c:v>
                </c:pt>
                <c:pt idx="115">
                  <c:v>43154.791666666664</c:v>
                </c:pt>
                <c:pt idx="116">
                  <c:v>43154.833333333336</c:v>
                </c:pt>
                <c:pt idx="117">
                  <c:v>43154.875</c:v>
                </c:pt>
                <c:pt idx="118">
                  <c:v>43154.916666666664</c:v>
                </c:pt>
                <c:pt idx="119">
                  <c:v>43154.958333333336</c:v>
                </c:pt>
                <c:pt idx="120">
                  <c:v>43155</c:v>
                </c:pt>
                <c:pt idx="121">
                  <c:v>43155.041666666664</c:v>
                </c:pt>
                <c:pt idx="122">
                  <c:v>43155.083333333336</c:v>
                </c:pt>
                <c:pt idx="123">
                  <c:v>43155.125</c:v>
                </c:pt>
                <c:pt idx="124">
                  <c:v>43155.166666666664</c:v>
                </c:pt>
                <c:pt idx="125">
                  <c:v>43155.208333333336</c:v>
                </c:pt>
                <c:pt idx="126">
                  <c:v>43155.25</c:v>
                </c:pt>
                <c:pt idx="127">
                  <c:v>43155.291666666664</c:v>
                </c:pt>
                <c:pt idx="128">
                  <c:v>43155.333333333336</c:v>
                </c:pt>
                <c:pt idx="129">
                  <c:v>43155.375</c:v>
                </c:pt>
                <c:pt idx="130">
                  <c:v>43155.416666666664</c:v>
                </c:pt>
                <c:pt idx="131">
                  <c:v>43155.458333333336</c:v>
                </c:pt>
                <c:pt idx="132">
                  <c:v>43155.5</c:v>
                </c:pt>
                <c:pt idx="133">
                  <c:v>43155.541666666664</c:v>
                </c:pt>
                <c:pt idx="134">
                  <c:v>43155.583333333336</c:v>
                </c:pt>
                <c:pt idx="135">
                  <c:v>43155.625</c:v>
                </c:pt>
                <c:pt idx="136">
                  <c:v>43155.666666666664</c:v>
                </c:pt>
                <c:pt idx="137">
                  <c:v>43155.708333333336</c:v>
                </c:pt>
                <c:pt idx="138">
                  <c:v>43155.75</c:v>
                </c:pt>
                <c:pt idx="139">
                  <c:v>43155.791666666664</c:v>
                </c:pt>
                <c:pt idx="140">
                  <c:v>43155.833333333336</c:v>
                </c:pt>
                <c:pt idx="141">
                  <c:v>43155.875</c:v>
                </c:pt>
                <c:pt idx="142">
                  <c:v>43155.916666666664</c:v>
                </c:pt>
                <c:pt idx="143">
                  <c:v>43155.958333333336</c:v>
                </c:pt>
                <c:pt idx="144">
                  <c:v>43156</c:v>
                </c:pt>
                <c:pt idx="145">
                  <c:v>43156.041666666664</c:v>
                </c:pt>
                <c:pt idx="146">
                  <c:v>43156.083333333336</c:v>
                </c:pt>
                <c:pt idx="147">
                  <c:v>43156.125</c:v>
                </c:pt>
                <c:pt idx="148">
                  <c:v>43156.166666666664</c:v>
                </c:pt>
                <c:pt idx="149">
                  <c:v>43156.208333333336</c:v>
                </c:pt>
                <c:pt idx="150">
                  <c:v>43156.25</c:v>
                </c:pt>
                <c:pt idx="151">
                  <c:v>43156.291666666664</c:v>
                </c:pt>
                <c:pt idx="152">
                  <c:v>43156.333333333336</c:v>
                </c:pt>
                <c:pt idx="153">
                  <c:v>43156.375</c:v>
                </c:pt>
                <c:pt idx="154">
                  <c:v>43156.416666666664</c:v>
                </c:pt>
                <c:pt idx="155">
                  <c:v>43156.458333333336</c:v>
                </c:pt>
                <c:pt idx="156">
                  <c:v>43156.5</c:v>
                </c:pt>
                <c:pt idx="157">
                  <c:v>43156.541666666664</c:v>
                </c:pt>
                <c:pt idx="158">
                  <c:v>43156.583333333336</c:v>
                </c:pt>
                <c:pt idx="159">
                  <c:v>43156.625</c:v>
                </c:pt>
                <c:pt idx="160">
                  <c:v>43156.666666666664</c:v>
                </c:pt>
                <c:pt idx="161">
                  <c:v>43156.708333333336</c:v>
                </c:pt>
                <c:pt idx="162">
                  <c:v>43156.75</c:v>
                </c:pt>
                <c:pt idx="163">
                  <c:v>43156.791666666664</c:v>
                </c:pt>
                <c:pt idx="164">
                  <c:v>43156.833333333336</c:v>
                </c:pt>
                <c:pt idx="165">
                  <c:v>43156.875</c:v>
                </c:pt>
                <c:pt idx="166">
                  <c:v>43156.916666666664</c:v>
                </c:pt>
                <c:pt idx="167">
                  <c:v>43156.958333333336</c:v>
                </c:pt>
              </c:numCache>
            </c:numRef>
          </c:cat>
          <c:val>
            <c:numRef>
              <c:f>'02-19-18_Group14_Baseline3 (002'!$D$2:$D$169</c:f>
              <c:numCache>
                <c:formatCode>General</c:formatCode>
                <c:ptCount val="168"/>
                <c:pt idx="0">
                  <c:v>199.822014</c:v>
                </c:pt>
                <c:pt idx="1">
                  <c:v>134.59487870000001</c:v>
                </c:pt>
                <c:pt idx="2">
                  <c:v>120.6674809</c:v>
                </c:pt>
                <c:pt idx="3">
                  <c:v>94.930849670000001</c:v>
                </c:pt>
                <c:pt idx="4">
                  <c:v>53.368169930000001</c:v>
                </c:pt>
                <c:pt idx="5">
                  <c:v>58.740471919999997</c:v>
                </c:pt>
                <c:pt idx="6">
                  <c:v>146.38015849999999</c:v>
                </c:pt>
                <c:pt idx="7">
                  <c:v>250.16298610000001</c:v>
                </c:pt>
                <c:pt idx="8">
                  <c:v>224.54217249999999</c:v>
                </c:pt>
                <c:pt idx="9">
                  <c:v>260.49557329999999</c:v>
                </c:pt>
                <c:pt idx="10">
                  <c:v>242.49562090000001</c:v>
                </c:pt>
                <c:pt idx="11">
                  <c:v>269.25882350000001</c:v>
                </c:pt>
                <c:pt idx="12">
                  <c:v>220.94919469999999</c:v>
                </c:pt>
                <c:pt idx="13">
                  <c:v>216.2446405</c:v>
                </c:pt>
                <c:pt idx="14">
                  <c:v>155.40653370000001</c:v>
                </c:pt>
                <c:pt idx="15">
                  <c:v>168.43641919999999</c:v>
                </c:pt>
                <c:pt idx="16">
                  <c:v>138.6746751</c:v>
                </c:pt>
                <c:pt idx="17">
                  <c:v>185.03810139999999</c:v>
                </c:pt>
                <c:pt idx="18">
                  <c:v>161.7594268</c:v>
                </c:pt>
                <c:pt idx="19">
                  <c:v>273.19255029999999</c:v>
                </c:pt>
                <c:pt idx="20">
                  <c:v>299.5440777</c:v>
                </c:pt>
                <c:pt idx="21">
                  <c:v>274.84961240000001</c:v>
                </c:pt>
                <c:pt idx="22">
                  <c:v>269.38553830000001</c:v>
                </c:pt>
                <c:pt idx="23">
                  <c:v>201.034899</c:v>
                </c:pt>
                <c:pt idx="24">
                  <c:v>160.14217389999999</c:v>
                </c:pt>
                <c:pt idx="25">
                  <c:v>93.027815520000004</c:v>
                </c:pt>
                <c:pt idx="26">
                  <c:v>85.40509788</c:v>
                </c:pt>
                <c:pt idx="27">
                  <c:v>75.159754520000007</c:v>
                </c:pt>
                <c:pt idx="28">
                  <c:v>59.006555210000002</c:v>
                </c:pt>
                <c:pt idx="29">
                  <c:v>71.199156939999995</c:v>
                </c:pt>
                <c:pt idx="30">
                  <c:v>167.4990956</c:v>
                </c:pt>
                <c:pt idx="31">
                  <c:v>336.30147920000002</c:v>
                </c:pt>
                <c:pt idx="32">
                  <c:v>302.25418919999998</c:v>
                </c:pt>
                <c:pt idx="33">
                  <c:v>244.48378550000001</c:v>
                </c:pt>
                <c:pt idx="34">
                  <c:v>188.62209300000001</c:v>
                </c:pt>
                <c:pt idx="35">
                  <c:v>215.4211105</c:v>
                </c:pt>
                <c:pt idx="36">
                  <c:v>200.99569009999999</c:v>
                </c:pt>
                <c:pt idx="37">
                  <c:v>171.70711800000001</c:v>
                </c:pt>
                <c:pt idx="38">
                  <c:v>142.62584960000001</c:v>
                </c:pt>
                <c:pt idx="39">
                  <c:v>127.63566779999999</c:v>
                </c:pt>
                <c:pt idx="40">
                  <c:v>122.35020179999999</c:v>
                </c:pt>
                <c:pt idx="41">
                  <c:v>160.909009</c:v>
                </c:pt>
                <c:pt idx="42">
                  <c:v>176.20419369999999</c:v>
                </c:pt>
                <c:pt idx="43">
                  <c:v>269.15945840000001</c:v>
                </c:pt>
                <c:pt idx="44">
                  <c:v>333.75549760000001</c:v>
                </c:pt>
                <c:pt idx="45">
                  <c:v>251.27160259999999</c:v>
                </c:pt>
                <c:pt idx="46">
                  <c:v>244.1922126</c:v>
                </c:pt>
                <c:pt idx="47">
                  <c:v>216.8567808</c:v>
                </c:pt>
                <c:pt idx="48">
                  <c:v>165.36531160000001</c:v>
                </c:pt>
                <c:pt idx="49">
                  <c:v>128.6033462</c:v>
                </c:pt>
                <c:pt idx="50">
                  <c:v>94.979874789999997</c:v>
                </c:pt>
                <c:pt idx="51">
                  <c:v>56.46213599</c:v>
                </c:pt>
                <c:pt idx="52">
                  <c:v>41.748713000000002</c:v>
                </c:pt>
                <c:pt idx="53">
                  <c:v>62.1017139</c:v>
                </c:pt>
                <c:pt idx="54">
                  <c:v>170.4948077</c:v>
                </c:pt>
                <c:pt idx="55">
                  <c:v>370.11643070000002</c:v>
                </c:pt>
                <c:pt idx="56">
                  <c:v>336.18336570000002</c:v>
                </c:pt>
                <c:pt idx="57">
                  <c:v>266.71931549999999</c:v>
                </c:pt>
                <c:pt idx="58">
                  <c:v>246.3208242</c:v>
                </c:pt>
                <c:pt idx="59">
                  <c:v>198.1654781</c:v>
                </c:pt>
                <c:pt idx="60">
                  <c:v>178.5776923</c:v>
                </c:pt>
                <c:pt idx="61">
                  <c:v>180.9269568</c:v>
                </c:pt>
                <c:pt idx="62">
                  <c:v>123.4952564</c:v>
                </c:pt>
                <c:pt idx="63">
                  <c:v>175.68538000000001</c:v>
                </c:pt>
                <c:pt idx="64">
                  <c:v>148.33438330000001</c:v>
                </c:pt>
                <c:pt idx="65">
                  <c:v>139.0158242</c:v>
                </c:pt>
                <c:pt idx="66">
                  <c:v>204.66886400000001</c:v>
                </c:pt>
                <c:pt idx="67">
                  <c:v>241.2917755</c:v>
                </c:pt>
                <c:pt idx="68">
                  <c:v>314.15885350000002</c:v>
                </c:pt>
                <c:pt idx="69">
                  <c:v>265.61671330000001</c:v>
                </c:pt>
                <c:pt idx="70">
                  <c:v>232.9741515</c:v>
                </c:pt>
                <c:pt idx="71">
                  <c:v>188.09487179999999</c:v>
                </c:pt>
                <c:pt idx="72">
                  <c:v>130.18454370000001</c:v>
                </c:pt>
                <c:pt idx="73">
                  <c:v>116.2310647</c:v>
                </c:pt>
                <c:pt idx="74">
                  <c:v>65.175482630000005</c:v>
                </c:pt>
                <c:pt idx="75">
                  <c:v>79.440283140000005</c:v>
                </c:pt>
                <c:pt idx="76">
                  <c:v>70.397238659999999</c:v>
                </c:pt>
                <c:pt idx="77">
                  <c:v>57.005833330000002</c:v>
                </c:pt>
                <c:pt idx="78">
                  <c:v>202.42938899999999</c:v>
                </c:pt>
                <c:pt idx="79">
                  <c:v>326.78444580000001</c:v>
                </c:pt>
                <c:pt idx="80">
                  <c:v>263.57929489999998</c:v>
                </c:pt>
                <c:pt idx="81">
                  <c:v>212.4615776</c:v>
                </c:pt>
                <c:pt idx="82">
                  <c:v>226.7037406</c:v>
                </c:pt>
                <c:pt idx="83">
                  <c:v>175.77891030000001</c:v>
                </c:pt>
                <c:pt idx="84">
                  <c:v>186.44019230000001</c:v>
                </c:pt>
                <c:pt idx="85">
                  <c:v>194.28794869999999</c:v>
                </c:pt>
                <c:pt idx="86">
                  <c:v>165.70527670000001</c:v>
                </c:pt>
                <c:pt idx="87">
                  <c:v>177.679408</c:v>
                </c:pt>
                <c:pt idx="88">
                  <c:v>131.6714929</c:v>
                </c:pt>
                <c:pt idx="89">
                  <c:v>163.51274470000001</c:v>
                </c:pt>
                <c:pt idx="90">
                  <c:v>225.87873579999999</c:v>
                </c:pt>
                <c:pt idx="91">
                  <c:v>353.10376430000002</c:v>
                </c:pt>
                <c:pt idx="92">
                  <c:v>320.82850710000002</c:v>
                </c:pt>
                <c:pt idx="93">
                  <c:v>287.65765390000001</c:v>
                </c:pt>
                <c:pt idx="94">
                  <c:v>227.54216349999999</c:v>
                </c:pt>
                <c:pt idx="95">
                  <c:v>169.65312040000001</c:v>
                </c:pt>
                <c:pt idx="96">
                  <c:v>128.29251790000001</c:v>
                </c:pt>
                <c:pt idx="97">
                  <c:v>110.1283184</c:v>
                </c:pt>
                <c:pt idx="98">
                  <c:v>74.46258401</c:v>
                </c:pt>
                <c:pt idx="99">
                  <c:v>80.580437579999995</c:v>
                </c:pt>
                <c:pt idx="100">
                  <c:v>68.560922719999994</c:v>
                </c:pt>
                <c:pt idx="101">
                  <c:v>51.429521960000002</c:v>
                </c:pt>
                <c:pt idx="102">
                  <c:v>170.51460750000001</c:v>
                </c:pt>
                <c:pt idx="103">
                  <c:v>313.46546910000001</c:v>
                </c:pt>
                <c:pt idx="104">
                  <c:v>234.63295980000001</c:v>
                </c:pt>
                <c:pt idx="105">
                  <c:v>227.63149949999999</c:v>
                </c:pt>
                <c:pt idx="106">
                  <c:v>311.23278850000003</c:v>
                </c:pt>
                <c:pt idx="107">
                  <c:v>284.50161730000002</c:v>
                </c:pt>
                <c:pt idx="108">
                  <c:v>190.10429490000001</c:v>
                </c:pt>
                <c:pt idx="109">
                  <c:v>146.3038833</c:v>
                </c:pt>
                <c:pt idx="110">
                  <c:v>172.98866029999999</c:v>
                </c:pt>
                <c:pt idx="111">
                  <c:v>151.65143219999999</c:v>
                </c:pt>
                <c:pt idx="112">
                  <c:v>165.86631489999999</c:v>
                </c:pt>
                <c:pt idx="113">
                  <c:v>140.7540429</c:v>
                </c:pt>
                <c:pt idx="114">
                  <c:v>175.12538219999999</c:v>
                </c:pt>
                <c:pt idx="115">
                  <c:v>182.9329018</c:v>
                </c:pt>
                <c:pt idx="116">
                  <c:v>234.34379329999999</c:v>
                </c:pt>
                <c:pt idx="117">
                  <c:v>228.11092439999999</c:v>
                </c:pt>
                <c:pt idx="118">
                  <c:v>233.89031850000001</c:v>
                </c:pt>
                <c:pt idx="119">
                  <c:v>171.6463775</c:v>
                </c:pt>
                <c:pt idx="120">
                  <c:v>114.36862480000001</c:v>
                </c:pt>
                <c:pt idx="121">
                  <c:v>96.921207429999995</c:v>
                </c:pt>
                <c:pt idx="122">
                  <c:v>63.160681109999999</c:v>
                </c:pt>
                <c:pt idx="123">
                  <c:v>60.08973168</c:v>
                </c:pt>
                <c:pt idx="124">
                  <c:v>61.837981669999998</c:v>
                </c:pt>
                <c:pt idx="125">
                  <c:v>60.705624360000002</c:v>
                </c:pt>
                <c:pt idx="126">
                  <c:v>68.920678530000004</c:v>
                </c:pt>
                <c:pt idx="127">
                  <c:v>94.682862990000004</c:v>
                </c:pt>
                <c:pt idx="128">
                  <c:v>188.4745666</c:v>
                </c:pt>
                <c:pt idx="129">
                  <c:v>218.5294164</c:v>
                </c:pt>
                <c:pt idx="130">
                  <c:v>384.4103255</c:v>
                </c:pt>
                <c:pt idx="131">
                  <c:v>457.84147990000002</c:v>
                </c:pt>
                <c:pt idx="132">
                  <c:v>383.12332079999999</c:v>
                </c:pt>
                <c:pt idx="133">
                  <c:v>262.87267409999998</c:v>
                </c:pt>
                <c:pt idx="134">
                  <c:v>194.7236652</c:v>
                </c:pt>
                <c:pt idx="135">
                  <c:v>235.4165965</c:v>
                </c:pt>
                <c:pt idx="136">
                  <c:v>194.09527829999999</c:v>
                </c:pt>
                <c:pt idx="137">
                  <c:v>240.1331749</c:v>
                </c:pt>
                <c:pt idx="138">
                  <c:v>248.49395809999999</c:v>
                </c:pt>
                <c:pt idx="139">
                  <c:v>299.74554769999997</c:v>
                </c:pt>
                <c:pt idx="140">
                  <c:v>264.66859720000002</c:v>
                </c:pt>
                <c:pt idx="141">
                  <c:v>180.5880137</c:v>
                </c:pt>
                <c:pt idx="142">
                  <c:v>131.22284529999999</c:v>
                </c:pt>
                <c:pt idx="143">
                  <c:v>160.43163050000001</c:v>
                </c:pt>
                <c:pt idx="144">
                  <c:v>141.10284680000001</c:v>
                </c:pt>
                <c:pt idx="145">
                  <c:v>108.46312949999999</c:v>
                </c:pt>
                <c:pt idx="146">
                  <c:v>77.69877443</c:v>
                </c:pt>
                <c:pt idx="147">
                  <c:v>52.744409939999997</c:v>
                </c:pt>
                <c:pt idx="148">
                  <c:v>59.520708640000002</c:v>
                </c:pt>
                <c:pt idx="149">
                  <c:v>76.730350950000002</c:v>
                </c:pt>
                <c:pt idx="150">
                  <c:v>70.229296070000004</c:v>
                </c:pt>
                <c:pt idx="151">
                  <c:v>131.3839562</c:v>
                </c:pt>
                <c:pt idx="152">
                  <c:v>205.17472720000001</c:v>
                </c:pt>
                <c:pt idx="153">
                  <c:v>244.52513149999999</c:v>
                </c:pt>
                <c:pt idx="154">
                  <c:v>334.39044949999999</c:v>
                </c:pt>
                <c:pt idx="155">
                  <c:v>362.13684319999999</c:v>
                </c:pt>
                <c:pt idx="156">
                  <c:v>358.70422680000001</c:v>
                </c:pt>
                <c:pt idx="157">
                  <c:v>339.60851559999998</c:v>
                </c:pt>
                <c:pt idx="158">
                  <c:v>268.16713879999998</c:v>
                </c:pt>
                <c:pt idx="159">
                  <c:v>245.06251979999999</c:v>
                </c:pt>
                <c:pt idx="160">
                  <c:v>221.39134490000001</c:v>
                </c:pt>
                <c:pt idx="161">
                  <c:v>218.9528804</c:v>
                </c:pt>
                <c:pt idx="162">
                  <c:v>233.54772779999999</c:v>
                </c:pt>
                <c:pt idx="163">
                  <c:v>286.3635706</c:v>
                </c:pt>
                <c:pt idx="164">
                  <c:v>287.09837900000002</c:v>
                </c:pt>
                <c:pt idx="165">
                  <c:v>257.61865829999999</c:v>
                </c:pt>
                <c:pt idx="166">
                  <c:v>190.84817100000001</c:v>
                </c:pt>
                <c:pt idx="167">
                  <c:v>166.08017000000001</c:v>
                </c:pt>
              </c:numCache>
            </c:numRef>
          </c:val>
          <c:smooth val="0"/>
          <c:extLst xmlns:c16r2="http://schemas.microsoft.com/office/drawing/2015/06/chart">
            <c:ext xmlns:c16="http://schemas.microsoft.com/office/drawing/2014/chart" uri="{C3380CC4-5D6E-409C-BE32-E72D297353CC}">
              <c16:uniqueId val="{00000001-9458-414F-B2EF-EC4D92EDD850}"/>
            </c:ext>
          </c:extLst>
        </c:ser>
        <c:dLbls>
          <c:showLegendKey val="0"/>
          <c:showVal val="0"/>
          <c:showCatName val="0"/>
          <c:showSerName val="0"/>
          <c:showPercent val="0"/>
          <c:showBubbleSize val="0"/>
        </c:dLbls>
        <c:smooth val="0"/>
        <c:axId val="607838136"/>
        <c:axId val="607853424"/>
      </c:lineChart>
      <c:catAx>
        <c:axId val="607838136"/>
        <c:scaling>
          <c:orientation val="minMax"/>
        </c:scaling>
        <c:delete val="0"/>
        <c:axPos val="b"/>
        <c:numFmt formatCode="m/d/yyyy\ h:mm" sourceLinked="1"/>
        <c:majorTickMark val="out"/>
        <c:minorTickMark val="none"/>
        <c:tickLblPos val="nextTo"/>
        <c:crossAx val="607853424"/>
        <c:crosses val="autoZero"/>
        <c:auto val="0"/>
        <c:lblAlgn val="ctr"/>
        <c:lblOffset val="100"/>
        <c:tickLblSkip val="24"/>
        <c:tickMarkSkip val="24"/>
        <c:noMultiLvlLbl val="0"/>
      </c:catAx>
      <c:valAx>
        <c:axId val="607853424"/>
        <c:scaling>
          <c:orientation val="minMax"/>
        </c:scaling>
        <c:delete val="0"/>
        <c:axPos val="l"/>
        <c:majorGridlines/>
        <c:title>
          <c:tx>
            <c:rich>
              <a:bodyPr rot="-5400000" vert="horz"/>
              <a:lstStyle/>
              <a:p>
                <a:pPr>
                  <a:defRPr/>
                </a:pPr>
                <a:r>
                  <a:rPr lang="en-US"/>
                  <a:t>Watts</a:t>
                </a:r>
              </a:p>
            </c:rich>
          </c:tx>
          <c:layout/>
          <c:overlay val="0"/>
        </c:title>
        <c:numFmt formatCode="General" sourceLinked="1"/>
        <c:majorTickMark val="out"/>
        <c:minorTickMark val="none"/>
        <c:tickLblPos val="nextTo"/>
        <c:crossAx val="607838136"/>
        <c:crosses val="autoZero"/>
        <c:crossBetween val="between"/>
      </c:valAx>
    </c:plotArea>
    <c:legend>
      <c:legendPos val="b"/>
      <c:layout/>
      <c:overlay val="0"/>
    </c:legend>
    <c:plotVisOnly val="1"/>
    <c:dispBlanksAs val="gap"/>
    <c:showDLblsOverMax val="0"/>
  </c:chart>
  <c:txPr>
    <a:bodyPr/>
    <a:lstStyle/>
    <a:p>
      <a:pPr>
        <a:defRPr sz="13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0D191-ADD6-4CA8-AF62-3AAB07036359}" type="doc">
      <dgm:prSet loTypeId="urn:microsoft.com/office/officeart/2005/8/layout/vList5" loCatId="list" qsTypeId="urn:microsoft.com/office/officeart/2005/8/quickstyle/simple1" qsCatId="simple" csTypeId="urn:microsoft.com/office/officeart/2005/8/colors/accent5_1" csCatId="accent5" phldr="1"/>
      <dgm:spPr/>
      <dgm:t>
        <a:bodyPr/>
        <a:lstStyle/>
        <a:p>
          <a:endParaRPr lang="en-GB"/>
        </a:p>
      </dgm:t>
    </dgm:pt>
    <dgm:pt modelId="{554D95D9-F2A9-4008-BB98-817FE0B5B95A}">
      <dgm:prSet phldrT="[Text]" custT="1"/>
      <dgm:spPr>
        <a:solidFill>
          <a:schemeClr val="accent4"/>
        </a:solidFill>
        <a:ln>
          <a:noFill/>
        </a:ln>
      </dgm:spPr>
      <dgm:t>
        <a:bodyPr/>
        <a:lstStyle/>
        <a:p>
          <a:r>
            <a:rPr lang="en-GB" sz="2000" dirty="0" smtClean="0">
              <a:solidFill>
                <a:srgbClr val="FFFFFF"/>
              </a:solidFill>
            </a:rPr>
            <a:t>Market sizing &amp; resource planning</a:t>
          </a:r>
          <a:endParaRPr lang="en-GB" sz="2000" dirty="0">
            <a:solidFill>
              <a:srgbClr val="FFFFFF"/>
            </a:solidFill>
          </a:endParaRPr>
        </a:p>
      </dgm:t>
    </dgm:pt>
    <dgm:pt modelId="{66D1ABE4-741C-48B5-90F9-C54670141CA5}" type="parTrans" cxnId="{94588EB7-3BB7-496E-A572-1EB25B5618F6}">
      <dgm:prSet/>
      <dgm:spPr/>
      <dgm:t>
        <a:bodyPr/>
        <a:lstStyle/>
        <a:p>
          <a:endParaRPr lang="en-GB"/>
        </a:p>
      </dgm:t>
    </dgm:pt>
    <dgm:pt modelId="{E6D6C40F-9581-43BD-8285-06A6F2404EED}" type="sibTrans" cxnId="{94588EB7-3BB7-496E-A572-1EB25B5618F6}">
      <dgm:prSet/>
      <dgm:spPr/>
      <dgm:t>
        <a:bodyPr/>
        <a:lstStyle/>
        <a:p>
          <a:endParaRPr lang="en-GB"/>
        </a:p>
      </dgm:t>
    </dgm:pt>
    <dgm:pt modelId="{FE2A96F1-9806-408A-AA07-BB5781746048}">
      <dgm:prSet phldrT="[Text]" custT="1"/>
      <dgm:spPr>
        <a:solidFill>
          <a:schemeClr val="bg2">
            <a:lumMod val="40000"/>
            <a:lumOff val="60000"/>
            <a:alpha val="90000"/>
          </a:schemeClr>
        </a:solidFill>
        <a:ln>
          <a:noFill/>
        </a:ln>
      </dgm:spPr>
      <dgm:t>
        <a:bodyPr/>
        <a:lstStyle/>
        <a:p>
          <a:r>
            <a:rPr lang="en-GB" sz="1400" dirty="0" smtClean="0"/>
            <a:t>What is the potential size of the load flexibility resource?</a:t>
          </a:r>
          <a:endParaRPr lang="en-GB" sz="1400" dirty="0"/>
        </a:p>
      </dgm:t>
    </dgm:pt>
    <dgm:pt modelId="{2402D80C-4718-45CA-B019-7BBB0452091D}" type="parTrans" cxnId="{58832DE3-5BD0-4CBC-87A4-4F68A8CF5E1A}">
      <dgm:prSet/>
      <dgm:spPr/>
      <dgm:t>
        <a:bodyPr/>
        <a:lstStyle/>
        <a:p>
          <a:endParaRPr lang="en-GB"/>
        </a:p>
      </dgm:t>
    </dgm:pt>
    <dgm:pt modelId="{1029A792-DE0B-41F4-8D1A-07478D2EA9FF}" type="sibTrans" cxnId="{58832DE3-5BD0-4CBC-87A4-4F68A8CF5E1A}">
      <dgm:prSet/>
      <dgm:spPr/>
      <dgm:t>
        <a:bodyPr/>
        <a:lstStyle/>
        <a:p>
          <a:endParaRPr lang="en-GB"/>
        </a:p>
      </dgm:t>
    </dgm:pt>
    <dgm:pt modelId="{AE518A14-4212-4912-BDD2-B3B29AD9B5F3}">
      <dgm:prSet phldrT="[Text]" custT="1"/>
      <dgm:spPr>
        <a:solidFill>
          <a:schemeClr val="accent4"/>
        </a:solidFill>
        <a:ln>
          <a:noFill/>
        </a:ln>
      </dgm:spPr>
      <dgm:t>
        <a:bodyPr/>
        <a:lstStyle/>
        <a:p>
          <a:r>
            <a:rPr lang="en-GB" sz="2000" dirty="0" smtClean="0">
              <a:solidFill>
                <a:srgbClr val="FFFFFF"/>
              </a:solidFill>
            </a:rPr>
            <a:t>Regulatory support</a:t>
          </a:r>
          <a:endParaRPr lang="en-GB" sz="2000" dirty="0">
            <a:solidFill>
              <a:srgbClr val="FFFFFF"/>
            </a:solidFill>
          </a:endParaRPr>
        </a:p>
      </dgm:t>
    </dgm:pt>
    <dgm:pt modelId="{A9CC85D7-B355-4AC0-B7A0-8056A84A3704}" type="parTrans" cxnId="{676FE126-0816-4D8A-AFC1-1A38E25F166A}">
      <dgm:prSet/>
      <dgm:spPr/>
      <dgm:t>
        <a:bodyPr/>
        <a:lstStyle/>
        <a:p>
          <a:endParaRPr lang="en-GB"/>
        </a:p>
      </dgm:t>
    </dgm:pt>
    <dgm:pt modelId="{99F433B5-AB48-4784-A1BF-D9EFAFD4C98E}" type="sibTrans" cxnId="{676FE126-0816-4D8A-AFC1-1A38E25F166A}">
      <dgm:prSet/>
      <dgm:spPr/>
      <dgm:t>
        <a:bodyPr/>
        <a:lstStyle/>
        <a:p>
          <a:endParaRPr lang="en-GB"/>
        </a:p>
      </dgm:t>
    </dgm:pt>
    <dgm:pt modelId="{37E935A0-7C06-4FA1-8D17-947C4F1568DF}">
      <dgm:prSet phldrT="[Text]" custT="1"/>
      <dgm:spPr>
        <a:solidFill>
          <a:schemeClr val="bg2">
            <a:lumMod val="40000"/>
            <a:lumOff val="60000"/>
            <a:alpha val="90000"/>
          </a:schemeClr>
        </a:solidFill>
        <a:ln>
          <a:noFill/>
        </a:ln>
      </dgm:spPr>
      <dgm:t>
        <a:bodyPr/>
        <a:lstStyle/>
        <a:p>
          <a:r>
            <a:rPr lang="en-GB" sz="1400" dirty="0" smtClean="0"/>
            <a:t>How can markets be more effectively opened to the demand-side?</a:t>
          </a:r>
          <a:endParaRPr lang="en-GB" sz="1400" dirty="0"/>
        </a:p>
      </dgm:t>
    </dgm:pt>
    <dgm:pt modelId="{6B63B4B1-7FDF-4883-9DB7-4BED3BFCB337}" type="parTrans" cxnId="{DDDF357D-14A2-4B95-AC75-C96923C33FD6}">
      <dgm:prSet/>
      <dgm:spPr/>
      <dgm:t>
        <a:bodyPr/>
        <a:lstStyle/>
        <a:p>
          <a:endParaRPr lang="en-GB"/>
        </a:p>
      </dgm:t>
    </dgm:pt>
    <dgm:pt modelId="{D899F7AD-D131-4EAD-82CC-96CEE5B29AF5}" type="sibTrans" cxnId="{DDDF357D-14A2-4B95-AC75-C96923C33FD6}">
      <dgm:prSet/>
      <dgm:spPr/>
      <dgm:t>
        <a:bodyPr/>
        <a:lstStyle/>
        <a:p>
          <a:endParaRPr lang="en-GB"/>
        </a:p>
      </dgm:t>
    </dgm:pt>
    <dgm:pt modelId="{67B49216-CB1B-4083-8B05-00678FCCF98E}">
      <dgm:prSet phldrT="[Text]" custT="1"/>
      <dgm:spPr>
        <a:solidFill>
          <a:schemeClr val="accent4"/>
        </a:solidFill>
        <a:ln>
          <a:noFill/>
        </a:ln>
      </dgm:spPr>
      <dgm:t>
        <a:bodyPr/>
        <a:lstStyle/>
        <a:p>
          <a:r>
            <a:rPr lang="en-GB" sz="2000" dirty="0" smtClean="0">
              <a:solidFill>
                <a:srgbClr val="FFFFFF"/>
              </a:solidFill>
            </a:rPr>
            <a:t>Pilot program design and evaluation</a:t>
          </a:r>
          <a:endParaRPr lang="en-GB" sz="2000" dirty="0">
            <a:solidFill>
              <a:srgbClr val="FFFFFF"/>
            </a:solidFill>
          </a:endParaRPr>
        </a:p>
      </dgm:t>
    </dgm:pt>
    <dgm:pt modelId="{C7A7FDB7-318E-4C99-A5F3-DEB810878AE0}" type="parTrans" cxnId="{29F5EFC8-45AF-4085-B906-E68DBC916E66}">
      <dgm:prSet/>
      <dgm:spPr/>
      <dgm:t>
        <a:bodyPr/>
        <a:lstStyle/>
        <a:p>
          <a:endParaRPr lang="en-GB"/>
        </a:p>
      </dgm:t>
    </dgm:pt>
    <dgm:pt modelId="{0F8BB4F5-05C8-4E19-9796-65141B10EE60}" type="sibTrans" cxnId="{29F5EFC8-45AF-4085-B906-E68DBC916E66}">
      <dgm:prSet/>
      <dgm:spPr/>
      <dgm:t>
        <a:bodyPr/>
        <a:lstStyle/>
        <a:p>
          <a:endParaRPr lang="en-GB"/>
        </a:p>
      </dgm:t>
    </dgm:pt>
    <dgm:pt modelId="{04138EE4-EB62-43D6-A449-8329A807436D}">
      <dgm:prSet phldrT="[Text]" custT="1"/>
      <dgm:spPr>
        <a:solidFill>
          <a:schemeClr val="bg2">
            <a:lumMod val="40000"/>
            <a:lumOff val="60000"/>
            <a:alpha val="90000"/>
          </a:schemeClr>
        </a:solidFill>
        <a:ln>
          <a:noFill/>
        </a:ln>
      </dgm:spPr>
      <dgm:t>
        <a:bodyPr/>
        <a:lstStyle/>
        <a:p>
          <a:r>
            <a:rPr lang="en-GB" sz="1400" dirty="0" smtClean="0"/>
            <a:t>How to design new pilots, programs, and participation incentives?</a:t>
          </a:r>
          <a:endParaRPr lang="en-GB" sz="1400" dirty="0"/>
        </a:p>
      </dgm:t>
    </dgm:pt>
    <dgm:pt modelId="{FFAAAAFB-CD08-4501-AC18-683132095F70}" type="parTrans" cxnId="{1A62EC24-BC4E-4FE9-921F-5DA9260D3269}">
      <dgm:prSet/>
      <dgm:spPr/>
      <dgm:t>
        <a:bodyPr/>
        <a:lstStyle/>
        <a:p>
          <a:endParaRPr lang="en-GB"/>
        </a:p>
      </dgm:t>
    </dgm:pt>
    <dgm:pt modelId="{3711FD4A-85F5-4628-B7F6-BFB7BB384A9D}" type="sibTrans" cxnId="{1A62EC24-BC4E-4FE9-921F-5DA9260D3269}">
      <dgm:prSet/>
      <dgm:spPr/>
      <dgm:t>
        <a:bodyPr/>
        <a:lstStyle/>
        <a:p>
          <a:endParaRPr lang="en-GB"/>
        </a:p>
      </dgm:t>
    </dgm:pt>
    <dgm:pt modelId="{F5ECA15C-AD89-4FF4-8014-1EDA9046F17E}">
      <dgm:prSet phldrT="[Text]" custT="1"/>
      <dgm:spPr>
        <a:solidFill>
          <a:schemeClr val="accent4"/>
        </a:solidFill>
        <a:ln>
          <a:noFill/>
        </a:ln>
      </dgm:spPr>
      <dgm:t>
        <a:bodyPr/>
        <a:lstStyle/>
        <a:p>
          <a:r>
            <a:rPr lang="en-GB" sz="2000" dirty="0" smtClean="0">
              <a:solidFill>
                <a:srgbClr val="FFFFFF"/>
              </a:solidFill>
            </a:rPr>
            <a:t>Strategy development</a:t>
          </a:r>
          <a:endParaRPr lang="en-GB" sz="2000" dirty="0">
            <a:solidFill>
              <a:srgbClr val="FFFFFF"/>
            </a:solidFill>
          </a:endParaRPr>
        </a:p>
      </dgm:t>
    </dgm:pt>
    <dgm:pt modelId="{6F6BB2D7-662C-4A1C-B962-9541498A9CEE}" type="parTrans" cxnId="{828A4A5B-4A44-42AA-9C74-77FEA7AF99C7}">
      <dgm:prSet/>
      <dgm:spPr/>
      <dgm:t>
        <a:bodyPr/>
        <a:lstStyle/>
        <a:p>
          <a:endParaRPr lang="en-GB"/>
        </a:p>
      </dgm:t>
    </dgm:pt>
    <dgm:pt modelId="{C42EA319-4452-4E85-951D-440B35991D02}" type="sibTrans" cxnId="{828A4A5B-4A44-42AA-9C74-77FEA7AF99C7}">
      <dgm:prSet/>
      <dgm:spPr/>
      <dgm:t>
        <a:bodyPr/>
        <a:lstStyle/>
        <a:p>
          <a:endParaRPr lang="en-GB"/>
        </a:p>
      </dgm:t>
    </dgm:pt>
    <dgm:pt modelId="{C00E114B-A3D0-4543-A282-56F20336A6B3}">
      <dgm:prSet phldrT="[Text]" custT="1"/>
      <dgm:spPr>
        <a:solidFill>
          <a:schemeClr val="bg2">
            <a:lumMod val="40000"/>
            <a:lumOff val="60000"/>
            <a:alpha val="90000"/>
          </a:schemeClr>
        </a:solidFill>
        <a:ln>
          <a:noFill/>
        </a:ln>
      </dgm:spPr>
      <dgm:t>
        <a:bodyPr/>
        <a:lstStyle/>
        <a:p>
          <a:r>
            <a:rPr lang="en-GB" sz="1400" dirty="0" smtClean="0"/>
            <a:t>What are successful DR business models in other markets?</a:t>
          </a:r>
          <a:endParaRPr lang="en-GB" sz="1400" dirty="0"/>
        </a:p>
      </dgm:t>
    </dgm:pt>
    <dgm:pt modelId="{0A1B3474-C627-4B38-9ABE-96A8B4E608DE}" type="parTrans" cxnId="{6FEDC895-471A-4586-9E20-13D97FDDBB50}">
      <dgm:prSet/>
      <dgm:spPr/>
      <dgm:t>
        <a:bodyPr/>
        <a:lstStyle/>
        <a:p>
          <a:endParaRPr lang="en-GB"/>
        </a:p>
      </dgm:t>
    </dgm:pt>
    <dgm:pt modelId="{E380F464-0CF0-4714-B08A-7087735A770E}" type="sibTrans" cxnId="{6FEDC895-471A-4586-9E20-13D97FDDBB50}">
      <dgm:prSet/>
      <dgm:spPr/>
      <dgm:t>
        <a:bodyPr/>
        <a:lstStyle/>
        <a:p>
          <a:endParaRPr lang="en-GB"/>
        </a:p>
      </dgm:t>
    </dgm:pt>
    <dgm:pt modelId="{ACE40D9D-0856-4DB7-874A-07DAFA344117}">
      <dgm:prSet custT="1"/>
      <dgm:spPr>
        <a:solidFill>
          <a:schemeClr val="bg2">
            <a:lumMod val="40000"/>
            <a:lumOff val="60000"/>
            <a:alpha val="90000"/>
          </a:schemeClr>
        </a:solidFill>
        <a:ln>
          <a:noFill/>
        </a:ln>
      </dgm:spPr>
      <dgm:t>
        <a:bodyPr/>
        <a:lstStyle/>
        <a:p>
          <a:r>
            <a:rPr lang="en-GB" sz="1400" dirty="0" smtClean="0"/>
            <a:t>What is the potential value of the resource?</a:t>
          </a:r>
          <a:endParaRPr lang="en-GB" sz="1400" dirty="0"/>
        </a:p>
      </dgm:t>
    </dgm:pt>
    <dgm:pt modelId="{4CCDF79A-ED57-4A52-8C52-A9E1140E0CD2}" type="parTrans" cxnId="{218433BB-898B-463C-9623-1742491B60C5}">
      <dgm:prSet/>
      <dgm:spPr/>
      <dgm:t>
        <a:bodyPr/>
        <a:lstStyle/>
        <a:p>
          <a:endParaRPr lang="en-GB"/>
        </a:p>
      </dgm:t>
    </dgm:pt>
    <dgm:pt modelId="{3A394A12-2BAF-4F0B-B0AA-CB905D0317EF}" type="sibTrans" cxnId="{218433BB-898B-463C-9623-1742491B60C5}">
      <dgm:prSet/>
      <dgm:spPr/>
      <dgm:t>
        <a:bodyPr/>
        <a:lstStyle/>
        <a:p>
          <a:endParaRPr lang="en-GB"/>
        </a:p>
      </dgm:t>
    </dgm:pt>
    <dgm:pt modelId="{493BFFA8-065E-471D-9196-C43184FDE534}">
      <dgm:prSet custT="1"/>
      <dgm:spPr>
        <a:solidFill>
          <a:schemeClr val="bg2">
            <a:lumMod val="40000"/>
            <a:lumOff val="60000"/>
            <a:alpha val="90000"/>
          </a:schemeClr>
        </a:solidFill>
        <a:ln>
          <a:noFill/>
        </a:ln>
      </dgm:spPr>
      <dgm:t>
        <a:bodyPr/>
        <a:lstStyle/>
        <a:p>
          <a:r>
            <a:rPr lang="en-GB" sz="1400" dirty="0" smtClean="0"/>
            <a:t>What barriers will prevent this potential from being realized?</a:t>
          </a:r>
          <a:endParaRPr lang="en-GB" sz="1400" dirty="0"/>
        </a:p>
      </dgm:t>
    </dgm:pt>
    <dgm:pt modelId="{DAE2FE89-F0BF-49F7-AAD2-409BEE478AB9}" type="parTrans" cxnId="{FA2DC86F-B7EE-49AF-989B-A49B57E2AC06}">
      <dgm:prSet/>
      <dgm:spPr/>
      <dgm:t>
        <a:bodyPr/>
        <a:lstStyle/>
        <a:p>
          <a:endParaRPr lang="en-GB"/>
        </a:p>
      </dgm:t>
    </dgm:pt>
    <dgm:pt modelId="{EC079947-0806-421B-AAA6-5E79B0667F48}" type="sibTrans" cxnId="{FA2DC86F-B7EE-49AF-989B-A49B57E2AC06}">
      <dgm:prSet/>
      <dgm:spPr/>
      <dgm:t>
        <a:bodyPr/>
        <a:lstStyle/>
        <a:p>
          <a:endParaRPr lang="en-GB"/>
        </a:p>
      </dgm:t>
    </dgm:pt>
    <dgm:pt modelId="{B16B50F7-0E07-4E14-9DCE-1EF3480DA5C6}">
      <dgm:prSet custT="1"/>
      <dgm:spPr>
        <a:solidFill>
          <a:schemeClr val="bg2">
            <a:lumMod val="40000"/>
            <a:lumOff val="60000"/>
            <a:alpha val="90000"/>
          </a:schemeClr>
        </a:solidFill>
        <a:ln>
          <a:noFill/>
        </a:ln>
      </dgm:spPr>
      <dgm:t>
        <a:bodyPr/>
        <a:lstStyle/>
        <a:p>
          <a:r>
            <a:rPr lang="en-GB" sz="1400" dirty="0" smtClean="0"/>
            <a:t>What are the measured impacts of the new programs?</a:t>
          </a:r>
          <a:endParaRPr lang="en-GB" sz="1400" dirty="0"/>
        </a:p>
      </dgm:t>
    </dgm:pt>
    <dgm:pt modelId="{9EAB0186-4257-4A21-AC45-B25AB58F47C7}" type="parTrans" cxnId="{F4C29F2C-4ABA-46DE-B216-FB1D36F5099E}">
      <dgm:prSet/>
      <dgm:spPr/>
      <dgm:t>
        <a:bodyPr/>
        <a:lstStyle/>
        <a:p>
          <a:endParaRPr lang="en-GB"/>
        </a:p>
      </dgm:t>
    </dgm:pt>
    <dgm:pt modelId="{E9EE0DC8-7E4D-4931-9E81-EEB8EC2826D9}" type="sibTrans" cxnId="{F4C29F2C-4ABA-46DE-B216-FB1D36F5099E}">
      <dgm:prSet/>
      <dgm:spPr/>
      <dgm:t>
        <a:bodyPr/>
        <a:lstStyle/>
        <a:p>
          <a:endParaRPr lang="en-GB"/>
        </a:p>
      </dgm:t>
    </dgm:pt>
    <dgm:pt modelId="{F6939451-3732-4216-9C64-5E9B1F6C318F}">
      <dgm:prSet custT="1"/>
      <dgm:spPr>
        <a:solidFill>
          <a:schemeClr val="bg2">
            <a:lumMod val="40000"/>
            <a:lumOff val="60000"/>
            <a:alpha val="90000"/>
          </a:schemeClr>
        </a:solidFill>
        <a:ln>
          <a:noFill/>
        </a:ln>
      </dgm:spPr>
      <dgm:t>
        <a:bodyPr/>
        <a:lstStyle/>
        <a:p>
          <a:r>
            <a:rPr lang="en-GB" sz="1400" dirty="0" smtClean="0"/>
            <a:t>What business models have failed and why?</a:t>
          </a:r>
          <a:endParaRPr lang="en-GB" sz="1400" dirty="0"/>
        </a:p>
      </dgm:t>
    </dgm:pt>
    <dgm:pt modelId="{ED21F003-67B8-4EF8-A5E4-AEA1ADCA3A1D}" type="parTrans" cxnId="{4DCF06C5-FAA5-4CA6-8DBC-1CA3A17CA887}">
      <dgm:prSet/>
      <dgm:spPr/>
      <dgm:t>
        <a:bodyPr/>
        <a:lstStyle/>
        <a:p>
          <a:endParaRPr lang="en-GB"/>
        </a:p>
      </dgm:t>
    </dgm:pt>
    <dgm:pt modelId="{D6D8DF24-B337-4C5E-A1EE-B9E94B42D31D}" type="sibTrans" cxnId="{4DCF06C5-FAA5-4CA6-8DBC-1CA3A17CA887}">
      <dgm:prSet/>
      <dgm:spPr/>
      <dgm:t>
        <a:bodyPr/>
        <a:lstStyle/>
        <a:p>
          <a:endParaRPr lang="en-GB"/>
        </a:p>
      </dgm:t>
    </dgm:pt>
    <dgm:pt modelId="{A5E48838-A622-4089-9377-5450211CB3F5}">
      <dgm:prSet phldrT="[Text]" custT="1"/>
      <dgm:spPr>
        <a:solidFill>
          <a:schemeClr val="bg2">
            <a:lumMod val="40000"/>
            <a:lumOff val="60000"/>
            <a:alpha val="90000"/>
          </a:schemeClr>
        </a:solidFill>
        <a:ln>
          <a:noFill/>
        </a:ln>
      </dgm:spPr>
      <dgm:t>
        <a:bodyPr/>
        <a:lstStyle/>
        <a:p>
          <a:r>
            <a:rPr lang="en-GB" sz="1400" dirty="0" smtClean="0"/>
            <a:t>How should rates be redesigned to promote load flexibility?</a:t>
          </a:r>
          <a:endParaRPr lang="en-GB" sz="1400" dirty="0"/>
        </a:p>
      </dgm:t>
    </dgm:pt>
    <dgm:pt modelId="{E85F459C-4F89-4253-B4EE-982B6518C921}" type="parTrans" cxnId="{ABDC1C1B-668B-4015-BCA8-7C1F6D6EC6FB}">
      <dgm:prSet/>
      <dgm:spPr/>
      <dgm:t>
        <a:bodyPr/>
        <a:lstStyle/>
        <a:p>
          <a:endParaRPr lang="en-GB"/>
        </a:p>
      </dgm:t>
    </dgm:pt>
    <dgm:pt modelId="{2C429E88-C41F-4E84-89E6-56F6F71CF07A}" type="sibTrans" cxnId="{ABDC1C1B-668B-4015-BCA8-7C1F6D6EC6FB}">
      <dgm:prSet/>
      <dgm:spPr/>
      <dgm:t>
        <a:bodyPr/>
        <a:lstStyle/>
        <a:p>
          <a:endParaRPr lang="en-GB"/>
        </a:p>
      </dgm:t>
    </dgm:pt>
    <dgm:pt modelId="{497A35A5-C00F-498E-AE1B-6C2C6FDED08D}">
      <dgm:prSet phldrT="[Text]" custT="1"/>
      <dgm:spPr>
        <a:solidFill>
          <a:schemeClr val="bg2">
            <a:lumMod val="40000"/>
            <a:lumOff val="60000"/>
            <a:alpha val="90000"/>
          </a:schemeClr>
        </a:solidFill>
        <a:ln>
          <a:noFill/>
        </a:ln>
      </dgm:spPr>
      <dgm:t>
        <a:bodyPr/>
        <a:lstStyle/>
        <a:p>
          <a:r>
            <a:rPr lang="en-GB" sz="1400" dirty="0" smtClean="0"/>
            <a:t>Are new regulatory incentives needed?</a:t>
          </a:r>
          <a:endParaRPr lang="en-GB" sz="1400" dirty="0"/>
        </a:p>
      </dgm:t>
    </dgm:pt>
    <dgm:pt modelId="{5F7647C6-9C9D-44D6-8D92-F151977826A9}" type="parTrans" cxnId="{A6FAF58C-1275-4648-A278-2C3479E0EEA0}">
      <dgm:prSet/>
      <dgm:spPr/>
      <dgm:t>
        <a:bodyPr/>
        <a:lstStyle/>
        <a:p>
          <a:endParaRPr lang="en-GB"/>
        </a:p>
      </dgm:t>
    </dgm:pt>
    <dgm:pt modelId="{A606FCC8-8B8E-43B1-A7EA-FD173CA213F4}" type="sibTrans" cxnId="{A6FAF58C-1275-4648-A278-2C3479E0EEA0}">
      <dgm:prSet/>
      <dgm:spPr/>
      <dgm:t>
        <a:bodyPr/>
        <a:lstStyle/>
        <a:p>
          <a:endParaRPr lang="en-GB"/>
        </a:p>
      </dgm:t>
    </dgm:pt>
    <dgm:pt modelId="{1EC14A51-9688-468C-B832-900534A122FD}">
      <dgm:prSet phldrT="[Text]" custT="1"/>
      <dgm:spPr>
        <a:solidFill>
          <a:schemeClr val="bg2">
            <a:lumMod val="40000"/>
            <a:lumOff val="60000"/>
            <a:alpha val="90000"/>
          </a:schemeClr>
        </a:solidFill>
        <a:ln>
          <a:noFill/>
        </a:ln>
      </dgm:spPr>
      <dgm:t>
        <a:bodyPr/>
        <a:lstStyle/>
        <a:p>
          <a:r>
            <a:rPr lang="en-GB" sz="1400" dirty="0" smtClean="0"/>
            <a:t>What regulatory developments are on the horizon?</a:t>
          </a:r>
          <a:endParaRPr lang="en-GB" sz="1400" dirty="0"/>
        </a:p>
      </dgm:t>
    </dgm:pt>
    <dgm:pt modelId="{14F5A9E7-F53F-413D-941F-C74D15E2DD8F}" type="parTrans" cxnId="{B6FE961A-D98B-4C94-AE7B-C34C7929E9E1}">
      <dgm:prSet/>
      <dgm:spPr/>
      <dgm:t>
        <a:bodyPr/>
        <a:lstStyle/>
        <a:p>
          <a:endParaRPr lang="en-GB"/>
        </a:p>
      </dgm:t>
    </dgm:pt>
    <dgm:pt modelId="{6C7A679B-2584-41D0-9746-95AEFF072F62}" type="sibTrans" cxnId="{B6FE961A-D98B-4C94-AE7B-C34C7929E9E1}">
      <dgm:prSet/>
      <dgm:spPr/>
      <dgm:t>
        <a:bodyPr/>
        <a:lstStyle/>
        <a:p>
          <a:endParaRPr lang="en-GB"/>
        </a:p>
      </dgm:t>
    </dgm:pt>
    <dgm:pt modelId="{B617E57D-649A-404F-AE10-60260332AAFD}">
      <dgm:prSet phldrT="[Text]" custT="1"/>
      <dgm:spPr>
        <a:solidFill>
          <a:schemeClr val="bg2">
            <a:lumMod val="40000"/>
            <a:lumOff val="60000"/>
            <a:alpha val="90000"/>
          </a:schemeClr>
        </a:solidFill>
        <a:ln>
          <a:noFill/>
        </a:ln>
      </dgm:spPr>
      <dgm:t>
        <a:bodyPr/>
        <a:lstStyle/>
        <a:p>
          <a:r>
            <a:rPr lang="en-GB" sz="1400" dirty="0" smtClean="0"/>
            <a:t>Is the organization aligned around a consistent view of DR value?</a:t>
          </a:r>
          <a:endParaRPr lang="en-GB" sz="1400" dirty="0"/>
        </a:p>
      </dgm:t>
    </dgm:pt>
    <dgm:pt modelId="{5AB51586-81C1-4D03-B92E-2561AA62F9A2}" type="parTrans" cxnId="{9B3D0FCA-FD83-41F4-ADE9-A8DAA70F0278}">
      <dgm:prSet/>
      <dgm:spPr/>
    </dgm:pt>
    <dgm:pt modelId="{D930B02F-3C88-413B-A8A4-7BB163257092}" type="sibTrans" cxnId="{9B3D0FCA-FD83-41F4-ADE9-A8DAA70F0278}">
      <dgm:prSet/>
      <dgm:spPr/>
    </dgm:pt>
    <dgm:pt modelId="{72D1105C-D252-44D0-9BA7-7C4A875D3888}">
      <dgm:prSet custT="1"/>
      <dgm:spPr>
        <a:solidFill>
          <a:schemeClr val="bg2">
            <a:lumMod val="40000"/>
            <a:lumOff val="60000"/>
            <a:alpha val="90000"/>
          </a:schemeClr>
        </a:solidFill>
        <a:ln>
          <a:noFill/>
        </a:ln>
      </dgm:spPr>
      <dgm:t>
        <a:bodyPr/>
        <a:lstStyle/>
        <a:p>
          <a:r>
            <a:rPr lang="en-GB" sz="1400" dirty="0" smtClean="0"/>
            <a:t>How to communicate these findings to regulators &amp; policymakers?</a:t>
          </a:r>
          <a:endParaRPr lang="en-GB" sz="1400" dirty="0"/>
        </a:p>
      </dgm:t>
    </dgm:pt>
    <dgm:pt modelId="{B1EBFDBE-5A07-4C1A-BC2C-439C5A590CEA}" type="parTrans" cxnId="{2DEB5974-C3C8-470B-B773-2625576535F5}">
      <dgm:prSet/>
      <dgm:spPr/>
    </dgm:pt>
    <dgm:pt modelId="{B82DAF92-7AF1-4FAE-825C-4273B373A748}" type="sibTrans" cxnId="{2DEB5974-C3C8-470B-B773-2625576535F5}">
      <dgm:prSet/>
      <dgm:spPr/>
    </dgm:pt>
    <dgm:pt modelId="{7E0B8045-9D30-4F97-9091-EA99459BC01A}" type="pres">
      <dgm:prSet presAssocID="{6DC0D191-ADD6-4CA8-AF62-3AAB07036359}" presName="Name0" presStyleCnt="0">
        <dgm:presLayoutVars>
          <dgm:dir/>
          <dgm:animLvl val="lvl"/>
          <dgm:resizeHandles val="exact"/>
        </dgm:presLayoutVars>
      </dgm:prSet>
      <dgm:spPr/>
      <dgm:t>
        <a:bodyPr/>
        <a:lstStyle/>
        <a:p>
          <a:endParaRPr lang="en-GB"/>
        </a:p>
      </dgm:t>
    </dgm:pt>
    <dgm:pt modelId="{A7168B95-3270-4C91-9012-92F53B9168B7}" type="pres">
      <dgm:prSet presAssocID="{554D95D9-F2A9-4008-BB98-817FE0B5B95A}" presName="linNode" presStyleCnt="0"/>
      <dgm:spPr/>
    </dgm:pt>
    <dgm:pt modelId="{773863D1-3D66-49E5-897D-5B6F81DF928C}" type="pres">
      <dgm:prSet presAssocID="{554D95D9-F2A9-4008-BB98-817FE0B5B95A}" presName="parentText" presStyleLbl="node1" presStyleIdx="0" presStyleCnt="4" custScaleX="77931">
        <dgm:presLayoutVars>
          <dgm:chMax val="1"/>
          <dgm:bulletEnabled val="1"/>
        </dgm:presLayoutVars>
      </dgm:prSet>
      <dgm:spPr/>
      <dgm:t>
        <a:bodyPr/>
        <a:lstStyle/>
        <a:p>
          <a:endParaRPr lang="en-GB"/>
        </a:p>
      </dgm:t>
    </dgm:pt>
    <dgm:pt modelId="{D5679BFB-7C71-4587-8127-447A2DD00B38}" type="pres">
      <dgm:prSet presAssocID="{554D95D9-F2A9-4008-BB98-817FE0B5B95A}" presName="descendantText" presStyleLbl="alignAccFollowNode1" presStyleIdx="0" presStyleCnt="4" custScaleX="104971">
        <dgm:presLayoutVars>
          <dgm:bulletEnabled val="1"/>
        </dgm:presLayoutVars>
      </dgm:prSet>
      <dgm:spPr/>
      <dgm:t>
        <a:bodyPr/>
        <a:lstStyle/>
        <a:p>
          <a:endParaRPr lang="en-GB"/>
        </a:p>
      </dgm:t>
    </dgm:pt>
    <dgm:pt modelId="{FE316B48-EF02-4B47-81C8-8CA4DB0367AA}" type="pres">
      <dgm:prSet presAssocID="{E6D6C40F-9581-43BD-8285-06A6F2404EED}" presName="sp" presStyleCnt="0"/>
      <dgm:spPr/>
    </dgm:pt>
    <dgm:pt modelId="{562E1E2B-3C09-408D-9511-71027179AB62}" type="pres">
      <dgm:prSet presAssocID="{AE518A14-4212-4912-BDD2-B3B29AD9B5F3}" presName="linNode" presStyleCnt="0"/>
      <dgm:spPr/>
    </dgm:pt>
    <dgm:pt modelId="{874F118C-42C0-4EDF-BD70-AD35DF64AADC}" type="pres">
      <dgm:prSet presAssocID="{AE518A14-4212-4912-BDD2-B3B29AD9B5F3}" presName="parentText" presStyleLbl="node1" presStyleIdx="1" presStyleCnt="4" custScaleX="77931">
        <dgm:presLayoutVars>
          <dgm:chMax val="1"/>
          <dgm:bulletEnabled val="1"/>
        </dgm:presLayoutVars>
      </dgm:prSet>
      <dgm:spPr/>
      <dgm:t>
        <a:bodyPr/>
        <a:lstStyle/>
        <a:p>
          <a:endParaRPr lang="en-GB"/>
        </a:p>
      </dgm:t>
    </dgm:pt>
    <dgm:pt modelId="{3A5F5517-CB94-4B97-8D87-5234BAB62E1D}" type="pres">
      <dgm:prSet presAssocID="{AE518A14-4212-4912-BDD2-B3B29AD9B5F3}" presName="descendantText" presStyleLbl="alignAccFollowNode1" presStyleIdx="1" presStyleCnt="4" custScaleX="104971">
        <dgm:presLayoutVars>
          <dgm:bulletEnabled val="1"/>
        </dgm:presLayoutVars>
      </dgm:prSet>
      <dgm:spPr/>
      <dgm:t>
        <a:bodyPr/>
        <a:lstStyle/>
        <a:p>
          <a:endParaRPr lang="en-GB"/>
        </a:p>
      </dgm:t>
    </dgm:pt>
    <dgm:pt modelId="{33A09E2E-2F86-45E1-89CC-3C7EC657E787}" type="pres">
      <dgm:prSet presAssocID="{99F433B5-AB48-4784-A1BF-D9EFAFD4C98E}" presName="sp" presStyleCnt="0"/>
      <dgm:spPr/>
    </dgm:pt>
    <dgm:pt modelId="{2F6257C4-63E4-47B0-8B65-0C62AC541473}" type="pres">
      <dgm:prSet presAssocID="{67B49216-CB1B-4083-8B05-00678FCCF98E}" presName="linNode" presStyleCnt="0"/>
      <dgm:spPr/>
    </dgm:pt>
    <dgm:pt modelId="{23712480-7D21-470F-86E0-48D2C7D508D3}" type="pres">
      <dgm:prSet presAssocID="{67B49216-CB1B-4083-8B05-00678FCCF98E}" presName="parentText" presStyleLbl="node1" presStyleIdx="2" presStyleCnt="4" custScaleX="77931">
        <dgm:presLayoutVars>
          <dgm:chMax val="1"/>
          <dgm:bulletEnabled val="1"/>
        </dgm:presLayoutVars>
      </dgm:prSet>
      <dgm:spPr/>
      <dgm:t>
        <a:bodyPr/>
        <a:lstStyle/>
        <a:p>
          <a:endParaRPr lang="en-GB"/>
        </a:p>
      </dgm:t>
    </dgm:pt>
    <dgm:pt modelId="{183390F8-A107-47F4-80FE-40567B4E1B58}" type="pres">
      <dgm:prSet presAssocID="{67B49216-CB1B-4083-8B05-00678FCCF98E}" presName="descendantText" presStyleLbl="alignAccFollowNode1" presStyleIdx="2" presStyleCnt="4" custScaleX="104971">
        <dgm:presLayoutVars>
          <dgm:bulletEnabled val="1"/>
        </dgm:presLayoutVars>
      </dgm:prSet>
      <dgm:spPr/>
      <dgm:t>
        <a:bodyPr/>
        <a:lstStyle/>
        <a:p>
          <a:endParaRPr lang="en-GB"/>
        </a:p>
      </dgm:t>
    </dgm:pt>
    <dgm:pt modelId="{A6F24D34-F12F-4B2F-BA69-093AAC7DBB72}" type="pres">
      <dgm:prSet presAssocID="{0F8BB4F5-05C8-4E19-9796-65141B10EE60}" presName="sp" presStyleCnt="0"/>
      <dgm:spPr/>
    </dgm:pt>
    <dgm:pt modelId="{6D92EDC6-2D41-44BF-A474-07E5065C6CEB}" type="pres">
      <dgm:prSet presAssocID="{F5ECA15C-AD89-4FF4-8014-1EDA9046F17E}" presName="linNode" presStyleCnt="0"/>
      <dgm:spPr/>
    </dgm:pt>
    <dgm:pt modelId="{FE6AD149-A39F-4991-B0FE-26CD4A9C55AD}" type="pres">
      <dgm:prSet presAssocID="{F5ECA15C-AD89-4FF4-8014-1EDA9046F17E}" presName="parentText" presStyleLbl="node1" presStyleIdx="3" presStyleCnt="4" custScaleX="77931">
        <dgm:presLayoutVars>
          <dgm:chMax val="1"/>
          <dgm:bulletEnabled val="1"/>
        </dgm:presLayoutVars>
      </dgm:prSet>
      <dgm:spPr/>
      <dgm:t>
        <a:bodyPr/>
        <a:lstStyle/>
        <a:p>
          <a:endParaRPr lang="en-GB"/>
        </a:p>
      </dgm:t>
    </dgm:pt>
    <dgm:pt modelId="{E8F223B1-CA25-4B1B-A0F7-2E7577D4CB56}" type="pres">
      <dgm:prSet presAssocID="{F5ECA15C-AD89-4FF4-8014-1EDA9046F17E}" presName="descendantText" presStyleLbl="alignAccFollowNode1" presStyleIdx="3" presStyleCnt="4" custScaleX="104971">
        <dgm:presLayoutVars>
          <dgm:bulletEnabled val="1"/>
        </dgm:presLayoutVars>
      </dgm:prSet>
      <dgm:spPr/>
      <dgm:t>
        <a:bodyPr/>
        <a:lstStyle/>
        <a:p>
          <a:endParaRPr lang="en-GB"/>
        </a:p>
      </dgm:t>
    </dgm:pt>
  </dgm:ptLst>
  <dgm:cxnLst>
    <dgm:cxn modelId="{218433BB-898B-463C-9623-1742491B60C5}" srcId="{554D95D9-F2A9-4008-BB98-817FE0B5B95A}" destId="{ACE40D9D-0856-4DB7-874A-07DAFA344117}" srcOrd="1" destOrd="0" parTransId="{4CCDF79A-ED57-4A52-8C52-A9E1140E0CD2}" sibTransId="{3A394A12-2BAF-4F0B-B0AA-CB905D0317EF}"/>
    <dgm:cxn modelId="{4DCF06C5-FAA5-4CA6-8DBC-1CA3A17CA887}" srcId="{F5ECA15C-AD89-4FF4-8014-1EDA9046F17E}" destId="{F6939451-3732-4216-9C64-5E9B1F6C318F}" srcOrd="2" destOrd="0" parTransId="{ED21F003-67B8-4EF8-A5E4-AEA1ADCA3A1D}" sibTransId="{D6D8DF24-B337-4C5E-A1EE-B9E94B42D31D}"/>
    <dgm:cxn modelId="{828A4A5B-4A44-42AA-9C74-77FEA7AF99C7}" srcId="{6DC0D191-ADD6-4CA8-AF62-3AAB07036359}" destId="{F5ECA15C-AD89-4FF4-8014-1EDA9046F17E}" srcOrd="3" destOrd="0" parTransId="{6F6BB2D7-662C-4A1C-B962-9541498A9CEE}" sibTransId="{C42EA319-4452-4E85-951D-440B35991D02}"/>
    <dgm:cxn modelId="{9B3D0FCA-FD83-41F4-ADE9-A8DAA70F0278}" srcId="{F5ECA15C-AD89-4FF4-8014-1EDA9046F17E}" destId="{B617E57D-649A-404F-AE10-60260332AAFD}" srcOrd="0" destOrd="0" parTransId="{5AB51586-81C1-4D03-B92E-2561AA62F9A2}" sibTransId="{D930B02F-3C88-413B-A8A4-7BB163257092}"/>
    <dgm:cxn modelId="{9D5F10E2-4670-4785-9A01-7BA81C93A569}" type="presOf" srcId="{554D95D9-F2A9-4008-BB98-817FE0B5B95A}" destId="{773863D1-3D66-49E5-897D-5B6F81DF928C}" srcOrd="0" destOrd="0" presId="urn:microsoft.com/office/officeart/2005/8/layout/vList5"/>
    <dgm:cxn modelId="{CDB6C9E7-99ED-4895-B5D3-6E76DD22A3B5}" type="presOf" srcId="{A5E48838-A622-4089-9377-5450211CB3F5}" destId="{3A5F5517-CB94-4B97-8D87-5234BAB62E1D}" srcOrd="0" destOrd="1" presId="urn:microsoft.com/office/officeart/2005/8/layout/vList5"/>
    <dgm:cxn modelId="{F1E80B83-6A5E-4E0D-B584-207446618616}" type="presOf" srcId="{F6939451-3732-4216-9C64-5E9B1F6C318F}" destId="{E8F223B1-CA25-4B1B-A0F7-2E7577D4CB56}" srcOrd="0" destOrd="2" presId="urn:microsoft.com/office/officeart/2005/8/layout/vList5"/>
    <dgm:cxn modelId="{94588EB7-3BB7-496E-A572-1EB25B5618F6}" srcId="{6DC0D191-ADD6-4CA8-AF62-3AAB07036359}" destId="{554D95D9-F2A9-4008-BB98-817FE0B5B95A}" srcOrd="0" destOrd="0" parTransId="{66D1ABE4-741C-48B5-90F9-C54670141CA5}" sibTransId="{E6D6C40F-9581-43BD-8285-06A6F2404EED}"/>
    <dgm:cxn modelId="{2DEB5974-C3C8-470B-B773-2625576535F5}" srcId="{67B49216-CB1B-4083-8B05-00678FCCF98E}" destId="{72D1105C-D252-44D0-9BA7-7C4A875D3888}" srcOrd="2" destOrd="0" parTransId="{B1EBFDBE-5A07-4C1A-BC2C-439C5A590CEA}" sibTransId="{B82DAF92-7AF1-4FAE-825C-4273B373A748}"/>
    <dgm:cxn modelId="{DFA1350D-A22F-4D72-BA27-0986EBDAAFA0}" type="presOf" srcId="{B16B50F7-0E07-4E14-9DCE-1EF3480DA5C6}" destId="{183390F8-A107-47F4-80FE-40567B4E1B58}" srcOrd="0" destOrd="1" presId="urn:microsoft.com/office/officeart/2005/8/layout/vList5"/>
    <dgm:cxn modelId="{B2474EBD-E403-4FAF-A9B1-D8D4FF568EF4}" type="presOf" srcId="{37E935A0-7C06-4FA1-8D17-947C4F1568DF}" destId="{3A5F5517-CB94-4B97-8D87-5234BAB62E1D}" srcOrd="0" destOrd="3" presId="urn:microsoft.com/office/officeart/2005/8/layout/vList5"/>
    <dgm:cxn modelId="{5775B694-EBDD-4672-AB3D-22A83080CD1C}" type="presOf" srcId="{6DC0D191-ADD6-4CA8-AF62-3AAB07036359}" destId="{7E0B8045-9D30-4F97-9091-EA99459BC01A}" srcOrd="0" destOrd="0" presId="urn:microsoft.com/office/officeart/2005/8/layout/vList5"/>
    <dgm:cxn modelId="{ABDC1C1B-668B-4015-BCA8-7C1F6D6EC6FB}" srcId="{AE518A14-4212-4912-BDD2-B3B29AD9B5F3}" destId="{A5E48838-A622-4089-9377-5450211CB3F5}" srcOrd="1" destOrd="0" parTransId="{E85F459C-4F89-4253-B4EE-982B6518C921}" sibTransId="{2C429E88-C41F-4E84-89E6-56F6F71CF07A}"/>
    <dgm:cxn modelId="{0ABD5224-5C8D-416F-AE7B-D8E33F8496C3}" type="presOf" srcId="{497A35A5-C00F-498E-AE1B-6C2C6FDED08D}" destId="{3A5F5517-CB94-4B97-8D87-5234BAB62E1D}" srcOrd="0" destOrd="2" presId="urn:microsoft.com/office/officeart/2005/8/layout/vList5"/>
    <dgm:cxn modelId="{43352004-655C-47F6-85BF-24708A3C2688}" type="presOf" srcId="{04138EE4-EB62-43D6-A449-8329A807436D}" destId="{183390F8-A107-47F4-80FE-40567B4E1B58}" srcOrd="0" destOrd="0" presId="urn:microsoft.com/office/officeart/2005/8/layout/vList5"/>
    <dgm:cxn modelId="{29F5EFC8-45AF-4085-B906-E68DBC916E66}" srcId="{6DC0D191-ADD6-4CA8-AF62-3AAB07036359}" destId="{67B49216-CB1B-4083-8B05-00678FCCF98E}" srcOrd="2" destOrd="0" parTransId="{C7A7FDB7-318E-4C99-A5F3-DEB810878AE0}" sibTransId="{0F8BB4F5-05C8-4E19-9796-65141B10EE60}"/>
    <dgm:cxn modelId="{F4C29F2C-4ABA-46DE-B216-FB1D36F5099E}" srcId="{67B49216-CB1B-4083-8B05-00678FCCF98E}" destId="{B16B50F7-0E07-4E14-9DCE-1EF3480DA5C6}" srcOrd="1" destOrd="0" parTransId="{9EAB0186-4257-4A21-AC45-B25AB58F47C7}" sibTransId="{E9EE0DC8-7E4D-4931-9E81-EEB8EC2826D9}"/>
    <dgm:cxn modelId="{A6FAF58C-1275-4648-A278-2C3479E0EEA0}" srcId="{AE518A14-4212-4912-BDD2-B3B29AD9B5F3}" destId="{497A35A5-C00F-498E-AE1B-6C2C6FDED08D}" srcOrd="2" destOrd="0" parTransId="{5F7647C6-9C9D-44D6-8D92-F151977826A9}" sibTransId="{A606FCC8-8B8E-43B1-A7EA-FD173CA213F4}"/>
    <dgm:cxn modelId="{73855335-A3DC-414A-9503-6751C9E5D1DC}" type="presOf" srcId="{FE2A96F1-9806-408A-AA07-BB5781746048}" destId="{D5679BFB-7C71-4587-8127-447A2DD00B38}" srcOrd="0" destOrd="0" presId="urn:microsoft.com/office/officeart/2005/8/layout/vList5"/>
    <dgm:cxn modelId="{95B16558-4708-45C2-83F3-5530E7D35C66}" type="presOf" srcId="{72D1105C-D252-44D0-9BA7-7C4A875D3888}" destId="{183390F8-A107-47F4-80FE-40567B4E1B58}" srcOrd="0" destOrd="2" presId="urn:microsoft.com/office/officeart/2005/8/layout/vList5"/>
    <dgm:cxn modelId="{9C90C8D2-40E8-48FB-AAB0-BA4EC8BA2020}" type="presOf" srcId="{C00E114B-A3D0-4543-A282-56F20336A6B3}" destId="{E8F223B1-CA25-4B1B-A0F7-2E7577D4CB56}" srcOrd="0" destOrd="1" presId="urn:microsoft.com/office/officeart/2005/8/layout/vList5"/>
    <dgm:cxn modelId="{B6FE961A-D98B-4C94-AE7B-C34C7929E9E1}" srcId="{AE518A14-4212-4912-BDD2-B3B29AD9B5F3}" destId="{1EC14A51-9688-468C-B832-900534A122FD}" srcOrd="0" destOrd="0" parTransId="{14F5A9E7-F53F-413D-941F-C74D15E2DD8F}" sibTransId="{6C7A679B-2584-41D0-9746-95AEFF072F62}"/>
    <dgm:cxn modelId="{676FE126-0816-4D8A-AFC1-1A38E25F166A}" srcId="{6DC0D191-ADD6-4CA8-AF62-3AAB07036359}" destId="{AE518A14-4212-4912-BDD2-B3B29AD9B5F3}" srcOrd="1" destOrd="0" parTransId="{A9CC85D7-B355-4AC0-B7A0-8056A84A3704}" sibTransId="{99F433B5-AB48-4784-A1BF-D9EFAFD4C98E}"/>
    <dgm:cxn modelId="{4F3C90F0-026C-4C00-9D05-D82C33FD566C}" type="presOf" srcId="{67B49216-CB1B-4083-8B05-00678FCCF98E}" destId="{23712480-7D21-470F-86E0-48D2C7D508D3}" srcOrd="0" destOrd="0" presId="urn:microsoft.com/office/officeart/2005/8/layout/vList5"/>
    <dgm:cxn modelId="{55ABEA16-A075-446E-846B-18A04FECAB07}" type="presOf" srcId="{493BFFA8-065E-471D-9196-C43184FDE534}" destId="{D5679BFB-7C71-4587-8127-447A2DD00B38}" srcOrd="0" destOrd="2" presId="urn:microsoft.com/office/officeart/2005/8/layout/vList5"/>
    <dgm:cxn modelId="{CED49BB8-7B60-4D76-BA30-C51BD2B1A96E}" type="presOf" srcId="{ACE40D9D-0856-4DB7-874A-07DAFA344117}" destId="{D5679BFB-7C71-4587-8127-447A2DD00B38}" srcOrd="0" destOrd="1" presId="urn:microsoft.com/office/officeart/2005/8/layout/vList5"/>
    <dgm:cxn modelId="{8C7A9F40-1D73-4731-B53F-3E03554DE6C2}" type="presOf" srcId="{F5ECA15C-AD89-4FF4-8014-1EDA9046F17E}" destId="{FE6AD149-A39F-4991-B0FE-26CD4A9C55AD}" srcOrd="0" destOrd="0" presId="urn:microsoft.com/office/officeart/2005/8/layout/vList5"/>
    <dgm:cxn modelId="{AC40682B-8CC6-4F46-9B7E-3118F8556BED}" type="presOf" srcId="{AE518A14-4212-4912-BDD2-B3B29AD9B5F3}" destId="{874F118C-42C0-4EDF-BD70-AD35DF64AADC}" srcOrd="0" destOrd="0" presId="urn:microsoft.com/office/officeart/2005/8/layout/vList5"/>
    <dgm:cxn modelId="{DDDF357D-14A2-4B95-AC75-C96923C33FD6}" srcId="{AE518A14-4212-4912-BDD2-B3B29AD9B5F3}" destId="{37E935A0-7C06-4FA1-8D17-947C4F1568DF}" srcOrd="3" destOrd="0" parTransId="{6B63B4B1-7FDF-4883-9DB7-4BED3BFCB337}" sibTransId="{D899F7AD-D131-4EAD-82CC-96CEE5B29AF5}"/>
    <dgm:cxn modelId="{FA2DC86F-B7EE-49AF-989B-A49B57E2AC06}" srcId="{554D95D9-F2A9-4008-BB98-817FE0B5B95A}" destId="{493BFFA8-065E-471D-9196-C43184FDE534}" srcOrd="2" destOrd="0" parTransId="{DAE2FE89-F0BF-49F7-AAD2-409BEE478AB9}" sibTransId="{EC079947-0806-421B-AAA6-5E79B0667F48}"/>
    <dgm:cxn modelId="{1A62EC24-BC4E-4FE9-921F-5DA9260D3269}" srcId="{67B49216-CB1B-4083-8B05-00678FCCF98E}" destId="{04138EE4-EB62-43D6-A449-8329A807436D}" srcOrd="0" destOrd="0" parTransId="{FFAAAAFB-CD08-4501-AC18-683132095F70}" sibTransId="{3711FD4A-85F5-4628-B7F6-BFB7BB384A9D}"/>
    <dgm:cxn modelId="{58832DE3-5BD0-4CBC-87A4-4F68A8CF5E1A}" srcId="{554D95D9-F2A9-4008-BB98-817FE0B5B95A}" destId="{FE2A96F1-9806-408A-AA07-BB5781746048}" srcOrd="0" destOrd="0" parTransId="{2402D80C-4718-45CA-B019-7BBB0452091D}" sibTransId="{1029A792-DE0B-41F4-8D1A-07478D2EA9FF}"/>
    <dgm:cxn modelId="{852FAD24-AD0E-4D42-A7CF-433412753C18}" type="presOf" srcId="{1EC14A51-9688-468C-B832-900534A122FD}" destId="{3A5F5517-CB94-4B97-8D87-5234BAB62E1D}" srcOrd="0" destOrd="0" presId="urn:microsoft.com/office/officeart/2005/8/layout/vList5"/>
    <dgm:cxn modelId="{6FEDC895-471A-4586-9E20-13D97FDDBB50}" srcId="{F5ECA15C-AD89-4FF4-8014-1EDA9046F17E}" destId="{C00E114B-A3D0-4543-A282-56F20336A6B3}" srcOrd="1" destOrd="0" parTransId="{0A1B3474-C627-4B38-9ABE-96A8B4E608DE}" sibTransId="{E380F464-0CF0-4714-B08A-7087735A770E}"/>
    <dgm:cxn modelId="{9A9696D4-DEA1-4C18-8EA0-7C4F25F28566}" type="presOf" srcId="{B617E57D-649A-404F-AE10-60260332AAFD}" destId="{E8F223B1-CA25-4B1B-A0F7-2E7577D4CB56}" srcOrd="0" destOrd="0" presId="urn:microsoft.com/office/officeart/2005/8/layout/vList5"/>
    <dgm:cxn modelId="{F87C5F01-DFF5-4365-AE89-463368CD9593}" type="presParOf" srcId="{7E0B8045-9D30-4F97-9091-EA99459BC01A}" destId="{A7168B95-3270-4C91-9012-92F53B9168B7}" srcOrd="0" destOrd="0" presId="urn:microsoft.com/office/officeart/2005/8/layout/vList5"/>
    <dgm:cxn modelId="{0097BC7E-ED26-4710-B29B-A9059BB79313}" type="presParOf" srcId="{A7168B95-3270-4C91-9012-92F53B9168B7}" destId="{773863D1-3D66-49E5-897D-5B6F81DF928C}" srcOrd="0" destOrd="0" presId="urn:microsoft.com/office/officeart/2005/8/layout/vList5"/>
    <dgm:cxn modelId="{0C151A21-285D-4269-91D4-EB8B61FF86BE}" type="presParOf" srcId="{A7168B95-3270-4C91-9012-92F53B9168B7}" destId="{D5679BFB-7C71-4587-8127-447A2DD00B38}" srcOrd="1" destOrd="0" presId="urn:microsoft.com/office/officeart/2005/8/layout/vList5"/>
    <dgm:cxn modelId="{AC1124DF-CFBD-4018-B9B7-47BD6518F1F7}" type="presParOf" srcId="{7E0B8045-9D30-4F97-9091-EA99459BC01A}" destId="{FE316B48-EF02-4B47-81C8-8CA4DB0367AA}" srcOrd="1" destOrd="0" presId="urn:microsoft.com/office/officeart/2005/8/layout/vList5"/>
    <dgm:cxn modelId="{217C3FBC-1200-4B3C-9F20-B0DEDE391A30}" type="presParOf" srcId="{7E0B8045-9D30-4F97-9091-EA99459BC01A}" destId="{562E1E2B-3C09-408D-9511-71027179AB62}" srcOrd="2" destOrd="0" presId="urn:microsoft.com/office/officeart/2005/8/layout/vList5"/>
    <dgm:cxn modelId="{8B222D8A-6BB1-48B4-995D-CE142204276D}" type="presParOf" srcId="{562E1E2B-3C09-408D-9511-71027179AB62}" destId="{874F118C-42C0-4EDF-BD70-AD35DF64AADC}" srcOrd="0" destOrd="0" presId="urn:microsoft.com/office/officeart/2005/8/layout/vList5"/>
    <dgm:cxn modelId="{92106185-20D7-4C5F-B154-CB27EF619B6F}" type="presParOf" srcId="{562E1E2B-3C09-408D-9511-71027179AB62}" destId="{3A5F5517-CB94-4B97-8D87-5234BAB62E1D}" srcOrd="1" destOrd="0" presId="urn:microsoft.com/office/officeart/2005/8/layout/vList5"/>
    <dgm:cxn modelId="{722B2C0F-B326-4FB3-B9EC-84D81684E3CD}" type="presParOf" srcId="{7E0B8045-9D30-4F97-9091-EA99459BC01A}" destId="{33A09E2E-2F86-45E1-89CC-3C7EC657E787}" srcOrd="3" destOrd="0" presId="urn:microsoft.com/office/officeart/2005/8/layout/vList5"/>
    <dgm:cxn modelId="{3602A15B-271A-4D5D-8F27-16566BE45F86}" type="presParOf" srcId="{7E0B8045-9D30-4F97-9091-EA99459BC01A}" destId="{2F6257C4-63E4-47B0-8B65-0C62AC541473}" srcOrd="4" destOrd="0" presId="urn:microsoft.com/office/officeart/2005/8/layout/vList5"/>
    <dgm:cxn modelId="{2650AB6D-3D94-4474-B4AD-FD0774877984}" type="presParOf" srcId="{2F6257C4-63E4-47B0-8B65-0C62AC541473}" destId="{23712480-7D21-470F-86E0-48D2C7D508D3}" srcOrd="0" destOrd="0" presId="urn:microsoft.com/office/officeart/2005/8/layout/vList5"/>
    <dgm:cxn modelId="{3A44E573-CBE6-411D-A12D-DC3E71027B15}" type="presParOf" srcId="{2F6257C4-63E4-47B0-8B65-0C62AC541473}" destId="{183390F8-A107-47F4-80FE-40567B4E1B58}" srcOrd="1" destOrd="0" presId="urn:microsoft.com/office/officeart/2005/8/layout/vList5"/>
    <dgm:cxn modelId="{11495D5A-621E-47C2-9275-1A66DE6BA6DC}" type="presParOf" srcId="{7E0B8045-9D30-4F97-9091-EA99459BC01A}" destId="{A6F24D34-F12F-4B2F-BA69-093AAC7DBB72}" srcOrd="5" destOrd="0" presId="urn:microsoft.com/office/officeart/2005/8/layout/vList5"/>
    <dgm:cxn modelId="{F007CB49-6D38-43DF-87D1-B0A51C04134D}" type="presParOf" srcId="{7E0B8045-9D30-4F97-9091-EA99459BC01A}" destId="{6D92EDC6-2D41-44BF-A474-07E5065C6CEB}" srcOrd="6" destOrd="0" presId="urn:microsoft.com/office/officeart/2005/8/layout/vList5"/>
    <dgm:cxn modelId="{17FF635D-B3EB-4087-997F-A96BCC7CD929}" type="presParOf" srcId="{6D92EDC6-2D41-44BF-A474-07E5065C6CEB}" destId="{FE6AD149-A39F-4991-B0FE-26CD4A9C55AD}" srcOrd="0" destOrd="0" presId="urn:microsoft.com/office/officeart/2005/8/layout/vList5"/>
    <dgm:cxn modelId="{AF177EFF-7EC3-4FC7-91BF-3B6E6EC92EA1}" type="presParOf" srcId="{6D92EDC6-2D41-44BF-A474-07E5065C6CEB}" destId="{E8F223B1-CA25-4B1B-A0F7-2E7577D4CB56}"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79BFB-7C71-4587-8127-447A2DD00B38}">
      <dsp:nvSpPr>
        <dsp:cNvPr id="0" name=""/>
        <dsp:cNvSpPr/>
      </dsp:nvSpPr>
      <dsp:spPr>
        <a:xfrm rot="5400000">
          <a:off x="4745239" y="-2125700"/>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What is the potential size of the load flexibility resource?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is the potential value of the resource?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barriers will prevent this potential from being realized?</a:t>
          </a:r>
          <a:endParaRPr lang="en-GB" sz="1400" kern="1200" dirty="0"/>
        </a:p>
      </dsp:txBody>
      <dsp:txXfrm rot="-5400000">
        <a:off x="2492462" y="175693"/>
        <a:ext cx="5452845" cy="898674"/>
      </dsp:txXfrm>
    </dsp:sp>
    <dsp:sp modelId="{773863D1-3D66-49E5-897D-5B6F81DF928C}">
      <dsp:nvSpPr>
        <dsp:cNvPr id="0" name=""/>
        <dsp:cNvSpPr/>
      </dsp:nvSpPr>
      <dsp:spPr>
        <a:xfrm>
          <a:off x="195036" y="2588"/>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Market sizing &amp; resource planning</a:t>
          </a:r>
          <a:endParaRPr lang="en-GB" sz="2000" kern="1200" dirty="0">
            <a:solidFill>
              <a:srgbClr val="FFFFFF"/>
            </a:solidFill>
          </a:endParaRPr>
        </a:p>
      </dsp:txBody>
      <dsp:txXfrm>
        <a:off x="255806" y="63358"/>
        <a:ext cx="2175885" cy="1123342"/>
      </dsp:txXfrm>
    </dsp:sp>
    <dsp:sp modelId="{3A5F5517-CB94-4B97-8D87-5234BAB62E1D}">
      <dsp:nvSpPr>
        <dsp:cNvPr id="0" name=""/>
        <dsp:cNvSpPr/>
      </dsp:nvSpPr>
      <dsp:spPr>
        <a:xfrm rot="5400000">
          <a:off x="4745239" y="-818574"/>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What regulatory developments are on the horizon?</a:t>
          </a:r>
          <a:endParaRPr lang="en-GB" sz="1400" kern="1200" dirty="0"/>
        </a:p>
        <a:p>
          <a:pPr marL="114300" lvl="1" indent="-114300" algn="l" defTabSz="622300">
            <a:lnSpc>
              <a:spcPct val="90000"/>
            </a:lnSpc>
            <a:spcBef>
              <a:spcPct val="0"/>
            </a:spcBef>
            <a:spcAft>
              <a:spcPct val="15000"/>
            </a:spcAft>
            <a:buChar char="••"/>
          </a:pPr>
          <a:r>
            <a:rPr lang="en-GB" sz="1400" kern="1200" dirty="0" smtClean="0"/>
            <a:t>How should rates be redesigned to promote load flexibility?</a:t>
          </a:r>
          <a:endParaRPr lang="en-GB" sz="1400" kern="1200" dirty="0"/>
        </a:p>
        <a:p>
          <a:pPr marL="114300" lvl="1" indent="-114300" algn="l" defTabSz="622300">
            <a:lnSpc>
              <a:spcPct val="90000"/>
            </a:lnSpc>
            <a:spcBef>
              <a:spcPct val="0"/>
            </a:spcBef>
            <a:spcAft>
              <a:spcPct val="15000"/>
            </a:spcAft>
            <a:buChar char="••"/>
          </a:pPr>
          <a:r>
            <a:rPr lang="en-GB" sz="1400" kern="1200" dirty="0" smtClean="0"/>
            <a:t>Are new regulatory incentives needed?</a:t>
          </a:r>
          <a:endParaRPr lang="en-GB" sz="1400" kern="1200" dirty="0"/>
        </a:p>
        <a:p>
          <a:pPr marL="114300" lvl="1" indent="-114300" algn="l" defTabSz="622300">
            <a:lnSpc>
              <a:spcPct val="90000"/>
            </a:lnSpc>
            <a:spcBef>
              <a:spcPct val="0"/>
            </a:spcBef>
            <a:spcAft>
              <a:spcPct val="15000"/>
            </a:spcAft>
            <a:buChar char="••"/>
          </a:pPr>
          <a:r>
            <a:rPr lang="en-GB" sz="1400" kern="1200" dirty="0" smtClean="0"/>
            <a:t>How can markets be more effectively opened to the demand-side?</a:t>
          </a:r>
          <a:endParaRPr lang="en-GB" sz="1400" kern="1200" dirty="0"/>
        </a:p>
      </dsp:txBody>
      <dsp:txXfrm rot="-5400000">
        <a:off x="2492462" y="1482819"/>
        <a:ext cx="5452845" cy="898674"/>
      </dsp:txXfrm>
    </dsp:sp>
    <dsp:sp modelId="{874F118C-42C0-4EDF-BD70-AD35DF64AADC}">
      <dsp:nvSpPr>
        <dsp:cNvPr id="0" name=""/>
        <dsp:cNvSpPr/>
      </dsp:nvSpPr>
      <dsp:spPr>
        <a:xfrm>
          <a:off x="195036" y="1309715"/>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Regulatory support</a:t>
          </a:r>
          <a:endParaRPr lang="en-GB" sz="2000" kern="1200" dirty="0">
            <a:solidFill>
              <a:srgbClr val="FFFFFF"/>
            </a:solidFill>
          </a:endParaRPr>
        </a:p>
      </dsp:txBody>
      <dsp:txXfrm>
        <a:off x="255806" y="1370485"/>
        <a:ext cx="2175885" cy="1123342"/>
      </dsp:txXfrm>
    </dsp:sp>
    <dsp:sp modelId="{183390F8-A107-47F4-80FE-40567B4E1B58}">
      <dsp:nvSpPr>
        <dsp:cNvPr id="0" name=""/>
        <dsp:cNvSpPr/>
      </dsp:nvSpPr>
      <dsp:spPr>
        <a:xfrm rot="5400000">
          <a:off x="4745239" y="488552"/>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How to design new pilots, programs, and participation incentives?</a:t>
          </a:r>
          <a:endParaRPr lang="en-GB" sz="1400" kern="1200" dirty="0"/>
        </a:p>
        <a:p>
          <a:pPr marL="114300" lvl="1" indent="-114300" algn="l" defTabSz="622300">
            <a:lnSpc>
              <a:spcPct val="90000"/>
            </a:lnSpc>
            <a:spcBef>
              <a:spcPct val="0"/>
            </a:spcBef>
            <a:spcAft>
              <a:spcPct val="15000"/>
            </a:spcAft>
            <a:buChar char="••"/>
          </a:pPr>
          <a:r>
            <a:rPr lang="en-GB" sz="1400" kern="1200" dirty="0" smtClean="0"/>
            <a:t>What are the measured impacts of the new programs?</a:t>
          </a:r>
          <a:endParaRPr lang="en-GB" sz="1400" kern="1200" dirty="0"/>
        </a:p>
        <a:p>
          <a:pPr marL="114300" lvl="1" indent="-114300" algn="l" defTabSz="622300">
            <a:lnSpc>
              <a:spcPct val="90000"/>
            </a:lnSpc>
            <a:spcBef>
              <a:spcPct val="0"/>
            </a:spcBef>
            <a:spcAft>
              <a:spcPct val="15000"/>
            </a:spcAft>
            <a:buChar char="••"/>
          </a:pPr>
          <a:r>
            <a:rPr lang="en-GB" sz="1400" kern="1200" dirty="0" smtClean="0"/>
            <a:t>How to communicate these findings to regulators &amp; policymakers?</a:t>
          </a:r>
          <a:endParaRPr lang="en-GB" sz="1400" kern="1200" dirty="0"/>
        </a:p>
      </dsp:txBody>
      <dsp:txXfrm rot="-5400000">
        <a:off x="2492462" y="2789945"/>
        <a:ext cx="5452845" cy="898674"/>
      </dsp:txXfrm>
    </dsp:sp>
    <dsp:sp modelId="{23712480-7D21-470F-86E0-48D2C7D508D3}">
      <dsp:nvSpPr>
        <dsp:cNvPr id="0" name=""/>
        <dsp:cNvSpPr/>
      </dsp:nvSpPr>
      <dsp:spPr>
        <a:xfrm>
          <a:off x="195036" y="2616842"/>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Pilot program design and evaluation</a:t>
          </a:r>
          <a:endParaRPr lang="en-GB" sz="2000" kern="1200" dirty="0">
            <a:solidFill>
              <a:srgbClr val="FFFFFF"/>
            </a:solidFill>
          </a:endParaRPr>
        </a:p>
      </dsp:txBody>
      <dsp:txXfrm>
        <a:off x="255806" y="2677612"/>
        <a:ext cx="2175885" cy="1123342"/>
      </dsp:txXfrm>
    </dsp:sp>
    <dsp:sp modelId="{E8F223B1-CA25-4B1B-A0F7-2E7577D4CB56}">
      <dsp:nvSpPr>
        <dsp:cNvPr id="0" name=""/>
        <dsp:cNvSpPr/>
      </dsp:nvSpPr>
      <dsp:spPr>
        <a:xfrm rot="5400000">
          <a:off x="4745239" y="1795679"/>
          <a:ext cx="995906" cy="5501461"/>
        </a:xfrm>
        <a:prstGeom prst="round2SameRect">
          <a:avLst/>
        </a:prstGeom>
        <a:solidFill>
          <a:schemeClr val="bg2">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Is the organization aligned around a consistent view of DR value?</a:t>
          </a:r>
          <a:endParaRPr lang="en-GB" sz="1400" kern="1200" dirty="0"/>
        </a:p>
        <a:p>
          <a:pPr marL="114300" lvl="1" indent="-114300" algn="l" defTabSz="622300">
            <a:lnSpc>
              <a:spcPct val="90000"/>
            </a:lnSpc>
            <a:spcBef>
              <a:spcPct val="0"/>
            </a:spcBef>
            <a:spcAft>
              <a:spcPct val="15000"/>
            </a:spcAft>
            <a:buChar char="••"/>
          </a:pPr>
          <a:r>
            <a:rPr lang="en-GB" sz="1400" kern="1200" dirty="0" smtClean="0"/>
            <a:t>What are successful DR business models in other markets?</a:t>
          </a:r>
          <a:endParaRPr lang="en-GB" sz="1400" kern="1200" dirty="0"/>
        </a:p>
        <a:p>
          <a:pPr marL="114300" lvl="1" indent="-114300" algn="l" defTabSz="622300">
            <a:lnSpc>
              <a:spcPct val="90000"/>
            </a:lnSpc>
            <a:spcBef>
              <a:spcPct val="0"/>
            </a:spcBef>
            <a:spcAft>
              <a:spcPct val="15000"/>
            </a:spcAft>
            <a:buChar char="••"/>
          </a:pPr>
          <a:r>
            <a:rPr lang="en-GB" sz="1400" kern="1200" dirty="0" smtClean="0"/>
            <a:t>What business models have failed and why?</a:t>
          </a:r>
          <a:endParaRPr lang="en-GB" sz="1400" kern="1200" dirty="0"/>
        </a:p>
      </dsp:txBody>
      <dsp:txXfrm rot="-5400000">
        <a:off x="2492462" y="4097072"/>
        <a:ext cx="5452845" cy="898674"/>
      </dsp:txXfrm>
    </dsp:sp>
    <dsp:sp modelId="{FE6AD149-A39F-4991-B0FE-26CD4A9C55AD}">
      <dsp:nvSpPr>
        <dsp:cNvPr id="0" name=""/>
        <dsp:cNvSpPr/>
      </dsp:nvSpPr>
      <dsp:spPr>
        <a:xfrm>
          <a:off x="195036" y="3923968"/>
          <a:ext cx="2297425" cy="1244882"/>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rPr>
            <a:t>Strategy development</a:t>
          </a:r>
          <a:endParaRPr lang="en-GB" sz="2000" kern="1200" dirty="0">
            <a:solidFill>
              <a:srgbClr val="FFFFFF"/>
            </a:solidFill>
          </a:endParaRPr>
        </a:p>
      </dsp:txBody>
      <dsp:txXfrm>
        <a:off x="255806" y="3984738"/>
        <a:ext cx="2175885" cy="11233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0.69945</cdr:x>
      <cdr:y>0.12012</cdr:y>
    </cdr:from>
    <cdr:to>
      <cdr:x>0.77079</cdr:x>
      <cdr:y>0.84677</cdr:y>
    </cdr:to>
    <cdr:sp macro="" textlink="">
      <cdr:nvSpPr>
        <cdr:cNvPr id="2" name="Rectangle 1"/>
        <cdr:cNvSpPr/>
      </cdr:nvSpPr>
      <cdr:spPr>
        <a:xfrm xmlns:a="http://schemas.openxmlformats.org/drawingml/2006/main">
          <a:off x="6275934" y="681003"/>
          <a:ext cx="640112" cy="4119597"/>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0.69945</cdr:x>
      <cdr:y>0.12012</cdr:y>
    </cdr:from>
    <cdr:to>
      <cdr:x>0.77079</cdr:x>
      <cdr:y>0.84677</cdr:y>
    </cdr:to>
    <cdr:sp macro="" textlink="">
      <cdr:nvSpPr>
        <cdr:cNvPr id="2" name="Rectangle 1"/>
        <cdr:cNvSpPr/>
      </cdr:nvSpPr>
      <cdr:spPr>
        <a:xfrm xmlns:a="http://schemas.openxmlformats.org/drawingml/2006/main">
          <a:off x="6275934" y="681003"/>
          <a:ext cx="640112" cy="4119597"/>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0.70446</cdr:x>
      <cdr:y>0.15605</cdr:y>
    </cdr:from>
    <cdr:to>
      <cdr:x>0.7758</cdr:x>
      <cdr:y>0.8496</cdr:y>
    </cdr:to>
    <cdr:sp macro="" textlink="">
      <cdr:nvSpPr>
        <cdr:cNvPr id="2" name="Rectangle 1"/>
        <cdr:cNvSpPr/>
      </cdr:nvSpPr>
      <cdr:spPr>
        <a:xfrm xmlns:a="http://schemas.openxmlformats.org/drawingml/2006/main">
          <a:off x="6320905" y="884708"/>
          <a:ext cx="640112" cy="3931929"/>
        </a:xfrm>
        <a:prstGeom xmlns:a="http://schemas.openxmlformats.org/drawingml/2006/main" prst="rect">
          <a:avLst/>
        </a:prstGeom>
        <a:solidFill xmlns:a="http://schemas.openxmlformats.org/drawingml/2006/main">
          <a:schemeClr val="bg1">
            <a:lumMod val="65000"/>
            <a:alpha val="2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0.39003</cdr:x>
      <cdr:y>0.90899</cdr:y>
    </cdr:from>
    <cdr:to>
      <cdr:x>0.46951</cdr:x>
      <cdr:y>0.98194</cdr:y>
    </cdr:to>
    <cdr:sp macro="" textlink="">
      <cdr:nvSpPr>
        <cdr:cNvPr id="2" name="Text Box 2"/>
        <cdr:cNvSpPr txBox="1">
          <a:spLocks xmlns:a="http://schemas.openxmlformats.org/drawingml/2006/main" noChangeArrowheads="1"/>
        </cdr:cNvSpPr>
      </cdr:nvSpPr>
      <cdr:spPr bwMode="auto">
        <a:xfrm xmlns:a="http://schemas.openxmlformats.org/drawingml/2006/main">
          <a:off x="2585641" y="3314699"/>
          <a:ext cx="526905" cy="266017"/>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0" tIns="0" rIns="0" bIns="0" anchor="t" anchorCtr="0">
          <a:noAutofit/>
        </a:bodyPr>
        <a:lstStyle xmlns:a="http://schemas.openxmlformats.org/drawingml/2006/main"/>
        <a:p xmlns:a="http://schemas.openxmlformats.org/drawingml/2006/main">
          <a:r>
            <a:rPr lang="en-US" sz="1300" dirty="0">
              <a:latin typeface="Times New Roman" panose="02020603050405020304" pitchFamily="18" charset="0"/>
              <a:cs typeface="Times New Roman" panose="02020603050405020304" pitchFamily="18" charset="0"/>
            </a:rPr>
            <a:t>Event</a:t>
          </a:r>
        </a:p>
      </cdr:txBody>
    </cdr:sp>
  </cdr:relSizeAnchor>
  <cdr:relSizeAnchor xmlns:cdr="http://schemas.openxmlformats.org/drawingml/2006/chartDrawing">
    <cdr:from>
      <cdr:x>0.03445</cdr:x>
      <cdr:y>0.85278</cdr:y>
    </cdr:from>
    <cdr:to>
      <cdr:x>0.87356</cdr:x>
      <cdr:y>0.89872</cdr:y>
    </cdr:to>
    <cdr:sp macro="" textlink="">
      <cdr:nvSpPr>
        <cdr:cNvPr id="3" name="Text Box 15"/>
        <cdr:cNvSpPr txBox="1">
          <a:spLocks xmlns:a="http://schemas.openxmlformats.org/drawingml/2006/main" noChangeArrowheads="1"/>
        </cdr:cNvSpPr>
      </cdr:nvSpPr>
      <cdr:spPr bwMode="auto">
        <a:xfrm xmlns:a="http://schemas.openxmlformats.org/drawingml/2006/main">
          <a:off x="228394" y="3109731"/>
          <a:ext cx="5562806" cy="16750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4AEB0-B44D-4906-AEF6-3340E1FD1DBC}"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D19BD-CABD-4B71-8780-9CAA5D1E16EB}" type="slidenum">
              <a:rPr lang="en-US" smtClean="0"/>
              <a:t>‹#›</a:t>
            </a:fld>
            <a:endParaRPr lang="en-US"/>
          </a:p>
        </p:txBody>
      </p:sp>
    </p:spTree>
    <p:extLst>
      <p:ext uri="{BB962C8B-B14F-4D97-AF65-F5344CB8AC3E}">
        <p14:creationId xmlns:p14="http://schemas.microsoft.com/office/powerpoint/2010/main" val="53544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D19BD-CABD-4B71-8780-9CAA5D1E16EB}" type="slidenum">
              <a:rPr lang="en-US" smtClean="0"/>
              <a:t>5</a:t>
            </a:fld>
            <a:endParaRPr lang="en-US"/>
          </a:p>
        </p:txBody>
      </p:sp>
    </p:spTree>
    <p:extLst>
      <p:ext uri="{BB962C8B-B14F-4D97-AF65-F5344CB8AC3E}">
        <p14:creationId xmlns:p14="http://schemas.microsoft.com/office/powerpoint/2010/main" val="167567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BPA has been the insurance for the region. </a:t>
            </a:r>
          </a:p>
          <a:p>
            <a:r>
              <a:rPr lang="en-US" dirty="0"/>
              <a:t>Don’t want to wait until the need is upon us. The story of the trapper that said it’s not cold yet, so he didn’t cut any wood and then he froze to death.</a:t>
            </a:r>
          </a:p>
          <a:p>
            <a:r>
              <a:rPr lang="en-US" dirty="0"/>
              <a:t>Black swan events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Stochastic analysis and hydro risk: UTC can require DR be considered in this way. Good for utilities and regulators to discuss this. Sometimes “insurance” products aren’t popular with regulators.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World’s biggest lithium ion battery (100 MW/129 MWh) in Australia recouped its $67 million capital costs in two years due to tornado that took down transmission lines while savings customers $100 million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78661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want what they want. They want choices and in some areas technology and engagement through technology is key. This could in some ways limit future risks associated with community choice/ municipal aggregation models. </a:t>
            </a:r>
          </a:p>
          <a:p>
            <a:endParaRPr lang="en-US" dirty="0"/>
          </a:p>
          <a:p>
            <a:r>
              <a:rPr lang="en-US" dirty="0"/>
              <a:t>Could be capital investment opportunities for utilities.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Utility DR needs are very utility specific. Consistency with methodology rather than results, </a:t>
            </a:r>
            <a:r>
              <a:rPr lang="en-US" sz="1200" kern="1200" dirty="0" err="1">
                <a:solidFill>
                  <a:schemeClr val="tx1"/>
                </a:solidFill>
                <a:effectLst/>
                <a:latin typeface="+mn-lt"/>
                <a:ea typeface="+mn-ea"/>
                <a:cs typeface="+mn-cs"/>
              </a:rPr>
              <a:t>Incoproate</a:t>
            </a:r>
            <a:r>
              <a:rPr lang="en-US" sz="1200" kern="1200" dirty="0">
                <a:solidFill>
                  <a:schemeClr val="tx1"/>
                </a:solidFill>
                <a:effectLst/>
                <a:latin typeface="+mn-lt"/>
                <a:ea typeface="+mn-ea"/>
                <a:cs typeface="+mn-cs"/>
              </a:rPr>
              <a:t> and use it to the best of their models’ </a:t>
            </a:r>
            <a:r>
              <a:rPr lang="en-US" sz="1200" kern="1200" dirty="0" err="1">
                <a:solidFill>
                  <a:schemeClr val="tx1"/>
                </a:solidFill>
                <a:effectLst/>
                <a:latin typeface="+mn-lt"/>
                <a:ea typeface="+mn-ea"/>
                <a:cs typeface="+mn-cs"/>
              </a:rPr>
              <a:t>abilty</a:t>
            </a:r>
            <a:r>
              <a:rPr lang="en-US" sz="1200" kern="1200" dirty="0">
                <a:solidFill>
                  <a:schemeClr val="tx1"/>
                </a:solidFill>
                <a:effectLst/>
                <a:latin typeface="+mn-lt"/>
                <a:ea typeface="+mn-ea"/>
                <a:cs typeface="+mn-cs"/>
              </a:rPr>
              <a:t> to use it.</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00827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42540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HECO, the use case is to evaluate the effectiveness of residential water heater controllers for providing grid services such as frequency regulation and under-frequency response. In order to explore this capability, HECO deployed 499 electric resistance water heaters with grid-interactive controllers at an apartment complex. This provided a large demonstration group with which to explore the effectiveness and limitations of a grid-interactive water heating technology.</a:t>
            </a:r>
          </a:p>
          <a:p>
            <a:endParaRPr lang="en-US" dirty="0"/>
          </a:p>
          <a:p>
            <a:r>
              <a:rPr lang="en-US" sz="1200" kern="1200" dirty="0">
                <a:solidFill>
                  <a:schemeClr val="tx1"/>
                </a:solidFill>
                <a:effectLst/>
                <a:latin typeface="+mn-lt"/>
                <a:ea typeface="+mn-ea"/>
                <a:cs typeface="+mn-cs"/>
              </a:rPr>
              <a:t>a field evaluation of frequency regulation and a lab evaluation of under-frequency response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electric resistance 50-gallon tanks that were retrofitted by Steffes with advanced sensing and control technology. A mixing valve was installed to allow the water heater to increase the internal temperature up to 150°F</a:t>
            </a:r>
            <a:endParaRPr lang="en-US" dirty="0"/>
          </a:p>
        </p:txBody>
      </p:sp>
      <p:sp>
        <p:nvSpPr>
          <p:cNvPr id="4" name="Slide Number Placeholder 3"/>
          <p:cNvSpPr>
            <a:spLocks noGrp="1"/>
          </p:cNvSpPr>
          <p:nvPr>
            <p:ph type="sldNum" sz="quarter" idx="10"/>
          </p:nvPr>
        </p:nvSpPr>
        <p:spPr/>
        <p:txBody>
          <a:bodyPr/>
          <a:lstStyle/>
          <a:p>
            <a:pPr>
              <a:defRPr/>
            </a:pPr>
            <a:fld id="{A714AB37-EC7D-4579-ADB2-72E561C26738}"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357974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dirty="0">
                <a:solidFill>
                  <a:schemeClr val="tx1"/>
                </a:solidFill>
                <a:effectLst/>
                <a:latin typeface="+mn-lt"/>
                <a:ea typeface="+mn-ea"/>
                <a:cs typeface="+mn-cs"/>
              </a:rPr>
              <a:t>Grid Service Type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1" i="0" u="none" strike="noStrike" kern="1200" dirty="0">
                <a:solidFill>
                  <a:schemeClr val="tx1"/>
                </a:solidFill>
                <a:effectLst/>
                <a:latin typeface="+mn-lt"/>
                <a:ea typeface="+mn-ea"/>
                <a:cs typeface="+mn-cs"/>
              </a:rPr>
              <a:t>Oahu</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~1,200 MW Peak</a:t>
            </a:r>
          </a:p>
          <a:p>
            <a:pPr rtl="0" eaLnBrk="1" fontAlgn="ctr" latinLnBrk="0" hangingPunct="1"/>
            <a:r>
              <a:rPr lang="en-US" sz="1200" b="1" i="0" u="none" strike="noStrike" kern="1200" dirty="0">
                <a:solidFill>
                  <a:schemeClr val="tx1"/>
                </a:solidFill>
                <a:effectLst/>
                <a:latin typeface="+mn-lt"/>
                <a:ea typeface="+mn-ea"/>
                <a:cs typeface="+mn-cs"/>
              </a:rPr>
              <a:t>Maui</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~200 MW Peak</a:t>
            </a:r>
          </a:p>
          <a:p>
            <a:pPr rtl="0" eaLnBrk="1" fontAlgn="ctr" latinLnBrk="0" hangingPunct="1"/>
            <a:r>
              <a:rPr lang="en-US" sz="1200" b="0" i="0" u="none" strike="noStrike" kern="1200" dirty="0">
                <a:solidFill>
                  <a:schemeClr val="tx1"/>
                </a:solidFill>
                <a:effectLst/>
                <a:latin typeface="+mn-lt"/>
                <a:ea typeface="+mn-ea"/>
                <a:cs typeface="+mn-cs"/>
              </a:rPr>
              <a:t>Fast Frequency</a:t>
            </a:r>
            <a:r>
              <a:rPr lang="en-US" sz="1200" b="0" i="0" u="none" strike="noStrike" kern="1200" baseline="0" dirty="0">
                <a:solidFill>
                  <a:schemeClr val="tx1"/>
                </a:solidFill>
                <a:effectLst/>
                <a:latin typeface="+mn-lt"/>
                <a:ea typeface="+mn-ea"/>
                <a:cs typeface="+mn-cs"/>
              </a:rPr>
              <a:t> Response</a:t>
            </a:r>
            <a:endParaRPr lang="en-US" sz="1200" b="0" i="0" u="none" strike="noStrike" kern="1200" dirty="0">
              <a:solidFill>
                <a:schemeClr val="tx1"/>
              </a:solidFill>
              <a:effectLst/>
              <a:latin typeface="+mn-lt"/>
              <a:ea typeface="+mn-ea"/>
              <a:cs typeface="+mn-cs"/>
            </a:endParaRPr>
          </a:p>
          <a:p>
            <a:pPr rtl="0" eaLnBrk="1" fontAlgn="ctr" latinLnBrk="0" hangingPunct="1"/>
            <a:r>
              <a:rPr lang="en-US" sz="1200" b="0" i="0" u="none" strike="noStrike" kern="1200" dirty="0">
                <a:solidFill>
                  <a:schemeClr val="tx1"/>
                </a:solidFill>
                <a:effectLst/>
                <a:latin typeface="+mn-lt"/>
                <a:ea typeface="+mn-ea"/>
                <a:cs typeface="+mn-cs"/>
              </a:rPr>
              <a:t>36 MW</a:t>
            </a:r>
          </a:p>
          <a:p>
            <a:pPr rtl="0" eaLnBrk="1" fontAlgn="ctr" latinLnBrk="0" hangingPunct="1"/>
            <a:r>
              <a:rPr lang="en-US" sz="1200" b="0" i="0" u="none" strike="noStrike" kern="1200" dirty="0">
                <a:solidFill>
                  <a:schemeClr val="tx1"/>
                </a:solidFill>
                <a:effectLst/>
                <a:latin typeface="+mn-lt"/>
                <a:ea typeface="+mn-ea"/>
                <a:cs typeface="+mn-cs"/>
              </a:rPr>
              <a:t>0</a:t>
            </a:r>
          </a:p>
          <a:p>
            <a:pPr rtl="0" eaLnBrk="1" fontAlgn="ctr" latinLnBrk="0" hangingPunct="1"/>
            <a:r>
              <a:rPr lang="en-US" sz="1200" b="0" i="0" u="none" strike="noStrike" kern="1200" dirty="0">
                <a:solidFill>
                  <a:schemeClr val="tx1"/>
                </a:solidFill>
                <a:effectLst/>
                <a:latin typeface="+mn-lt"/>
                <a:ea typeface="+mn-ea"/>
                <a:cs typeface="+mn-cs"/>
              </a:rPr>
              <a:t>Capacity (Load Reduction)</a:t>
            </a:r>
          </a:p>
          <a:p>
            <a:pPr rtl="0" eaLnBrk="1" fontAlgn="ctr" latinLnBrk="0" hangingPunct="1"/>
            <a:r>
              <a:rPr lang="en-US" sz="1200" b="0" i="0" u="none" strike="noStrike" kern="1200" dirty="0">
                <a:solidFill>
                  <a:schemeClr val="tx1"/>
                </a:solidFill>
                <a:effectLst/>
                <a:latin typeface="+mn-lt"/>
                <a:ea typeface="+mn-ea"/>
                <a:cs typeface="+mn-cs"/>
              </a:rPr>
              <a:t>44 MW</a:t>
            </a:r>
          </a:p>
          <a:p>
            <a:pPr rtl="0" eaLnBrk="1" fontAlgn="ctr" latinLnBrk="0" hangingPunct="1"/>
            <a:r>
              <a:rPr lang="en-US" sz="1200" b="0" i="0" u="none" strike="noStrike" kern="1200" dirty="0">
                <a:solidFill>
                  <a:schemeClr val="tx1"/>
                </a:solidFill>
                <a:effectLst/>
                <a:latin typeface="+mn-lt"/>
                <a:ea typeface="+mn-ea"/>
                <a:cs typeface="+mn-cs"/>
              </a:rPr>
              <a:t>9.8 MW</a:t>
            </a:r>
          </a:p>
          <a:p>
            <a:pPr rtl="0" eaLnBrk="1" fontAlgn="ctr" latinLnBrk="0" hangingPunct="1"/>
            <a:r>
              <a:rPr lang="en-US" sz="1200" b="0" i="0" u="none" strike="noStrike" kern="1200" dirty="0">
                <a:solidFill>
                  <a:schemeClr val="tx1"/>
                </a:solidFill>
                <a:effectLst/>
                <a:latin typeface="+mn-lt"/>
                <a:ea typeface="+mn-ea"/>
                <a:cs typeface="+mn-cs"/>
              </a:rPr>
              <a:t>Capacity (Load Build)</a:t>
            </a:r>
          </a:p>
          <a:p>
            <a:pPr rtl="0" eaLnBrk="1" fontAlgn="ctr" latinLnBrk="0" hangingPunct="1"/>
            <a:r>
              <a:rPr lang="en-US" sz="1200" b="0" i="0" u="none" strike="noStrike" kern="1200" dirty="0">
                <a:solidFill>
                  <a:schemeClr val="tx1"/>
                </a:solidFill>
                <a:effectLst/>
                <a:latin typeface="+mn-lt"/>
                <a:ea typeface="+mn-ea"/>
                <a:cs typeface="+mn-cs"/>
              </a:rPr>
              <a:t>44 MW</a:t>
            </a:r>
          </a:p>
          <a:p>
            <a:pPr rtl="0" eaLnBrk="1" fontAlgn="ctr" latinLnBrk="0" hangingPunct="1"/>
            <a:r>
              <a:rPr lang="en-US" sz="1200" b="0" i="0" u="none" strike="noStrike" kern="1200" dirty="0">
                <a:solidFill>
                  <a:schemeClr val="tx1"/>
                </a:solidFill>
                <a:effectLst/>
                <a:latin typeface="+mn-lt"/>
                <a:ea typeface="+mn-ea"/>
                <a:cs typeface="+mn-cs"/>
              </a:rPr>
              <a:t>8.9 MW</a:t>
            </a:r>
          </a:p>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92</a:t>
            </a:fld>
            <a:endParaRPr lang="en-US" dirty="0">
              <a:solidFill>
                <a:prstClr val="black"/>
              </a:solidFill>
            </a:endParaRPr>
          </a:p>
        </p:txBody>
      </p:sp>
    </p:spTree>
    <p:extLst>
      <p:ext uri="{BB962C8B-B14F-4D97-AF65-F5344CB8AC3E}">
        <p14:creationId xmlns:p14="http://schemas.microsoft.com/office/powerpoint/2010/main" val="33271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7CE32E-4BF9-4151-9123-35DE78329302}"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val="87203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can be</a:t>
            </a:r>
            <a:r>
              <a:rPr lang="en-US" baseline="0" dirty="0"/>
              <a:t> eliminated by just switching to HPWHs. </a:t>
            </a:r>
            <a:endParaRPr lang="en-US" dirty="0"/>
          </a:p>
        </p:txBody>
      </p:sp>
      <p:sp>
        <p:nvSpPr>
          <p:cNvPr id="4" name="Slide Number Placeholder 3"/>
          <p:cNvSpPr>
            <a:spLocks noGrp="1"/>
          </p:cNvSpPr>
          <p:nvPr>
            <p:ph type="sldNum" sz="quarter" idx="10"/>
          </p:nvPr>
        </p:nvSpPr>
        <p:spPr/>
        <p:txBody>
          <a:bodyPr/>
          <a:lstStyle/>
          <a:p>
            <a:pPr>
              <a:defRPr/>
            </a:pPr>
            <a:fld id="{228716DE-3412-4009-8EA5-1F70B76B3A00}" type="slidenum">
              <a:rPr lang="en-US" altLang="en-US" smtClean="0">
                <a:solidFill>
                  <a:prstClr val="black"/>
                </a:solidFill>
              </a:rPr>
              <a:pPr>
                <a:defRPr/>
              </a:pPr>
              <a:t>108</a:t>
            </a:fld>
            <a:endParaRPr lang="en-US" altLang="en-US">
              <a:solidFill>
                <a:prstClr val="black"/>
              </a:solidFill>
            </a:endParaRPr>
          </a:p>
        </p:txBody>
      </p:sp>
    </p:spTree>
    <p:extLst>
      <p:ext uri="{BB962C8B-B14F-4D97-AF65-F5344CB8AC3E}">
        <p14:creationId xmlns:p14="http://schemas.microsoft.com/office/powerpoint/2010/main" val="366326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66% can be</a:t>
            </a:r>
            <a:r>
              <a:rPr lang="en-US" baseline="0" dirty="0"/>
              <a:t> eliminated by just switching to HPWHs. </a:t>
            </a:r>
            <a:endParaRPr lang="en-US" dirty="0"/>
          </a:p>
        </p:txBody>
      </p:sp>
      <p:sp>
        <p:nvSpPr>
          <p:cNvPr id="4" name="Slide Number Placeholder 3"/>
          <p:cNvSpPr>
            <a:spLocks noGrp="1"/>
          </p:cNvSpPr>
          <p:nvPr>
            <p:ph type="sldNum" sz="quarter" idx="10"/>
          </p:nvPr>
        </p:nvSpPr>
        <p:spPr/>
        <p:txBody>
          <a:bodyPr/>
          <a:lstStyle/>
          <a:p>
            <a:pPr>
              <a:defRPr/>
            </a:pPr>
            <a:fld id="{228716DE-3412-4009-8EA5-1F70B76B3A00}" type="slidenum">
              <a:rPr lang="en-US" altLang="en-US" smtClean="0">
                <a:solidFill>
                  <a:prstClr val="black"/>
                </a:solidFill>
              </a:rPr>
              <a:pPr>
                <a:defRPr/>
              </a:pPr>
              <a:t>109</a:t>
            </a:fld>
            <a:endParaRPr lang="en-US" altLang="en-US">
              <a:solidFill>
                <a:prstClr val="black"/>
              </a:solidFill>
            </a:endParaRPr>
          </a:p>
        </p:txBody>
      </p:sp>
    </p:spTree>
    <p:extLst>
      <p:ext uri="{BB962C8B-B14F-4D97-AF65-F5344CB8AC3E}">
        <p14:creationId xmlns:p14="http://schemas.microsoft.com/office/powerpoint/2010/main" val="126613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BD64FF-50CF-42F7-A505-1E061650C8CB}"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30615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57864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3080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Stock Image</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68266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in 2006-2007; oldie but goodie</a:t>
            </a:r>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58153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of DR review committee - Assist PGE staff with Test Bed development decisions, program development decisions, budget development, communication of the project, identifying costs and benefits for customers, PGE, the region and the Commission.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28716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peak-time rebate, PGE pays a $/kWh to customers relative to a pre-established baseline; no negative repercussions if they don’t participate.</a:t>
            </a:r>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74092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Growing capacity problem in the Northwest isn’t the typical needle peak (hydro can solve this)</a:t>
            </a:r>
          </a:p>
          <a:p>
            <a:r>
              <a:rPr lang="en-US" dirty="0"/>
              <a:t>Two flavors of peak: </a:t>
            </a:r>
          </a:p>
          <a:p>
            <a:pPr lvl="1"/>
            <a:r>
              <a:rPr lang="en-US" dirty="0"/>
              <a:t>Hot summer day where DR is cheaper than buying on the market</a:t>
            </a:r>
          </a:p>
          <a:p>
            <a:pPr lvl="1"/>
            <a:r>
              <a:rPr lang="en-US" dirty="0"/>
              <a:t>Adequacy problems in the region and DR is there</a:t>
            </a:r>
          </a:p>
          <a:p>
            <a:endParaRPr lang="en-US" dirty="0"/>
          </a:p>
          <a:p>
            <a:r>
              <a:rPr lang="en-US" dirty="0"/>
              <a:t>Hydro does a good job solving the “needle peak” from a super hot day.</a:t>
            </a:r>
          </a:p>
          <a:p>
            <a:r>
              <a:rPr lang="en-US" dirty="0"/>
              <a:t>Key time of concern is where reservoirs don’t refill in the summer and winter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yearly occurrence; may happen once every five years, in winter or summer</a:t>
            </a:r>
          </a:p>
          <a:p>
            <a:endParaRPr lang="en-US" dirty="0"/>
          </a:p>
          <a:p>
            <a:endParaRPr lang="en-US" dirty="0"/>
          </a:p>
          <a:p>
            <a:r>
              <a:rPr lang="en-US" dirty="0"/>
              <a:t>Longer and more protracted problems in winter, than a typical summer needle peak.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different flavors of peak: hot summer day where it is cheaper than buying on the market or adequacy problems in the region and DR is there.  7</a:t>
            </a:r>
            <a:r>
              <a:rPr lang="en-US" baseline="30000" dirty="0"/>
              <a:t>th</a:t>
            </a:r>
            <a:r>
              <a:rPr lang="en-US" dirty="0"/>
              <a:t> Plan showed some winter adequacy issues . With climate change and more summer problems than winter problems, aligns with niche of more traditional demand response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95183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Growing capacity problem in the Northwest isn’t the typical needle peak (hydro can solve this)</a:t>
            </a:r>
          </a:p>
          <a:p>
            <a:r>
              <a:rPr lang="en-US" dirty="0"/>
              <a:t>Two flavors of peak: </a:t>
            </a:r>
          </a:p>
          <a:p>
            <a:pPr lvl="1"/>
            <a:r>
              <a:rPr lang="en-US" dirty="0"/>
              <a:t>Hot summer day where DR is cheaper than buying on the market</a:t>
            </a:r>
          </a:p>
          <a:p>
            <a:pPr lvl="1"/>
            <a:r>
              <a:rPr lang="en-US" dirty="0"/>
              <a:t>Adequacy problems in the region and DR is there</a:t>
            </a:r>
          </a:p>
          <a:p>
            <a:endParaRPr lang="en-US" dirty="0"/>
          </a:p>
          <a:p>
            <a:r>
              <a:rPr lang="en-US" dirty="0"/>
              <a:t>Hydro does a good job solving the “needle peak” from a super hot day.</a:t>
            </a:r>
          </a:p>
          <a:p>
            <a:r>
              <a:rPr lang="en-US" dirty="0"/>
              <a:t>Key time of concern is where reservoirs don’t refill in the summer and winter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yearly occurrence; may happen once every five years, in winter or summer</a:t>
            </a:r>
          </a:p>
          <a:p>
            <a:endParaRPr lang="en-US" dirty="0"/>
          </a:p>
          <a:p>
            <a:endParaRPr lang="en-US" dirty="0"/>
          </a:p>
          <a:p>
            <a:r>
              <a:rPr lang="en-US" dirty="0"/>
              <a:t>Longer and more protracted problems in winter, than a typical summer needle peak.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different flavors of peak: hot summer day where it is cheaper than buying on the market or adequacy problems in the region and DR is there.  7</a:t>
            </a:r>
            <a:r>
              <a:rPr lang="en-US" baseline="30000" dirty="0"/>
              <a:t>th</a:t>
            </a:r>
            <a:r>
              <a:rPr lang="en-US" dirty="0"/>
              <a:t> Plan showed some winter adequacy issues . With climate change and more summer problems than winter problems, aligns with niche of more traditional demand response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40922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Master" Target="../slideMasters/slideMaster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96E3EAD-0AD8-44FA-B502-CA493F774670}" type="datetime1">
              <a:rPr lang="en-US" smtClean="0"/>
              <a:t>6/7/2020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99697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61F073-42B5-4B68-A7A5-3312F2DB5D4A}" type="datetime1">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246253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AC61F18B-58AF-4571-B203-7323F83DDA8A}" type="datetime1">
              <a:rPr lang="en-US" smtClean="0"/>
              <a:t>6/7/2020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2050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Nav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0057" y="454385"/>
            <a:ext cx="7711337" cy="1636286"/>
          </a:xfrm>
          <a:prstGeom prst="rect">
            <a:avLst/>
          </a:prstGeom>
        </p:spPr>
        <p:txBody>
          <a:bodyPr anchor="b" anchorCtr="0">
            <a:normAutofit/>
          </a:bodyPr>
          <a:lstStyle>
            <a:lvl1pPr algn="l">
              <a:defRPr sz="3000" b="0" i="0">
                <a:solidFill>
                  <a:srgbClr val="FFFFFF"/>
                </a:solidFill>
                <a:latin typeface="Century Gothic"/>
                <a:cs typeface="Century Gothic"/>
              </a:defRPr>
            </a:lvl1pPr>
          </a:lstStyle>
          <a:p>
            <a:r>
              <a:rPr lang="en-US" dirty="0" smtClean="0"/>
              <a:t>Slide Headline Goes Here</a:t>
            </a:r>
            <a:endParaRPr lang="en-US" dirty="0"/>
          </a:p>
        </p:txBody>
      </p:sp>
      <p:sp>
        <p:nvSpPr>
          <p:cNvPr id="8" name="Text Placeholder 7"/>
          <p:cNvSpPr>
            <a:spLocks noGrp="1"/>
          </p:cNvSpPr>
          <p:nvPr>
            <p:ph type="body" sz="quarter" idx="13" hasCustomPrompt="1"/>
          </p:nvPr>
        </p:nvSpPr>
        <p:spPr>
          <a:xfrm>
            <a:off x="940056" y="2297546"/>
            <a:ext cx="5176515" cy="593117"/>
          </a:xfrm>
          <a:prstGeom prst="rect">
            <a:avLst/>
          </a:prstGeom>
        </p:spPr>
        <p:txBody>
          <a:bodyPr anchor="ctr"/>
          <a:lstStyle>
            <a:lvl1pPr marL="0" indent="0">
              <a:buSzPct val="100000"/>
              <a:buFontTx/>
              <a:buNone/>
              <a:defRPr sz="2200" b="0" cap="all" baseline="0">
                <a:solidFill>
                  <a:srgbClr val="FFFFFF"/>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smtClean="0"/>
              <a:t>SUBHEAD GOES HERE</a:t>
            </a:r>
          </a:p>
        </p:txBody>
      </p:sp>
      <p:sp>
        <p:nvSpPr>
          <p:cNvPr id="16" name="Content Placeholder 15"/>
          <p:cNvSpPr>
            <a:spLocks noGrp="1"/>
          </p:cNvSpPr>
          <p:nvPr>
            <p:ph sz="quarter" idx="15" hasCustomPrompt="1"/>
          </p:nvPr>
        </p:nvSpPr>
        <p:spPr>
          <a:xfrm>
            <a:off x="939801" y="3102336"/>
            <a:ext cx="5177367" cy="1884242"/>
          </a:xfrm>
          <a:prstGeom prst="rect">
            <a:avLst/>
          </a:prstGeom>
        </p:spPr>
        <p:txBody>
          <a:bodyPr vert="horz"/>
          <a:lstStyle>
            <a:lvl1pPr marL="0" indent="0">
              <a:spcBef>
                <a:spcPts val="600"/>
              </a:spcBef>
              <a:buNone/>
              <a:defRPr sz="1200" cap="all" baseline="0">
                <a:solidFill>
                  <a:srgbClr val="7FB9C2"/>
                </a:solidFill>
              </a:defRPr>
            </a:lvl1pPr>
            <a:lvl2pPr marL="0" indent="0">
              <a:lnSpc>
                <a:spcPct val="70000"/>
              </a:lnSpc>
              <a:spcBef>
                <a:spcPts val="600"/>
              </a:spcBef>
              <a:buNone/>
              <a:defRPr sz="1800" baseline="0">
                <a:solidFill>
                  <a:srgbClr val="FFFFFF"/>
                </a:solidFill>
              </a:defRPr>
            </a:lvl2pPr>
            <a:lvl3pPr marL="0" indent="0">
              <a:spcBef>
                <a:spcPts val="600"/>
              </a:spcBef>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smtClean="0"/>
              <a:t>PRESENTED TO</a:t>
            </a:r>
          </a:p>
          <a:p>
            <a:pPr lvl="1"/>
            <a:r>
              <a:rPr lang="en-US" dirty="0" smtClean="0"/>
              <a:t>Company Name Here</a:t>
            </a:r>
          </a:p>
          <a:p>
            <a:pPr lvl="0"/>
            <a:endParaRPr lang="en-US" dirty="0" smtClean="0"/>
          </a:p>
          <a:p>
            <a:pPr lvl="0"/>
            <a:r>
              <a:rPr lang="en-US" dirty="0" smtClean="0"/>
              <a:t>PRESENTED BY</a:t>
            </a:r>
          </a:p>
          <a:p>
            <a:pPr lvl="1"/>
            <a:r>
              <a:rPr lang="en-US" dirty="0" smtClean="0"/>
              <a:t>Name of Author</a:t>
            </a:r>
          </a:p>
          <a:p>
            <a:pPr lvl="1"/>
            <a:endParaRPr lang="en-US" dirty="0" smtClean="0"/>
          </a:p>
          <a:p>
            <a:pPr lvl="2"/>
            <a:r>
              <a:rPr lang="en-US" dirty="0" smtClean="0"/>
              <a:t>Date Goes Here</a:t>
            </a:r>
          </a:p>
          <a:p>
            <a:pPr lvl="1"/>
            <a:endParaRPr lang="en-US" dirty="0" smtClean="0"/>
          </a:p>
          <a:p>
            <a:pPr lvl="0"/>
            <a:endParaRPr lang="en-US" dirty="0"/>
          </a:p>
        </p:txBody>
      </p:sp>
    </p:spTree>
    <p:extLst>
      <p:ext uri="{BB962C8B-B14F-4D97-AF65-F5344CB8AC3E}">
        <p14:creationId xmlns:p14="http://schemas.microsoft.com/office/powerpoint/2010/main" val="381210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5" name="Rectangle 4"/>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9" name="Straight Connector 8"/>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1822809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9" name="TextBox 8"/>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10" name="Rectangle 9"/>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11" name="Text Placeholder 4"/>
          <p:cNvSpPr>
            <a:spLocks noGrp="1"/>
          </p:cNvSpPr>
          <p:nvPr>
            <p:ph type="body" sz="quarter" idx="14"/>
          </p:nvPr>
        </p:nvSpPr>
        <p:spPr>
          <a:xfrm>
            <a:off x="443345" y="1273486"/>
            <a:ext cx="11131257" cy="491610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04866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Tree>
    <p:extLst>
      <p:ext uri="{BB962C8B-B14F-4D97-AF65-F5344CB8AC3E}">
        <p14:creationId xmlns:p14="http://schemas.microsoft.com/office/powerpoint/2010/main" val="855520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 with footer">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Title 1"/>
          <p:cNvSpPr>
            <a:spLocks noGrp="1"/>
          </p:cNvSpPr>
          <p:nvPr>
            <p:ph type="ctrTitle"/>
          </p:nvPr>
        </p:nvSpPr>
        <p:spPr>
          <a:xfrm>
            <a:off x="914400" y="2130426"/>
            <a:ext cx="10363200" cy="1470025"/>
          </a:xfrm>
          <a:prstGeom prst="rect">
            <a:avLst/>
          </a:prstGeom>
        </p:spPr>
        <p:txBody>
          <a:bodyPr wrap="square" anchor="ctr" anchorCtr="1">
            <a:noAutofit/>
          </a:bodyPr>
          <a:lstStyle>
            <a:lvl1pPr>
              <a:defRPr lang="en-US" sz="2800" b="1" i="0" baseline="0" dirty="0" smtClean="0">
                <a:solidFill>
                  <a:srgbClr val="00467F"/>
                </a:solidFill>
                <a:latin typeface="Century Gothic"/>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40894195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12" name="Text Placeholder 4"/>
          <p:cNvSpPr>
            <a:spLocks noGrp="1"/>
          </p:cNvSpPr>
          <p:nvPr>
            <p:ph type="body" sz="quarter" idx="10"/>
          </p:nvPr>
        </p:nvSpPr>
        <p:spPr>
          <a:xfrm>
            <a:off x="438919"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4"/>
          <p:cNvSpPr>
            <a:spLocks noGrp="1"/>
          </p:cNvSpPr>
          <p:nvPr>
            <p:ph type="body" sz="quarter" idx="11"/>
          </p:nvPr>
        </p:nvSpPr>
        <p:spPr>
          <a:xfrm>
            <a:off x="6090331"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1376365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Chart on Righ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5954640"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14" name="Text Placeholder 4"/>
          <p:cNvSpPr>
            <a:spLocks noGrp="1"/>
          </p:cNvSpPr>
          <p:nvPr>
            <p:ph type="body" sz="quarter" idx="10"/>
          </p:nvPr>
        </p:nvSpPr>
        <p:spPr>
          <a:xfrm>
            <a:off x="438919" y="1265170"/>
            <a:ext cx="54864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816000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Chart on Left">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1730606"/>
            <a:ext cx="5608320" cy="3881899"/>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6454017" y="1265170"/>
            <a:ext cx="512064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3445296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CECA6-6D4C-40DD-BA9B-E6CD2994DFE1}" type="datetime1">
              <a:rPr lang="en-US" smtClean="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47826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Chart on Top">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4" y="1296071"/>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9" name="Text Placeholder 4"/>
          <p:cNvSpPr>
            <a:spLocks noGrp="1"/>
          </p:cNvSpPr>
          <p:nvPr>
            <p:ph type="body" sz="quarter" idx="15"/>
          </p:nvPr>
        </p:nvSpPr>
        <p:spPr>
          <a:xfrm>
            <a:off x="443345" y="3579577"/>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396424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Chart on Bottom">
    <p:spTree>
      <p:nvGrpSpPr>
        <p:cNvPr id="1" name=""/>
        <p:cNvGrpSpPr/>
        <p:nvPr/>
      </p:nvGrpSpPr>
      <p:grpSpPr>
        <a:xfrm>
          <a:off x="0" y="0"/>
          <a:ext cx="0" cy="0"/>
          <a:chOff x="0" y="0"/>
          <a:chExt cx="0" cy="0"/>
        </a:xfrm>
      </p:grpSpPr>
      <p:sp>
        <p:nvSpPr>
          <p:cNvPr id="3" name="TextBox 2"/>
          <p:cNvSpPr txBox="1"/>
          <p:nvPr userDrawn="1"/>
        </p:nvSpPr>
        <p:spPr>
          <a:xfrm>
            <a:off x="10587013" y="6501542"/>
            <a:ext cx="1446028" cy="246221"/>
          </a:xfrm>
          <a:prstGeom prst="rect">
            <a:avLst/>
          </a:prstGeom>
          <a:noFill/>
        </p:spPr>
        <p:txBody>
          <a:bodyPr wrap="square" rtlCol="0">
            <a:spAutoFit/>
          </a:bodyPr>
          <a:lstStyle/>
          <a:p>
            <a:pPr>
              <a:defRPr/>
            </a:pPr>
            <a:r>
              <a:rPr lang="en-US" sz="1000" dirty="0" smtClean="0">
                <a:solidFill>
                  <a:srgbClr val="7FB9C2"/>
                </a:solidFill>
              </a:rPr>
              <a:t>|</a:t>
            </a:r>
            <a:r>
              <a:rPr lang="en-US" sz="1000" dirty="0" smtClean="0">
                <a:solidFill>
                  <a:srgbClr val="302F35"/>
                </a:solidFill>
              </a:rPr>
              <a:t> </a:t>
            </a:r>
            <a:r>
              <a:rPr lang="en-US" sz="1000" dirty="0" smtClean="0">
                <a:solidFill>
                  <a:srgbClr val="0C3E70"/>
                </a:solidFill>
              </a:rPr>
              <a:t>brattle.com</a:t>
            </a:r>
          </a:p>
        </p:txBody>
      </p:sp>
      <p:sp>
        <p:nvSpPr>
          <p:cNvPr id="4" name="Rectangle 3"/>
          <p:cNvSpPr/>
          <p:nvPr userDrawn="1"/>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sp>
        <p:nvSpPr>
          <p:cNvPr id="5" name="Chart Placeholder 6"/>
          <p:cNvSpPr>
            <a:spLocks noGrp="1"/>
          </p:cNvSpPr>
          <p:nvPr>
            <p:ph type="chart" sz="quarter" idx="13"/>
          </p:nvPr>
        </p:nvSpPr>
        <p:spPr>
          <a:xfrm>
            <a:off x="635055" y="3975030"/>
            <a:ext cx="10939548" cy="2168076"/>
          </a:xfrm>
          <a:prstGeom prst="rect">
            <a:avLst/>
          </a:prstGeom>
        </p:spPr>
        <p:txBody>
          <a:bodyPr>
            <a:normAutofit/>
          </a:bodyPr>
          <a:lstStyle>
            <a:lvl1pPr marL="0" indent="0">
              <a:buNone/>
              <a:defRPr sz="1800" b="1">
                <a:latin typeface="Century Gothic" pitchFamily="34" charset="0"/>
              </a:defRPr>
            </a:lvl1pPr>
          </a:lstStyle>
          <a:p>
            <a:endParaRPr lang="en-US" dirty="0"/>
          </a:p>
        </p:txBody>
      </p:sp>
      <p:sp>
        <p:nvSpPr>
          <p:cNvPr id="10" name="Text Placeholder 4"/>
          <p:cNvSpPr>
            <a:spLocks noGrp="1"/>
          </p:cNvSpPr>
          <p:nvPr>
            <p:ph type="body" sz="quarter" idx="14"/>
          </p:nvPr>
        </p:nvSpPr>
        <p:spPr>
          <a:xfrm>
            <a:off x="443345" y="1273486"/>
            <a:ext cx="11131257" cy="2563603"/>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1" name="Straight Connector 10"/>
          <p:cNvCxnSpPr/>
          <p:nvPr userDrawn="1"/>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Tree>
    <p:extLst>
      <p:ext uri="{BB962C8B-B14F-4D97-AF65-F5344CB8AC3E}">
        <p14:creationId xmlns:p14="http://schemas.microsoft.com/office/powerpoint/2010/main" val="29590642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 no footer">
    <p:spTree>
      <p:nvGrpSpPr>
        <p:cNvPr id="1" name=""/>
        <p:cNvGrpSpPr/>
        <p:nvPr/>
      </p:nvGrpSpPr>
      <p:grpSpPr>
        <a:xfrm>
          <a:off x="0" y="0"/>
          <a:ext cx="0" cy="0"/>
          <a:chOff x="0" y="0"/>
          <a:chExt cx="0" cy="0"/>
        </a:xfrm>
      </p:grpSpPr>
      <p:sp>
        <p:nvSpPr>
          <p:cNvPr id="5" name="Title 1"/>
          <p:cNvSpPr>
            <a:spLocks noGrp="1"/>
          </p:cNvSpPr>
          <p:nvPr>
            <p:ph type="ctrTitle"/>
          </p:nvPr>
        </p:nvSpPr>
        <p:spPr>
          <a:xfrm>
            <a:off x="914400" y="2481315"/>
            <a:ext cx="10363200" cy="1470025"/>
          </a:xfrm>
          <a:prstGeom prst="rect">
            <a:avLst/>
          </a:prstGeom>
        </p:spPr>
        <p:txBody>
          <a:bodyPr anchor="ctr" anchorCtr="1"/>
          <a:lstStyle>
            <a:lvl1pPr>
              <a:defRPr sz="2800" b="1">
                <a:solidFill>
                  <a:srgbClr val="00467F"/>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65077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Type “Agenda”</a:t>
            </a:r>
            <a:endParaRPr lang="en-US" dirty="0"/>
          </a:p>
        </p:txBody>
      </p:sp>
      <p:sp>
        <p:nvSpPr>
          <p:cNvPr id="4" name="Text Placeholder 4"/>
          <p:cNvSpPr>
            <a:spLocks noGrp="1"/>
          </p:cNvSpPr>
          <p:nvPr>
            <p:ph type="body" sz="quarter" idx="14"/>
          </p:nvPr>
        </p:nvSpPr>
        <p:spPr>
          <a:xfrm>
            <a:off x="987748" y="1485900"/>
            <a:ext cx="10066333"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284190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
        <p:nvSpPr>
          <p:cNvPr id="9" name="Text Placeholder 4"/>
          <p:cNvSpPr>
            <a:spLocks noGrp="1"/>
          </p:cNvSpPr>
          <p:nvPr>
            <p:ph type="body" sz="quarter" idx="14"/>
          </p:nvPr>
        </p:nvSpPr>
        <p:spPr>
          <a:xfrm>
            <a:off x="987748" y="1485900"/>
            <a:ext cx="10066333"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rgbClr val="000000"/>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marR="0" indent="-228600" algn="l" defTabSz="457200" rtl="0" eaLnBrk="1" fontAlgn="auto" latinLnBrk="0" hangingPunct="1">
              <a:lnSpc>
                <a:spcPct val="100000"/>
              </a:lnSpc>
              <a:spcBef>
                <a:spcPts val="600"/>
              </a:spcBef>
              <a:spcAft>
                <a:spcPts val="0"/>
              </a:spcAft>
              <a:buClr>
                <a:srgbClr val="71ADB6"/>
              </a:buClr>
              <a:buSzPct val="80000"/>
              <a:buFont typeface="Wingdings" pitchFamily="2" charset="2"/>
              <a:buChar char="§"/>
              <a:tabLst/>
              <a:defRPr sz="1800" baseline="0">
                <a:solidFill>
                  <a:srgbClr val="000000"/>
                </a:solidFill>
              </a:defRPr>
            </a:lvl4pPr>
            <a:lvl5pPr marL="1200150" indent="-285750">
              <a:buClr>
                <a:srgbClr val="71ADB6"/>
              </a:buClr>
              <a:buSzPct val="100000"/>
              <a:buFont typeface="Calibri" panose="020F0502020204030204" pitchFamily="34" charset="0"/>
              <a:buChar char="−"/>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085850" lvl="4" indent="-171450" algn="l" defTabSz="457200" rtl="0" eaLnBrk="1" latinLnBrk="0" hangingPunct="1">
              <a:spcBef>
                <a:spcPct val="20000"/>
              </a:spcBef>
              <a:buClr>
                <a:srgbClr val="71ADB6"/>
              </a:buClr>
              <a:buFont typeface="Calibri" panose="020F0502020204030204" pitchFamily="34" charset="0"/>
              <a:buChar char="−"/>
            </a:pPr>
            <a:r>
              <a:rPr lang="en-US" dirty="0" smtClean="0"/>
              <a:t>Fifth Level</a:t>
            </a:r>
          </a:p>
          <a:p>
            <a:pPr lvl="3"/>
            <a:endParaRPr lang="en-US" dirty="0" smtClean="0"/>
          </a:p>
        </p:txBody>
      </p:sp>
    </p:spTree>
    <p:extLst>
      <p:ext uri="{BB962C8B-B14F-4D97-AF65-F5344CB8AC3E}">
        <p14:creationId xmlns:p14="http://schemas.microsoft.com/office/powerpoint/2010/main" val="435106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Sub-Header">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987748" y="2697480"/>
            <a:ext cx="10204704" cy="338543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rgbClr val="000000"/>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marR="0"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sz="1800" kern="1200" baseline="0" dirty="0" smtClean="0">
              <a:solidFill>
                <a:srgbClr val="000000"/>
              </a:solidFill>
              <a:latin typeface="+mn-lt"/>
              <a:ea typeface="+mn-ea"/>
              <a:cs typeface="+mn-cs"/>
            </a:endParaRPr>
          </a:p>
          <a:p>
            <a:pPr marL="1085850" marR="0" lvl="4"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a:pPr>
            <a:r>
              <a:rPr lang="en-US" dirty="0" smtClean="0"/>
              <a:t>Fifth Level</a:t>
            </a:r>
          </a:p>
          <a:p>
            <a:pPr lvl="4"/>
            <a:endParaRPr lang="en-US" dirty="0" smtClean="0"/>
          </a:p>
        </p:txBody>
      </p:sp>
      <p:sp>
        <p:nvSpPr>
          <p:cNvPr id="4" name="Title 3"/>
          <p:cNvSpPr>
            <a:spLocks noGrp="1"/>
          </p:cNvSpPr>
          <p:nvPr>
            <p:ph type="title" hasCustomPrompt="1"/>
          </p:nvPr>
        </p:nvSpPr>
        <p:spPr>
          <a:xfrm>
            <a:off x="985520" y="152718"/>
            <a:ext cx="9131808" cy="941832"/>
          </a:xfrm>
          <a:prstGeom prst="rect">
            <a:avLst/>
          </a:prstGeom>
        </p:spPr>
        <p:txBody>
          <a:bodyPr/>
          <a:lstStyle>
            <a:lvl1pPr>
              <a:defRPr sz="2800">
                <a:solidFill>
                  <a:srgbClr val="0C3E7A"/>
                </a:solidFill>
              </a:defRPr>
            </a:lvl1pPr>
          </a:lstStyle>
          <a:p>
            <a:r>
              <a:rPr lang="en-US" sz="2200" dirty="0" smtClean="0"/>
              <a:t>HEADER</a:t>
            </a:r>
            <a:r>
              <a:rPr lang="en-US" dirty="0" smtClean="0"/>
              <a:t/>
            </a:r>
            <a:br>
              <a:rPr lang="en-US" dirty="0" smtClean="0"/>
            </a:br>
            <a:r>
              <a:rPr lang="en-US" dirty="0" smtClean="0"/>
              <a:t>Sub-Header</a:t>
            </a:r>
            <a:endParaRPr lang="en-US" dirty="0"/>
          </a:p>
        </p:txBody>
      </p:sp>
      <p:sp>
        <p:nvSpPr>
          <p:cNvPr id="10" name="Text Placeholder 9"/>
          <p:cNvSpPr>
            <a:spLocks noGrp="1"/>
          </p:cNvSpPr>
          <p:nvPr>
            <p:ph type="body" sz="quarter" idx="15" hasCustomPrompt="1"/>
          </p:nvPr>
        </p:nvSpPr>
        <p:spPr>
          <a:xfrm>
            <a:off x="988485" y="1393826"/>
            <a:ext cx="10204449" cy="1029335"/>
          </a:xfrm>
          <a:prstGeom prst="rect">
            <a:avLst/>
          </a:prstGeom>
        </p:spPr>
        <p:txBody>
          <a:bodyPr/>
          <a:lstStyle>
            <a:lvl1pPr>
              <a:spcBef>
                <a:spcPts val="0"/>
              </a:spcBef>
              <a:defRPr sz="2400" baseline="0">
                <a:solidFill>
                  <a:srgbClr val="0C3E7A"/>
                </a:solidFill>
                <a:latin typeface="Calibri" panose="020F0502020204030204" pitchFamily="34" charset="0"/>
              </a:defRPr>
            </a:lvl1pPr>
          </a:lstStyle>
          <a:p>
            <a:pPr lvl="0"/>
            <a:r>
              <a:rPr lang="en-US" dirty="0" smtClean="0"/>
              <a:t>Call out text here</a:t>
            </a:r>
          </a:p>
          <a:p>
            <a:pPr lvl="0"/>
            <a:endParaRPr lang="en-US" dirty="0" smtClean="0"/>
          </a:p>
        </p:txBody>
      </p:sp>
    </p:spTree>
    <p:extLst>
      <p:ext uri="{BB962C8B-B14F-4D97-AF65-F5344CB8AC3E}">
        <p14:creationId xmlns:p14="http://schemas.microsoft.com/office/powerpoint/2010/main" val="1920499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2397126" y="2417764"/>
            <a:ext cx="7397751" cy="2022475"/>
          </a:xfrm>
          <a:prstGeom prst="rect">
            <a:avLst/>
          </a:prstGeom>
        </p:spPr>
        <p:txBody>
          <a:bodyPr/>
          <a:lstStyle>
            <a:lvl1pPr algn="ctr">
              <a:defRPr sz="3200">
                <a:solidFill>
                  <a:srgbClr val="0C3E7A"/>
                </a:solidFill>
              </a:defRPr>
            </a:lvl1pPr>
          </a:lstStyle>
          <a:p>
            <a:pPr lvl="0"/>
            <a:r>
              <a:rPr lang="en-US" dirty="0" smtClean="0"/>
              <a:t>Click to edit Master text styles</a:t>
            </a:r>
          </a:p>
        </p:txBody>
      </p:sp>
    </p:spTree>
    <p:extLst>
      <p:ext uri="{BB962C8B-B14F-4D97-AF65-F5344CB8AC3E}">
        <p14:creationId xmlns:p14="http://schemas.microsoft.com/office/powerpoint/2010/main" val="315210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680201" y="1504950"/>
            <a:ext cx="4889500" cy="4457700"/>
          </a:xfrm>
          <a:prstGeom prst="rect">
            <a:avLst/>
          </a:prstGeom>
        </p:spPr>
        <p:txBody>
          <a:bodyPr/>
          <a:lstStyle/>
          <a:p>
            <a:endParaRPr lang="en-US"/>
          </a:p>
        </p:txBody>
      </p:sp>
      <p:sp>
        <p:nvSpPr>
          <p:cNvPr id="5" name="Text Placeholder 4"/>
          <p:cNvSpPr>
            <a:spLocks noGrp="1"/>
          </p:cNvSpPr>
          <p:nvPr>
            <p:ph type="body" sz="quarter" idx="11"/>
          </p:nvPr>
        </p:nvSpPr>
        <p:spPr>
          <a:xfrm>
            <a:off x="482601" y="1504951"/>
            <a:ext cx="5854700" cy="4457700"/>
          </a:xfrm>
          <a:prstGeom prst="rect">
            <a:avLst/>
          </a:prstGeom>
        </p:spPr>
        <p:txBody>
          <a:bodyPr lIns="0">
            <a:noAutofit/>
          </a:bodyPr>
          <a:lstStyle>
            <a:lvl1pPr>
              <a:defRPr lang="en-US" sz="2400" b="0" smtClean="0">
                <a:latin typeface="+mn-lt"/>
                <a:cs typeface="+mn-cs"/>
              </a:defRPr>
            </a:lvl1pPr>
            <a:lvl2pPr>
              <a:defRPr lang="en-US" sz="2200" b="0" smtClean="0"/>
            </a:lvl2pPr>
            <a:lvl3pPr>
              <a:defRPr lang="en-US" sz="2000" smtClean="0"/>
            </a:lvl3pPr>
            <a:lvl4pPr>
              <a:defRPr lang="en-US" sz="1800" baseline="0" smtClean="0"/>
            </a:lvl4pPr>
            <a:lvl5pPr marL="1085850" marR="0"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lang="en-US" sz="1800" baseline="0"/>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marR="0" lvl="4" indent="-171450" algn="l" defTabSz="457200" rtl="0" eaLnBrk="1" fontAlgn="auto" latinLnBrk="0" hangingPunct="1">
              <a:lnSpc>
                <a:spcPct val="100000"/>
              </a:lnSpc>
              <a:spcBef>
                <a:spcPct val="20000"/>
              </a:spcBef>
              <a:spcAft>
                <a:spcPts val="0"/>
              </a:spcAft>
              <a:buClr>
                <a:srgbClr val="71ADB6"/>
              </a:buClr>
              <a:buSzPct val="100000"/>
              <a:buFont typeface="Calibri" panose="020F0502020204030204" pitchFamily="34" charset="0"/>
              <a:buChar char="−"/>
              <a:tabLst/>
              <a:defRPr/>
            </a:pPr>
            <a:r>
              <a:rPr lang="en-US" dirty="0" smtClean="0"/>
              <a:t>Fifth Level</a:t>
            </a:r>
          </a:p>
        </p:txBody>
      </p:sp>
      <p:sp>
        <p:nvSpPr>
          <p:cNvPr id="8"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74264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959364" y="2936577"/>
            <a:ext cx="3233240" cy="1036070"/>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19" name="Text Placeholder 17"/>
          <p:cNvSpPr>
            <a:spLocks noGrp="1"/>
          </p:cNvSpPr>
          <p:nvPr>
            <p:ph type="body" sz="quarter" idx="16" hasCustomPrompt="1"/>
          </p:nvPr>
        </p:nvSpPr>
        <p:spPr>
          <a:xfrm>
            <a:off x="4507647"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0" name="Text Placeholder 17"/>
          <p:cNvSpPr>
            <a:spLocks noGrp="1"/>
          </p:cNvSpPr>
          <p:nvPr>
            <p:ph type="body" sz="quarter" idx="17" hasCustomPrompt="1"/>
          </p:nvPr>
        </p:nvSpPr>
        <p:spPr>
          <a:xfrm>
            <a:off x="7935575"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5" name="Text Placeholder 24"/>
          <p:cNvSpPr>
            <a:spLocks noGrp="1"/>
          </p:cNvSpPr>
          <p:nvPr>
            <p:ph type="body" sz="quarter" idx="18"/>
          </p:nvPr>
        </p:nvSpPr>
        <p:spPr>
          <a:xfrm>
            <a:off x="95885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6" name="Text Placeholder 24"/>
          <p:cNvSpPr>
            <a:spLocks noGrp="1"/>
          </p:cNvSpPr>
          <p:nvPr>
            <p:ph type="body" sz="quarter" idx="19"/>
          </p:nvPr>
        </p:nvSpPr>
        <p:spPr>
          <a:xfrm>
            <a:off x="4507133"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7" name="Text Placeholder 24"/>
          <p:cNvSpPr>
            <a:spLocks noGrp="1"/>
          </p:cNvSpPr>
          <p:nvPr>
            <p:ph type="body" sz="quarter" idx="20"/>
          </p:nvPr>
        </p:nvSpPr>
        <p:spPr>
          <a:xfrm>
            <a:off x="793506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8"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Presented By</a:t>
            </a:r>
            <a:endParaRPr lang="en-US" dirty="0"/>
          </a:p>
        </p:txBody>
      </p:sp>
      <p:sp>
        <p:nvSpPr>
          <p:cNvPr id="9" name="Text Placeholder 8"/>
          <p:cNvSpPr>
            <a:spLocks noGrp="1"/>
          </p:cNvSpPr>
          <p:nvPr>
            <p:ph type="body" sz="quarter" idx="21" hasCustomPrompt="1"/>
          </p:nvPr>
        </p:nvSpPr>
        <p:spPr>
          <a:xfrm>
            <a:off x="973668" y="1630363"/>
            <a:ext cx="3084576" cy="976312"/>
          </a:xfrm>
          <a:prstGeom prst="rect">
            <a:avLst/>
          </a:prstGeom>
        </p:spPr>
        <p:txBody>
          <a:bodyPr/>
          <a:lstStyle>
            <a:lvl1pPr algn="ctr">
              <a:defRPr baseline="0"/>
            </a:lvl1pPr>
          </a:lstStyle>
          <a:p>
            <a:pPr lvl="0"/>
            <a:r>
              <a:rPr lang="en-US" dirty="0" smtClean="0"/>
              <a:t>Insert Photo</a:t>
            </a:r>
            <a:endParaRPr lang="en-US" dirty="0"/>
          </a:p>
        </p:txBody>
      </p:sp>
      <p:sp>
        <p:nvSpPr>
          <p:cNvPr id="11" name="Text Placeholder 10"/>
          <p:cNvSpPr>
            <a:spLocks noGrp="1"/>
          </p:cNvSpPr>
          <p:nvPr>
            <p:ph type="body" sz="quarter" idx="22" hasCustomPrompt="1"/>
          </p:nvPr>
        </p:nvSpPr>
        <p:spPr>
          <a:xfrm>
            <a:off x="4498667" y="1630363"/>
            <a:ext cx="3084576" cy="978408"/>
          </a:xfrm>
          <a:prstGeom prst="rect">
            <a:avLst/>
          </a:prstGeom>
        </p:spPr>
        <p:txBody>
          <a:bodyPr/>
          <a:lstStyle>
            <a:lvl1pPr algn="ctr">
              <a:defRPr/>
            </a:lvl1pPr>
          </a:lstStyle>
          <a:p>
            <a:pPr lvl="0"/>
            <a:r>
              <a:rPr lang="en-US" dirty="0" smtClean="0"/>
              <a:t>Insert Photo</a:t>
            </a:r>
            <a:endParaRPr lang="en-US" dirty="0"/>
          </a:p>
        </p:txBody>
      </p:sp>
      <p:sp>
        <p:nvSpPr>
          <p:cNvPr id="13" name="Text Placeholder 12"/>
          <p:cNvSpPr>
            <a:spLocks noGrp="1"/>
          </p:cNvSpPr>
          <p:nvPr>
            <p:ph type="body" sz="quarter" idx="23" hasCustomPrompt="1"/>
          </p:nvPr>
        </p:nvSpPr>
        <p:spPr>
          <a:xfrm>
            <a:off x="8012320" y="1630363"/>
            <a:ext cx="3079749" cy="978408"/>
          </a:xfrm>
          <a:prstGeom prst="rect">
            <a:avLst/>
          </a:prstGeom>
        </p:spPr>
        <p:txBody>
          <a:bodyPr/>
          <a:lstStyle>
            <a:lvl1pPr algn="ctr">
              <a:defRPr/>
            </a:lvl1pPr>
          </a:lstStyle>
          <a:p>
            <a:pPr lvl="0"/>
            <a:r>
              <a:rPr lang="en-US" dirty="0" smtClean="0"/>
              <a:t>Insert Photo</a:t>
            </a:r>
            <a:endParaRPr lang="en-US" dirty="0"/>
          </a:p>
        </p:txBody>
      </p:sp>
    </p:spTree>
    <p:extLst>
      <p:ext uri="{BB962C8B-B14F-4D97-AF65-F5344CB8AC3E}">
        <p14:creationId xmlns:p14="http://schemas.microsoft.com/office/powerpoint/2010/main" val="1834152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956734" y="1467149"/>
            <a:ext cx="10194805" cy="1421928"/>
          </a:xfrm>
          <a:prstGeom prst="rect">
            <a:avLst/>
          </a:prstGeom>
          <a:noFill/>
        </p:spPr>
        <p:txBody>
          <a:bodyPr wrap="square" rtlCol="0">
            <a:spAutoFit/>
          </a:bodyPr>
          <a:lstStyle/>
          <a:p>
            <a:pPr algn="just">
              <a:lnSpc>
                <a:spcPct val="120000"/>
              </a:lnSpc>
            </a:pPr>
            <a:r>
              <a:rPr lang="en-US" sz="2400" dirty="0" smtClean="0">
                <a:solidFill>
                  <a:srgbClr val="0C3E7A"/>
                </a:solidFill>
              </a:rPr>
              <a:t>The Brattle Group provides consulting and expert testimony in economics, finance, and regulation to corporations, law firms, and governments around the world. We aim for the highest level of client service and quality in our industry.</a:t>
            </a:r>
          </a:p>
        </p:txBody>
      </p:sp>
      <p:sp>
        <p:nvSpPr>
          <p:cNvPr id="15" name="TextBox 14"/>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About Brattle</a:t>
            </a:r>
            <a:endParaRPr lang="en-US" sz="2800" dirty="0">
              <a:solidFill>
                <a:srgbClr val="0C3E7A"/>
              </a:solidFill>
              <a:latin typeface="Century Gothic"/>
              <a:cs typeface="Century Gothic"/>
            </a:endParaRPr>
          </a:p>
        </p:txBody>
      </p:sp>
      <p:grpSp>
        <p:nvGrpSpPr>
          <p:cNvPr id="14" name="Group 13"/>
          <p:cNvGrpSpPr/>
          <p:nvPr userDrawn="1"/>
        </p:nvGrpSpPr>
        <p:grpSpPr>
          <a:xfrm>
            <a:off x="1152050" y="3621733"/>
            <a:ext cx="9887903" cy="2171700"/>
            <a:chOff x="827437" y="3621733"/>
            <a:chExt cx="7415927" cy="2171700"/>
          </a:xfrm>
        </p:grpSpPr>
        <p:sp>
          <p:nvSpPr>
            <p:cNvPr id="18" name="Rectangle 17"/>
            <p:cNvSpPr/>
            <p:nvPr userDrawn="1"/>
          </p:nvSpPr>
          <p:spPr>
            <a:xfrm>
              <a:off x="827437"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9" name="Rectangle 18"/>
            <p:cNvSpPr/>
            <p:nvPr userDrawn="1"/>
          </p:nvSpPr>
          <p:spPr>
            <a:xfrm>
              <a:off x="3392010"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0" name="Rectangle 19"/>
            <p:cNvSpPr/>
            <p:nvPr userDrawn="1"/>
          </p:nvSpPr>
          <p:spPr>
            <a:xfrm>
              <a:off x="5957364"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1" name="TextBox 20"/>
            <p:cNvSpPr txBox="1"/>
            <p:nvPr userDrawn="1"/>
          </p:nvSpPr>
          <p:spPr>
            <a:xfrm>
              <a:off x="827437" y="3886350"/>
              <a:ext cx="2286000" cy="1600438"/>
            </a:xfrm>
            <a:prstGeom prst="rect">
              <a:avLst/>
            </a:prstGeom>
            <a:noFill/>
          </p:spPr>
          <p:txBody>
            <a:bodyPr wrap="square" rtlCol="0">
              <a:spAutoFit/>
            </a:bodyPr>
            <a:lstStyle/>
            <a:p>
              <a:pPr algn="ctr"/>
              <a:r>
                <a:rPr lang="en-US" sz="1800" b="1" spc="100" dirty="0" smtClean="0">
                  <a:solidFill>
                    <a:srgbClr val="EB4D2A"/>
                  </a:solidFill>
                </a:rPr>
                <a:t>OUR SERVICES</a:t>
              </a:r>
            </a:p>
            <a:p>
              <a:pPr algn="ctr"/>
              <a:endParaRPr lang="en-US" sz="1800" b="1" spc="100" dirty="0" smtClean="0">
                <a:solidFill>
                  <a:srgbClr val="EB4D2A"/>
                </a:solidFill>
              </a:endParaRPr>
            </a:p>
            <a:p>
              <a:pPr algn="ctr">
                <a:lnSpc>
                  <a:spcPct val="140000"/>
                </a:lnSpc>
              </a:pPr>
              <a:r>
                <a:rPr lang="en-US" sz="1500" dirty="0" smtClean="0">
                  <a:solidFill>
                    <a:srgbClr val="00467F"/>
                  </a:solidFill>
                </a:rPr>
                <a:t>Research and Consulting</a:t>
              </a:r>
            </a:p>
            <a:p>
              <a:pPr algn="ctr">
                <a:lnSpc>
                  <a:spcPct val="140000"/>
                </a:lnSpc>
              </a:pPr>
              <a:r>
                <a:rPr lang="en-US" sz="1500" dirty="0" smtClean="0">
                  <a:solidFill>
                    <a:srgbClr val="00467F"/>
                  </a:solidFill>
                </a:rPr>
                <a:t>Litigation Support</a:t>
              </a:r>
            </a:p>
            <a:p>
              <a:pPr algn="ctr">
                <a:lnSpc>
                  <a:spcPct val="140000"/>
                </a:lnSpc>
              </a:pPr>
              <a:r>
                <a:rPr lang="en-US" sz="1500" dirty="0" smtClean="0">
                  <a:solidFill>
                    <a:srgbClr val="00467F"/>
                  </a:solidFill>
                </a:rPr>
                <a:t>Expert Testimony</a:t>
              </a:r>
              <a:endParaRPr lang="en-US" sz="1500" dirty="0">
                <a:solidFill>
                  <a:srgbClr val="00467F"/>
                </a:solidFill>
              </a:endParaRPr>
            </a:p>
          </p:txBody>
        </p:sp>
        <p:cxnSp>
          <p:nvCxnSpPr>
            <p:cNvPr id="22" name="Straight Connector 21"/>
            <p:cNvCxnSpPr/>
            <p:nvPr userDrawn="1"/>
          </p:nvCxnSpPr>
          <p:spPr>
            <a:xfrm>
              <a:off x="1633726" y="4404593"/>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3392010" y="3900801"/>
              <a:ext cx="2286000" cy="1600438"/>
            </a:xfrm>
            <a:prstGeom prst="rect">
              <a:avLst/>
            </a:prstGeom>
            <a:noFill/>
          </p:spPr>
          <p:txBody>
            <a:bodyPr wrap="square" rtlCol="0">
              <a:spAutoFit/>
            </a:bodyPr>
            <a:lstStyle/>
            <a:p>
              <a:pPr algn="ctr"/>
              <a:r>
                <a:rPr lang="en-US" sz="1800" b="1" spc="100" dirty="0" smtClean="0">
                  <a:solidFill>
                    <a:srgbClr val="EB4D2A"/>
                  </a:solidFill>
                </a:rPr>
                <a:t>OUR PEOPLE</a:t>
              </a:r>
            </a:p>
            <a:p>
              <a:pPr algn="ctr"/>
              <a:endParaRPr lang="en-US" sz="1800" b="1" spc="100" dirty="0" smtClean="0">
                <a:solidFill>
                  <a:srgbClr val="EB4D2A"/>
                </a:solidFill>
              </a:endParaRPr>
            </a:p>
            <a:p>
              <a:pPr algn="ctr">
                <a:lnSpc>
                  <a:spcPct val="140000"/>
                </a:lnSpc>
              </a:pPr>
              <a:r>
                <a:rPr lang="en-US" sz="1500" dirty="0" smtClean="0">
                  <a:solidFill>
                    <a:srgbClr val="00467F"/>
                  </a:solidFill>
                </a:rPr>
                <a:t>Renowned Experts</a:t>
              </a:r>
            </a:p>
            <a:p>
              <a:pPr algn="ctr">
                <a:lnSpc>
                  <a:spcPct val="140000"/>
                </a:lnSpc>
              </a:pPr>
              <a:r>
                <a:rPr lang="en-US" sz="1500" dirty="0" smtClean="0">
                  <a:solidFill>
                    <a:srgbClr val="00467F"/>
                  </a:solidFill>
                </a:rPr>
                <a:t>Global Teams</a:t>
              </a:r>
            </a:p>
            <a:p>
              <a:pPr algn="ctr">
                <a:lnSpc>
                  <a:spcPct val="140000"/>
                </a:lnSpc>
              </a:pPr>
              <a:r>
                <a:rPr lang="en-US" sz="1500" dirty="0" smtClean="0">
                  <a:solidFill>
                    <a:srgbClr val="00467F"/>
                  </a:solidFill>
                </a:rPr>
                <a:t>Intellectual Rigor</a:t>
              </a:r>
              <a:endParaRPr lang="en-US" sz="1500" dirty="0">
                <a:solidFill>
                  <a:srgbClr val="00467F"/>
                </a:solidFill>
              </a:endParaRPr>
            </a:p>
          </p:txBody>
        </p:sp>
        <p:cxnSp>
          <p:nvCxnSpPr>
            <p:cNvPr id="29" name="Straight Connector 28"/>
            <p:cNvCxnSpPr/>
            <p:nvPr userDrawn="1"/>
          </p:nvCxnSpPr>
          <p:spPr>
            <a:xfrm>
              <a:off x="4198299" y="4419044"/>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5957364" y="3917374"/>
              <a:ext cx="2286000" cy="1600438"/>
            </a:xfrm>
            <a:prstGeom prst="rect">
              <a:avLst/>
            </a:prstGeom>
            <a:noFill/>
          </p:spPr>
          <p:txBody>
            <a:bodyPr wrap="square" rtlCol="0">
              <a:spAutoFit/>
            </a:bodyPr>
            <a:lstStyle/>
            <a:p>
              <a:pPr algn="ctr"/>
              <a:r>
                <a:rPr lang="en-US" sz="1800" b="1" spc="100" dirty="0" smtClean="0">
                  <a:solidFill>
                    <a:srgbClr val="EB4D2A"/>
                  </a:solidFill>
                </a:rPr>
                <a:t>OUR INSIGHTS</a:t>
              </a:r>
            </a:p>
            <a:p>
              <a:pPr algn="ctr"/>
              <a:endParaRPr lang="en-US" sz="1800" b="1" spc="100" dirty="0" smtClean="0">
                <a:solidFill>
                  <a:srgbClr val="EB4D2A"/>
                </a:solidFill>
              </a:endParaRPr>
            </a:p>
            <a:p>
              <a:pPr algn="ctr">
                <a:lnSpc>
                  <a:spcPct val="140000"/>
                </a:lnSpc>
              </a:pPr>
              <a:r>
                <a:rPr lang="en-US" sz="1500" dirty="0" smtClean="0">
                  <a:solidFill>
                    <a:srgbClr val="00467F"/>
                  </a:solidFill>
                </a:rPr>
                <a:t>Thoughtful Analysis</a:t>
              </a:r>
            </a:p>
            <a:p>
              <a:pPr algn="ctr">
                <a:lnSpc>
                  <a:spcPct val="140000"/>
                </a:lnSpc>
              </a:pPr>
              <a:r>
                <a:rPr lang="en-US" sz="1500" dirty="0" smtClean="0">
                  <a:solidFill>
                    <a:srgbClr val="00467F"/>
                  </a:solidFill>
                </a:rPr>
                <a:t>Exceptional Quality</a:t>
              </a:r>
            </a:p>
            <a:p>
              <a:pPr algn="ctr">
                <a:lnSpc>
                  <a:spcPct val="140000"/>
                </a:lnSpc>
              </a:pPr>
              <a:r>
                <a:rPr lang="en-US" sz="1500" dirty="0" smtClean="0">
                  <a:solidFill>
                    <a:srgbClr val="00467F"/>
                  </a:solidFill>
                </a:rPr>
                <a:t>Clear Communication</a:t>
              </a:r>
              <a:endParaRPr lang="en-US" sz="1500" dirty="0">
                <a:solidFill>
                  <a:srgbClr val="00467F"/>
                </a:solidFill>
              </a:endParaRPr>
            </a:p>
          </p:txBody>
        </p:sp>
        <p:cxnSp>
          <p:nvCxnSpPr>
            <p:cNvPr id="31" name="Straight Connector 30"/>
            <p:cNvCxnSpPr/>
            <p:nvPr userDrawn="1"/>
          </p:nvCxnSpPr>
          <p:spPr>
            <a:xfrm>
              <a:off x="6763653" y="4435617"/>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317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44A4CD41-D0B0-40D7-9028-2C448A306712}" type="datetime1">
              <a:rPr lang="en-US" smtClean="0"/>
              <a:t>6/7/2020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23119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cxnSp>
        <p:nvCxnSpPr>
          <p:cNvPr id="12" name="Straight Connector 11"/>
          <p:cNvCxnSpPr/>
          <p:nvPr userDrawn="1"/>
        </p:nvCxnSpPr>
        <p:spPr>
          <a:xfrm flipH="1">
            <a:off x="8138288" y="4523479"/>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Offices</a:t>
            </a:r>
            <a:endParaRPr lang="en-US" sz="2800" dirty="0">
              <a:solidFill>
                <a:srgbClr val="0C3E7A"/>
              </a:solidFill>
              <a:latin typeface="Century Gothic"/>
              <a:cs typeface="Century Gothic"/>
            </a:endParaRPr>
          </a:p>
        </p:txBody>
      </p:sp>
      <p:grpSp>
        <p:nvGrpSpPr>
          <p:cNvPr id="36" name="Group 35"/>
          <p:cNvGrpSpPr/>
          <p:nvPr userDrawn="1"/>
        </p:nvGrpSpPr>
        <p:grpSpPr>
          <a:xfrm>
            <a:off x="735360" y="1696316"/>
            <a:ext cx="10721280" cy="4701401"/>
            <a:chOff x="546377" y="1696315"/>
            <a:chExt cx="8040960" cy="4701401"/>
          </a:xfrm>
        </p:grpSpPr>
        <p:sp>
          <p:nvSpPr>
            <p:cNvPr id="45" name="Rectangle 44">
              <a:extLst>
                <a:ext uri="{FF2B5EF4-FFF2-40B4-BE49-F238E27FC236}">
                  <a16:creationId xmlns:a16="http://schemas.microsoft.com/office/drawing/2014/main" xmlns="" id="{8F05990F-EF2D-B841-BED2-2FC9A181BD08}"/>
                </a:ext>
              </a:extLst>
            </p:cNvPr>
            <p:cNvSpPr/>
            <p:nvPr userDrawn="1"/>
          </p:nvSpPr>
          <p:spPr>
            <a:xfrm>
              <a:off x="1564448" y="5003423"/>
              <a:ext cx="1948788" cy="125668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grpSp>
          <p:nvGrpSpPr>
            <p:cNvPr id="46" name="Group 45">
              <a:extLst>
                <a:ext uri="{FF2B5EF4-FFF2-40B4-BE49-F238E27FC236}">
                  <a16:creationId xmlns:a16="http://schemas.microsoft.com/office/drawing/2014/main" xmlns="" id="{A088A869-9CCD-484E-BC3C-BE0DBCD808F2}"/>
                </a:ext>
              </a:extLst>
            </p:cNvPr>
            <p:cNvGrpSpPr/>
            <p:nvPr userDrawn="1"/>
          </p:nvGrpSpPr>
          <p:grpSpPr>
            <a:xfrm>
              <a:off x="549712" y="1696315"/>
              <a:ext cx="1950879" cy="1379899"/>
              <a:chOff x="552298" y="1523065"/>
              <a:chExt cx="1950879" cy="1379899"/>
            </a:xfrm>
          </p:grpSpPr>
          <p:sp>
            <p:nvSpPr>
              <p:cNvPr id="68" name="Rectangle 67">
                <a:extLst>
                  <a:ext uri="{FF2B5EF4-FFF2-40B4-BE49-F238E27FC236}">
                    <a16:creationId xmlns:a16="http://schemas.microsoft.com/office/drawing/2014/main" xmlns="" id="{7070035A-5472-3D47-BDF9-BD8D23A8036C}"/>
                  </a:ext>
                </a:extLst>
              </p:cNvPr>
              <p:cNvSpPr/>
              <p:nvPr userDrawn="1"/>
            </p:nvSpPr>
            <p:spPr>
              <a:xfrm>
                <a:off x="553401" y="1523065"/>
                <a:ext cx="1949776" cy="113685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9" name="Rectangle 68"/>
              <p:cNvSpPr/>
              <p:nvPr/>
            </p:nvSpPr>
            <p:spPr>
              <a:xfrm>
                <a:off x="552298" y="2625965"/>
                <a:ext cx="195038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BOSTON</a:t>
                </a:r>
              </a:p>
            </p:txBody>
          </p:sp>
        </p:grpSp>
        <p:sp>
          <p:nvSpPr>
            <p:cNvPr id="47" name="Rectangle 46">
              <a:extLst>
                <a:ext uri="{FF2B5EF4-FFF2-40B4-BE49-F238E27FC236}">
                  <a16:creationId xmlns:a16="http://schemas.microsoft.com/office/drawing/2014/main" xmlns="" id="{5CAAB002-3401-394E-AA96-71158DA9651D}"/>
                </a:ext>
              </a:extLst>
            </p:cNvPr>
            <p:cNvSpPr/>
            <p:nvPr userDrawn="1"/>
          </p:nvSpPr>
          <p:spPr>
            <a:xfrm>
              <a:off x="2576217" y="3339554"/>
              <a:ext cx="1949948" cy="11368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48" name="Rectangle 47">
              <a:extLst>
                <a:ext uri="{FF2B5EF4-FFF2-40B4-BE49-F238E27FC236}">
                  <a16:creationId xmlns:a16="http://schemas.microsoft.com/office/drawing/2014/main" xmlns="" id="{165BE9E3-D163-B846-869D-094D837CBAB4}"/>
                </a:ext>
              </a:extLst>
            </p:cNvPr>
            <p:cNvSpPr/>
            <p:nvPr userDrawn="1"/>
          </p:nvSpPr>
          <p:spPr>
            <a:xfrm>
              <a:off x="4601126"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smtClean="0">
                  <a:solidFill>
                    <a:srgbClr val="FFFFFF"/>
                  </a:solidFill>
                  <a:latin typeface="Century Gothic" panose="020B0502020202020204" pitchFamily="34" charset="0"/>
                </a:rPr>
                <a:t>  chicago</a:t>
              </a:r>
              <a:endParaRPr lang="en-US" sz="1200" b="1" cap="all" dirty="0">
                <a:solidFill>
                  <a:srgbClr val="FFFFFF"/>
                </a:solidFill>
                <a:latin typeface="Century Gothic" panose="020B0502020202020204" pitchFamily="34" charset="0"/>
              </a:endParaRPr>
            </a:p>
          </p:txBody>
        </p:sp>
        <p:sp>
          <p:nvSpPr>
            <p:cNvPr id="49" name="Rectangle 48">
              <a:extLst>
                <a:ext uri="{FF2B5EF4-FFF2-40B4-BE49-F238E27FC236}">
                  <a16:creationId xmlns:a16="http://schemas.microsoft.com/office/drawing/2014/main" xmlns="" id="{2FF23458-F4EB-C64F-8BC0-E50762847407}"/>
                </a:ext>
              </a:extLst>
            </p:cNvPr>
            <p:cNvSpPr/>
            <p:nvPr userDrawn="1"/>
          </p:nvSpPr>
          <p:spPr>
            <a:xfrm>
              <a:off x="5625442" y="5003568"/>
              <a:ext cx="1948177" cy="113685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0" name="Rectangle 49">
              <a:extLst>
                <a:ext uri="{FF2B5EF4-FFF2-40B4-BE49-F238E27FC236}">
                  <a16:creationId xmlns:a16="http://schemas.microsoft.com/office/drawing/2014/main" xmlns="" id="{C1ED2020-A3EF-5A45-90EC-75D55938B1E9}"/>
                </a:ext>
              </a:extLst>
            </p:cNvPr>
            <p:cNvSpPr/>
            <p:nvPr userDrawn="1"/>
          </p:nvSpPr>
          <p:spPr>
            <a:xfrm>
              <a:off x="3594868" y="5003423"/>
              <a:ext cx="1948177" cy="125668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1" name="Rectangle 50">
              <a:extLst>
                <a:ext uri="{FF2B5EF4-FFF2-40B4-BE49-F238E27FC236}">
                  <a16:creationId xmlns:a16="http://schemas.microsoft.com/office/drawing/2014/main" xmlns="" id="{C784E3B8-C51F-AE4A-B63A-7F2E6B4BD6B3}"/>
                </a:ext>
              </a:extLst>
            </p:cNvPr>
            <p:cNvSpPr/>
            <p:nvPr userDrawn="1"/>
          </p:nvSpPr>
          <p:spPr>
            <a:xfrm>
              <a:off x="2576756" y="4454078"/>
              <a:ext cx="194767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new york</a:t>
              </a:r>
              <a:endParaRPr lang="en-US" sz="1200" b="1" cap="all" dirty="0">
                <a:solidFill>
                  <a:srgbClr val="FFFFFF"/>
                </a:solidFill>
                <a:latin typeface="Century Gothic" panose="020B0502020202020204" pitchFamily="34" charset="0"/>
              </a:endParaRPr>
            </a:p>
          </p:txBody>
        </p:sp>
        <p:grpSp>
          <p:nvGrpSpPr>
            <p:cNvPr id="52" name="Group 51">
              <a:extLst>
                <a:ext uri="{FF2B5EF4-FFF2-40B4-BE49-F238E27FC236}">
                  <a16:creationId xmlns:a16="http://schemas.microsoft.com/office/drawing/2014/main" xmlns="" id="{3B6F91A8-9B6F-584A-A1FC-0B1B1D73B1E9}"/>
                </a:ext>
              </a:extLst>
            </p:cNvPr>
            <p:cNvGrpSpPr/>
            <p:nvPr userDrawn="1"/>
          </p:nvGrpSpPr>
          <p:grpSpPr>
            <a:xfrm>
              <a:off x="4604907" y="3337244"/>
              <a:ext cx="1948177" cy="1393833"/>
              <a:chOff x="2576718" y="3135120"/>
              <a:chExt cx="1948177" cy="1393833"/>
            </a:xfrm>
          </p:grpSpPr>
          <p:sp>
            <p:nvSpPr>
              <p:cNvPr id="66" name="Rectangle 65">
                <a:extLst>
                  <a:ext uri="{FF2B5EF4-FFF2-40B4-BE49-F238E27FC236}">
                    <a16:creationId xmlns:a16="http://schemas.microsoft.com/office/drawing/2014/main" xmlns="" id="{12E4871B-A7CC-364B-9B61-176F5F88DE73}"/>
                  </a:ext>
                </a:extLst>
              </p:cNvPr>
              <p:cNvSpPr/>
              <p:nvPr userDrawn="1"/>
            </p:nvSpPr>
            <p:spPr>
              <a:xfrm>
                <a:off x="2580639" y="3135120"/>
                <a:ext cx="1943558" cy="125668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7" name="Rectangle 66">
                <a:extLst>
                  <a:ext uri="{FF2B5EF4-FFF2-40B4-BE49-F238E27FC236}">
                    <a16:creationId xmlns:a16="http://schemas.microsoft.com/office/drawing/2014/main" xmlns="" id="{C712BF6B-0052-1447-B45D-3FA876FBA3C6}"/>
                  </a:ext>
                </a:extLst>
              </p:cNvPr>
              <p:cNvSpPr/>
              <p:nvPr userDrawn="1"/>
            </p:nvSpPr>
            <p:spPr>
              <a:xfrm>
                <a:off x="2576718" y="4251954"/>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rome</a:t>
                </a:r>
              </a:p>
            </p:txBody>
          </p:sp>
        </p:grpSp>
        <p:sp>
          <p:nvSpPr>
            <p:cNvPr id="53" name="Rectangle 52">
              <a:extLst>
                <a:ext uri="{FF2B5EF4-FFF2-40B4-BE49-F238E27FC236}">
                  <a16:creationId xmlns:a16="http://schemas.microsoft.com/office/drawing/2014/main" xmlns="" id="{C4C757A0-F9C9-5640-8CF0-D8C6A2EDC9BC}"/>
                </a:ext>
              </a:extLst>
            </p:cNvPr>
            <p:cNvSpPr/>
            <p:nvPr userDrawn="1"/>
          </p:nvSpPr>
          <p:spPr>
            <a:xfrm>
              <a:off x="546377" y="3341367"/>
              <a:ext cx="1954213" cy="1256686"/>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4" name="Rectangle 53">
              <a:extLst>
                <a:ext uri="{FF2B5EF4-FFF2-40B4-BE49-F238E27FC236}">
                  <a16:creationId xmlns:a16="http://schemas.microsoft.com/office/drawing/2014/main" xmlns="" id="{E5888503-5F09-D241-9FC6-9F758493EBC8}"/>
                </a:ext>
              </a:extLst>
            </p:cNvPr>
            <p:cNvSpPr/>
            <p:nvPr userDrawn="1"/>
          </p:nvSpPr>
          <p:spPr>
            <a:xfrm>
              <a:off x="6638549" y="4454078"/>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san francisco</a:t>
              </a:r>
              <a:endParaRPr lang="en-US" sz="1200" b="1" cap="all" dirty="0">
                <a:solidFill>
                  <a:srgbClr val="FFFFFF"/>
                </a:solidFill>
                <a:latin typeface="Century Gothic" panose="020B0502020202020204" pitchFamily="34" charset="0"/>
              </a:endParaRPr>
            </a:p>
          </p:txBody>
        </p:sp>
        <p:sp>
          <p:nvSpPr>
            <p:cNvPr id="55" name="Rectangle 54">
              <a:extLst>
                <a:ext uri="{FF2B5EF4-FFF2-40B4-BE49-F238E27FC236}">
                  <a16:creationId xmlns:a16="http://schemas.microsoft.com/office/drawing/2014/main" xmlns="" id="{02C94695-AD07-0B4F-849D-57CB5C4C06DD}"/>
                </a:ext>
              </a:extLst>
            </p:cNvPr>
            <p:cNvSpPr/>
            <p:nvPr userDrawn="1"/>
          </p:nvSpPr>
          <p:spPr>
            <a:xfrm>
              <a:off x="6631901" y="1696315"/>
              <a:ext cx="1947672" cy="1256686"/>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
          <p:nvSpPr>
            <p:cNvPr id="56" name="Rectangle 55">
              <a:extLst>
                <a:ext uri="{FF2B5EF4-FFF2-40B4-BE49-F238E27FC236}">
                  <a16:creationId xmlns:a16="http://schemas.microsoft.com/office/drawing/2014/main" xmlns="" id="{910EB5B4-852B-8742-A697-CDAE82CCEB9D}"/>
                </a:ext>
              </a:extLst>
            </p:cNvPr>
            <p:cNvSpPr/>
            <p:nvPr userDrawn="1"/>
          </p:nvSpPr>
          <p:spPr>
            <a:xfrm>
              <a:off x="1564448" y="612025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sydney</a:t>
              </a:r>
              <a:endParaRPr lang="en-US" sz="1200" b="1" cap="all" dirty="0">
                <a:solidFill>
                  <a:srgbClr val="FFFFFF"/>
                </a:solidFill>
                <a:latin typeface="Century Gothic" panose="020B0502020202020204" pitchFamily="34" charset="0"/>
              </a:endParaRPr>
            </a:p>
          </p:txBody>
        </p:sp>
        <p:sp>
          <p:nvSpPr>
            <p:cNvPr id="57" name="Rectangle 56">
              <a:extLst>
                <a:ext uri="{FF2B5EF4-FFF2-40B4-BE49-F238E27FC236}">
                  <a16:creationId xmlns:a16="http://schemas.microsoft.com/office/drawing/2014/main" xmlns="" id="{E94F501D-051B-6B49-B202-BDE5EC03A43A}"/>
                </a:ext>
              </a:extLst>
            </p:cNvPr>
            <p:cNvSpPr/>
            <p:nvPr userDrawn="1"/>
          </p:nvSpPr>
          <p:spPr>
            <a:xfrm>
              <a:off x="2575606" y="1697700"/>
              <a:ext cx="1948788" cy="1256686"/>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58" name="Rectangle 57">
              <a:extLst>
                <a:ext uri="{FF2B5EF4-FFF2-40B4-BE49-F238E27FC236}">
                  <a16:creationId xmlns:a16="http://schemas.microsoft.com/office/drawing/2014/main" xmlns="" id="{619B470E-4F9F-5C48-AE52-F6FC8A3FA882}"/>
                </a:ext>
              </a:extLst>
            </p:cNvPr>
            <p:cNvSpPr/>
            <p:nvPr userDrawn="1"/>
          </p:nvSpPr>
          <p:spPr>
            <a:xfrm>
              <a:off x="3595022" y="6120717"/>
              <a:ext cx="1948177" cy="276999"/>
            </a:xfrm>
            <a:prstGeom prst="rect">
              <a:avLst/>
            </a:prstGeom>
            <a:solidFill>
              <a:schemeClr val="bg2"/>
            </a:solidFill>
          </p:spPr>
          <p:txBody>
            <a:bodyPr wrap="square" l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toronto</a:t>
              </a:r>
              <a:endParaRPr lang="en-US" sz="1200" b="1" cap="all" dirty="0">
                <a:solidFill>
                  <a:srgbClr val="FFFFFF"/>
                </a:solidFill>
                <a:latin typeface="Century Gothic" panose="020B0502020202020204" pitchFamily="34" charset="0"/>
              </a:endParaRPr>
            </a:p>
          </p:txBody>
        </p:sp>
        <p:sp>
          <p:nvSpPr>
            <p:cNvPr id="59" name="Rectangle 58">
              <a:extLst>
                <a:ext uri="{FF2B5EF4-FFF2-40B4-BE49-F238E27FC236}">
                  <a16:creationId xmlns:a16="http://schemas.microsoft.com/office/drawing/2014/main" xmlns="" id="{ACB2EE1A-D655-4244-9035-23E93E9A7110}"/>
                </a:ext>
              </a:extLst>
            </p:cNvPr>
            <p:cNvSpPr/>
            <p:nvPr userDrawn="1"/>
          </p:nvSpPr>
          <p:spPr>
            <a:xfrm>
              <a:off x="5624831" y="612071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washington</a:t>
              </a:r>
              <a:endParaRPr lang="en-US" sz="1200" b="1" cap="all" dirty="0">
                <a:solidFill>
                  <a:srgbClr val="FFFFFF"/>
                </a:solidFill>
                <a:latin typeface="Century Gothic" panose="020B0502020202020204" pitchFamily="34" charset="0"/>
              </a:endParaRPr>
            </a:p>
          </p:txBody>
        </p:sp>
        <p:sp>
          <p:nvSpPr>
            <p:cNvPr id="60" name="Rectangle 59">
              <a:extLst>
                <a:ext uri="{FF2B5EF4-FFF2-40B4-BE49-F238E27FC236}">
                  <a16:creationId xmlns:a16="http://schemas.microsoft.com/office/drawing/2014/main" xmlns="" id="{EAC506CD-065E-3840-924F-C88A03CE6810}"/>
                </a:ext>
              </a:extLst>
            </p:cNvPr>
            <p:cNvSpPr/>
            <p:nvPr userDrawn="1"/>
          </p:nvSpPr>
          <p:spPr>
            <a:xfrm>
              <a:off x="2577250"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BRUSSELS</a:t>
              </a:r>
              <a:endParaRPr lang="en-US" sz="1200" b="1" cap="all" dirty="0">
                <a:solidFill>
                  <a:srgbClr val="FFFFFF"/>
                </a:solidFill>
                <a:latin typeface="Century Gothic" panose="020B0502020202020204" pitchFamily="34" charset="0"/>
              </a:endParaRPr>
            </a:p>
          </p:txBody>
        </p:sp>
        <p:pic>
          <p:nvPicPr>
            <p:cNvPr id="61" name="Picture 60"/>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4603242" y="1697700"/>
              <a:ext cx="1949144" cy="1102900"/>
            </a:xfrm>
            <a:prstGeom prst="rect">
              <a:avLst/>
            </a:prstGeom>
          </p:spPr>
        </p:pic>
        <p:sp>
          <p:nvSpPr>
            <p:cNvPr id="62" name="Rectangle 61">
              <a:extLst>
                <a:ext uri="{FF2B5EF4-FFF2-40B4-BE49-F238E27FC236}">
                  <a16:creationId xmlns:a16="http://schemas.microsoft.com/office/drawing/2014/main" xmlns="" id="{02861F28-7714-904A-838F-44FA004D1606}"/>
                </a:ext>
              </a:extLst>
            </p:cNvPr>
            <p:cNvSpPr/>
            <p:nvPr userDrawn="1"/>
          </p:nvSpPr>
          <p:spPr>
            <a:xfrm>
              <a:off x="6635049" y="3339553"/>
              <a:ext cx="1952288" cy="1136853"/>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63" name="Rectangle 62">
              <a:extLst>
                <a:ext uri="{FF2B5EF4-FFF2-40B4-BE49-F238E27FC236}">
                  <a16:creationId xmlns:a16="http://schemas.microsoft.com/office/drawing/2014/main" xmlns="" id="{F3F079A2-BD19-304E-99EA-3F3524077B6F}"/>
                </a:ext>
              </a:extLst>
            </p:cNvPr>
            <p:cNvSpPr/>
            <p:nvPr userDrawn="1"/>
          </p:nvSpPr>
          <p:spPr>
            <a:xfrm>
              <a:off x="6630025" y="2799215"/>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london</a:t>
              </a:r>
              <a:endParaRPr lang="en-US" sz="1200" b="1" cap="all" dirty="0">
                <a:solidFill>
                  <a:srgbClr val="FFFFFF"/>
                </a:solidFill>
                <a:latin typeface="Century Gothic" panose="020B0502020202020204" pitchFamily="34" charset="0"/>
              </a:endParaRPr>
            </a:p>
          </p:txBody>
        </p:sp>
        <p:sp>
          <p:nvSpPr>
            <p:cNvPr id="65" name="Rectangle 64">
              <a:extLst>
                <a:ext uri="{FF2B5EF4-FFF2-40B4-BE49-F238E27FC236}">
                  <a16:creationId xmlns:a16="http://schemas.microsoft.com/office/drawing/2014/main" xmlns="" id="{D5100792-D021-A544-9FAE-5DFA22A5F663}"/>
                </a:ext>
              </a:extLst>
            </p:cNvPr>
            <p:cNvSpPr/>
            <p:nvPr userDrawn="1"/>
          </p:nvSpPr>
          <p:spPr>
            <a:xfrm>
              <a:off x="546377" y="4454078"/>
              <a:ext cx="1954915"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1200" b="1" cap="all" dirty="0">
                  <a:solidFill>
                    <a:srgbClr val="FFFFFF"/>
                  </a:solidFill>
                  <a:latin typeface="Century Gothic" panose="020B0502020202020204" pitchFamily="34" charset="0"/>
                </a:rPr>
                <a:t>  </a:t>
              </a:r>
              <a:r>
                <a:rPr lang="en-US" sz="1200" b="1" cap="all" dirty="0" smtClean="0">
                  <a:solidFill>
                    <a:srgbClr val="FFFFFF"/>
                  </a:solidFill>
                  <a:latin typeface="Century Gothic" panose="020B0502020202020204" pitchFamily="34" charset="0"/>
                </a:rPr>
                <a:t>madrid</a:t>
              </a:r>
              <a:endParaRPr lang="en-US" sz="1200" b="1" cap="all" dirty="0">
                <a:solidFill>
                  <a:srgbClr val="FFFFFF"/>
                </a:solidFill>
                <a:latin typeface="Century Gothic" panose="020B0502020202020204" pitchFamily="34" charset="0"/>
              </a:endParaRPr>
            </a:p>
          </p:txBody>
        </p:sp>
      </p:grpSp>
    </p:spTree>
    <p:extLst>
      <p:ext uri="{BB962C8B-B14F-4D97-AF65-F5344CB8AC3E}">
        <p14:creationId xmlns:p14="http://schemas.microsoft.com/office/powerpoint/2010/main" val="4155214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s &amp; Industries">
    <p:spTree>
      <p:nvGrpSpPr>
        <p:cNvPr id="1" name=""/>
        <p:cNvGrpSpPr/>
        <p:nvPr/>
      </p:nvGrpSpPr>
      <p:grpSpPr>
        <a:xfrm>
          <a:off x="0" y="0"/>
          <a:ext cx="0" cy="0"/>
          <a:chOff x="0" y="0"/>
          <a:chExt cx="0" cy="0"/>
        </a:xfrm>
      </p:grpSpPr>
      <p:sp>
        <p:nvSpPr>
          <p:cNvPr id="15" name="TextBox 14"/>
          <p:cNvSpPr txBox="1"/>
          <p:nvPr userDrawn="1"/>
        </p:nvSpPr>
        <p:spPr>
          <a:xfrm>
            <a:off x="995158"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Practices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816567" y="1364853"/>
            <a:ext cx="10558867"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smtClean="0">
                  <a:solidFill>
                    <a:srgbClr val="00467F"/>
                  </a:solidFill>
                </a:rPr>
                <a:t>ENERGY &amp; UTILITIES</a:t>
              </a:r>
            </a:p>
            <a:p>
              <a:pPr marL="1588" lvl="1">
                <a:lnSpc>
                  <a:spcPct val="110000"/>
                </a:lnSpc>
              </a:pPr>
              <a:r>
                <a:rPr lang="en-US" sz="1300" dirty="0">
                  <a:solidFill>
                    <a:srgbClr val="292828"/>
                  </a:solidFill>
                </a:rPr>
                <a:t>Competition </a:t>
              </a:r>
              <a:r>
                <a:rPr lang="en-US" sz="1300" dirty="0" smtClean="0">
                  <a:solidFill>
                    <a:srgbClr val="292828"/>
                  </a:solidFill>
                </a:rPr>
                <a:t>&amp; Market </a:t>
              </a:r>
              <a:endParaRPr lang="en-US" sz="1300" dirty="0">
                <a:solidFill>
                  <a:srgbClr val="292828"/>
                </a:solidFill>
              </a:endParaRPr>
            </a:p>
            <a:p>
              <a:pPr marL="1588" lvl="1">
                <a:lnSpc>
                  <a:spcPct val="90000"/>
                </a:lnSpc>
              </a:pPr>
              <a:r>
                <a:rPr lang="en-US" sz="1300" dirty="0">
                  <a:solidFill>
                    <a:srgbClr val="292828"/>
                  </a:solidFill>
                </a:rPr>
                <a:t>   Manipulation </a:t>
              </a:r>
            </a:p>
            <a:p>
              <a:pPr marL="1588" lvl="1">
                <a:lnSpc>
                  <a:spcPct val="110000"/>
                </a:lnSpc>
              </a:pPr>
              <a:r>
                <a:rPr lang="en-US" sz="1300" dirty="0" smtClean="0">
                  <a:solidFill>
                    <a:srgbClr val="292828"/>
                  </a:solidFill>
                </a:rPr>
                <a:t>Distributed Energy </a:t>
              </a:r>
            </a:p>
            <a:p>
              <a:pPr marL="1588" lvl="1">
                <a:lnSpc>
                  <a:spcPct val="90000"/>
                </a:lnSpc>
              </a:pPr>
              <a:r>
                <a:rPr lang="en-US" sz="1300" dirty="0" smtClean="0">
                  <a:solidFill>
                    <a:srgbClr val="292828"/>
                  </a:solidFill>
                </a:rPr>
                <a:t>   Resources </a:t>
              </a:r>
            </a:p>
            <a:p>
              <a:pPr marL="1588" lvl="1">
                <a:lnSpc>
                  <a:spcPct val="110000"/>
                </a:lnSpc>
              </a:pPr>
              <a:r>
                <a:rPr lang="en-US" sz="1300" dirty="0" smtClean="0">
                  <a:solidFill>
                    <a:srgbClr val="292828"/>
                  </a:solidFill>
                </a:rPr>
                <a:t>Electric Transmission </a:t>
              </a:r>
            </a:p>
            <a:p>
              <a:pPr marL="1588" lvl="1">
                <a:lnSpc>
                  <a:spcPct val="110000"/>
                </a:lnSpc>
              </a:pPr>
              <a:r>
                <a:rPr lang="en-US" sz="1300" dirty="0" smtClean="0">
                  <a:solidFill>
                    <a:srgbClr val="292828"/>
                  </a:solidFill>
                </a:rPr>
                <a:t>Electricity Market Modeling </a:t>
              </a:r>
            </a:p>
            <a:p>
              <a:pPr marL="1588" lvl="1">
                <a:lnSpc>
                  <a:spcPct val="90000"/>
                </a:lnSpc>
              </a:pPr>
              <a:r>
                <a:rPr lang="en-US" sz="1300" dirty="0" smtClean="0">
                  <a:solidFill>
                    <a:srgbClr val="292828"/>
                  </a:solidFill>
                </a:rPr>
                <a:t>   &amp; Resource Planning </a:t>
              </a:r>
            </a:p>
            <a:p>
              <a:pPr marL="1588" lvl="1">
                <a:lnSpc>
                  <a:spcPct val="110000"/>
                </a:lnSpc>
              </a:pPr>
              <a:r>
                <a:rPr lang="en-US" sz="1300" dirty="0" smtClean="0">
                  <a:solidFill>
                    <a:srgbClr val="292828"/>
                  </a:solidFill>
                </a:rPr>
                <a:t>Electrification &amp; Growth</a:t>
              </a:r>
            </a:p>
            <a:p>
              <a:pPr marL="1588" lvl="1">
                <a:lnSpc>
                  <a:spcPct val="90000"/>
                </a:lnSpc>
              </a:pPr>
              <a:r>
                <a:rPr lang="en-US" sz="1300" dirty="0" smtClean="0">
                  <a:solidFill>
                    <a:srgbClr val="292828"/>
                  </a:solidFill>
                </a:rPr>
                <a:t>   Opportunities</a:t>
              </a:r>
            </a:p>
            <a:p>
              <a:pPr marL="1588" lvl="1">
                <a:lnSpc>
                  <a:spcPct val="110000"/>
                </a:lnSpc>
              </a:pPr>
              <a:r>
                <a:rPr lang="en-US" sz="1300" dirty="0" smtClean="0">
                  <a:solidFill>
                    <a:srgbClr val="292828"/>
                  </a:solidFill>
                </a:rPr>
                <a:t>Energy Litigation</a:t>
              </a:r>
            </a:p>
            <a:p>
              <a:pPr marL="1588" lvl="1">
                <a:lnSpc>
                  <a:spcPct val="110000"/>
                </a:lnSpc>
              </a:pPr>
              <a:r>
                <a:rPr lang="en-US" sz="1300" dirty="0" smtClean="0">
                  <a:solidFill>
                    <a:srgbClr val="292828"/>
                  </a:solidFill>
                </a:rPr>
                <a:t>Energy Storage</a:t>
              </a:r>
            </a:p>
            <a:p>
              <a:pPr marL="1588" lvl="1">
                <a:lnSpc>
                  <a:spcPct val="110000"/>
                </a:lnSpc>
              </a:pPr>
              <a:r>
                <a:rPr lang="en-US" sz="1300" dirty="0" smtClean="0">
                  <a:solidFill>
                    <a:srgbClr val="292828"/>
                  </a:solidFill>
                </a:rPr>
                <a:t>Environmental Policy, Planning</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and Compliance</a:t>
              </a:r>
              <a:endParaRPr lang="en-US" sz="1300" dirty="0">
                <a:solidFill>
                  <a:srgbClr val="292828"/>
                </a:solidFill>
              </a:endParaRPr>
            </a:p>
            <a:p>
              <a:pPr marL="1588" lvl="1">
                <a:lnSpc>
                  <a:spcPct val="110000"/>
                </a:lnSpc>
              </a:pPr>
              <a:r>
                <a:rPr lang="en-US" sz="1300" dirty="0" smtClean="0">
                  <a:solidFill>
                    <a:srgbClr val="292828"/>
                  </a:solidFill>
                </a:rPr>
                <a:t>Finance and Ratemaking </a:t>
              </a:r>
            </a:p>
            <a:p>
              <a:pPr marL="1588" lvl="1">
                <a:lnSpc>
                  <a:spcPct val="110000"/>
                </a:lnSpc>
              </a:pPr>
              <a:r>
                <a:rPr lang="en-US" sz="1300" dirty="0" smtClean="0">
                  <a:solidFill>
                    <a:srgbClr val="292828"/>
                  </a:solidFill>
                </a:rPr>
                <a:t>Gas/Electric Coordination </a:t>
              </a:r>
            </a:p>
            <a:p>
              <a:pPr marL="1588" lvl="1">
                <a:lnSpc>
                  <a:spcPct val="110000"/>
                </a:lnSpc>
              </a:pPr>
              <a:r>
                <a:rPr lang="en-US" sz="1300" dirty="0" smtClean="0">
                  <a:solidFill>
                    <a:srgbClr val="292828"/>
                  </a:solidFill>
                </a:rPr>
                <a:t>Market Design  </a:t>
              </a:r>
            </a:p>
            <a:p>
              <a:pPr marL="1588" lvl="1">
                <a:lnSpc>
                  <a:spcPct val="110000"/>
                </a:lnSpc>
              </a:pPr>
              <a:r>
                <a:rPr lang="en-US" sz="1300" dirty="0" smtClean="0">
                  <a:solidFill>
                    <a:srgbClr val="292828"/>
                  </a:solidFill>
                </a:rPr>
                <a:t>Natural Gas &amp; Petroleum </a:t>
              </a:r>
            </a:p>
            <a:p>
              <a:pPr marL="1588" lvl="1">
                <a:lnSpc>
                  <a:spcPct val="110000"/>
                </a:lnSpc>
              </a:pPr>
              <a:r>
                <a:rPr lang="en-US" sz="1300" dirty="0" smtClean="0">
                  <a:solidFill>
                    <a:srgbClr val="292828"/>
                  </a:solidFill>
                </a:rPr>
                <a:t>Nuclear </a:t>
              </a:r>
            </a:p>
            <a:p>
              <a:pPr marL="1588" lvl="1">
                <a:lnSpc>
                  <a:spcPct val="110000"/>
                </a:lnSpc>
              </a:pPr>
              <a:r>
                <a:rPr lang="en-US" sz="1300" dirty="0" smtClean="0">
                  <a:solidFill>
                    <a:srgbClr val="292828"/>
                  </a:solidFill>
                </a:rPr>
                <a:t>Renewable &amp; Alternative </a:t>
              </a:r>
            </a:p>
            <a:p>
              <a:pPr marL="1588" lvl="1">
                <a:lnSpc>
                  <a:spcPct val="90000"/>
                </a:lnSpc>
              </a:pPr>
              <a:r>
                <a:rPr lang="en-US" sz="1300" dirty="0" smtClean="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solidFill>
                    <a:srgbClr val="FFFFFF"/>
                  </a:solidFill>
                </a:endParaRPr>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a:lnSpc>
                  <a:spcPct val="110000"/>
                </a:lnSpc>
              </a:pPr>
              <a:r>
                <a:rPr lang="en-US" sz="1300" dirty="0" smtClean="0">
                  <a:solidFill>
                    <a:srgbClr val="292828"/>
                  </a:solidFill>
                </a:rPr>
                <a:t>Accounting </a:t>
              </a:r>
            </a:p>
            <a:p>
              <a:pPr marL="1588" lvl="1">
                <a:lnSpc>
                  <a:spcPct val="110000"/>
                </a:lnSpc>
              </a:pPr>
              <a:r>
                <a:rPr lang="en-US" sz="1300" dirty="0" smtClean="0">
                  <a:solidFill>
                    <a:srgbClr val="292828"/>
                  </a:solidFill>
                </a:rPr>
                <a:t>Analysis of Market </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Manipulation</a:t>
              </a:r>
              <a:endParaRPr lang="en-US" sz="1300" dirty="0">
                <a:solidFill>
                  <a:srgbClr val="292828"/>
                </a:solidFill>
              </a:endParaRPr>
            </a:p>
            <a:p>
              <a:pPr marL="1588" lvl="1">
                <a:lnSpc>
                  <a:spcPct val="110000"/>
                </a:lnSpc>
              </a:pPr>
              <a:r>
                <a:rPr lang="en-US" sz="1300" dirty="0" smtClean="0">
                  <a:solidFill>
                    <a:srgbClr val="292828"/>
                  </a:solidFill>
                </a:rPr>
                <a:t>Antitrust/Competition </a:t>
              </a:r>
            </a:p>
            <a:p>
              <a:pPr marL="1588" lvl="1">
                <a:lnSpc>
                  <a:spcPct val="110000"/>
                </a:lnSpc>
              </a:pPr>
              <a:r>
                <a:rPr lang="en-US" sz="1300" dirty="0" smtClean="0">
                  <a:solidFill>
                    <a:srgbClr val="292828"/>
                  </a:solidFill>
                </a:rPr>
                <a:t>Bankruptcy &amp; Restructuring </a:t>
              </a:r>
            </a:p>
            <a:p>
              <a:pPr marL="1588" lvl="1">
                <a:lnSpc>
                  <a:spcPct val="110000"/>
                </a:lnSpc>
              </a:pPr>
              <a:r>
                <a:rPr lang="en-US" sz="1300" dirty="0" smtClean="0">
                  <a:solidFill>
                    <a:srgbClr val="292828"/>
                  </a:solidFill>
                </a:rPr>
                <a:t>Big Data &amp; Document Analytics </a:t>
              </a:r>
            </a:p>
            <a:p>
              <a:pPr marL="1588" lvl="1">
                <a:lnSpc>
                  <a:spcPct val="110000"/>
                </a:lnSpc>
              </a:pPr>
              <a:r>
                <a:rPr lang="en-US" sz="1300" dirty="0" smtClean="0">
                  <a:solidFill>
                    <a:srgbClr val="292828"/>
                  </a:solidFill>
                </a:rPr>
                <a:t>Commercial Damages </a:t>
              </a:r>
            </a:p>
            <a:p>
              <a:pPr marL="1588" lvl="1">
                <a:lnSpc>
                  <a:spcPct val="110000"/>
                </a:lnSpc>
              </a:pPr>
              <a:r>
                <a:rPr lang="en-US" sz="1300" dirty="0" smtClean="0">
                  <a:solidFill>
                    <a:srgbClr val="292828"/>
                  </a:solidFill>
                </a:rPr>
                <a:t>Environmental Litigation</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Regulation</a:t>
              </a:r>
              <a:endParaRPr lang="en-US" sz="1300" dirty="0">
                <a:solidFill>
                  <a:srgbClr val="292828"/>
                </a:solidFill>
              </a:endParaRPr>
            </a:p>
            <a:p>
              <a:pPr marL="1588" lvl="1">
                <a:lnSpc>
                  <a:spcPct val="110000"/>
                </a:lnSpc>
              </a:pPr>
              <a:r>
                <a:rPr lang="en-US" sz="1300" dirty="0" smtClean="0">
                  <a:solidFill>
                    <a:srgbClr val="292828"/>
                  </a:solidFill>
                </a:rPr>
                <a:t>Intellectual Property </a:t>
              </a:r>
            </a:p>
            <a:p>
              <a:pPr marL="1588" lvl="1">
                <a:lnSpc>
                  <a:spcPct val="110000"/>
                </a:lnSpc>
              </a:pPr>
              <a:r>
                <a:rPr lang="en-US" sz="1300" dirty="0" smtClean="0">
                  <a:solidFill>
                    <a:srgbClr val="292828"/>
                  </a:solidFill>
                </a:rPr>
                <a:t>International Arbitration </a:t>
              </a:r>
            </a:p>
            <a:p>
              <a:pPr marL="1588" lvl="1">
                <a:lnSpc>
                  <a:spcPct val="110000"/>
                </a:lnSpc>
              </a:pPr>
              <a:r>
                <a:rPr lang="en-US" sz="1300" dirty="0" smtClean="0">
                  <a:solidFill>
                    <a:srgbClr val="292828"/>
                  </a:solidFill>
                </a:rPr>
                <a:t>International Trade </a:t>
              </a:r>
            </a:p>
            <a:p>
              <a:pPr marL="1588" lvl="1">
                <a:lnSpc>
                  <a:spcPct val="110000"/>
                </a:lnSpc>
              </a:pPr>
              <a:r>
                <a:rPr lang="en-US" sz="1300" dirty="0" smtClean="0">
                  <a:solidFill>
                    <a:srgbClr val="292828"/>
                  </a:solidFill>
                </a:rPr>
                <a:t>Labor &amp; Employment </a:t>
              </a:r>
            </a:p>
            <a:p>
              <a:pPr marL="1588" lvl="1">
                <a:lnSpc>
                  <a:spcPct val="110000"/>
                </a:lnSpc>
              </a:pPr>
              <a:r>
                <a:rPr lang="en-US" sz="1300" dirty="0" smtClean="0">
                  <a:solidFill>
                    <a:srgbClr val="292828"/>
                  </a:solidFill>
                </a:rPr>
                <a:t>Mergers &amp; Acquisitions </a:t>
              </a:r>
            </a:p>
            <a:p>
              <a:pPr marL="1588" lvl="1">
                <a:lnSpc>
                  <a:spcPct val="90000"/>
                </a:lnSpc>
              </a:pPr>
              <a:r>
                <a:rPr lang="en-US" sz="1300" dirty="0" smtClean="0">
                  <a:solidFill>
                    <a:srgbClr val="292828"/>
                  </a:solidFill>
                </a:rPr>
                <a:t>   Litigation </a:t>
              </a:r>
            </a:p>
            <a:p>
              <a:pPr marL="1588" lvl="1">
                <a:lnSpc>
                  <a:spcPct val="110000"/>
                </a:lnSpc>
              </a:pPr>
              <a:r>
                <a:rPr lang="en-US" sz="1300" dirty="0" smtClean="0">
                  <a:solidFill>
                    <a:srgbClr val="292828"/>
                  </a:solidFill>
                </a:rPr>
                <a:t>Product Liability </a:t>
              </a:r>
            </a:p>
            <a:p>
              <a:pPr marL="1588" lvl="1">
                <a:lnSpc>
                  <a:spcPct val="110000"/>
                </a:lnSpc>
              </a:pPr>
              <a:r>
                <a:rPr lang="en-US" sz="1300" dirty="0" smtClean="0">
                  <a:solidFill>
                    <a:srgbClr val="292828"/>
                  </a:solidFill>
                </a:rPr>
                <a:t>Securities &amp; Finance</a:t>
              </a:r>
            </a:p>
            <a:p>
              <a:pPr marL="1588" lvl="1">
                <a:lnSpc>
                  <a:spcPct val="110000"/>
                </a:lnSpc>
              </a:pPr>
              <a:r>
                <a:rPr lang="en-US" sz="1300" dirty="0" smtClean="0">
                  <a:solidFill>
                    <a:srgbClr val="292828"/>
                  </a:solidFill>
                </a:rPr>
                <a:t>Tax Controversy</a:t>
              </a:r>
            </a:p>
            <a:p>
              <a:pPr marL="1588" lvl="1">
                <a:lnSpc>
                  <a:spcPct val="90000"/>
                </a:lnSpc>
              </a:pPr>
              <a:r>
                <a:rPr lang="en-US" sz="1300" dirty="0" smtClean="0">
                  <a:solidFill>
                    <a:srgbClr val="292828"/>
                  </a:solidFill>
                </a:rPr>
                <a:t>   &amp; Transfer Pricing </a:t>
              </a:r>
            </a:p>
            <a:p>
              <a:pPr marL="1588" lvl="1">
                <a:lnSpc>
                  <a:spcPct val="110000"/>
                </a:lnSpc>
              </a:pPr>
              <a:r>
                <a:rPr lang="en-US" sz="1300" dirty="0" smtClean="0">
                  <a:solidFill>
                    <a:srgbClr val="292828"/>
                  </a:solidFill>
                </a:rPr>
                <a:t>Valuation </a:t>
              </a:r>
            </a:p>
            <a:p>
              <a:pPr marL="1588" lvl="1">
                <a:lnSpc>
                  <a:spcPct val="110000"/>
                </a:lnSpc>
              </a:pPr>
              <a:r>
                <a:rPr lang="en-US" sz="1300" dirty="0" smtClean="0">
                  <a:solidFill>
                    <a:srgbClr val="292828"/>
                  </a:solidFill>
                </a:rPr>
                <a:t>White Collar Investigations </a:t>
              </a:r>
            </a:p>
            <a:p>
              <a:pPr marL="1588" lvl="1">
                <a:lnSpc>
                  <a:spcPct val="90000"/>
                </a:lnSpc>
              </a:pPr>
              <a:r>
                <a:rPr lang="en-US" sz="1300" dirty="0" smtClean="0">
                  <a:solidFill>
                    <a:srgbClr val="292828"/>
                  </a:solidFill>
                </a:rPr>
                <a:t>   &amp; Litigation</a:t>
              </a:r>
              <a:endParaRPr lang="en-US" sz="1300" dirty="0">
                <a:solidFill>
                  <a:srgbClr val="292828"/>
                </a:solidFill>
              </a:endParaRP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a:lnSpc>
                  <a:spcPct val="110000"/>
                </a:lnSpc>
              </a:pPr>
              <a:r>
                <a:rPr lang="en-US" sz="1300" dirty="0" smtClean="0">
                  <a:solidFill>
                    <a:srgbClr val="292828"/>
                  </a:solidFill>
                </a:rPr>
                <a:t>Electric Power </a:t>
              </a:r>
            </a:p>
            <a:p>
              <a:pPr marL="1588" lvl="1">
                <a:lnSpc>
                  <a:spcPct val="110000"/>
                </a:lnSpc>
              </a:pPr>
              <a:r>
                <a:rPr lang="en-US" sz="1300" dirty="0" smtClean="0">
                  <a:solidFill>
                    <a:srgbClr val="292828"/>
                  </a:solidFill>
                </a:rPr>
                <a:t>Financial Institutions </a:t>
              </a:r>
            </a:p>
            <a:p>
              <a:pPr marL="1588" lvl="1">
                <a:lnSpc>
                  <a:spcPct val="110000"/>
                </a:lnSpc>
              </a:pPr>
              <a:r>
                <a:rPr lang="en-US" sz="1300" dirty="0" smtClean="0">
                  <a:solidFill>
                    <a:srgbClr val="292828"/>
                  </a:solidFill>
                </a:rPr>
                <a:t>Infrastructure</a:t>
              </a:r>
            </a:p>
            <a:p>
              <a:pPr marL="1588" lvl="1">
                <a:lnSpc>
                  <a:spcPct val="110000"/>
                </a:lnSpc>
              </a:pPr>
              <a:r>
                <a:rPr lang="en-US" sz="1300" dirty="0" smtClean="0">
                  <a:solidFill>
                    <a:srgbClr val="292828"/>
                  </a:solidFill>
                </a:rPr>
                <a:t>Natural Gas</a:t>
              </a:r>
              <a:r>
                <a:rPr lang="en-US" sz="1300" dirty="0">
                  <a:solidFill>
                    <a:srgbClr val="292828"/>
                  </a:solidFill>
                </a:rPr>
                <a:t> </a:t>
              </a:r>
              <a:r>
                <a:rPr lang="en-US" sz="1300" dirty="0" smtClean="0">
                  <a:solidFill>
                    <a:srgbClr val="292828"/>
                  </a:solidFill>
                </a:rPr>
                <a:t>&amp; Petroleum </a:t>
              </a:r>
            </a:p>
            <a:p>
              <a:pPr marL="1588" lvl="1">
                <a:lnSpc>
                  <a:spcPct val="110000"/>
                </a:lnSpc>
              </a:pPr>
              <a:r>
                <a:rPr lang="en-US" sz="1300" dirty="0" smtClean="0">
                  <a:solidFill>
                    <a:srgbClr val="292828"/>
                  </a:solidFill>
                </a:rPr>
                <a:t>Pharmaceuticals</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Medical </a:t>
              </a:r>
              <a:r>
                <a:rPr lang="en-US" sz="1300" dirty="0">
                  <a:solidFill>
                    <a:srgbClr val="292828"/>
                  </a:solidFill>
                </a:rPr>
                <a:t>Devices </a:t>
              </a:r>
            </a:p>
            <a:p>
              <a:pPr marL="1588" lvl="1">
                <a:lnSpc>
                  <a:spcPct val="110000"/>
                </a:lnSpc>
              </a:pPr>
              <a:r>
                <a:rPr lang="en-US" sz="1300" dirty="0" smtClean="0">
                  <a:solidFill>
                    <a:srgbClr val="292828"/>
                  </a:solidFill>
                </a:rPr>
                <a:t>Telecommunications, </a:t>
              </a:r>
            </a:p>
            <a:p>
              <a:pPr marL="1588" lvl="1">
                <a:lnSpc>
                  <a:spcPct val="90000"/>
                </a:lnSpc>
              </a:pPr>
              <a:r>
                <a:rPr lang="en-US" sz="1300" dirty="0" smtClean="0">
                  <a:solidFill>
                    <a:srgbClr val="292828"/>
                  </a:solidFill>
                </a:rPr>
                <a:t>   Internet, and Media </a:t>
              </a:r>
            </a:p>
            <a:p>
              <a:pPr marL="1588" lvl="1">
                <a:lnSpc>
                  <a:spcPct val="110000"/>
                </a:lnSpc>
              </a:pPr>
              <a:r>
                <a:rPr lang="en-US" sz="1300" dirty="0" smtClean="0">
                  <a:solidFill>
                    <a:srgbClr val="292828"/>
                  </a:solidFill>
                </a:rPr>
                <a:t>Transportation </a:t>
              </a:r>
            </a:p>
            <a:p>
              <a:pPr marL="1588" lvl="1">
                <a:lnSpc>
                  <a:spcPct val="110000"/>
                </a:lnSpc>
              </a:pPr>
              <a:r>
                <a:rPr lang="en-US" sz="1300" dirty="0" smtClean="0">
                  <a:solidFill>
                    <a:srgbClr val="292828"/>
                  </a:solidFill>
                </a:rPr>
                <a:t>Water </a:t>
              </a:r>
              <a:endParaRPr lang="en-US" sz="1300" dirty="0">
                <a:solidFill>
                  <a:srgbClr val="292828"/>
                </a:solidFill>
              </a:endParaRPr>
            </a:p>
          </p:txBody>
        </p:sp>
      </p:grpSp>
    </p:spTree>
    <p:extLst>
      <p:ext uri="{BB962C8B-B14F-4D97-AF65-F5344CB8AC3E}">
        <p14:creationId xmlns:p14="http://schemas.microsoft.com/office/powerpoint/2010/main" val="4170971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71"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765"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794" b="0" i="0">
                <a:solidFill>
                  <a:schemeClr val="tx1"/>
                </a:solidFill>
                <a:latin typeface="Times New Roman"/>
                <a:cs typeface="Times New Roman"/>
              </a:defRPr>
            </a:lvl1pPr>
          </a:lstStyle>
          <a:p>
            <a:pPr marL="11206" marR="4483"/>
            <a:r>
              <a:rPr lang="en-US" spc="-13" smtClean="0">
                <a:solidFill>
                  <a:srgbClr val="000000"/>
                </a:solidFill>
              </a:rPr>
              <a:t>Privileged </a:t>
            </a:r>
            <a:r>
              <a:rPr lang="en-US" spc="18" smtClean="0">
                <a:solidFill>
                  <a:srgbClr val="000000"/>
                </a:solidFill>
              </a:rPr>
              <a:t>and </a:t>
            </a:r>
            <a:r>
              <a:rPr lang="en-US" spc="-9" smtClean="0">
                <a:solidFill>
                  <a:srgbClr val="000000"/>
                </a:solidFill>
              </a:rPr>
              <a:t>Confidential  </a:t>
            </a:r>
            <a:r>
              <a:rPr lang="en-US" spc="13" smtClean="0">
                <a:solidFill>
                  <a:srgbClr val="000000"/>
                </a:solidFill>
              </a:rPr>
              <a:t>Prepared</a:t>
            </a:r>
            <a:r>
              <a:rPr lang="en-US" spc="-22" smtClean="0">
                <a:solidFill>
                  <a:srgbClr val="000000"/>
                </a:solidFill>
              </a:rPr>
              <a:t> </a:t>
            </a:r>
            <a:r>
              <a:rPr lang="en-US" spc="35" smtClean="0">
                <a:solidFill>
                  <a:srgbClr val="000000"/>
                </a:solidFill>
              </a:rPr>
              <a:t>at</a:t>
            </a:r>
            <a:r>
              <a:rPr lang="en-US" spc="-35" smtClean="0">
                <a:solidFill>
                  <a:srgbClr val="000000"/>
                </a:solidFill>
              </a:rPr>
              <a:t> </a:t>
            </a:r>
            <a:r>
              <a:rPr lang="en-US" spc="31" smtClean="0">
                <a:solidFill>
                  <a:srgbClr val="000000"/>
                </a:solidFill>
              </a:rPr>
              <a:t>the</a:t>
            </a:r>
            <a:r>
              <a:rPr lang="en-US" spc="-22" smtClean="0">
                <a:solidFill>
                  <a:srgbClr val="000000"/>
                </a:solidFill>
              </a:rPr>
              <a:t> </a:t>
            </a:r>
            <a:r>
              <a:rPr lang="en-US" spc="4" smtClean="0">
                <a:solidFill>
                  <a:srgbClr val="000000"/>
                </a:solidFill>
              </a:rPr>
              <a:t>Request</a:t>
            </a:r>
            <a:r>
              <a:rPr lang="en-US" spc="-13" smtClean="0">
                <a:solidFill>
                  <a:srgbClr val="000000"/>
                </a:solidFill>
              </a:rPr>
              <a:t> </a:t>
            </a:r>
            <a:r>
              <a:rPr lang="en-US" spc="-4" smtClean="0">
                <a:solidFill>
                  <a:srgbClr val="000000"/>
                </a:solidFill>
              </a:rPr>
              <a:t>of</a:t>
            </a:r>
            <a:r>
              <a:rPr lang="en-US" spc="-35" smtClean="0">
                <a:solidFill>
                  <a:srgbClr val="000000"/>
                </a:solidFill>
              </a:rPr>
              <a:t> </a:t>
            </a:r>
            <a:r>
              <a:rPr lang="en-US" spc="-9" smtClean="0">
                <a:solidFill>
                  <a:srgbClr val="000000"/>
                </a:solidFill>
              </a:rPr>
              <a:t>Counsel</a:t>
            </a:r>
            <a:endParaRPr lang="en-US" spc="-9" dirty="0">
              <a:solidFill>
                <a:srgbClr val="000000"/>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rPr>
              <a:pPr/>
              <a:t>6/7/2020</a:t>
            </a:fld>
            <a:endParaRPr lang="en-US" dirty="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794" b="0" i="0">
                <a:solidFill>
                  <a:srgbClr val="0C3D70"/>
                </a:solidFill>
                <a:latin typeface="Times New Roman"/>
                <a:cs typeface="Times New Roman"/>
              </a:defRPr>
            </a:lvl1pPr>
          </a:lstStyle>
          <a:p>
            <a:pPr marL="11206"/>
            <a:r>
              <a:rPr lang="en-US" spc="13" smtClean="0"/>
              <a:t>brattle.com </a:t>
            </a:r>
            <a:r>
              <a:rPr lang="en-US" spc="216" smtClean="0">
                <a:solidFill>
                  <a:srgbClr val="C1C3B6"/>
                </a:solidFill>
              </a:rPr>
              <a:t>|</a:t>
            </a:r>
            <a:r>
              <a:rPr lang="en-US" spc="-110" smtClean="0">
                <a:solidFill>
                  <a:srgbClr val="C1C3B6"/>
                </a:solidFill>
              </a:rPr>
              <a:t> </a:t>
            </a:r>
            <a:fld id="{81D60167-4931-47E6-BA6A-407CBD079E47}" type="slidenum">
              <a:rPr spc="4" smtClean="0"/>
              <a:pPr marL="11206"/>
              <a:t>‹#›</a:t>
            </a:fld>
            <a:endParaRPr spc="4" dirty="0"/>
          </a:p>
        </p:txBody>
      </p:sp>
    </p:spTree>
    <p:extLst>
      <p:ext uri="{BB962C8B-B14F-4D97-AF65-F5344CB8AC3E}">
        <p14:creationId xmlns:p14="http://schemas.microsoft.com/office/powerpoint/2010/main" val="741060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436B83B-A5E4-524E-96A9-DFC12D58F12A}"/>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dirty="0">
              <a:solidFill>
                <a:srgbClr val="FFFFFF"/>
              </a:solidFill>
            </a:endParaRPr>
          </a:p>
        </p:txBody>
      </p:sp>
      <p:sp>
        <p:nvSpPr>
          <p:cNvPr id="11" name="TextBox 10">
            <a:extLst>
              <a:ext uri="{FF2B5EF4-FFF2-40B4-BE49-F238E27FC236}">
                <a16:creationId xmlns=""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defTabSz="914363">
              <a:spcAft>
                <a:spcPts val="500"/>
              </a:spcAft>
            </a:pPr>
            <a:r>
              <a:rPr lang="en-US" sz="667" dirty="0">
                <a:solidFill>
                  <a:srgbClr val="616265">
                    <a:alpha val="75000"/>
                  </a:srgbClr>
                </a:solidFill>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sp>
        <p:nvSpPr>
          <p:cNvPr id="6" name="TextBox 5">
            <a:extLst>
              <a:ext uri="{FF2B5EF4-FFF2-40B4-BE49-F238E27FC236}">
                <a16:creationId xmlns="" xmlns:a16="http://schemas.microsoft.com/office/drawing/2014/main" id="{8915389B-4BB4-1644-9B7E-35A85D0C1E3B}"/>
              </a:ext>
            </a:extLst>
          </p:cNvPr>
          <p:cNvSpPr txBox="1"/>
          <p:nvPr userDrawn="1"/>
        </p:nvSpPr>
        <p:spPr>
          <a:xfrm>
            <a:off x="3092174" y="-1038087"/>
            <a:ext cx="184731" cy="369332"/>
          </a:xfrm>
          <a:prstGeom prst="rect">
            <a:avLst/>
          </a:prstGeom>
          <a:noFill/>
        </p:spPr>
        <p:txBody>
          <a:bodyPr wrap="none" rtlCol="0">
            <a:spAutoFit/>
          </a:bodyPr>
          <a:lstStyle/>
          <a:p>
            <a:pPr defTabSz="914363"/>
            <a:endParaRPr lang="en-US" sz="1800">
              <a:solidFill>
                <a:srgbClr val="616265"/>
              </a:solidFill>
            </a:endParaRPr>
          </a:p>
        </p:txBody>
      </p:sp>
      <p:pic>
        <p:nvPicPr>
          <p:cNvPr id="12" name="Picture 11">
            <a:extLst>
              <a:ext uri="{FF2B5EF4-FFF2-40B4-BE49-F238E27FC236}">
                <a16:creationId xmlns="" xmlns:a16="http://schemas.microsoft.com/office/drawing/2014/main" id="{45A7D3E1-BCC3-C843-81A0-EA4EDFB44528}"/>
              </a:ext>
            </a:extLst>
          </p:cNvPr>
          <p:cNvPicPr>
            <a:picLocks noChangeAspect="1"/>
          </p:cNvPicPr>
          <p:nvPr userDrawn="1"/>
        </p:nvPicPr>
        <p:blipFill>
          <a:blip r:embed="rId2"/>
          <a:stretch>
            <a:fillRect/>
          </a:stretch>
        </p:blipFill>
        <p:spPr>
          <a:xfrm>
            <a:off x="1143000" y="198120"/>
            <a:ext cx="1066800" cy="1041020"/>
          </a:xfrm>
          <a:prstGeom prst="rect">
            <a:avLst/>
          </a:prstGeom>
        </p:spPr>
      </p:pic>
      <p:pic>
        <p:nvPicPr>
          <p:cNvPr id="13" name="Picture 12">
            <a:extLst>
              <a:ext uri="{FF2B5EF4-FFF2-40B4-BE49-F238E27FC236}">
                <a16:creationId xmlns="" xmlns:a16="http://schemas.microsoft.com/office/drawing/2014/main" id="{56617363-F73D-B74F-9647-C9D747AC7023}"/>
              </a:ext>
            </a:extLst>
          </p:cNvPr>
          <p:cNvPicPr>
            <a:picLocks noChangeAspect="1"/>
          </p:cNvPicPr>
          <p:nvPr userDrawn="1"/>
        </p:nvPicPr>
        <p:blipFill>
          <a:blip r:embed="rId3"/>
          <a:stretch>
            <a:fillRect/>
          </a:stretch>
        </p:blipFill>
        <p:spPr>
          <a:xfrm>
            <a:off x="1142108" y="5981700"/>
            <a:ext cx="687070" cy="190500"/>
          </a:xfrm>
          <a:prstGeom prst="rect">
            <a:avLst/>
          </a:prstGeom>
        </p:spPr>
      </p:pic>
      <p:pic>
        <p:nvPicPr>
          <p:cNvPr id="14" name="Picture 13">
            <a:extLst>
              <a:ext uri="{FF2B5EF4-FFF2-40B4-BE49-F238E27FC236}">
                <a16:creationId xmlns="" xmlns:a16="http://schemas.microsoft.com/office/drawing/2014/main" id="{D290C8FB-601C-A04C-84F7-213A857D3E6A}"/>
              </a:ext>
            </a:extLst>
          </p:cNvPr>
          <p:cNvPicPr>
            <a:picLocks noChangeAspect="1"/>
          </p:cNvPicPr>
          <p:nvPr userDrawn="1"/>
        </p:nvPicPr>
        <p:blipFill>
          <a:blip r:embed="rId4"/>
          <a:stretch>
            <a:fillRect/>
          </a:stretch>
        </p:blipFill>
        <p:spPr>
          <a:xfrm>
            <a:off x="1979613" y="6041364"/>
            <a:ext cx="774841" cy="129540"/>
          </a:xfrm>
          <a:prstGeom prst="rect">
            <a:avLst/>
          </a:prstGeom>
        </p:spPr>
      </p:pic>
      <p:sp>
        <p:nvSpPr>
          <p:cNvPr id="15" name="Date Placeholder 1">
            <a:extLst>
              <a:ext uri="{FF2B5EF4-FFF2-40B4-BE49-F238E27FC236}">
                <a16:creationId xmlns=""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pPr defTabSz="914363"/>
            <a:fld id="{ABD4F8E3-4ED9-44B4-99E6-8A3D2CF8D415}" type="datetime4">
              <a:rPr lang="en-US" smtClean="0">
                <a:solidFill>
                  <a:srgbClr val="616265">
                    <a:tint val="75000"/>
                  </a:srgbClr>
                </a:solidFill>
              </a:rPr>
              <a:pPr defTabSz="914363"/>
              <a:t>June 7, 2020</a:t>
            </a:fld>
            <a:endParaRPr lang="en-US" dirty="0">
              <a:solidFill>
                <a:srgbClr val="616265">
                  <a:tint val="75000"/>
                </a:srgbClr>
              </a:solidFill>
            </a:endParaRPr>
          </a:p>
        </p:txBody>
      </p:sp>
      <p:sp>
        <p:nvSpPr>
          <p:cNvPr id="16" name="Footer Placeholder 2">
            <a:extLst>
              <a:ext uri="{FF2B5EF4-FFF2-40B4-BE49-F238E27FC236}">
                <a16:creationId xmlns=""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198207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12" name="Picture Placeholder 2">
            <a:extLst>
              <a:ext uri="{FF2B5EF4-FFF2-40B4-BE49-F238E27FC236}">
                <a16:creationId xmlns=""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8" name="Text Placeholder 5">
            <a:extLst>
              <a:ext uri="{FF2B5EF4-FFF2-40B4-BE49-F238E27FC236}">
                <a16:creationId xmlns=""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5" name="Footer Placeholder 2">
            <a:extLst>
              <a:ext uri="{FF2B5EF4-FFF2-40B4-BE49-F238E27FC236}">
                <a16:creationId xmlns="" xmlns:a16="http://schemas.microsoft.com/office/drawing/2014/main" id="{A86FAFB9-0DC0-4AB0-9E8B-6EC7C8ABAAF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178723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12" name="Content Placeholder 4">
            <a:extLst>
              <a:ext uri="{FF2B5EF4-FFF2-40B4-BE49-F238E27FC236}">
                <a16:creationId xmlns=""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9" name="Footer Placeholder 2">
            <a:extLst>
              <a:ext uri="{FF2B5EF4-FFF2-40B4-BE49-F238E27FC236}">
                <a16:creationId xmlns=""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20" name="Title 1">
            <a:extLst>
              <a:ext uri="{FF2B5EF4-FFF2-40B4-BE49-F238E27FC236}">
                <a16:creationId xmlns=""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31174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6" name="Title 1">
            <a:extLst>
              <a:ext uri="{FF2B5EF4-FFF2-40B4-BE49-F238E27FC236}">
                <a16:creationId xmlns=""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15" name="Footer Placeholder 2">
            <a:extLst>
              <a:ext uri="{FF2B5EF4-FFF2-40B4-BE49-F238E27FC236}">
                <a16:creationId xmlns=""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41263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19" name="Title 1">
            <a:extLst>
              <a:ext uri="{FF2B5EF4-FFF2-40B4-BE49-F238E27FC236}">
                <a16:creationId xmlns=""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26" name="Footer Placeholder 2">
            <a:extLst>
              <a:ext uri="{FF2B5EF4-FFF2-40B4-BE49-F238E27FC236}">
                <a16:creationId xmlns="" xmlns:a16="http://schemas.microsoft.com/office/drawing/2014/main" id="{8259C4D6-850D-4393-9434-3F69451FBF8E}"/>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86067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26" name="Title 1">
            <a:extLst>
              <a:ext uri="{FF2B5EF4-FFF2-40B4-BE49-F238E27FC236}">
                <a16:creationId xmlns="" xmlns:a16="http://schemas.microsoft.com/office/drawing/2014/main" id="{BE0A6ECC-C9D0-4240-B978-69D09F2C9936}"/>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31" name="Footer Placeholder 2">
            <a:extLst>
              <a:ext uri="{FF2B5EF4-FFF2-40B4-BE49-F238E27FC236}">
                <a16:creationId xmlns=""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32" name="Content Placeholder 4">
            <a:extLst>
              <a:ext uri="{FF2B5EF4-FFF2-40B4-BE49-F238E27FC236}">
                <a16:creationId xmlns=""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6393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28" name="Date Placeholder 1">
            <a:extLst>
              <a:ext uri="{FF2B5EF4-FFF2-40B4-BE49-F238E27FC236}">
                <a16:creationId xmlns=""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29" name="Footer Placeholder 2">
            <a:extLst>
              <a:ext uri="{FF2B5EF4-FFF2-40B4-BE49-F238E27FC236}">
                <a16:creationId xmlns=""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
        <p:nvSpPr>
          <p:cNvPr id="30" name="Title 1">
            <a:extLst>
              <a:ext uri="{FF2B5EF4-FFF2-40B4-BE49-F238E27FC236}">
                <a16:creationId xmlns=""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1855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2B9103-D09B-430C-8533-47E0E92E1647}"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342902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a:solidFill>
                <a:srgbClr val="FFFFFF"/>
              </a:solidFill>
            </a:endParaRPr>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pPr defTabSz="914363"/>
            <a:fld id="{FE7A4BB3-E848-5A44-82DF-322201952CD8}" type="slidenum">
              <a:rPr lang="en-US" smtClean="0"/>
              <a:pPr defTabSz="914363"/>
              <a:t>‹#›</a:t>
            </a:fld>
            <a:endParaRPr lang="en-US" dirty="0"/>
          </a:p>
        </p:txBody>
      </p:sp>
      <p:sp>
        <p:nvSpPr>
          <p:cNvPr id="6" name="Date Placeholder 1">
            <a:extLst>
              <a:ext uri="{FF2B5EF4-FFF2-40B4-BE49-F238E27FC236}">
                <a16:creationId xmlns=""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363"/>
            <a:fld id="{9B7EE7B1-A6C1-4E39-8665-A73ED03F32E1}" type="datetimeFigureOut">
              <a:rPr lang="en-US" smtClean="0">
                <a:solidFill>
                  <a:srgbClr val="616265">
                    <a:tint val="75000"/>
                  </a:srgbClr>
                </a:solidFill>
              </a:rPr>
              <a:pPr defTabSz="914363"/>
              <a:t>6/7/2020</a:t>
            </a:fld>
            <a:endParaRPr lang="en-US" dirty="0">
              <a:solidFill>
                <a:srgbClr val="616265">
                  <a:tint val="75000"/>
                </a:srgbClr>
              </a:solidFill>
            </a:endParaRPr>
          </a:p>
        </p:txBody>
      </p:sp>
      <p:sp>
        <p:nvSpPr>
          <p:cNvPr id="7" name="Footer Placeholder 2">
            <a:extLst>
              <a:ext uri="{FF2B5EF4-FFF2-40B4-BE49-F238E27FC236}">
                <a16:creationId xmlns=""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37270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pPr defTabSz="914363"/>
            <a:fld id="{FE7A4BB3-E848-5A44-82DF-322201952CD8}" type="slidenum">
              <a:rPr lang="en-US" smtClean="0">
                <a:solidFill>
                  <a:srgbClr val="FFFFFF"/>
                </a:solidFill>
              </a:rPr>
              <a:pPr defTabSz="914363"/>
              <a:t>‹#›</a:t>
            </a:fld>
            <a:endParaRPr lang="en-US" dirty="0">
              <a:solidFill>
                <a:srgbClr val="FFFFFF"/>
              </a:solidFill>
            </a:endParaRPr>
          </a:p>
        </p:txBody>
      </p:sp>
      <p:sp>
        <p:nvSpPr>
          <p:cNvPr id="6" name="TextBox 5">
            <a:extLst>
              <a:ext uri="{FF2B5EF4-FFF2-40B4-BE49-F238E27FC236}">
                <a16:creationId xmlns="" xmlns:a16="http://schemas.microsoft.com/office/drawing/2014/main" id="{D366D1A4-6DD7-B54C-AB7B-63074374BB93}"/>
              </a:ext>
            </a:extLst>
          </p:cNvPr>
          <p:cNvSpPr txBox="1"/>
          <p:nvPr userDrawn="1"/>
        </p:nvSpPr>
        <p:spPr>
          <a:xfrm>
            <a:off x="1143000" y="1714500"/>
            <a:ext cx="3810000" cy="4572000"/>
          </a:xfrm>
          <a:prstGeom prst="rect">
            <a:avLst/>
          </a:prstGeom>
          <a:noFill/>
        </p:spPr>
        <p:txBody>
          <a:bodyPr wrap="square" lIns="0" tIns="0" rIns="0" bIns="0" rtlCol="0" anchor="ctr" anchorCtr="0">
            <a:noAutofit/>
          </a:bodyPr>
          <a:lstStyle/>
          <a:p>
            <a:pPr defTabSz="914363">
              <a:lnSpc>
                <a:spcPct val="90000"/>
              </a:lnSpc>
            </a:pPr>
            <a:r>
              <a:rPr lang="en-US" sz="4000" b="1" dirty="0">
                <a:solidFill>
                  <a:srgbClr val="C8722E"/>
                </a:solidFill>
                <a:cs typeface="Arial" panose="020B0604020202020204" pitchFamily="34" charset="0"/>
              </a:rPr>
              <a:t>Thank you</a:t>
            </a:r>
          </a:p>
        </p:txBody>
      </p:sp>
      <p:sp>
        <p:nvSpPr>
          <p:cNvPr id="9" name="Footer Placeholder 2">
            <a:extLst>
              <a:ext uri="{FF2B5EF4-FFF2-40B4-BE49-F238E27FC236}">
                <a16:creationId xmlns=""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616265">
                  <a:tint val="75000"/>
                </a:srgbClr>
              </a:solidFill>
            </a:endParaRPr>
          </a:p>
        </p:txBody>
      </p:sp>
    </p:spTree>
    <p:extLst>
      <p:ext uri="{BB962C8B-B14F-4D97-AF65-F5344CB8AC3E}">
        <p14:creationId xmlns:p14="http://schemas.microsoft.com/office/powerpoint/2010/main" val="248320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_Plain_Black">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421DF1AC-1D08-B945-A034-B740A35902F9}"/>
              </a:ext>
            </a:extLst>
          </p:cNvPr>
          <p:cNvSpPr txBox="1"/>
          <p:nvPr/>
        </p:nvSpPr>
        <p:spPr>
          <a:xfrm>
            <a:off x="1143000" y="6286500"/>
            <a:ext cx="3048000" cy="190500"/>
          </a:xfrm>
          <a:prstGeom prst="rect">
            <a:avLst/>
          </a:prstGeom>
          <a:noFill/>
        </p:spPr>
        <p:txBody>
          <a:bodyPr wrap="square" lIns="0" tIns="0" rIns="0" bIns="0" rtlCol="0" anchor="t" anchorCtr="0">
            <a:noAutofit/>
          </a:bodyPr>
          <a:lstStyle/>
          <a:p>
            <a:pPr defTabSz="914363">
              <a:spcAft>
                <a:spcPts val="500"/>
              </a:spcAft>
            </a:pPr>
            <a:r>
              <a:rPr lang="en-US" sz="667" dirty="0">
                <a:solidFill>
                  <a:srgbClr val="616265">
                    <a:alpha val="75000"/>
                  </a:srgbClr>
                </a:solidFill>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0">
                <a:solidFill>
                  <a:srgbClr val="C8722E"/>
                </a:solidFill>
                <a:latin typeface="+mj-lt"/>
                <a:cs typeface="Arial" panose="020B0604020202020204" pitchFamily="34" charset="0"/>
              </a:defRPr>
            </a:lvl1pPr>
          </a:lstStyle>
          <a:p>
            <a:r>
              <a:rPr lang="en-US" dirty="0"/>
              <a:t>Click to edit Master title style</a:t>
            </a:r>
          </a:p>
        </p:txBody>
      </p:sp>
      <p:sp>
        <p:nvSpPr>
          <p:cNvPr id="20" name="Text Placeholder 19">
            <a:extLst>
              <a:ext uri="{FF2B5EF4-FFF2-40B4-BE49-F238E27FC236}">
                <a16:creationId xmlns=""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mn-lt"/>
                <a:cs typeface="Arial" panose="020B0604020202020204" pitchFamily="34" charset="0"/>
              </a:defRPr>
            </a:lvl1pPr>
            <a:lvl2pPr marL="457163" indent="0">
              <a:buNone/>
              <a:defRPr/>
            </a:lvl2pPr>
            <a:lvl3pPr marL="914327" indent="0">
              <a:buNone/>
              <a:defRPr/>
            </a:lvl3pPr>
            <a:lvl4pPr marL="1371490" indent="0">
              <a:buNone/>
              <a:defRPr/>
            </a:lvl4pPr>
            <a:lvl5pPr marL="1828654" indent="0">
              <a:buNone/>
              <a:defRPr/>
            </a:lvl5pPr>
          </a:lstStyle>
          <a:p>
            <a:pPr lvl="0"/>
            <a:r>
              <a:rPr lang="en-US" dirty="0"/>
              <a:t>Click to add presenter’s name</a:t>
            </a:r>
          </a:p>
        </p:txBody>
      </p:sp>
      <p:sp>
        <p:nvSpPr>
          <p:cNvPr id="21" name="Text Placeholder 19">
            <a:extLst>
              <a:ext uri="{FF2B5EF4-FFF2-40B4-BE49-F238E27FC236}">
                <a16:creationId xmlns=""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mn-lt"/>
                <a:cs typeface="Arial" panose="020B0604020202020204" pitchFamily="34" charset="0"/>
              </a:defRPr>
            </a:lvl1pPr>
            <a:lvl2pPr marL="457163" indent="0">
              <a:buNone/>
              <a:defRPr/>
            </a:lvl2pPr>
            <a:lvl3pPr marL="914327" indent="0">
              <a:buNone/>
              <a:defRPr/>
            </a:lvl3pPr>
            <a:lvl4pPr marL="1371490" indent="0">
              <a:buNone/>
              <a:defRPr/>
            </a:lvl4pPr>
            <a:lvl5pPr marL="1828654" indent="0">
              <a:buNone/>
              <a:defRPr/>
            </a:lvl5pPr>
          </a:lstStyle>
          <a:p>
            <a:pPr lvl="0"/>
            <a:r>
              <a:rPr lang="en-US" dirty="0"/>
              <a:t>Click to add presenter’s title</a:t>
            </a:r>
          </a:p>
        </p:txBody>
      </p:sp>
      <p:sp>
        <p:nvSpPr>
          <p:cNvPr id="6" name="TextBox 5">
            <a:extLst>
              <a:ext uri="{FF2B5EF4-FFF2-40B4-BE49-F238E27FC236}">
                <a16:creationId xmlns="" xmlns:a16="http://schemas.microsoft.com/office/drawing/2014/main" id="{8915389B-4BB4-1644-9B7E-35A85D0C1E3B}"/>
              </a:ext>
            </a:extLst>
          </p:cNvPr>
          <p:cNvSpPr txBox="1"/>
          <p:nvPr/>
        </p:nvSpPr>
        <p:spPr>
          <a:xfrm>
            <a:off x="3076781" y="-1038086"/>
            <a:ext cx="184731" cy="297454"/>
          </a:xfrm>
          <a:prstGeom prst="rect">
            <a:avLst/>
          </a:prstGeom>
          <a:noFill/>
        </p:spPr>
        <p:txBody>
          <a:bodyPr wrap="none" rtlCol="0">
            <a:spAutoFit/>
          </a:bodyPr>
          <a:lstStyle/>
          <a:p>
            <a:pPr defTabSz="914363"/>
            <a:endParaRPr lang="en-US" sz="1333">
              <a:solidFill>
                <a:prstClr val="black"/>
              </a:solidFill>
            </a:endParaRPr>
          </a:p>
        </p:txBody>
      </p:sp>
      <p:pic>
        <p:nvPicPr>
          <p:cNvPr id="12" name="Picture 11">
            <a:extLst>
              <a:ext uri="{FF2B5EF4-FFF2-40B4-BE49-F238E27FC236}">
                <a16:creationId xmlns="" xmlns:a16="http://schemas.microsoft.com/office/drawing/2014/main" id="{45A7D3E1-BCC3-C843-81A0-EA4EDFB445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3000" y="198120"/>
            <a:ext cx="1066800" cy="1041020"/>
          </a:xfrm>
          <a:prstGeom prst="rect">
            <a:avLst/>
          </a:prstGeom>
        </p:spPr>
      </p:pic>
      <p:pic>
        <p:nvPicPr>
          <p:cNvPr id="13" name="Picture 12">
            <a:extLst>
              <a:ext uri="{FF2B5EF4-FFF2-40B4-BE49-F238E27FC236}">
                <a16:creationId xmlns="" xmlns:a16="http://schemas.microsoft.com/office/drawing/2014/main" id="{56617363-F73D-B74F-9647-C9D747AC70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2108" y="5981700"/>
            <a:ext cx="687070" cy="190500"/>
          </a:xfrm>
          <a:prstGeom prst="rect">
            <a:avLst/>
          </a:prstGeom>
        </p:spPr>
      </p:pic>
      <p:pic>
        <p:nvPicPr>
          <p:cNvPr id="14" name="Picture 13">
            <a:extLst>
              <a:ext uri="{FF2B5EF4-FFF2-40B4-BE49-F238E27FC236}">
                <a16:creationId xmlns="" xmlns:a16="http://schemas.microsoft.com/office/drawing/2014/main" id="{D290C8FB-601C-A04C-84F7-213A857D3E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614" y="6041364"/>
            <a:ext cx="774841" cy="129540"/>
          </a:xfrm>
          <a:prstGeom prst="rect">
            <a:avLst/>
          </a:prstGeom>
        </p:spPr>
      </p:pic>
      <p:sp>
        <p:nvSpPr>
          <p:cNvPr id="15" name="Date Placeholder 1">
            <a:extLst>
              <a:ext uri="{FF2B5EF4-FFF2-40B4-BE49-F238E27FC236}">
                <a16:creationId xmlns="" xmlns:a16="http://schemas.microsoft.com/office/drawing/2014/main" id="{9D9DB338-5D5C-4ACA-9ECF-C3E34C44127A}"/>
              </a:ext>
            </a:extLst>
          </p:cNvPr>
          <p:cNvSpPr>
            <a:spLocks noGrp="1"/>
          </p:cNvSpPr>
          <p:nvPr>
            <p:ph type="dt" sz="half" idx="2"/>
          </p:nvPr>
        </p:nvSpPr>
        <p:spPr>
          <a:xfrm>
            <a:off x="2209702" y="4096372"/>
            <a:ext cx="2742407" cy="365125"/>
          </a:xfrm>
          <a:prstGeom prst="rect">
            <a:avLst/>
          </a:prstGeom>
        </p:spPr>
        <p:txBody>
          <a:bodyPr vert="horz" lIns="91440" tIns="45720" rIns="91440" bIns="45720" rtlCol="0" anchor="ctr"/>
          <a:lstStyle>
            <a:lvl1pPr algn="r">
              <a:defRPr sz="1500">
                <a:solidFill>
                  <a:schemeClr val="tx1">
                    <a:tint val="75000"/>
                  </a:schemeClr>
                </a:solidFill>
                <a:latin typeface="+mn-lt"/>
              </a:defRPr>
            </a:lvl1pPr>
          </a:lstStyle>
          <a:p>
            <a:r>
              <a:rPr lang="en-US">
                <a:solidFill>
                  <a:prstClr val="black">
                    <a:tint val="75000"/>
                  </a:prstClr>
                </a:solidFill>
              </a:rPr>
              <a:t>2/14/2019</a:t>
            </a:r>
            <a:endParaRPr lang="en-US" dirty="0">
              <a:solidFill>
                <a:prstClr val="black">
                  <a:tint val="75000"/>
                </a:prstClr>
              </a:solidFill>
            </a:endParaRPr>
          </a:p>
        </p:txBody>
      </p:sp>
      <p:sp>
        <p:nvSpPr>
          <p:cNvPr id="16" name="Footer Placeholder 2">
            <a:extLst>
              <a:ext uri="{FF2B5EF4-FFF2-40B4-BE49-F238E27FC236}">
                <a16:creationId xmlns="" xmlns:a16="http://schemas.microsoft.com/office/drawing/2014/main" id="{F55B65E8-4040-44D0-A4FE-A050FD948A79}"/>
              </a:ext>
            </a:extLst>
          </p:cNvPr>
          <p:cNvSpPr>
            <a:spLocks noGrp="1"/>
          </p:cNvSpPr>
          <p:nvPr>
            <p:ph type="ftr" sz="quarter" idx="3"/>
          </p:nvPr>
        </p:nvSpPr>
        <p:spPr>
          <a:xfrm>
            <a:off x="990866" y="6441766"/>
            <a:ext cx="4114271" cy="365125"/>
          </a:xfrm>
          <a:prstGeom prst="rect">
            <a:avLst/>
          </a:prstGeom>
        </p:spPr>
        <p:txBody>
          <a:bodyPr vert="horz" lIns="91440" tIns="45720" rIns="91440" bIns="45720" rtlCol="0" anchor="ctr"/>
          <a:lstStyle>
            <a:lvl1pPr algn="ctr">
              <a:defRPr sz="1000">
                <a:solidFill>
                  <a:schemeClr val="tx1">
                    <a:tint val="75000"/>
                  </a:schemeClr>
                </a:solidFill>
                <a:latin typeface="+mn-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699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12" name="Picture Placeholder 2">
            <a:extLst>
              <a:ext uri="{FF2B5EF4-FFF2-40B4-BE49-F238E27FC236}">
                <a16:creationId xmlns=""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8" name="Text Placeholder 5">
            <a:extLst>
              <a:ext uri="{FF2B5EF4-FFF2-40B4-BE49-F238E27FC236}">
                <a16:creationId xmlns=""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 xmlns:a16="http://schemas.microsoft.com/office/drawing/2014/main" id="{B99B87A2-8960-403D-AE0D-D54946272206}"/>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 xmlns:a16="http://schemas.microsoft.com/office/drawing/2014/main" id="{47EFCEB6-2E27-4C42-A1E5-AC8A8BA83783}"/>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15" name="Footer Placeholder 2">
            <a:extLst>
              <a:ext uri="{FF2B5EF4-FFF2-40B4-BE49-F238E27FC236}">
                <a16:creationId xmlns="" xmlns:a16="http://schemas.microsoft.com/office/drawing/2014/main" id="{A86FAFB9-0DC0-4AB0-9E8B-6EC7C8ABAAF1}"/>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92080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13" name="Slide Number Placeholder 3">
            <a:extLst>
              <a:ext uri="{FF2B5EF4-FFF2-40B4-BE49-F238E27FC236}">
                <a16:creationId xmlns="" xmlns:a16="http://schemas.microsoft.com/office/drawing/2014/main" id="{3338E046-DF9E-FC49-A812-491AB8058B4E}"/>
              </a:ext>
            </a:extLst>
          </p:cNvPr>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12" name="Content Placeholder 4">
            <a:extLst>
              <a:ext uri="{FF2B5EF4-FFF2-40B4-BE49-F238E27FC236}">
                <a16:creationId xmlns=""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mn-lt"/>
                <a:cs typeface="Arial" panose="020B0604020202020204" pitchFamily="34" charset="0"/>
              </a:defRPr>
            </a:lvl2pPr>
            <a:lvl3pPr marL="1142908" indent="-228582">
              <a:buFont typeface="Wingdings" panose="05000000000000000000" pitchFamily="2" charset="2"/>
              <a:buChar char="ü"/>
              <a:defRPr sz="1667">
                <a:latin typeface="+mn-lt"/>
                <a:cs typeface="Arial" panose="020B0604020202020204" pitchFamily="34" charset="0"/>
              </a:defRPr>
            </a:lvl3pPr>
            <a:lvl4pPr>
              <a:defRPr sz="1500">
                <a:latin typeface="+mn-lt"/>
                <a:cs typeface="Arial" panose="020B0604020202020204" pitchFamily="34" charset="0"/>
              </a:defRPr>
            </a:lvl4pPr>
            <a:lvl5pPr marL="2057236" indent="-228582">
              <a:buFont typeface="Wingdings" panose="05000000000000000000" pitchFamily="2" charset="2"/>
              <a:buChar char="§"/>
              <a:defRPr sz="1333">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 xmlns:a16="http://schemas.microsoft.com/office/drawing/2014/main" id="{33D0FD2D-15F4-4320-9C04-2023CAB47E08}"/>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19" name="Footer Placeholder 2">
            <a:extLst>
              <a:ext uri="{FF2B5EF4-FFF2-40B4-BE49-F238E27FC236}">
                <a16:creationId xmlns="" xmlns:a16="http://schemas.microsoft.com/office/drawing/2014/main" id="{08FBEF60-4239-4E67-A385-B22B813AD40B}"/>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20" name="Title 1">
            <a:extLst>
              <a:ext uri="{FF2B5EF4-FFF2-40B4-BE49-F238E27FC236}">
                <a16:creationId xmlns="" xmlns:a16="http://schemas.microsoft.com/office/drawing/2014/main" id="{77614967-FAA9-4DA9-B7DE-539AA8923534}"/>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066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rgbClr val="B3B3B3"/>
                </a:solidFill>
                <a:latin typeface="+mj-lt"/>
                <a:cs typeface="Arial" panose="020B0604020202020204" pitchFamily="34" charset="0"/>
              </a:defRPr>
            </a:lvl1pPr>
          </a:lstStyle>
          <a:p>
            <a:fld id="{D494EED3-87F0-4413-98FC-D4F0AADE4940}" type="slidenum">
              <a:rPr lang="en-US" smtClean="0"/>
              <a:pPr/>
              <a:t>‹#›</a:t>
            </a:fld>
            <a:endParaRPr lang="en-US" dirty="0"/>
          </a:p>
        </p:txBody>
      </p:sp>
      <p:sp>
        <p:nvSpPr>
          <p:cNvPr id="6" name="Title 1">
            <a:extLst>
              <a:ext uri="{FF2B5EF4-FFF2-40B4-BE49-F238E27FC236}">
                <a16:creationId xmlns="" xmlns:a16="http://schemas.microsoft.com/office/drawing/2014/main" id="{7C1406DC-BAEC-4717-8F68-46C92F16638A}"/>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0"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 xmlns:a16="http://schemas.microsoft.com/office/drawing/2014/main" id="{028E3363-7137-4431-9927-3AE087A5B2BE}"/>
              </a:ext>
            </a:extLst>
          </p:cNvPr>
          <p:cNvSpPr>
            <a:spLocks noGrp="1"/>
          </p:cNvSpPr>
          <p:nvPr>
            <p:ph sz="quarter" idx="20"/>
          </p:nvPr>
        </p:nvSpPr>
        <p:spPr>
          <a:xfrm>
            <a:off x="1143000" y="1714501"/>
            <a:ext cx="10668000" cy="4572001"/>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mn-lt"/>
                <a:cs typeface="Arial" panose="020B0604020202020204" pitchFamily="34" charset="0"/>
              </a:defRPr>
            </a:lvl2pPr>
            <a:lvl3pPr marL="1142908" indent="-228582">
              <a:buFont typeface="Wingdings" panose="05000000000000000000" pitchFamily="2" charset="2"/>
              <a:buChar char="ü"/>
              <a:defRPr sz="1667">
                <a:latin typeface="+mn-lt"/>
                <a:cs typeface="Arial" panose="020B0604020202020204" pitchFamily="34" charset="0"/>
              </a:defRPr>
            </a:lvl3pPr>
            <a:lvl4pPr>
              <a:defRPr sz="1500">
                <a:latin typeface="+mn-lt"/>
                <a:cs typeface="Arial" panose="020B0604020202020204" pitchFamily="34" charset="0"/>
              </a:defRPr>
            </a:lvl4pPr>
            <a:lvl5pPr marL="2057236" indent="-228582">
              <a:buFont typeface="Wingdings" panose="05000000000000000000" pitchFamily="2" charset="2"/>
              <a:buChar char="§"/>
              <a:defRPr sz="1333">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
            <a:extLst>
              <a:ext uri="{FF2B5EF4-FFF2-40B4-BE49-F238E27FC236}">
                <a16:creationId xmlns="" xmlns:a16="http://schemas.microsoft.com/office/drawing/2014/main" id="{E76F451D-D169-4CA9-91EE-97F19A35C6DE}"/>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917">
                <a:solidFill>
                  <a:schemeClr val="tx1">
                    <a:tint val="75000"/>
                  </a:schemeClr>
                </a:solidFill>
                <a:latin typeface="+mj-lt"/>
              </a:defRPr>
            </a:lvl1pPr>
          </a:lstStyle>
          <a:p>
            <a:r>
              <a:rPr lang="en-US">
                <a:solidFill>
                  <a:prstClr val="black">
                    <a:tint val="75000"/>
                  </a:prstClr>
                </a:solidFill>
              </a:rPr>
              <a:t>2/14/2019</a:t>
            </a:r>
            <a:endParaRPr lang="en-US" dirty="0">
              <a:solidFill>
                <a:prstClr val="black">
                  <a:tint val="75000"/>
                </a:prstClr>
              </a:solidFill>
            </a:endParaRPr>
          </a:p>
        </p:txBody>
      </p:sp>
      <p:sp>
        <p:nvSpPr>
          <p:cNvPr id="15" name="Footer Placeholder 2">
            <a:extLst>
              <a:ext uri="{FF2B5EF4-FFF2-40B4-BE49-F238E27FC236}">
                <a16:creationId xmlns="" xmlns:a16="http://schemas.microsoft.com/office/drawing/2014/main" id="{8A19F790-0343-4862-A140-1B409986B7FB}"/>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044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 xmlns:a16="http://schemas.microsoft.com/office/drawing/2014/main" id="{7DC2EC3E-C641-FD49-9F15-878B1AFFFD98}"/>
              </a:ext>
            </a:extLst>
          </p:cNvPr>
          <p:cNvSpPr>
            <a:spLocks noGrp="1"/>
          </p:cNvSpPr>
          <p:nvPr>
            <p:ph type="sldNum" sz="quarter" idx="18"/>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19" name="Title 1">
            <a:extLst>
              <a:ext uri="{FF2B5EF4-FFF2-40B4-BE49-F238E27FC236}">
                <a16:creationId xmlns="" xmlns:a16="http://schemas.microsoft.com/office/drawing/2014/main" id="{3648737A-DE0E-48DB-87F0-65418715CF88}"/>
              </a:ext>
            </a:extLst>
          </p:cNvPr>
          <p:cNvSpPr>
            <a:spLocks noGrp="1"/>
          </p:cNvSpPr>
          <p:nvPr>
            <p:ph type="title" hasCustomPrompt="1"/>
          </p:nvPr>
        </p:nvSpPr>
        <p:spPr>
          <a:xfrm>
            <a:off x="1143001" y="1912939"/>
            <a:ext cx="3810001" cy="1325563"/>
          </a:xfrm>
          <a:prstGeom prst="rect">
            <a:avLst/>
          </a:prstGeom>
        </p:spPr>
        <p:txBody>
          <a:bodyPr lIns="0" anchor="b"/>
          <a:lstStyle>
            <a:lvl1pPr>
              <a:defRPr lang="en-US" sz="3333"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46" indent="-228582">
              <a:buFont typeface="Wingdings" panose="05000000000000000000" pitchFamily="2" charset="2"/>
              <a:buChar char="§"/>
              <a:defRPr sz="2000"/>
            </a:lvl2pPr>
            <a:lvl3pPr marL="1142908" indent="-228582">
              <a:buFont typeface="Wingdings" panose="05000000000000000000" pitchFamily="2" charset="2"/>
              <a:buChar char="ü"/>
              <a:defRPr sz="1667"/>
            </a:lvl3pPr>
            <a:lvl4pPr>
              <a:defRPr sz="1500"/>
            </a:lvl4pPr>
            <a:lvl5pPr marL="2057236" indent="-228582">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 xmlns:a16="http://schemas.microsoft.com/office/drawing/2014/main" id="{EE384947-F0AD-4E73-95AD-CAD4DEE44608}"/>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26" name="Footer Placeholder 2">
            <a:extLst>
              <a:ext uri="{FF2B5EF4-FFF2-40B4-BE49-F238E27FC236}">
                <a16:creationId xmlns="" xmlns:a16="http://schemas.microsoft.com/office/drawing/2014/main" id="{8259C4D6-850D-4393-9434-3F69451FBF8E}"/>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5677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26" name="Title 1">
            <a:extLst>
              <a:ext uri="{FF2B5EF4-FFF2-40B4-BE49-F238E27FC236}">
                <a16:creationId xmlns="" xmlns:a16="http://schemas.microsoft.com/office/drawing/2014/main" id="{BE0A6ECC-C9D0-4240-B978-69D09F2C9936}"/>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1" kern="1200" dirty="0">
                <a:solidFill>
                  <a:srgbClr val="C8722E"/>
                </a:solidFill>
                <a:latin typeface="+mj-lt"/>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 xmlns:a16="http://schemas.microsoft.com/office/drawing/2014/main" id="{E4CF0CE7-333F-4604-B518-6F7EE2AA82D5}"/>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31" name="Footer Placeholder 2">
            <a:extLst>
              <a:ext uri="{FF2B5EF4-FFF2-40B4-BE49-F238E27FC236}">
                <a16:creationId xmlns="" xmlns:a16="http://schemas.microsoft.com/office/drawing/2014/main" id="{21303C4E-FB0C-4A46-BF34-C99D885AA3B1}"/>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32" name="Content Placeholder 4">
            <a:extLst>
              <a:ext uri="{FF2B5EF4-FFF2-40B4-BE49-F238E27FC236}">
                <a16:creationId xmlns=""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mn-lt"/>
                <a:cs typeface="Arial" panose="020B0604020202020204" pitchFamily="34" charset="0"/>
              </a:defRPr>
            </a:lvl1pPr>
            <a:lvl2pPr marL="685746" indent="-228582">
              <a:buFont typeface="Wingdings" panose="05000000000000000000" pitchFamily="2" charset="2"/>
              <a:buChar char="§"/>
              <a:defRPr sz="2000">
                <a:latin typeface="Arial" panose="020B0604020202020204" pitchFamily="34" charset="0"/>
                <a:cs typeface="Arial" panose="020B0604020202020204" pitchFamily="34" charset="0"/>
              </a:defRPr>
            </a:lvl2pPr>
            <a:lvl3pPr marL="1142908" indent="-228582">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236" indent="-228582">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540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C90B8-4BAF-9A46-98DB-81259C436289}"/>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3" name="Picture Placeholder 2">
            <a:extLst>
              <a:ext uri="{FF2B5EF4-FFF2-40B4-BE49-F238E27FC236}">
                <a16:creationId xmlns=""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63" indent="0">
              <a:buNone/>
              <a:defRPr sz="1167">
                <a:latin typeface="Arial" panose="020B0604020202020204" pitchFamily="34" charset="0"/>
                <a:cs typeface="Arial" panose="020B0604020202020204" pitchFamily="34" charset="0"/>
              </a:defRPr>
            </a:lvl2pPr>
            <a:lvl3pPr marL="914327" indent="0">
              <a:buNone/>
              <a:defRPr sz="1167">
                <a:latin typeface="Arial" panose="020B0604020202020204" pitchFamily="34" charset="0"/>
                <a:cs typeface="Arial" panose="020B0604020202020204" pitchFamily="34" charset="0"/>
              </a:defRPr>
            </a:lvl3pPr>
            <a:lvl4pPr marL="1371490" indent="0">
              <a:buNone/>
              <a:defRPr sz="1167">
                <a:latin typeface="Arial" panose="020B0604020202020204" pitchFamily="34" charset="0"/>
                <a:cs typeface="Arial" panose="020B0604020202020204" pitchFamily="34" charset="0"/>
              </a:defRPr>
            </a:lvl4pPr>
            <a:lvl5pPr marL="1828654"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 xmlns:a16="http://schemas.microsoft.com/office/drawing/2014/main" id="{183198DF-9C78-DD40-9CE1-2BC11B888821}"/>
              </a:ext>
            </a:extLst>
          </p:cNvPr>
          <p:cNvSpPr>
            <a:spLocks noGrp="1"/>
          </p:cNvSpPr>
          <p:nvPr>
            <p:ph type="sldNum" sz="quarter" idx="22"/>
          </p:nvPr>
        </p:nvSpPr>
        <p:spPr>
          <a:xfrm>
            <a:off x="11661915"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D494EED3-87F0-4413-98FC-D4F0AADE4940}" type="slidenum">
              <a:rPr lang="en-US" smtClean="0"/>
              <a:pPr/>
              <a:t>‹#›</a:t>
            </a:fld>
            <a:endParaRPr lang="en-US" dirty="0"/>
          </a:p>
        </p:txBody>
      </p:sp>
      <p:sp>
        <p:nvSpPr>
          <p:cNvPr id="28" name="Date Placeholder 1">
            <a:extLst>
              <a:ext uri="{FF2B5EF4-FFF2-40B4-BE49-F238E27FC236}">
                <a16:creationId xmlns="" xmlns:a16="http://schemas.microsoft.com/office/drawing/2014/main" id="{68F188F7-153E-49D5-8DFC-19025204703A}"/>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solidFill>
                  <a:prstClr val="black">
                    <a:tint val="75000"/>
                  </a:prstClr>
                </a:solidFill>
              </a:rPr>
              <a:t>2/14/2019</a:t>
            </a:r>
            <a:endParaRPr lang="en-US" dirty="0">
              <a:solidFill>
                <a:prstClr val="black">
                  <a:tint val="75000"/>
                </a:prstClr>
              </a:solidFill>
            </a:endParaRPr>
          </a:p>
        </p:txBody>
      </p:sp>
      <p:sp>
        <p:nvSpPr>
          <p:cNvPr id="29" name="Footer Placeholder 2">
            <a:extLst>
              <a:ext uri="{FF2B5EF4-FFF2-40B4-BE49-F238E27FC236}">
                <a16:creationId xmlns="" xmlns:a16="http://schemas.microsoft.com/office/drawing/2014/main" id="{578EF931-9BED-4D2C-8850-F588C3E36023}"/>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30" name="Title 1">
            <a:extLst>
              <a:ext uri="{FF2B5EF4-FFF2-40B4-BE49-F238E27FC236}">
                <a16:creationId xmlns="" xmlns:a16="http://schemas.microsoft.com/office/drawing/2014/main" id="{7B7AD090-7EA2-424E-A15B-B80A20326A1D}"/>
              </a:ext>
            </a:extLst>
          </p:cNvPr>
          <p:cNvSpPr>
            <a:spLocks noGrp="1"/>
          </p:cNvSpPr>
          <p:nvPr>
            <p:ph type="title" hasCustomPrompt="1"/>
          </p:nvPr>
        </p:nvSpPr>
        <p:spPr>
          <a:xfrm>
            <a:off x="2667000" y="225779"/>
            <a:ext cx="9144000" cy="1092483"/>
          </a:xfrm>
          <a:prstGeom prst="rect">
            <a:avLst/>
          </a:prstGeom>
        </p:spPr>
        <p:txBody>
          <a:bodyPr lIns="0" anchor="b"/>
          <a:lstStyle>
            <a:lvl1pPr>
              <a:defRPr lang="en-US" sz="4500" b="1" kern="1200" dirty="0">
                <a:solidFill>
                  <a:srgbClr val="C8722E"/>
                </a:solidFill>
                <a:latin typeface="+mj-lt"/>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50819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D96EEDE-6486-774B-B0E3-751BBA42CE35}"/>
              </a:ext>
            </a:extLst>
          </p:cNvPr>
          <p:cNvSpPr/>
          <p:nvPr/>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a:solidFill>
                <a:prstClr val="white"/>
              </a:solidFill>
            </a:endParaRPr>
          </a:p>
        </p:txBody>
      </p:sp>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rgbClr val="B3B3B3"/>
                </a:solidFill>
                <a:latin typeface="+mj-lt"/>
                <a:cs typeface="Arial" panose="020B0604020202020204" pitchFamily="34" charset="0"/>
              </a:defRPr>
            </a:lvl1pPr>
          </a:lstStyle>
          <a:p>
            <a:fld id="{D57F1E4F-1CFF-5643-939E-217C01CDF565}" type="slidenum">
              <a:rPr lang="en-US" smtClean="0"/>
              <a:pPr/>
              <a:t>‹#›</a:t>
            </a:fld>
            <a:endParaRPr lang="en-US" dirty="0"/>
          </a:p>
        </p:txBody>
      </p:sp>
      <p:sp>
        <p:nvSpPr>
          <p:cNvPr id="6" name="Date Placeholder 1">
            <a:extLst>
              <a:ext uri="{FF2B5EF4-FFF2-40B4-BE49-F238E27FC236}">
                <a16:creationId xmlns="" xmlns:a16="http://schemas.microsoft.com/office/drawing/2014/main" id="{8F28E1ED-1888-403E-AAF0-8053EF9DF5EA}"/>
              </a:ext>
            </a:extLst>
          </p:cNvPr>
          <p:cNvSpPr>
            <a:spLocks noGrp="1"/>
          </p:cNvSpPr>
          <p:nvPr>
            <p:ph type="dt" sz="half" idx="2"/>
          </p:nvPr>
        </p:nvSpPr>
        <p:spPr>
          <a:xfrm>
            <a:off x="8919508" y="6495963"/>
            <a:ext cx="2590006" cy="362038"/>
          </a:xfrm>
          <a:prstGeom prst="rect">
            <a:avLst/>
          </a:prstGeom>
        </p:spPr>
        <p:txBody>
          <a:bodyPr vert="horz" lIns="91440" tIns="45720" rIns="91440" bIns="45720" rtlCol="0" anchor="ctr"/>
          <a:lstStyle>
            <a:lvl1pPr algn="r">
              <a:defRPr sz="917">
                <a:solidFill>
                  <a:schemeClr val="tx1">
                    <a:tint val="75000"/>
                  </a:schemeClr>
                </a:solidFill>
                <a:latin typeface="+mj-lt"/>
              </a:defRPr>
            </a:lvl1pPr>
          </a:lstStyle>
          <a:p>
            <a:r>
              <a:rPr lang="en-US">
                <a:solidFill>
                  <a:prstClr val="black">
                    <a:tint val="75000"/>
                  </a:prstClr>
                </a:solidFill>
              </a:rPr>
              <a:t>2/14/2019</a:t>
            </a:r>
            <a:endParaRPr lang="en-US" dirty="0">
              <a:solidFill>
                <a:prstClr val="black">
                  <a:tint val="75000"/>
                </a:prstClr>
              </a:solidFill>
            </a:endParaRPr>
          </a:p>
        </p:txBody>
      </p:sp>
      <p:sp>
        <p:nvSpPr>
          <p:cNvPr id="7" name="Footer Placeholder 2">
            <a:extLst>
              <a:ext uri="{FF2B5EF4-FFF2-40B4-BE49-F238E27FC236}">
                <a16:creationId xmlns="" xmlns:a16="http://schemas.microsoft.com/office/drawing/2014/main" id="{227E8059-8EC0-42A2-8A9E-251427CDC055}"/>
              </a:ext>
            </a:extLst>
          </p:cNvPr>
          <p:cNvSpPr>
            <a:spLocks noGrp="1"/>
          </p:cNvSpPr>
          <p:nvPr>
            <p:ph type="ftr" sz="quarter" idx="3"/>
          </p:nvPr>
        </p:nvSpPr>
        <p:spPr>
          <a:xfrm>
            <a:off x="774372" y="6477001"/>
            <a:ext cx="1000651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89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FC17F0-0C76-4DA3-8F96-A675EECB7C26}" type="datetime1">
              <a:rPr lang="en-US" smtClean="0"/>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716317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1915" y="6477000"/>
            <a:ext cx="377686" cy="381000"/>
          </a:xfrm>
          <a:prstGeom prst="rect">
            <a:avLst/>
          </a:prstGeom>
        </p:spPr>
        <p:txBody>
          <a:bodyPr lIns="0" tIns="0" rIns="0" bIns="0" anchor="ctr" anchorCtr="0"/>
          <a:lstStyle>
            <a:lvl1pPr algn="r">
              <a:defRPr sz="917">
                <a:solidFill>
                  <a:schemeClr val="bg1"/>
                </a:solidFill>
                <a:latin typeface="+mj-lt"/>
                <a:cs typeface="Arial" panose="020B0604020202020204" pitchFamily="34" charset="0"/>
              </a:defRPr>
            </a:lvl1pPr>
          </a:lstStyle>
          <a:p>
            <a:fld id="{D494EED3-87F0-4413-98FC-D4F0AADE4940}" type="slidenum">
              <a:rPr lang="en-US" smtClean="0">
                <a:solidFill>
                  <a:prstClr val="white"/>
                </a:solidFill>
              </a:rPr>
              <a:pPr/>
              <a:t>‹#›</a:t>
            </a:fld>
            <a:endParaRPr lang="en-US" dirty="0">
              <a:solidFill>
                <a:prstClr val="white"/>
              </a:solidFill>
            </a:endParaRPr>
          </a:p>
        </p:txBody>
      </p:sp>
      <p:sp>
        <p:nvSpPr>
          <p:cNvPr id="9" name="Footer Placeholder 2">
            <a:extLst>
              <a:ext uri="{FF2B5EF4-FFF2-40B4-BE49-F238E27FC236}">
                <a16:creationId xmlns="" xmlns:a16="http://schemas.microsoft.com/office/drawing/2014/main" id="{B62A8373-42F9-431F-865E-129CCA0046BE}"/>
              </a:ext>
            </a:extLst>
          </p:cNvPr>
          <p:cNvSpPr>
            <a:spLocks noGrp="1"/>
          </p:cNvSpPr>
          <p:nvPr>
            <p:ph type="ftr" sz="quarter" idx="3"/>
          </p:nvPr>
        </p:nvSpPr>
        <p:spPr>
          <a:xfrm>
            <a:off x="774373" y="6477001"/>
            <a:ext cx="4559628" cy="365125"/>
          </a:xfrm>
          <a:prstGeom prst="rect">
            <a:avLst/>
          </a:prstGeom>
        </p:spPr>
        <p:txBody>
          <a:bodyPr vert="horz" lIns="91440" tIns="45720" rIns="91440" bIns="45720" rtlCol="0" anchor="ctr"/>
          <a:lstStyle>
            <a:lvl1pPr algn="ctr">
              <a:defRPr sz="917">
                <a:solidFill>
                  <a:schemeClr val="tx1">
                    <a:tint val="75000"/>
                  </a:schemeClr>
                </a:solidFill>
                <a:latin typeface="+mj-lt"/>
              </a:defRPr>
            </a:lvl1pPr>
          </a:lstStyle>
          <a:p>
            <a:endParaRPr lang="en-US" dirty="0">
              <a:solidFill>
                <a:prstClr val="black">
                  <a:tint val="75000"/>
                </a:prstClr>
              </a:solidFill>
            </a:endParaRPr>
          </a:p>
        </p:txBody>
      </p:sp>
      <p:sp>
        <p:nvSpPr>
          <p:cNvPr id="3" name="Title 2">
            <a:extLst>
              <a:ext uri="{FF2B5EF4-FFF2-40B4-BE49-F238E27FC236}">
                <a16:creationId xmlns="" xmlns:a16="http://schemas.microsoft.com/office/drawing/2014/main" id="{221B6B95-95C4-42A1-B617-7E7A048533DE}"/>
              </a:ext>
            </a:extLst>
          </p:cNvPr>
          <p:cNvSpPr>
            <a:spLocks noGrp="1"/>
          </p:cNvSpPr>
          <p:nvPr>
            <p:ph type="title"/>
          </p:nvPr>
        </p:nvSpPr>
        <p:spPr>
          <a:xfrm>
            <a:off x="874172" y="2252404"/>
            <a:ext cx="4331353" cy="1325563"/>
          </a:xfrm>
          <a:prstGeom prst="rect">
            <a:avLst/>
          </a:prstGeom>
        </p:spPr>
        <p:txBody>
          <a:bodyPr/>
          <a:lstStyle>
            <a:lvl1pPr>
              <a:defRPr>
                <a:solidFill>
                  <a:srgbClr val="C8722E"/>
                </a:solidFill>
              </a:defRPr>
            </a:lvl1pPr>
          </a:lstStyle>
          <a:p>
            <a:r>
              <a:rPr lang="en-US"/>
              <a:t>Click to edit Master title style</a:t>
            </a:r>
            <a:endParaRPr lang="en-US" dirty="0"/>
          </a:p>
        </p:txBody>
      </p:sp>
    </p:spTree>
    <p:extLst>
      <p:ext uri="{BB962C8B-B14F-4D97-AF65-F5344CB8AC3E}">
        <p14:creationId xmlns:p14="http://schemas.microsoft.com/office/powerpoint/2010/main" val="41286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51482F-4512-4D86-98E3-88EB9EC42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3E1D1AF-6680-45B9-9958-DCE67362874D}"/>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33F77CB-38D3-42C1-A6C1-2E8363B92498}"/>
              </a:ext>
            </a:extLst>
          </p:cNvPr>
          <p:cNvSpPr>
            <a:spLocks noGrp="1"/>
          </p:cNvSpPr>
          <p:nvPr>
            <p:ph type="dt" sz="half" idx="10"/>
          </p:nvPr>
        </p:nvSpPr>
        <p:spPr/>
        <p:txBody>
          <a:bodyPr/>
          <a:lstStyle/>
          <a:p>
            <a:r>
              <a:rPr lang="en-US">
                <a:solidFill>
                  <a:prstClr val="black">
                    <a:tint val="75000"/>
                  </a:prstClr>
                </a:solidFill>
              </a:rPr>
              <a:t>2/14/2019</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957A43E-5FB4-41F0-83E3-13C6027E16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A292C46F-E209-489C-877A-EE05F856C5CC}"/>
              </a:ext>
            </a:extLst>
          </p:cNvPr>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93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B074E7-1FC6-43EF-AE7A-786F4DD79262}"/>
              </a:ext>
            </a:extLst>
          </p:cNvPr>
          <p:cNvSpPr>
            <a:spLocks noGrp="1"/>
          </p:cNvSpPr>
          <p:nvPr>
            <p:ph idx="1"/>
          </p:nvPr>
        </p:nvSpPr>
        <p:spPr>
          <a:xfrm>
            <a:off x="386366" y="1455577"/>
            <a:ext cx="11430000" cy="4721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0F1358-28DD-44AD-9A99-AE5DB23C12E7}"/>
              </a:ext>
            </a:extLst>
          </p:cNvPr>
          <p:cNvSpPr>
            <a:spLocks noGrp="1"/>
          </p:cNvSpPr>
          <p:nvPr>
            <p:ph type="dt" sz="half" idx="10"/>
          </p:nvPr>
        </p:nvSpPr>
        <p:spPr/>
        <p:txBody>
          <a:bodyPr/>
          <a:lstStyle/>
          <a:p>
            <a:r>
              <a:rPr lang="en-US">
                <a:solidFill>
                  <a:prstClr val="black">
                    <a:tint val="75000"/>
                  </a:prstClr>
                </a:solidFill>
              </a:rPr>
              <a:t>2/14/2019</a:t>
            </a:r>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BFACB3F7-A26A-4947-B8C9-FDC32891E8E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0575FB-1CE2-4BDE-948F-4964A153464E}"/>
              </a:ext>
            </a:extLst>
          </p:cNvPr>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
        <p:nvSpPr>
          <p:cNvPr id="8" name="Title 7">
            <a:extLst>
              <a:ext uri="{FF2B5EF4-FFF2-40B4-BE49-F238E27FC236}">
                <a16:creationId xmlns="" xmlns:a16="http://schemas.microsoft.com/office/drawing/2014/main" id="{E749C823-B473-4776-AC38-210916F6FC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1488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50D04A-20B5-4F77-A24B-97DBCF6F2732}" type="datetime1">
              <a:rPr lang="en-US" smtClean="0"/>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16958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DE9CC-C6A9-4BF9-B804-A13BD241985F}" type="datetime1">
              <a:rPr lang="en-US" smtClean="0"/>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285394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684C0-B945-44C3-8BBF-FDDE68B87CB9}"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144431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A7181-D815-4473-94F1-D9CEB54FD7C4}" type="datetime1">
              <a:rPr lang="en-US" smtClean="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5CD35-F553-4E08-A833-EDD8479A35EB}" type="slidenum">
              <a:rPr lang="en-US" smtClean="0"/>
              <a:t>‹#›</a:t>
            </a:fld>
            <a:endParaRPr lang="en-US"/>
          </a:p>
        </p:txBody>
      </p:sp>
    </p:spTree>
    <p:extLst>
      <p:ext uri="{BB962C8B-B14F-4D97-AF65-F5344CB8AC3E}">
        <p14:creationId xmlns:p14="http://schemas.microsoft.com/office/powerpoint/2010/main" val="419549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0.jp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8866887-EBD5-4DF6-B343-5800D982DB4A}" type="datetime1">
              <a:rPr lang="en-US" smtClean="0"/>
              <a:t>6/7/2020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845CD35-F553-4E08-A833-EDD8479A35EB}" type="slidenum">
              <a:rPr lang="en-US" smtClean="0"/>
              <a:t>‹#›</a:t>
            </a:fld>
            <a:endParaRPr lang="en-US"/>
          </a:p>
        </p:txBody>
      </p:sp>
    </p:spTree>
    <p:extLst>
      <p:ext uri="{BB962C8B-B14F-4D97-AF65-F5344CB8AC3E}">
        <p14:creationId xmlns:p14="http://schemas.microsoft.com/office/powerpoint/2010/main" val="11170295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t="-35"/>
          <a:stretch/>
        </p:blipFill>
        <p:spPr>
          <a:xfrm>
            <a:off x="6311901" y="0"/>
            <a:ext cx="5880099" cy="5467050"/>
          </a:xfrm>
          <a:prstGeom prst="rect">
            <a:avLst/>
          </a:prstGeom>
        </p:spPr>
      </p:pic>
      <p:pic>
        <p:nvPicPr>
          <p:cNvPr id="5" name="Picture Placeholder 10" descr="BRA_Cover.png"/>
          <p:cNvPicPr>
            <a:picLocks noChangeAspect="1"/>
          </p:cNvPicPr>
          <p:nvPr/>
        </p:nvPicPr>
        <p:blipFill rotWithShape="1">
          <a:blip r:embed="rId4" cstate="email">
            <a:extLst>
              <a:ext uri="{28A0092B-C50C-407E-A947-70E740481C1C}">
                <a14:useLocalDpi xmlns:a14="http://schemas.microsoft.com/office/drawing/2010/main"/>
              </a:ext>
            </a:extLst>
          </a:blip>
          <a:srcRect l="324" t="950" r="324"/>
          <a:stretch/>
        </p:blipFill>
        <p:spPr>
          <a:xfrm>
            <a:off x="1" y="0"/>
            <a:ext cx="11087100" cy="5468938"/>
          </a:xfrm>
          <a:prstGeom prst="rect">
            <a:avLst/>
          </a:prstGeom>
          <a:noFill/>
          <a:ln>
            <a:noFill/>
          </a:ln>
        </p:spPr>
      </p:pic>
      <p:pic>
        <p:nvPicPr>
          <p:cNvPr id="2" name="Picture 1" desc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501" y="6022111"/>
            <a:ext cx="3113024" cy="335280"/>
          </a:xfrm>
          <a:prstGeom prst="rect">
            <a:avLst/>
          </a:prstGeom>
        </p:spPr>
      </p:pic>
      <p:sp>
        <p:nvSpPr>
          <p:cNvPr id="4" name="TextBox 3"/>
          <p:cNvSpPr txBox="1"/>
          <p:nvPr/>
        </p:nvSpPr>
        <p:spPr>
          <a:xfrm>
            <a:off x="1" y="6646048"/>
            <a:ext cx="1891865" cy="215444"/>
          </a:xfrm>
          <a:prstGeom prst="rect">
            <a:avLst/>
          </a:prstGeom>
          <a:noFill/>
        </p:spPr>
        <p:txBody>
          <a:bodyPr wrap="none" rtlCol="0">
            <a:spAutoFit/>
          </a:bodyPr>
          <a:lstStyle/>
          <a:p>
            <a:r>
              <a:rPr lang="en-US" sz="800" dirty="0" smtClean="0">
                <a:solidFill>
                  <a:srgbClr val="CBCCC2"/>
                </a:solidFill>
                <a:latin typeface="Calibri" pitchFamily="34" charset="0"/>
              </a:rPr>
              <a:t>Copyright © 2019 The Brattle Group, Inc.</a:t>
            </a:r>
            <a:endParaRPr lang="en-US" sz="800" dirty="0">
              <a:solidFill>
                <a:srgbClr val="CBCCC2"/>
              </a:solidFill>
              <a:latin typeface="Calibri" pitchFamily="34" charset="0"/>
            </a:endParaRPr>
          </a:p>
        </p:txBody>
      </p:sp>
    </p:spTree>
    <p:extLst>
      <p:ext uri="{BB962C8B-B14F-4D97-AF65-F5344CB8AC3E}">
        <p14:creationId xmlns:p14="http://schemas.microsoft.com/office/powerpoint/2010/main" val="3936145138"/>
      </p:ext>
    </p:extLst>
  </p:cSld>
  <p:clrMap bg1="lt1" tx1="dk1" bg2="lt2" tx2="dk2" accent1="accent1" accent2="accent2" accent3="accent3" accent4="accent4" accent5="accent5" accent6="accent6" hlink="hlink" folHlink="folHlink"/>
  <p:sldLayoutIdLst>
    <p:sldLayoutId id="21474837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smtClean="0">
                <a:solidFill>
                  <a:srgbClr val="0C3E70">
                    <a:tint val="75000"/>
                  </a:srgbClr>
                </a:solidFill>
              </a:rPr>
              <a:t>Prepared at the Request of Counsel</a:t>
            </a:r>
            <a:endParaRPr lang="en-US" dirty="0">
              <a:solidFill>
                <a:srgbClr val="0C3E70">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srgbClr val="0C3E70">
                    <a:tint val="75000"/>
                  </a:srgbClr>
                </a:solidFill>
              </a:rPr>
              <a:t>| BRATTLE.COM</a:t>
            </a:r>
            <a:endParaRPr lang="en-US" dirty="0">
              <a:solidFill>
                <a:srgbClr val="0C3E70">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EF36F2-846B-5B4C-8AAE-65585B5C29D3}" type="slidenum">
              <a:rPr lang="en-US" smtClean="0">
                <a:solidFill>
                  <a:srgbClr val="0C3E70">
                    <a:tint val="75000"/>
                  </a:srgbClr>
                </a:solidFill>
              </a:rPr>
              <a:pPr defTabSz="457200"/>
              <a:t>‹#›</a:t>
            </a:fld>
            <a:endParaRPr lang="en-US" dirty="0">
              <a:solidFill>
                <a:srgbClr val="0C3E70">
                  <a:tint val="75000"/>
                </a:srgbClr>
              </a:solidFill>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ltGray">
          <a:xfrm>
            <a:off x="0" y="268"/>
            <a:ext cx="12192000" cy="6857464"/>
          </a:xfrm>
          <a:prstGeom prst="rect">
            <a:avLst/>
          </a:prstGeom>
        </p:spPr>
      </p:pic>
    </p:spTree>
    <p:extLst>
      <p:ext uri="{BB962C8B-B14F-4D97-AF65-F5344CB8AC3E}">
        <p14:creationId xmlns:p14="http://schemas.microsoft.com/office/powerpoint/2010/main" val="27839952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solidFill>
                <a:srgbClr val="000000"/>
              </a:solidFill>
            </a:endParaRPr>
          </a:p>
        </p:txBody>
      </p:sp>
      <p:sp>
        <p:nvSpPr>
          <p:cNvPr id="11" name="TextBox 10"/>
          <p:cNvSpPr txBox="1"/>
          <p:nvPr/>
        </p:nvSpPr>
        <p:spPr>
          <a:xfrm>
            <a:off x="10317097" y="6526524"/>
            <a:ext cx="973343" cy="230832"/>
          </a:xfrm>
          <a:prstGeom prst="rect">
            <a:avLst/>
          </a:prstGeom>
          <a:noFill/>
        </p:spPr>
        <p:txBody>
          <a:bodyPr wrap="none" rtlCol="0">
            <a:spAutoFit/>
          </a:bodyPr>
          <a:lstStyle/>
          <a:p>
            <a:pPr defTabSz="457200">
              <a:defRPr/>
            </a:pPr>
            <a:r>
              <a:rPr lang="en-US" sz="900" dirty="0" smtClean="0">
                <a:solidFill>
                  <a:srgbClr val="0C3E70"/>
                </a:solidFill>
                <a:cs typeface="Calibri"/>
              </a:rPr>
              <a:t>brattle.com</a:t>
            </a:r>
            <a:r>
              <a:rPr lang="en-US" sz="900" dirty="0" smtClean="0">
                <a:solidFill>
                  <a:srgbClr val="0C3E70"/>
                </a:solidFill>
              </a:rPr>
              <a:t> </a:t>
            </a:r>
            <a:r>
              <a:rPr lang="en-US" sz="900" b="1" dirty="0" smtClean="0">
                <a:solidFill>
                  <a:srgbClr val="C1C3B6"/>
                </a:solidFill>
              </a:rPr>
              <a:t>|</a:t>
            </a:r>
            <a:r>
              <a:rPr lang="en-US" sz="900" dirty="0" smtClean="0">
                <a:solidFill>
                  <a:srgbClr val="0C3E70"/>
                </a:solidFill>
              </a:rPr>
              <a:t> </a:t>
            </a:r>
            <a:fld id="{D3770BCF-A6D5-884C-89AA-B68168B8517C}" type="slidenum">
              <a:rPr lang="en-US" sz="900" smtClean="0">
                <a:solidFill>
                  <a:srgbClr val="0C3E70"/>
                </a:solidFill>
              </a:rPr>
              <a:pPr defTabSz="457200">
                <a:defRPr/>
              </a:pPr>
              <a:t>‹#›</a:t>
            </a:fld>
            <a:endParaRPr lang="en-US" sz="900" dirty="0" smtClean="0">
              <a:solidFill>
                <a:srgbClr val="0C3E70"/>
              </a:solidFill>
            </a:endParaRPr>
          </a:p>
        </p:txBody>
      </p:sp>
      <p:pic>
        <p:nvPicPr>
          <p:cNvPr id="7" name="Picture 6"/>
          <p:cNvPicPr>
            <a:picLocks noChangeAspect="1"/>
          </p:cNvPicPr>
          <p:nvPr userDrawn="1"/>
        </p:nvPicPr>
        <p:blipFill rotWithShape="1">
          <a:blip r:embed="rId12">
            <a:extLst>
              <a:ext uri="{28A0092B-C50C-407E-A947-70E740481C1C}">
                <a14:useLocalDpi xmlns:a14="http://schemas.microsoft.com/office/drawing/2010/main"/>
              </a:ext>
            </a:extLst>
          </a:blip>
          <a:srcRect l="689" t="3637"/>
          <a:stretch/>
        </p:blipFill>
        <p:spPr>
          <a:xfrm>
            <a:off x="0" y="1"/>
            <a:ext cx="12192000" cy="1261785"/>
          </a:xfrm>
          <a:prstGeom prst="rect">
            <a:avLst/>
          </a:prstGeom>
        </p:spPr>
      </p:pic>
      <p:sp>
        <p:nvSpPr>
          <p:cNvPr id="8" name="TextBox 7"/>
          <p:cNvSpPr txBox="1"/>
          <p:nvPr userDrawn="1"/>
        </p:nvSpPr>
        <p:spPr>
          <a:xfrm>
            <a:off x="413871" y="6526524"/>
            <a:ext cx="2929007" cy="230832"/>
          </a:xfrm>
          <a:prstGeom prst="rect">
            <a:avLst/>
          </a:prstGeom>
          <a:noFill/>
        </p:spPr>
        <p:txBody>
          <a:bodyPr wrap="none" rtlCol="0">
            <a:spAutoFit/>
          </a:bodyPr>
          <a:lstStyle/>
          <a:p>
            <a:pPr marL="0" lvl="1">
              <a:lnSpc>
                <a:spcPct val="90000"/>
              </a:lnSpc>
            </a:pPr>
            <a:r>
              <a:rPr lang="en-US" sz="1000" dirty="0" smtClean="0">
                <a:solidFill>
                  <a:srgbClr val="00467F"/>
                </a:solidFill>
              </a:rPr>
              <a:t>Washington Utilities and Transportation Commission</a:t>
            </a:r>
            <a:endParaRPr lang="en-US" sz="1000" dirty="0">
              <a:solidFill>
                <a:srgbClr val="00467F"/>
              </a:solidFill>
            </a:endParaRPr>
          </a:p>
        </p:txBody>
      </p:sp>
    </p:spTree>
    <p:extLst>
      <p:ext uri="{BB962C8B-B14F-4D97-AF65-F5344CB8AC3E}">
        <p14:creationId xmlns:p14="http://schemas.microsoft.com/office/powerpoint/2010/main" val="10858378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xStyles>
    <p:titleStyle>
      <a:lvl1pPr algn="l" defTabSz="457200" rtl="0" eaLnBrk="1" latinLnBrk="0" hangingPunct="1">
        <a:spcBef>
          <a:spcPct val="0"/>
        </a:spcBef>
        <a:buNone/>
        <a:defRPr sz="2800" kern="1200">
          <a:solidFill>
            <a:schemeClr val="tx1"/>
          </a:solidFill>
          <a:latin typeface="Century Gothic"/>
          <a:ea typeface="+mj-ea"/>
          <a:cs typeface="Century Gothic"/>
        </a:defRPr>
      </a:lvl1pPr>
    </p:titleStyle>
    <p:bodyStyle>
      <a:lvl1pPr marL="0" indent="0" algn="l" defTabSz="457200" rtl="0" eaLnBrk="1" latinLnBrk="0" hangingPunct="1">
        <a:spcBef>
          <a:spcPct val="20000"/>
        </a:spcBef>
        <a:buFont typeface="Arial"/>
        <a:buNone/>
        <a:defRPr sz="2200" kern="1200">
          <a:solidFill>
            <a:schemeClr val="tx1"/>
          </a:solidFill>
          <a:latin typeface="Century Gothic"/>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729221F-20F2-144C-A638-0A6C756C26C9}"/>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800" dirty="0">
              <a:solidFill>
                <a:srgbClr val="FFFFFF"/>
              </a:solidFill>
            </a:endParaRPr>
          </a:p>
        </p:txBody>
      </p:sp>
      <p:pic>
        <p:nvPicPr>
          <p:cNvPr id="6" name="Picture 5">
            <a:extLst>
              <a:ext uri="{FF2B5EF4-FFF2-40B4-BE49-F238E27FC236}">
                <a16:creationId xmlns="" xmlns:a16="http://schemas.microsoft.com/office/drawing/2014/main" id="{7588D28A-E737-5049-8A98-3AC3A6EA2CDB}"/>
              </a:ext>
            </a:extLst>
          </p:cNvPr>
          <p:cNvPicPr>
            <a:picLocks noChangeAspect="1"/>
          </p:cNvPicPr>
          <p:nvPr userDrawn="1"/>
        </p:nvPicPr>
        <p:blipFill>
          <a:blip r:embed="rId12"/>
          <a:stretch>
            <a:fillRect/>
          </a:stretch>
        </p:blipFill>
        <p:spPr>
          <a:xfrm>
            <a:off x="1143000" y="198120"/>
            <a:ext cx="1066800" cy="1041020"/>
          </a:xfrm>
          <a:prstGeom prst="rect">
            <a:avLst/>
          </a:prstGeom>
        </p:spPr>
      </p:pic>
      <p:sp>
        <p:nvSpPr>
          <p:cNvPr id="3" name="Footer Placeholder 2">
            <a:extLst>
              <a:ext uri="{FF2B5EF4-FFF2-40B4-BE49-F238E27FC236}">
                <a16:creationId xmlns=""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4363"/>
            <a:endParaRPr lang="en-US" dirty="0">
              <a:solidFill>
                <a:srgbClr val="616265">
                  <a:tint val="75000"/>
                </a:srgbClr>
              </a:solidFill>
            </a:endParaRPr>
          </a:p>
        </p:txBody>
      </p:sp>
    </p:spTree>
    <p:extLst>
      <p:ext uri="{BB962C8B-B14F-4D97-AF65-F5344CB8AC3E}">
        <p14:creationId xmlns:p14="http://schemas.microsoft.com/office/powerpoint/2010/main" val="5275219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729221F-20F2-144C-A638-0A6C756C26C9}"/>
              </a:ext>
            </a:extLst>
          </p:cNvPr>
          <p:cNvSpPr/>
          <p:nvPr/>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1333" dirty="0">
              <a:solidFill>
                <a:prstClr val="white"/>
              </a:solidFill>
            </a:endParaRPr>
          </a:p>
        </p:txBody>
      </p:sp>
      <p:pic>
        <p:nvPicPr>
          <p:cNvPr id="6" name="Picture 5">
            <a:extLst>
              <a:ext uri="{FF2B5EF4-FFF2-40B4-BE49-F238E27FC236}">
                <a16:creationId xmlns="" xmlns:a16="http://schemas.microsoft.com/office/drawing/2014/main" id="{7588D28A-E737-5049-8A98-3AC3A6EA2CD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43000" y="198120"/>
            <a:ext cx="1066800" cy="1041020"/>
          </a:xfrm>
          <a:prstGeom prst="rect">
            <a:avLst/>
          </a:prstGeom>
        </p:spPr>
      </p:pic>
      <p:sp>
        <p:nvSpPr>
          <p:cNvPr id="3" name="Footer Placeholder 2">
            <a:extLst>
              <a:ext uri="{FF2B5EF4-FFF2-40B4-BE49-F238E27FC236}">
                <a16:creationId xmlns="" xmlns:a16="http://schemas.microsoft.com/office/drawing/2014/main" id="{5EEAA279-64AD-4C24-987C-D056E5350C46}"/>
              </a:ext>
            </a:extLst>
          </p:cNvPr>
          <p:cNvSpPr>
            <a:spLocks noGrp="1"/>
          </p:cNvSpPr>
          <p:nvPr>
            <p:ph type="ftr" sz="quarter" idx="3"/>
          </p:nvPr>
        </p:nvSpPr>
        <p:spPr>
          <a:xfrm>
            <a:off x="3885408" y="6358178"/>
            <a:ext cx="4114271" cy="365125"/>
          </a:xfrm>
          <a:prstGeom prst="rect">
            <a:avLst/>
          </a:prstGeom>
        </p:spPr>
        <p:txBody>
          <a:bodyPr vert="horz" lIns="91440" tIns="45720" rIns="91440" bIns="45720" rtlCol="0" anchor="ctr"/>
          <a:lstStyle>
            <a:lvl1pPr algn="ctr">
              <a:defRPr sz="917">
                <a:solidFill>
                  <a:schemeClr val="tx1">
                    <a:tint val="75000"/>
                  </a:schemeClr>
                </a:solidFill>
              </a:defRPr>
            </a:lvl1pPr>
          </a:lstStyle>
          <a:p>
            <a:pPr defTabSz="914363"/>
            <a:endParaRPr lang="en-US" dirty="0">
              <a:solidFill>
                <a:prstClr val="black">
                  <a:tint val="75000"/>
                </a:prstClr>
              </a:solidFill>
            </a:endParaRPr>
          </a:p>
        </p:txBody>
      </p:sp>
      <p:sp>
        <p:nvSpPr>
          <p:cNvPr id="2" name="Title Placeholder 1">
            <a:extLst>
              <a:ext uri="{FF2B5EF4-FFF2-40B4-BE49-F238E27FC236}">
                <a16:creationId xmlns="" xmlns:a16="http://schemas.microsoft.com/office/drawing/2014/main" id="{C3EFCFD2-5FC7-4105-BF98-7832EE01BC39}"/>
              </a:ext>
            </a:extLst>
          </p:cNvPr>
          <p:cNvSpPr>
            <a:spLocks noGrp="1"/>
          </p:cNvSpPr>
          <p:nvPr>
            <p:ph type="title"/>
          </p:nvPr>
        </p:nvSpPr>
        <p:spPr>
          <a:xfrm>
            <a:off x="2489791" y="365125"/>
            <a:ext cx="9286679" cy="1325563"/>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 xmlns:a16="http://schemas.microsoft.com/office/drawing/2014/main" id="{FF5839F2-8A24-4A6D-BEFF-90E04A486B21}"/>
              </a:ext>
            </a:extLst>
          </p:cNvPr>
          <p:cNvSpPr>
            <a:spLocks noGrp="1"/>
          </p:cNvSpPr>
          <p:nvPr>
            <p:ph type="body" idx="1"/>
          </p:nvPr>
        </p:nvSpPr>
        <p:spPr>
          <a:xfrm>
            <a:off x="1142999" y="1825625"/>
            <a:ext cx="10712303" cy="43510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F84951B0-F398-4D70-B249-8351D3DA391D}"/>
              </a:ext>
            </a:extLst>
          </p:cNvPr>
          <p:cNvSpPr>
            <a:spLocks noGrp="1"/>
          </p:cNvSpPr>
          <p:nvPr>
            <p:ph type="dt" sz="half" idx="2"/>
          </p:nvPr>
        </p:nvSpPr>
        <p:spPr>
          <a:xfrm>
            <a:off x="1143001" y="6356616"/>
            <a:ext cx="2742407" cy="365125"/>
          </a:xfrm>
          <a:prstGeom prst="rect">
            <a:avLst/>
          </a:prstGeom>
        </p:spPr>
        <p:txBody>
          <a:bodyPr vert="horz" lIns="91440" tIns="45720" rIns="91440" bIns="45720" rtlCol="0" anchor="ctr"/>
          <a:lstStyle>
            <a:lvl1pPr algn="l">
              <a:defRPr sz="917">
                <a:solidFill>
                  <a:schemeClr val="tx1">
                    <a:tint val="75000"/>
                  </a:schemeClr>
                </a:solidFill>
              </a:defRPr>
            </a:lvl1pPr>
          </a:lstStyle>
          <a:p>
            <a:pPr defTabSz="914363"/>
            <a:r>
              <a:rPr lang="en-US" smtClean="0">
                <a:solidFill>
                  <a:prstClr val="black">
                    <a:tint val="75000"/>
                  </a:prstClr>
                </a:solidFill>
              </a:rPr>
              <a:t>2/14/2019</a:t>
            </a:r>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EBE49A4D-D273-4508-BECF-EAC725841FFB}"/>
              </a:ext>
            </a:extLst>
          </p:cNvPr>
          <p:cNvSpPr>
            <a:spLocks noGrp="1"/>
          </p:cNvSpPr>
          <p:nvPr>
            <p:ph type="sldNum" sz="quarter" idx="4"/>
          </p:nvPr>
        </p:nvSpPr>
        <p:spPr>
          <a:xfrm>
            <a:off x="9112896" y="6334788"/>
            <a:ext cx="2742406" cy="365125"/>
          </a:xfrm>
          <a:prstGeom prst="rect">
            <a:avLst/>
          </a:prstGeom>
        </p:spPr>
        <p:txBody>
          <a:bodyPr vert="horz" lIns="91440" tIns="45720" rIns="91440" bIns="45720" rtlCol="0" anchor="ctr"/>
          <a:lstStyle>
            <a:lvl1pPr algn="r">
              <a:defRPr sz="917">
                <a:solidFill>
                  <a:schemeClr val="tx1">
                    <a:tint val="75000"/>
                  </a:schemeClr>
                </a:solidFill>
              </a:defRPr>
            </a:lvl1pPr>
          </a:lstStyle>
          <a:p>
            <a:pPr defTabSz="914363"/>
            <a:fld id="{D494EED3-87F0-4413-98FC-D4F0AADE4940}" type="slidenum">
              <a:rPr lang="en-US" smtClean="0">
                <a:solidFill>
                  <a:prstClr val="black">
                    <a:tint val="75000"/>
                  </a:prstClr>
                </a:solidFill>
              </a:rPr>
              <a:pPr defTabSz="914363"/>
              <a:t>‹#›</a:t>
            </a:fld>
            <a:endParaRPr lang="en-US" dirty="0">
              <a:solidFill>
                <a:prstClr val="black">
                  <a:tint val="75000"/>
                </a:prstClr>
              </a:solidFill>
            </a:endParaRPr>
          </a:p>
        </p:txBody>
      </p:sp>
    </p:spTree>
    <p:extLst>
      <p:ext uri="{BB962C8B-B14F-4D97-AF65-F5344CB8AC3E}">
        <p14:creationId xmlns:p14="http://schemas.microsoft.com/office/powerpoint/2010/main" val="24950555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27" rtl="0" eaLnBrk="1" latinLnBrk="0" hangingPunct="1">
        <a:lnSpc>
          <a:spcPct val="90000"/>
        </a:lnSpc>
        <a:spcBef>
          <a:spcPct val="0"/>
        </a:spcBef>
        <a:buNone/>
        <a:defRPr sz="4400" kern="1200">
          <a:solidFill>
            <a:srgbClr val="C8722E"/>
          </a:solidFill>
          <a:latin typeface="+mj-lt"/>
          <a:ea typeface="+mj-ea"/>
          <a:cs typeface="+mj-cs"/>
        </a:defRPr>
      </a:lvl1pPr>
    </p:titleStyle>
    <p:bodyStyle>
      <a:lvl1pPr marL="228582" indent="-228582" algn="l" defTabSz="9143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8" indent="-228582" algn="l" defTabSz="9143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3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9"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62"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26"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90" indent="-228582" algn="l" defTabSz="9143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0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chart" Target="../charts/chart6.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8" Type="http://schemas.openxmlformats.org/officeDocument/2006/relationships/hyperlink" Target="http://www.pacificorp.com/es/dsm/dpssm.html" TargetMode="External"/><Relationship Id="rId13" Type="http://schemas.openxmlformats.org/officeDocument/2006/relationships/hyperlink" Target="https://www.ferc.gov/legal/staff-reports/06-09-demand-response.pdf" TargetMode="External"/><Relationship Id="rId3" Type="http://schemas.openxmlformats.org/officeDocument/2006/relationships/hyperlink" Target="https://www.electric.coop/wp-content/uploads/2016/07/The-Hidden-Battery-01-25-2016.pdf" TargetMode="External"/><Relationship Id="rId7" Type="http://schemas.openxmlformats.org/officeDocument/2006/relationships/hyperlink" Target="https://www.edockets.state.mn.us/EFiling/edockets/searchDocuments.do?method=showPoup&amp;documentId=%7bC967DCD3-7FBF-4CF8-BC3D-005688E8ABE8%7d&amp;documentTitle=20151-105859-07" TargetMode="External"/><Relationship Id="rId12" Type="http://schemas.openxmlformats.org/officeDocument/2006/relationships/hyperlink" Target="https://www.energy.gov/oe/downloads/national-action-plan-demand-response-june-2010" TargetMode="External"/><Relationship Id="rId2" Type="http://schemas.openxmlformats.org/officeDocument/2006/relationships/hyperlink" Target="https://brattlefiles.blob.core.windows.net/files/16525_the_potential_for_load_flexibility_in_northern_states_powers_service_territory.pdf" TargetMode="External"/><Relationship Id="rId1" Type="http://schemas.openxmlformats.org/officeDocument/2006/relationships/slideLayout" Target="../slideLayouts/slideLayout14.xml"/><Relationship Id="rId6" Type="http://schemas.openxmlformats.org/officeDocument/2006/relationships/hyperlink" Target="http://www.texascleanenergy.org/Brattle%20III%20Final.pdf" TargetMode="External"/><Relationship Id="rId11" Type="http://schemas.openxmlformats.org/officeDocument/2006/relationships/hyperlink" Target="https://www.ferc.gov/industries/electric/indus-act/demand-response/dr-potential/action-plan.asp" TargetMode="External"/><Relationship Id="rId5" Type="http://schemas.openxmlformats.org/officeDocument/2006/relationships/hyperlink" Target="http://files.brattle.com/files/5766_valuing_demand_response_-_international_best_practices__case_studies__and_applications.pdf" TargetMode="External"/><Relationship Id="rId10" Type="http://schemas.openxmlformats.org/officeDocument/2006/relationships/hyperlink" Target="https://www.brattle.com/news-and-knowledge/publications/bringing-demand-side-management-to-the-kingdom-of-saudi-arabia" TargetMode="External"/><Relationship Id="rId4" Type="http://schemas.openxmlformats.org/officeDocument/2006/relationships/hyperlink" Target="https://www.portlandgeneral.com/-/media/public/our-company/energy-strategy/documents/2016-02-01-demand-response-market-research.pdf" TargetMode="External"/><Relationship Id="rId9" Type="http://schemas.openxmlformats.org/officeDocument/2006/relationships/hyperlink" Target="https://www.brattle.com/news-and-knowledge/publications/estimating-xcel-energys-public-service-company-of-colorado-territory-demand-response-market-potentia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4.xml"/><Relationship Id="rId5" Type="http://schemas.openxmlformats.org/officeDocument/2006/relationships/image" Target="../media/image49.emf"/><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bpa.gov/EE/Technology/demand-response/Pages/CTA2045-DataShare.aspx" TargetMode="External"/><Relationship Id="rId2" Type="http://schemas.openxmlformats.org/officeDocument/2006/relationships/hyperlink" Target="http://files.brattle.com/files/14919_final_pbr_stakeholder_session_washington_dc_20180918.pdf" TargetMode="External"/><Relationship Id="rId1" Type="http://schemas.openxmlformats.org/officeDocument/2006/relationships/slideLayout" Target="../slideLayouts/slideLayout14.xml"/><Relationship Id="rId4" Type="http://schemas.openxmlformats.org/officeDocument/2006/relationships/hyperlink" Target="https://www.sierraclub.org/planet/2018/04/three-prongs-dont-make-righ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hyperlink" Target="https://www.sciencedirect.com/science/article/pii/S1040619017302750" TargetMode="Externa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ryan.hledik@brattle.com"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mailto:Ahmad.Faruqui@brattle.com"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6.xml"/><Relationship Id="rId4" Type="http://schemas.openxmlformats.org/officeDocument/2006/relationships/hyperlink" Target="https://neea.org/img/uploads/interaction-between-heat-pump-water-heaters-and-heating-system.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jpg"/><Relationship Id="rId1" Type="http://schemas.openxmlformats.org/officeDocument/2006/relationships/slideLayout" Target="../slideLayouts/slideLayout3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hyperlink" Target="http://iframes.aceee.org/confpanel.cfm?&amp;ConferencePanelID=291" TargetMode="External"/><Relationship Id="rId2" Type="http://schemas.openxmlformats.org/officeDocument/2006/relationships/hyperlink" Target="https://www.bpa.gov/EE/Technology/demand-response/Documents/Demand%20Response%20-%20FINAL%20REPORT%20110918.pdf" TargetMode="External"/><Relationship Id="rId1" Type="http://schemas.openxmlformats.org/officeDocument/2006/relationships/slideLayout" Target="../slideLayouts/slideLayout36.xml"/><Relationship Id="rId5" Type="http://schemas.openxmlformats.org/officeDocument/2006/relationships/hyperlink" Target="https://neea.org/img/uploads/interaction-between-heat-pump-water-heaters-and-heating-system.pdf" TargetMode="External"/><Relationship Id="rId4" Type="http://schemas.openxmlformats.org/officeDocument/2006/relationships/hyperlink" Target="https://www.iepec.org/2019_proceedings/#/paper/event-data/055-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6.xml"/><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hyperlink" Target="https://edocs.puc.state.or.us/efdocs/HAH/um1657hah165151.pdf"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hyperlink" Target="https://apps.puc.state.or.us/orders/2017ords/17-386.pdf" TargetMode="External"/><Relationship Id="rId4" Type="http://schemas.openxmlformats.org/officeDocument/2006/relationships/image" Target="../media/image7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hyperlink" Target="https://edocs.puc.state.or.us/efdocs/HAH/um1657hah165151.pdf" TargetMode="External"/><Relationship Id="rId2" Type="http://schemas.openxmlformats.org/officeDocument/2006/relationships/image" Target="../media/image80.png"/><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hyperlink" Target="https://www.energy.gov/sites/prod/files/2020/04/f74/bto-see-action-GEBs-valuation-20200410.pdf"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hyperlink" Target="https://rtf.nwcouncil.org/subcommittee/demand-response" TargetMode="External"/><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5.xml"/><Relationship Id="rId6" Type="http://schemas.openxmlformats.org/officeDocument/2006/relationships/image" Target="../media/image87.gif"/><Relationship Id="rId5" Type="http://schemas.openxmlformats.org/officeDocument/2006/relationships/image" Target="../media/image86.png"/><Relationship Id="rId4"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45.xml"/><Relationship Id="rId6" Type="http://schemas.openxmlformats.org/officeDocument/2006/relationships/image" Target="../media/image89.jpeg"/><Relationship Id="rId5" Type="http://schemas.openxmlformats.org/officeDocument/2006/relationships/image" Target="../media/image86.png"/><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91.jpeg"/></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5.xml"/></Relationships>
</file>

<file path=ppt/slides/_rels/slide8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5.xml"/><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3" Type="http://schemas.openxmlformats.org/officeDocument/2006/relationships/hyperlink" Target="https://cpowerenergymanagement.com/wp-content/uploads/2019/02/ISONE_Snapshots_22719.pdf" TargetMode="External"/><Relationship Id="rId2" Type="http://schemas.openxmlformats.org/officeDocument/2006/relationships/image" Target="../media/image97.png"/><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5.xml"/><Relationship Id="rId6" Type="http://schemas.openxmlformats.org/officeDocument/2006/relationships/hyperlink" Target="https://www.nationalgridus.com/media/pdfs/bus-ways-to-save/connectedsolutions-ciprogrammaterials.pdf" TargetMode="External"/><Relationship Id="rId5" Type="http://schemas.openxmlformats.org/officeDocument/2006/relationships/image" Target="../media/image100.png"/><Relationship Id="rId4" Type="http://schemas.openxmlformats.org/officeDocument/2006/relationships/hyperlink" Target="https://www.nationalgridus.com/MA-Home/Connected-Solutions/ConnectedSolutions"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hyperlink" Target="https://info.aee.net/hubfs/MD%20DR%20Final.pdf" TargetMode="External"/><Relationship Id="rId4" Type="http://schemas.openxmlformats.org/officeDocument/2006/relationships/image" Target="../media/image102.png"/></Relationships>
</file>

<file path=ppt/slides/_rels/slide98.xml.rels><?xml version="1.0" encoding="UTF-8" standalone="yes"?>
<Relationships xmlns="http://schemas.openxmlformats.org/package/2006/relationships"><Relationship Id="rId2" Type="http://schemas.openxmlformats.org/officeDocument/2006/relationships/hyperlink" Target="mailto:Dhruv.Bhatnagar@pnnl.gov" TargetMode="External"/><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034862"/>
            <a:ext cx="12192001" cy="1881077"/>
          </a:xfrm>
          <a:solidFill>
            <a:srgbClr val="3BBAC3"/>
          </a:solidFill>
        </p:spPr>
        <p:txBody>
          <a:bodyPr>
            <a:normAutofit/>
          </a:bodyPr>
          <a:lstStyle/>
          <a:p>
            <a:r>
              <a:rPr lang="en-US" sz="5400" cap="none" dirty="0" smtClean="0"/>
              <a:t>Demand Response Potential And Target Setting Workshop</a:t>
            </a:r>
            <a:endParaRPr lang="en-US" sz="5400" cap="none" dirty="0"/>
          </a:p>
        </p:txBody>
      </p:sp>
      <p:sp>
        <p:nvSpPr>
          <p:cNvPr id="3" name="Subtitle 2"/>
          <p:cNvSpPr>
            <a:spLocks noGrp="1"/>
          </p:cNvSpPr>
          <p:nvPr>
            <p:ph type="subTitle" idx="1"/>
          </p:nvPr>
        </p:nvSpPr>
        <p:spPr/>
        <p:txBody>
          <a:bodyPr/>
          <a:lstStyle/>
          <a:p>
            <a:r>
              <a:rPr lang="en-US" dirty="0" smtClean="0"/>
              <a:t>June 8, 2020</a:t>
            </a:r>
            <a:endParaRPr lang="en-US" dirty="0"/>
          </a:p>
        </p:txBody>
      </p:sp>
      <p:pic>
        <p:nvPicPr>
          <p:cNvPr id="4" name="Picture 3"/>
          <p:cNvPicPr>
            <a:picLocks noChangeAspect="1"/>
          </p:cNvPicPr>
          <p:nvPr/>
        </p:nvPicPr>
        <p:blipFill>
          <a:blip r:embed="rId2"/>
          <a:stretch>
            <a:fillRect/>
          </a:stretch>
        </p:blipFill>
        <p:spPr>
          <a:xfrm>
            <a:off x="10978791" y="5655285"/>
            <a:ext cx="1213209" cy="1207113"/>
          </a:xfrm>
          <a:prstGeom prst="rect">
            <a:avLst/>
          </a:prstGeom>
        </p:spPr>
      </p:pic>
    </p:spTree>
    <p:extLst>
      <p:ext uri="{BB962C8B-B14F-4D97-AF65-F5344CB8AC3E}">
        <p14:creationId xmlns:p14="http://schemas.microsoft.com/office/powerpoint/2010/main" val="289484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“DR 1.0” market has matured</a:t>
            </a:r>
            <a:endParaRPr lang="en-US" dirty="0"/>
          </a:p>
        </p:txBody>
      </p:sp>
      <p:sp>
        <p:nvSpPr>
          <p:cNvPr id="3" name="Text Placeholder 2"/>
          <p:cNvSpPr>
            <a:spLocks noGrp="1"/>
          </p:cNvSpPr>
          <p:nvPr>
            <p:ph type="body" sz="quarter" idx="14"/>
          </p:nvPr>
        </p:nvSpPr>
        <p:spPr>
          <a:xfrm>
            <a:off x="1856509" y="1239930"/>
            <a:ext cx="8348443" cy="864243"/>
          </a:xfrm>
        </p:spPr>
        <p:txBody>
          <a:bodyPr/>
          <a:lstStyle/>
          <a:p>
            <a:r>
              <a:rPr lang="en-GB" dirty="0" smtClean="0"/>
              <a:t>Once a rapidly growing resource, conventional DR is reaching a saturation point in markets where peak capacity needs have stalled</a:t>
            </a:r>
            <a:endParaRPr lang="en-US" dirty="0"/>
          </a:p>
        </p:txBody>
      </p:sp>
      <p:sp>
        <p:nvSpPr>
          <p:cNvPr id="4" name="TextBox 3"/>
          <p:cNvSpPr txBox="1"/>
          <p:nvPr/>
        </p:nvSpPr>
        <p:spPr>
          <a:xfrm>
            <a:off x="1933431" y="2144827"/>
            <a:ext cx="5540991" cy="369332"/>
          </a:xfrm>
          <a:prstGeom prst="rect">
            <a:avLst/>
          </a:prstGeom>
          <a:solidFill>
            <a:schemeClr val="tx2"/>
          </a:solidFill>
        </p:spPr>
        <p:txBody>
          <a:bodyPr wrap="square" rtlCol="0">
            <a:spAutoFit/>
          </a:bodyPr>
          <a:lstStyle/>
          <a:p>
            <a:pPr algn="ctr"/>
            <a:r>
              <a:rPr lang="en-GB" b="1" dirty="0">
                <a:solidFill>
                  <a:srgbClr val="FFFFFF"/>
                </a:solidFill>
              </a:rPr>
              <a:t>Total U.S. DR Peak Reduction Capability</a:t>
            </a:r>
            <a:endParaRPr lang="en-US" b="1" dirty="0">
              <a:solidFill>
                <a:srgbClr val="FFFFFF"/>
              </a:solidFill>
            </a:endParaRPr>
          </a:p>
        </p:txBody>
      </p:sp>
      <p:sp>
        <p:nvSpPr>
          <p:cNvPr id="6" name="TextBox 5"/>
          <p:cNvSpPr txBox="1"/>
          <p:nvPr/>
        </p:nvSpPr>
        <p:spPr>
          <a:xfrm>
            <a:off x="7722357" y="2144827"/>
            <a:ext cx="2770495" cy="369332"/>
          </a:xfrm>
          <a:prstGeom prst="rect">
            <a:avLst/>
          </a:prstGeom>
          <a:solidFill>
            <a:schemeClr val="tx2"/>
          </a:solidFill>
        </p:spPr>
        <p:txBody>
          <a:bodyPr wrap="square" rtlCol="0">
            <a:spAutoFit/>
          </a:bodyPr>
          <a:lstStyle/>
          <a:p>
            <a:pPr algn="ctr"/>
            <a:r>
              <a:rPr lang="en-GB" b="1" dirty="0">
                <a:solidFill>
                  <a:srgbClr val="FFFFFF"/>
                </a:solidFill>
              </a:rPr>
              <a:t>Contributing Factors</a:t>
            </a:r>
            <a:endParaRPr lang="en-US" b="1" dirty="0">
              <a:solidFill>
                <a:srgbClr val="FFFFFF"/>
              </a:solidFill>
            </a:endParaRPr>
          </a:p>
        </p:txBody>
      </p:sp>
      <p:sp>
        <p:nvSpPr>
          <p:cNvPr id="7" name="Text Placeholder 2"/>
          <p:cNvSpPr txBox="1">
            <a:spLocks/>
          </p:cNvSpPr>
          <p:nvPr/>
        </p:nvSpPr>
        <p:spPr>
          <a:xfrm>
            <a:off x="7583604" y="2641929"/>
            <a:ext cx="2909248" cy="3607870"/>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a:t>Increasingly stringent wholesale market participation rules</a:t>
            </a:r>
          </a:p>
          <a:p>
            <a:pPr lvl="1"/>
            <a:r>
              <a:rPr lang="en-GB"/>
              <a:t>Low capacity market prices</a:t>
            </a:r>
          </a:p>
          <a:p>
            <a:pPr lvl="1"/>
            <a:r>
              <a:rPr lang="en-GB"/>
              <a:t>Flat/depressed hourly energy price profile</a:t>
            </a:r>
          </a:p>
          <a:p>
            <a:pPr lvl="1"/>
            <a:r>
              <a:rPr lang="en-GB"/>
              <a:t>5+ years of excess peaking capacity projected by many utilities</a:t>
            </a:r>
          </a:p>
        </p:txBody>
      </p:sp>
      <p:pic>
        <p:nvPicPr>
          <p:cNvPr id="11" name="Picture 10"/>
          <p:cNvPicPr>
            <a:picLocks noChangeAspect="1"/>
          </p:cNvPicPr>
          <p:nvPr/>
        </p:nvPicPr>
        <p:blipFill rotWithShape="1">
          <a:blip r:embed="rId2"/>
          <a:srcRect b="5710"/>
          <a:stretch/>
        </p:blipFill>
        <p:spPr>
          <a:xfrm>
            <a:off x="1987051" y="2584071"/>
            <a:ext cx="5487370" cy="3752386"/>
          </a:xfrm>
          <a:prstGeom prst="rect">
            <a:avLst/>
          </a:prstGeom>
        </p:spPr>
      </p:pic>
      <p:sp>
        <p:nvSpPr>
          <p:cNvPr id="12" name="TextBox 11"/>
          <p:cNvSpPr txBox="1"/>
          <p:nvPr/>
        </p:nvSpPr>
        <p:spPr>
          <a:xfrm>
            <a:off x="1661160" y="6455664"/>
            <a:ext cx="6522720" cy="369332"/>
          </a:xfrm>
          <a:prstGeom prst="rect">
            <a:avLst/>
          </a:prstGeom>
          <a:noFill/>
        </p:spPr>
        <p:txBody>
          <a:bodyPr wrap="square" rtlCol="0">
            <a:spAutoFit/>
          </a:bodyPr>
          <a:lstStyle/>
          <a:p>
            <a:r>
              <a:rPr lang="en-US" sz="900" dirty="0">
                <a:solidFill>
                  <a:srgbClr val="302F35"/>
                </a:solidFill>
              </a:rPr>
              <a:t>Source: Brattle analysis of FERC Assessment of Demand Response and Advanced Metering reports (2006-2018) and EIA-861 Data (2005 – 2017). Post-2012 </a:t>
            </a:r>
            <a:r>
              <a:rPr lang="en-GB" sz="900" dirty="0">
                <a:solidFill>
                  <a:srgbClr val="302F35"/>
                </a:solidFill>
              </a:rPr>
              <a:t>values are not modified to account for possible double-counting between wholesale and retail DR across data sources.</a:t>
            </a:r>
            <a:endParaRPr lang="en-US" sz="900" dirty="0">
              <a:solidFill>
                <a:srgbClr val="302F35"/>
              </a:solidFill>
            </a:endParaRPr>
          </a:p>
        </p:txBody>
      </p:sp>
    </p:spTree>
    <p:extLst>
      <p:ext uri="{BB962C8B-B14F-4D97-AF65-F5344CB8AC3E}">
        <p14:creationId xmlns:p14="http://schemas.microsoft.com/office/powerpoint/2010/main" val="22865028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86721" y="3028375"/>
            <a:ext cx="9493771" cy="1600729"/>
          </a:xfrm>
        </p:spPr>
        <p:txBody>
          <a:bodyPr/>
          <a:lstStyle/>
          <a:p>
            <a:r>
              <a:rPr lang="en-US" dirty="0"/>
              <a:t>General Trends from HPWH Pilot</a:t>
            </a:r>
          </a:p>
        </p:txBody>
      </p:sp>
    </p:spTree>
    <p:extLst>
      <p:ext uri="{BB962C8B-B14F-4D97-AF65-F5344CB8AC3E}">
        <p14:creationId xmlns:p14="http://schemas.microsoft.com/office/powerpoint/2010/main" val="6437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Single Day Example</a:t>
            </a:r>
          </a:p>
        </p:txBody>
      </p:sp>
      <p:graphicFrame>
        <p:nvGraphicFramePr>
          <p:cNvPr id="4" name="Chart 3"/>
          <p:cNvGraphicFramePr>
            <a:graphicFrameLocks/>
          </p:cNvGraphicFramePr>
          <p:nvPr/>
        </p:nvGraphicFramePr>
        <p:xfrm>
          <a:off x="4038597"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442701" y="2485869"/>
            <a:ext cx="533400" cy="3419631"/>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dirty="0">
              <a:solidFill>
                <a:srgbClr val="FFFFFF"/>
              </a:solidFill>
              <a:highlight>
                <a:srgbClr val="B3B3B3"/>
              </a:highlight>
            </a:endParaRPr>
          </a:p>
        </p:txBody>
      </p:sp>
      <p:cxnSp>
        <p:nvCxnSpPr>
          <p:cNvPr id="12" name="Straight Arrow Connector 11"/>
          <p:cNvCxnSpPr>
            <a:cxnSpLocks/>
          </p:cNvCxnSpPr>
          <p:nvPr/>
        </p:nvCxnSpPr>
        <p:spPr>
          <a:xfrm flipH="1" flipV="1">
            <a:off x="3710066" y="3897443"/>
            <a:ext cx="1661409" cy="1324133"/>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05440" y="2960558"/>
            <a:ext cx="1947923" cy="1421928"/>
          </a:xfrm>
          <a:prstGeom prst="rect">
            <a:avLst/>
          </a:prstGeom>
          <a:noFill/>
        </p:spPr>
        <p:txBody>
          <a:bodyPr wrap="square" rtlCol="0">
            <a:spAutoFit/>
          </a:bodyPr>
          <a:lstStyle/>
          <a:p>
            <a:pPr defTabSz="914363"/>
            <a:r>
              <a:rPr lang="en-US" sz="2160" dirty="0">
                <a:solidFill>
                  <a:srgbClr val="616265"/>
                </a:solidFill>
              </a:rPr>
              <a:t>Low energy use by all groups at night</a:t>
            </a:r>
          </a:p>
        </p:txBody>
      </p:sp>
      <p:cxnSp>
        <p:nvCxnSpPr>
          <p:cNvPr id="11" name="Straight Arrow Connector 10">
            <a:extLst>
              <a:ext uri="{FF2B5EF4-FFF2-40B4-BE49-F238E27FC236}">
                <a16:creationId xmlns="" xmlns:a16="http://schemas.microsoft.com/office/drawing/2014/main" id="{3D750DAF-22BB-40E5-BD35-F8EAF93AD6FA}"/>
              </a:ext>
            </a:extLst>
          </p:cNvPr>
          <p:cNvCxnSpPr>
            <a:cxnSpLocks/>
          </p:cNvCxnSpPr>
          <p:nvPr/>
        </p:nvCxnSpPr>
        <p:spPr>
          <a:xfrm flipV="1">
            <a:off x="9525001" y="1905001"/>
            <a:ext cx="805721" cy="737394"/>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 xmlns:a16="http://schemas.microsoft.com/office/drawing/2014/main" id="{2EECA152-FFA0-437E-8C33-DE5A37928482}"/>
              </a:ext>
            </a:extLst>
          </p:cNvPr>
          <p:cNvSpPr txBox="1"/>
          <p:nvPr/>
        </p:nvSpPr>
        <p:spPr>
          <a:xfrm>
            <a:off x="10162080" y="1163237"/>
            <a:ext cx="1648920" cy="1089529"/>
          </a:xfrm>
          <a:prstGeom prst="rect">
            <a:avLst/>
          </a:prstGeom>
          <a:noFill/>
        </p:spPr>
        <p:txBody>
          <a:bodyPr wrap="square" rtlCol="0">
            <a:spAutoFit/>
          </a:bodyPr>
          <a:lstStyle/>
          <a:p>
            <a:pPr defTabSz="914363"/>
            <a:r>
              <a:rPr lang="en-US" sz="2160" dirty="0">
                <a:solidFill>
                  <a:srgbClr val="616265"/>
                </a:solidFill>
              </a:rPr>
              <a:t>Grey bars = shed events</a:t>
            </a:r>
          </a:p>
        </p:txBody>
      </p:sp>
    </p:spTree>
    <p:extLst>
      <p:ext uri="{BB962C8B-B14F-4D97-AF65-F5344CB8AC3E}">
        <p14:creationId xmlns:p14="http://schemas.microsoft.com/office/powerpoint/2010/main" val="183569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graphicFrame>
        <p:nvGraphicFramePr>
          <p:cNvPr id="4" name="Chart 3"/>
          <p:cNvGraphicFramePr>
            <a:graphicFrameLocks/>
          </p:cNvGraphicFramePr>
          <p:nvPr/>
        </p:nvGraphicFramePr>
        <p:xfrm>
          <a:off x="4038597"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6442701" y="2485869"/>
            <a:ext cx="533400" cy="3419631"/>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dirty="0">
              <a:solidFill>
                <a:srgbClr val="FFFFFF"/>
              </a:solidFill>
              <a:highlight>
                <a:srgbClr val="B3B3B3"/>
              </a:highlight>
            </a:endParaRPr>
          </a:p>
        </p:txBody>
      </p:sp>
      <p:cxnSp>
        <p:nvCxnSpPr>
          <p:cNvPr id="12" name="Straight Arrow Connector 11"/>
          <p:cNvCxnSpPr>
            <a:cxnSpLocks/>
          </p:cNvCxnSpPr>
          <p:nvPr/>
        </p:nvCxnSpPr>
        <p:spPr>
          <a:xfrm flipH="1" flipV="1">
            <a:off x="3410263" y="4759377"/>
            <a:ext cx="3169743" cy="931896"/>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02959" y="3352795"/>
            <a:ext cx="1947923" cy="1421928"/>
          </a:xfrm>
          <a:prstGeom prst="rect">
            <a:avLst/>
          </a:prstGeom>
          <a:noFill/>
        </p:spPr>
        <p:txBody>
          <a:bodyPr wrap="square" rtlCol="0">
            <a:spAutoFit/>
          </a:bodyPr>
          <a:lstStyle/>
          <a:p>
            <a:pPr defTabSz="914363"/>
            <a:r>
              <a:rPr lang="en-US" sz="2160" dirty="0">
                <a:solidFill>
                  <a:srgbClr val="616265"/>
                </a:solidFill>
              </a:rPr>
              <a:t>Event groups use less energy during shed event</a:t>
            </a:r>
          </a:p>
        </p:txBody>
      </p:sp>
    </p:spTree>
    <p:extLst>
      <p:ext uri="{BB962C8B-B14F-4D97-AF65-F5344CB8AC3E}">
        <p14:creationId xmlns:p14="http://schemas.microsoft.com/office/powerpoint/2010/main" val="317272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258292" y="3276597"/>
            <a:ext cx="1047508" cy="1752603"/>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403707" y="3423192"/>
            <a:ext cx="1633477" cy="1754326"/>
          </a:xfrm>
          <a:prstGeom prst="rect">
            <a:avLst/>
          </a:prstGeom>
          <a:noFill/>
        </p:spPr>
        <p:txBody>
          <a:bodyPr wrap="square" rtlCol="0">
            <a:spAutoFit/>
          </a:bodyPr>
          <a:lstStyle/>
          <a:p>
            <a:pPr defTabSz="914363"/>
            <a:r>
              <a:rPr lang="en-US" sz="2160" dirty="0">
                <a:solidFill>
                  <a:srgbClr val="616265"/>
                </a:solidFill>
              </a:rPr>
              <a:t>Large peak reduction </a:t>
            </a:r>
          </a:p>
          <a:p>
            <a:pPr defTabSz="914363"/>
            <a:r>
              <a:rPr lang="en-US" sz="2160" dirty="0">
                <a:solidFill>
                  <a:srgbClr val="616265"/>
                </a:solidFill>
              </a:rPr>
              <a:t>with connected ERWH</a:t>
            </a:r>
          </a:p>
        </p:txBody>
      </p:sp>
      <p:cxnSp>
        <p:nvCxnSpPr>
          <p:cNvPr id="12" name="Straight Connector 11"/>
          <p:cNvCxnSpPr/>
          <p:nvPr/>
        </p:nvCxnSpPr>
        <p:spPr>
          <a:xfrm flipH="1">
            <a:off x="8153400" y="4191000"/>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76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sp>
        <p:nvSpPr>
          <p:cNvPr id="3" name="Content Placeholder 2">
            <a:extLst>
              <a:ext uri="{FF2B5EF4-FFF2-40B4-BE49-F238E27FC236}">
                <a16:creationId xmlns="" xmlns:a16="http://schemas.microsoft.com/office/drawing/2014/main" id="{050088C9-4089-49F4-8B69-E0CAE92988DD}"/>
              </a:ext>
            </a:extLst>
          </p:cNvPr>
          <p:cNvSpPr>
            <a:spLocks noGrp="1"/>
          </p:cNvSpPr>
          <p:nvPr>
            <p:ph sz="quarter" idx="20"/>
          </p:nvPr>
        </p:nvSpPr>
        <p:spPr/>
        <p:txBody>
          <a:bodyPr/>
          <a:lstStyle/>
          <a:p>
            <a:endParaRPr lang="en-US" dirty="0"/>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310378" y="3185410"/>
            <a:ext cx="995422" cy="2136098"/>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403707" y="3423192"/>
            <a:ext cx="1888883" cy="2113335"/>
          </a:xfrm>
          <a:prstGeom prst="rect">
            <a:avLst/>
          </a:prstGeom>
          <a:noFill/>
        </p:spPr>
        <p:txBody>
          <a:bodyPr wrap="square" rtlCol="0">
            <a:spAutoFit/>
          </a:bodyPr>
          <a:lstStyle/>
          <a:p>
            <a:pPr defTabSz="914363"/>
            <a:r>
              <a:rPr lang="en-US" sz="2160" dirty="0">
                <a:solidFill>
                  <a:srgbClr val="616265"/>
                </a:solidFill>
              </a:rPr>
              <a:t>Larg</a:t>
            </a:r>
            <a:r>
              <a:rPr lang="en-US" sz="2333" dirty="0">
                <a:solidFill>
                  <a:srgbClr val="616265"/>
                </a:solidFill>
              </a:rPr>
              <a:t>er</a:t>
            </a:r>
            <a:r>
              <a:rPr lang="en-US" sz="2167" dirty="0">
                <a:solidFill>
                  <a:srgbClr val="616265"/>
                </a:solidFill>
              </a:rPr>
              <a:t> </a:t>
            </a:r>
            <a:r>
              <a:rPr lang="en-US" sz="2160" dirty="0">
                <a:solidFill>
                  <a:srgbClr val="616265"/>
                </a:solidFill>
              </a:rPr>
              <a:t>peak reduction when switching to (“dumb”) HPWH </a:t>
            </a:r>
          </a:p>
        </p:txBody>
      </p:sp>
      <p:cxnSp>
        <p:nvCxnSpPr>
          <p:cNvPr id="12" name="Straight Connector 11"/>
          <p:cNvCxnSpPr/>
          <p:nvPr/>
        </p:nvCxnSpPr>
        <p:spPr>
          <a:xfrm flipH="1">
            <a:off x="8153400" y="4303425"/>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2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Day Example</a:t>
            </a:r>
          </a:p>
        </p:txBody>
      </p:sp>
      <p:sp>
        <p:nvSpPr>
          <p:cNvPr id="3" name="Content Placeholder 2">
            <a:extLst>
              <a:ext uri="{FF2B5EF4-FFF2-40B4-BE49-F238E27FC236}">
                <a16:creationId xmlns="" xmlns:a16="http://schemas.microsoft.com/office/drawing/2014/main" id="{050088C9-4089-49F4-8B69-E0CAE92988DD}"/>
              </a:ext>
            </a:extLst>
          </p:cNvPr>
          <p:cNvSpPr>
            <a:spLocks noGrp="1"/>
          </p:cNvSpPr>
          <p:nvPr>
            <p:ph sz="quarter" idx="20"/>
          </p:nvPr>
        </p:nvSpPr>
        <p:spPr/>
        <p:txBody>
          <a:bodyPr/>
          <a:lstStyle/>
          <a:p>
            <a:endParaRPr lang="en-US" dirty="0"/>
          </a:p>
        </p:txBody>
      </p:sp>
      <p:graphicFrame>
        <p:nvGraphicFramePr>
          <p:cNvPr id="4" name="Chart 3"/>
          <p:cNvGraphicFramePr>
            <a:graphicFrameLocks/>
          </p:cNvGraphicFramePr>
          <p:nvPr/>
        </p:nvGraphicFramePr>
        <p:xfrm>
          <a:off x="1971555" y="1905000"/>
          <a:ext cx="747724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48223" y="2627025"/>
            <a:ext cx="533400" cy="3276600"/>
          </a:xfrm>
          <a:prstGeom prst="rect">
            <a:avLst/>
          </a:prstGeom>
          <a:solidFill>
            <a:schemeClr val="bg1">
              <a:lumMod val="6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sp>
        <p:nvSpPr>
          <p:cNvPr id="9" name="Left Brace 8"/>
          <p:cNvSpPr/>
          <p:nvPr/>
        </p:nvSpPr>
        <p:spPr>
          <a:xfrm rot="10800000">
            <a:off x="7458161" y="5274289"/>
            <a:ext cx="1047508" cy="509414"/>
          </a:xfrm>
          <a:prstGeom prst="leftBrace">
            <a:avLst>
              <a:gd name="adj1" fmla="val 5295"/>
              <a:gd name="adj2" fmla="val 47909"/>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9679570" y="3202888"/>
            <a:ext cx="1633477" cy="2419124"/>
          </a:xfrm>
          <a:prstGeom prst="rect">
            <a:avLst/>
          </a:prstGeom>
          <a:noFill/>
        </p:spPr>
        <p:txBody>
          <a:bodyPr wrap="square" rtlCol="0">
            <a:spAutoFit/>
          </a:bodyPr>
          <a:lstStyle/>
          <a:p>
            <a:pPr defTabSz="914363"/>
            <a:r>
              <a:rPr lang="en-US" sz="2160" dirty="0">
                <a:solidFill>
                  <a:srgbClr val="616265"/>
                </a:solidFill>
              </a:rPr>
              <a:t>Even greater peak load reduction with </a:t>
            </a:r>
            <a:r>
              <a:rPr lang="en-US" sz="2160" i="1" dirty="0">
                <a:solidFill>
                  <a:srgbClr val="616265"/>
                </a:solidFill>
              </a:rPr>
              <a:t>connected </a:t>
            </a:r>
            <a:r>
              <a:rPr lang="en-US" sz="2160" dirty="0">
                <a:solidFill>
                  <a:srgbClr val="616265"/>
                </a:solidFill>
              </a:rPr>
              <a:t> HPWH</a:t>
            </a:r>
          </a:p>
        </p:txBody>
      </p:sp>
      <p:cxnSp>
        <p:nvCxnSpPr>
          <p:cNvPr id="12" name="Straight Connector 11"/>
          <p:cNvCxnSpPr/>
          <p:nvPr/>
        </p:nvCxnSpPr>
        <p:spPr>
          <a:xfrm flipH="1">
            <a:off x="8505669" y="5540115"/>
            <a:ext cx="10668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9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106</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dirty="0"/>
              <a:t>Full Season Results</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714500"/>
            <a:ext cx="11049000" cy="4572001"/>
          </a:xfrm>
        </p:spPr>
        <p:txBody>
          <a:bodyPr/>
          <a:lstStyle/>
          <a:p>
            <a:r>
              <a:rPr lang="en-US" dirty="0"/>
              <a:t>Average Hourly Peak (Watts) during Shed Events per Water Heater</a:t>
            </a:r>
          </a:p>
          <a:p>
            <a:endParaRPr lang="en-US" dirty="0"/>
          </a:p>
          <a:p>
            <a:endParaRPr lang="en-US" dirty="0"/>
          </a:p>
          <a:p>
            <a:endParaRPr lang="en-US" dirty="0"/>
          </a:p>
          <a:p>
            <a:endParaRPr lang="en-US" dirty="0"/>
          </a:p>
          <a:p>
            <a:endParaRPr lang="en-US" dirty="0"/>
          </a:p>
          <a:p>
            <a:r>
              <a:rPr lang="en-US" dirty="0"/>
              <a:t>Average Peak Reduction from Baseline (Watts Reduced) during Shed Events Per Water Heater</a:t>
            </a:r>
          </a:p>
        </p:txBody>
      </p:sp>
      <p:graphicFrame>
        <p:nvGraphicFramePr>
          <p:cNvPr id="8" name="Table 7">
            <a:extLst>
              <a:ext uri="{FF2B5EF4-FFF2-40B4-BE49-F238E27FC236}">
                <a16:creationId xmlns="" xmlns:a16="http://schemas.microsoft.com/office/drawing/2014/main" id="{89EEA02F-EFB7-4681-8F05-F36FE0D82D31}"/>
              </a:ext>
            </a:extLst>
          </p:cNvPr>
          <p:cNvGraphicFramePr>
            <a:graphicFrameLocks noGrp="1"/>
          </p:cNvGraphicFramePr>
          <p:nvPr/>
        </p:nvGraphicFramePr>
        <p:xfrm>
          <a:off x="1441500" y="2172302"/>
          <a:ext cx="7802434" cy="1460499"/>
        </p:xfrm>
        <a:graphic>
          <a:graphicData uri="http://schemas.openxmlformats.org/drawingml/2006/table">
            <a:tbl>
              <a:tblPr firstRow="1" bandRow="1">
                <a:tableStyleId>{5C22544A-7EE6-4342-B048-85BDC9FD1C3A}</a:tableStyleId>
              </a:tblPr>
              <a:tblGrid>
                <a:gridCol w="2107229">
                  <a:extLst>
                    <a:ext uri="{9D8B030D-6E8A-4147-A177-3AD203B41FA5}">
                      <a16:colId xmlns="" xmlns:a16="http://schemas.microsoft.com/office/drawing/2014/main" val="20000"/>
                    </a:ext>
                  </a:extLst>
                </a:gridCol>
                <a:gridCol w="1362107">
                  <a:extLst>
                    <a:ext uri="{9D8B030D-6E8A-4147-A177-3AD203B41FA5}">
                      <a16:colId xmlns="" xmlns:a16="http://schemas.microsoft.com/office/drawing/2014/main" val="20001"/>
                    </a:ext>
                  </a:extLst>
                </a:gridCol>
                <a:gridCol w="1680619">
                  <a:extLst>
                    <a:ext uri="{9D8B030D-6E8A-4147-A177-3AD203B41FA5}">
                      <a16:colId xmlns="" xmlns:a16="http://schemas.microsoft.com/office/drawing/2014/main" val="20002"/>
                    </a:ext>
                  </a:extLst>
                </a:gridCol>
                <a:gridCol w="1248226">
                  <a:extLst>
                    <a:ext uri="{9D8B030D-6E8A-4147-A177-3AD203B41FA5}">
                      <a16:colId xmlns="" xmlns:a16="http://schemas.microsoft.com/office/drawing/2014/main" val="20003"/>
                    </a:ext>
                  </a:extLst>
                </a:gridCol>
                <a:gridCol w="1404253">
                  <a:extLst>
                    <a:ext uri="{9D8B030D-6E8A-4147-A177-3AD203B41FA5}">
                      <a16:colId xmlns="" xmlns:a16="http://schemas.microsoft.com/office/drawing/2014/main" val="20004"/>
                    </a:ext>
                  </a:extLst>
                </a:gridCol>
              </a:tblGrid>
              <a:tr h="533400">
                <a:tc>
                  <a:txBody>
                    <a:bodyPr/>
                    <a:lstStyle/>
                    <a:p>
                      <a:endParaRPr lang="en-US" sz="1500" dirty="0"/>
                    </a:p>
                  </a:txBody>
                  <a:tcPr marL="76200" marR="76200" marT="38100" marB="38100"/>
                </a:tc>
                <a:tc>
                  <a:txBody>
                    <a:bodyPr/>
                    <a:lstStyle/>
                    <a:p>
                      <a:r>
                        <a:rPr lang="en-US" sz="1500" dirty="0"/>
                        <a:t>ERWH (Baseline)</a:t>
                      </a:r>
                    </a:p>
                  </a:txBody>
                  <a:tcPr marL="76200" marR="76200" marT="38100" marB="38100"/>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extLst>
                  <a:ext uri="{0D108BD9-81ED-4DB2-BD59-A6C34878D82A}">
                    <a16:rowId xmlns="" xmlns:a16="http://schemas.microsoft.com/office/drawing/2014/main" val="10000"/>
                  </a:ext>
                </a:extLst>
              </a:tr>
              <a:tr h="309033">
                <a:tc>
                  <a:txBody>
                    <a:bodyPr/>
                    <a:lstStyle/>
                    <a:p>
                      <a:r>
                        <a:rPr lang="en-US" sz="1500" dirty="0"/>
                        <a:t>Winter Morning</a:t>
                      </a:r>
                    </a:p>
                  </a:txBody>
                  <a:tcPr marL="76200" marR="76200" marT="38100" marB="38100"/>
                </a:tc>
                <a:tc>
                  <a:txBody>
                    <a:bodyPr/>
                    <a:lstStyle/>
                    <a:p>
                      <a:r>
                        <a:rPr lang="en-US" sz="1500" dirty="0"/>
                        <a:t>616</a:t>
                      </a:r>
                    </a:p>
                  </a:txBody>
                  <a:tcPr marL="76200" marR="76200" marT="38100" marB="38100"/>
                </a:tc>
                <a:tc>
                  <a:txBody>
                    <a:bodyPr/>
                    <a:lstStyle/>
                    <a:p>
                      <a:r>
                        <a:rPr lang="en-US" sz="1500" dirty="0"/>
                        <a:t>242</a:t>
                      </a:r>
                    </a:p>
                  </a:txBody>
                  <a:tcPr marL="76200" marR="76200" marT="38100" marB="38100"/>
                </a:tc>
                <a:tc>
                  <a:txBody>
                    <a:bodyPr/>
                    <a:lstStyle/>
                    <a:p>
                      <a:r>
                        <a:rPr lang="en-US" sz="1500" dirty="0"/>
                        <a:t>306</a:t>
                      </a:r>
                    </a:p>
                  </a:txBody>
                  <a:tcPr marL="76200" marR="76200" marT="38100" marB="38100"/>
                </a:tc>
                <a:tc>
                  <a:txBody>
                    <a:bodyPr/>
                    <a:lstStyle/>
                    <a:p>
                      <a:r>
                        <a:rPr lang="en-US" sz="1500" dirty="0"/>
                        <a:t>83</a:t>
                      </a:r>
                    </a:p>
                  </a:txBody>
                  <a:tcPr marL="76200" marR="76200" marT="38100" marB="38100"/>
                </a:tc>
                <a:extLst>
                  <a:ext uri="{0D108BD9-81ED-4DB2-BD59-A6C34878D82A}">
                    <a16:rowId xmlns="" xmlns:a16="http://schemas.microsoft.com/office/drawing/2014/main" val="10001"/>
                  </a:ext>
                </a:extLst>
              </a:tr>
              <a:tr h="309033">
                <a:tc>
                  <a:txBody>
                    <a:bodyPr/>
                    <a:lstStyle/>
                    <a:p>
                      <a:r>
                        <a:rPr lang="en-US" sz="1500" dirty="0"/>
                        <a:t>Winter Evening</a:t>
                      </a:r>
                    </a:p>
                  </a:txBody>
                  <a:tcPr marL="76200" marR="76200" marT="38100" marB="38100"/>
                </a:tc>
                <a:tc>
                  <a:txBody>
                    <a:bodyPr/>
                    <a:lstStyle/>
                    <a:p>
                      <a:r>
                        <a:rPr lang="en-US" sz="1500" dirty="0"/>
                        <a:t>668</a:t>
                      </a:r>
                    </a:p>
                  </a:txBody>
                  <a:tcPr marL="76200" marR="76200" marT="38100" marB="38100"/>
                </a:tc>
                <a:tc>
                  <a:txBody>
                    <a:bodyPr/>
                    <a:lstStyle/>
                    <a:p>
                      <a:r>
                        <a:rPr lang="en-US" sz="1500" dirty="0"/>
                        <a:t>348</a:t>
                      </a:r>
                    </a:p>
                  </a:txBody>
                  <a:tcPr marL="76200" marR="76200" marT="38100" marB="38100"/>
                </a:tc>
                <a:tc>
                  <a:txBody>
                    <a:bodyPr/>
                    <a:lstStyle/>
                    <a:p>
                      <a:r>
                        <a:rPr lang="en-US" sz="1500" dirty="0"/>
                        <a:t>232</a:t>
                      </a:r>
                    </a:p>
                  </a:txBody>
                  <a:tcPr marL="76200" marR="76200" marT="38100" marB="38100"/>
                </a:tc>
                <a:tc>
                  <a:txBody>
                    <a:bodyPr/>
                    <a:lstStyle/>
                    <a:p>
                      <a:r>
                        <a:rPr lang="en-US" sz="1500" dirty="0"/>
                        <a:t>66</a:t>
                      </a:r>
                    </a:p>
                  </a:txBody>
                  <a:tcPr marL="76200" marR="76200" marT="38100" marB="38100"/>
                </a:tc>
                <a:extLst>
                  <a:ext uri="{0D108BD9-81ED-4DB2-BD59-A6C34878D82A}">
                    <a16:rowId xmlns="" xmlns:a16="http://schemas.microsoft.com/office/drawing/2014/main" val="10002"/>
                  </a:ext>
                </a:extLst>
              </a:tr>
              <a:tr h="309033">
                <a:tc>
                  <a:txBody>
                    <a:bodyPr/>
                    <a:lstStyle/>
                    <a:p>
                      <a:r>
                        <a:rPr lang="en-US" sz="1500" dirty="0"/>
                        <a:t>Summer Evening</a:t>
                      </a:r>
                    </a:p>
                  </a:txBody>
                  <a:tcPr marL="76200" marR="76200" marT="38100" marB="38100"/>
                </a:tc>
                <a:tc>
                  <a:txBody>
                    <a:bodyPr/>
                    <a:lstStyle/>
                    <a:p>
                      <a:r>
                        <a:rPr lang="en-US" sz="1500" dirty="0"/>
                        <a:t>474</a:t>
                      </a:r>
                    </a:p>
                  </a:txBody>
                  <a:tcPr marL="76200" marR="76200" marT="38100" marB="38100"/>
                </a:tc>
                <a:tc>
                  <a:txBody>
                    <a:bodyPr/>
                    <a:lstStyle/>
                    <a:p>
                      <a:r>
                        <a:rPr lang="en-US" sz="1500" dirty="0"/>
                        <a:t>127</a:t>
                      </a:r>
                    </a:p>
                  </a:txBody>
                  <a:tcPr marL="76200" marR="76200" marT="38100" marB="38100"/>
                </a:tc>
                <a:tc>
                  <a:txBody>
                    <a:bodyPr/>
                    <a:lstStyle/>
                    <a:p>
                      <a:r>
                        <a:rPr lang="en-US" sz="1500" dirty="0"/>
                        <a:t>109</a:t>
                      </a:r>
                    </a:p>
                  </a:txBody>
                  <a:tcPr marL="76200" marR="76200" marT="38100" marB="38100"/>
                </a:tc>
                <a:tc>
                  <a:txBody>
                    <a:bodyPr/>
                    <a:lstStyle/>
                    <a:p>
                      <a:r>
                        <a:rPr lang="en-US" sz="1500" dirty="0"/>
                        <a:t>26</a:t>
                      </a:r>
                    </a:p>
                  </a:txBody>
                  <a:tcPr marL="76200" marR="76200" marT="38100" marB="38100"/>
                </a:tc>
                <a:extLst>
                  <a:ext uri="{0D108BD9-81ED-4DB2-BD59-A6C34878D82A}">
                    <a16:rowId xmlns="" xmlns:a16="http://schemas.microsoft.com/office/drawing/2014/main" val="10003"/>
                  </a:ext>
                </a:extLst>
              </a:tr>
            </a:tbl>
          </a:graphicData>
        </a:graphic>
      </p:graphicFrame>
      <p:graphicFrame>
        <p:nvGraphicFramePr>
          <p:cNvPr id="9" name="Table 8">
            <a:extLst>
              <a:ext uri="{FF2B5EF4-FFF2-40B4-BE49-F238E27FC236}">
                <a16:creationId xmlns="" xmlns:a16="http://schemas.microsoft.com/office/drawing/2014/main" id="{79757EF4-F546-4319-A921-FF0CF522CDF1}"/>
              </a:ext>
            </a:extLst>
          </p:cNvPr>
          <p:cNvGraphicFramePr>
            <a:graphicFrameLocks noGrp="1"/>
          </p:cNvGraphicFramePr>
          <p:nvPr/>
        </p:nvGraphicFramePr>
        <p:xfrm>
          <a:off x="1336396" y="5067903"/>
          <a:ext cx="9830845" cy="1460499"/>
        </p:xfrm>
        <a:graphic>
          <a:graphicData uri="http://schemas.openxmlformats.org/drawingml/2006/table">
            <a:tbl>
              <a:tblPr firstRow="1" bandRow="1">
                <a:tableStyleId>{5C22544A-7EE6-4342-B048-85BDC9FD1C3A}</a:tableStyleId>
              </a:tblPr>
              <a:tblGrid>
                <a:gridCol w="1909952">
                  <a:extLst>
                    <a:ext uri="{9D8B030D-6E8A-4147-A177-3AD203B41FA5}">
                      <a16:colId xmlns="" xmlns:a16="http://schemas.microsoft.com/office/drawing/2014/main" val="20000"/>
                    </a:ext>
                  </a:extLst>
                </a:gridCol>
                <a:gridCol w="1313793">
                  <a:extLst>
                    <a:ext uri="{9D8B030D-6E8A-4147-A177-3AD203B41FA5}">
                      <a16:colId xmlns="" xmlns:a16="http://schemas.microsoft.com/office/drawing/2014/main" val="3458216380"/>
                    </a:ext>
                  </a:extLst>
                </a:gridCol>
                <a:gridCol w="1366345">
                  <a:extLst>
                    <a:ext uri="{9D8B030D-6E8A-4147-A177-3AD203B41FA5}">
                      <a16:colId xmlns="" xmlns:a16="http://schemas.microsoft.com/office/drawing/2014/main" val="20001"/>
                    </a:ext>
                  </a:extLst>
                </a:gridCol>
                <a:gridCol w="1208689">
                  <a:extLst>
                    <a:ext uri="{9D8B030D-6E8A-4147-A177-3AD203B41FA5}">
                      <a16:colId xmlns="" xmlns:a16="http://schemas.microsoft.com/office/drawing/2014/main" val="20002"/>
                    </a:ext>
                  </a:extLst>
                </a:gridCol>
                <a:gridCol w="1351928">
                  <a:extLst>
                    <a:ext uri="{9D8B030D-6E8A-4147-A177-3AD203B41FA5}">
                      <a16:colId xmlns="" xmlns:a16="http://schemas.microsoft.com/office/drawing/2014/main" val="20003"/>
                    </a:ext>
                  </a:extLst>
                </a:gridCol>
                <a:gridCol w="2680138">
                  <a:extLst>
                    <a:ext uri="{9D8B030D-6E8A-4147-A177-3AD203B41FA5}">
                      <a16:colId xmlns="" xmlns:a16="http://schemas.microsoft.com/office/drawing/2014/main" val="2002590622"/>
                    </a:ext>
                  </a:extLst>
                </a:gridCol>
              </a:tblGrid>
              <a:tr h="533400">
                <a:tc>
                  <a:txBody>
                    <a:bodyPr/>
                    <a:lstStyle/>
                    <a:p>
                      <a:endParaRPr lang="en-US" sz="1500" dirty="0"/>
                    </a:p>
                  </a:txBody>
                  <a:tcPr marL="76200" marR="76200" marT="38100" marB="38100"/>
                </a:tc>
                <a:tc>
                  <a:txBody>
                    <a:bodyPr/>
                    <a:lstStyle/>
                    <a:p>
                      <a:r>
                        <a:rPr lang="en-US" sz="1500" dirty="0"/>
                        <a:t>ERWH (Baseline)</a:t>
                      </a:r>
                    </a:p>
                  </a:txBody>
                  <a:tcPr marL="76200" marR="76200" marT="38100" marB="38100"/>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%Reduced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Compared to Baseline</a:t>
                      </a:r>
                    </a:p>
                  </a:txBody>
                  <a:tcPr marL="76200" marR="76200" marT="38100" marB="38100"/>
                </a:tc>
                <a:extLst>
                  <a:ext uri="{0D108BD9-81ED-4DB2-BD59-A6C34878D82A}">
                    <a16:rowId xmlns="" xmlns:a16="http://schemas.microsoft.com/office/drawing/2014/main" val="10000"/>
                  </a:ext>
                </a:extLst>
              </a:tr>
              <a:tr h="309033">
                <a:tc>
                  <a:txBody>
                    <a:bodyPr/>
                    <a:lstStyle/>
                    <a:p>
                      <a:r>
                        <a:rPr lang="en-US" sz="1500" dirty="0"/>
                        <a:t>Winter Morning</a:t>
                      </a:r>
                    </a:p>
                  </a:txBody>
                  <a:tcPr marL="76200" marR="76200" marT="38100" marB="38100"/>
                </a:tc>
                <a:tc>
                  <a:txBody>
                    <a:bodyPr/>
                    <a:lstStyle/>
                    <a:p>
                      <a:r>
                        <a:rPr lang="en-US" sz="1500" dirty="0"/>
                        <a:t>616</a:t>
                      </a:r>
                    </a:p>
                  </a:txBody>
                  <a:tcPr marL="76200" marR="76200" marT="38100" marB="38100"/>
                </a:tc>
                <a:tc>
                  <a:txBody>
                    <a:bodyPr/>
                    <a:lstStyle/>
                    <a:p>
                      <a:r>
                        <a:rPr lang="en-US" sz="1500" dirty="0"/>
                        <a:t>374</a:t>
                      </a:r>
                    </a:p>
                  </a:txBody>
                  <a:tcPr marL="76200" marR="76200" marT="38100" marB="38100"/>
                </a:tc>
                <a:tc>
                  <a:txBody>
                    <a:bodyPr/>
                    <a:lstStyle/>
                    <a:p>
                      <a:r>
                        <a:rPr lang="en-US" sz="1500" dirty="0"/>
                        <a:t>310</a:t>
                      </a:r>
                    </a:p>
                  </a:txBody>
                  <a:tcPr marL="76200" marR="76200" marT="38100" marB="38100"/>
                </a:tc>
                <a:tc>
                  <a:txBody>
                    <a:bodyPr/>
                    <a:lstStyle/>
                    <a:p>
                      <a:r>
                        <a:rPr lang="en-US" sz="1500" dirty="0"/>
                        <a:t>533</a:t>
                      </a:r>
                    </a:p>
                  </a:txBody>
                  <a:tcPr marL="76200" marR="76200" marT="38100" marB="38100"/>
                </a:tc>
                <a:tc>
                  <a:txBody>
                    <a:bodyPr/>
                    <a:lstStyle/>
                    <a:p>
                      <a:r>
                        <a:rPr lang="en-US" sz="1500" dirty="0"/>
                        <a:t>87%</a:t>
                      </a:r>
                    </a:p>
                  </a:txBody>
                  <a:tcPr marL="76200" marR="76200" marT="38100" marB="38100"/>
                </a:tc>
                <a:extLst>
                  <a:ext uri="{0D108BD9-81ED-4DB2-BD59-A6C34878D82A}">
                    <a16:rowId xmlns="" xmlns:a16="http://schemas.microsoft.com/office/drawing/2014/main" val="10001"/>
                  </a:ext>
                </a:extLst>
              </a:tr>
              <a:tr h="309033">
                <a:tc>
                  <a:txBody>
                    <a:bodyPr/>
                    <a:lstStyle/>
                    <a:p>
                      <a:r>
                        <a:rPr lang="en-US" sz="1500" dirty="0"/>
                        <a:t>Winter Evening</a:t>
                      </a:r>
                    </a:p>
                  </a:txBody>
                  <a:tcPr marL="76200" marR="76200" marT="38100" marB="38100"/>
                </a:tc>
                <a:tc>
                  <a:txBody>
                    <a:bodyPr/>
                    <a:lstStyle/>
                    <a:p>
                      <a:r>
                        <a:rPr lang="en-US" sz="1500" dirty="0"/>
                        <a:t>668</a:t>
                      </a:r>
                    </a:p>
                  </a:txBody>
                  <a:tcPr marL="76200" marR="76200" marT="38100" marB="38100"/>
                </a:tc>
                <a:tc>
                  <a:txBody>
                    <a:bodyPr/>
                    <a:lstStyle/>
                    <a:p>
                      <a:r>
                        <a:rPr lang="en-US" sz="1500" dirty="0"/>
                        <a:t>321</a:t>
                      </a:r>
                    </a:p>
                  </a:txBody>
                  <a:tcPr marL="76200" marR="76200" marT="38100" marB="38100"/>
                </a:tc>
                <a:tc>
                  <a:txBody>
                    <a:bodyPr/>
                    <a:lstStyle/>
                    <a:p>
                      <a:r>
                        <a:rPr lang="en-US" sz="1500" dirty="0"/>
                        <a:t>437</a:t>
                      </a:r>
                    </a:p>
                  </a:txBody>
                  <a:tcPr marL="76200" marR="76200" marT="38100" marB="38100"/>
                </a:tc>
                <a:tc>
                  <a:txBody>
                    <a:bodyPr/>
                    <a:lstStyle/>
                    <a:p>
                      <a:r>
                        <a:rPr lang="en-US" sz="1500" dirty="0"/>
                        <a:t>602</a:t>
                      </a:r>
                    </a:p>
                  </a:txBody>
                  <a:tcPr marL="76200" marR="76200" marT="38100" marB="38100"/>
                </a:tc>
                <a:tc>
                  <a:txBody>
                    <a:bodyPr/>
                    <a:lstStyle/>
                    <a:p>
                      <a:r>
                        <a:rPr lang="en-US" sz="1500" dirty="0"/>
                        <a:t>90%</a:t>
                      </a:r>
                    </a:p>
                  </a:txBody>
                  <a:tcPr marL="76200" marR="76200" marT="38100" marB="38100"/>
                </a:tc>
                <a:extLst>
                  <a:ext uri="{0D108BD9-81ED-4DB2-BD59-A6C34878D82A}">
                    <a16:rowId xmlns="" xmlns:a16="http://schemas.microsoft.com/office/drawing/2014/main" val="10002"/>
                  </a:ext>
                </a:extLst>
              </a:tr>
              <a:tr h="309033">
                <a:tc>
                  <a:txBody>
                    <a:bodyPr/>
                    <a:lstStyle/>
                    <a:p>
                      <a:r>
                        <a:rPr lang="en-US" sz="1500" dirty="0"/>
                        <a:t>Summer Evening</a:t>
                      </a:r>
                    </a:p>
                  </a:txBody>
                  <a:tcPr marL="76200" marR="76200" marT="38100" marB="38100"/>
                </a:tc>
                <a:tc>
                  <a:txBody>
                    <a:bodyPr/>
                    <a:lstStyle/>
                    <a:p>
                      <a:r>
                        <a:rPr lang="en-US" sz="1500" dirty="0"/>
                        <a:t>474</a:t>
                      </a:r>
                    </a:p>
                  </a:txBody>
                  <a:tcPr marL="76200" marR="76200" marT="38100" marB="38100"/>
                </a:tc>
                <a:tc>
                  <a:txBody>
                    <a:bodyPr/>
                    <a:lstStyle/>
                    <a:p>
                      <a:r>
                        <a:rPr lang="en-US" sz="1500" dirty="0"/>
                        <a:t>347</a:t>
                      </a:r>
                    </a:p>
                  </a:txBody>
                  <a:tcPr marL="76200" marR="76200" marT="38100" marB="38100"/>
                </a:tc>
                <a:tc>
                  <a:txBody>
                    <a:bodyPr/>
                    <a:lstStyle/>
                    <a:p>
                      <a:r>
                        <a:rPr lang="en-US" sz="1500" dirty="0"/>
                        <a:t>365</a:t>
                      </a:r>
                    </a:p>
                  </a:txBody>
                  <a:tcPr marL="76200" marR="76200" marT="38100" marB="38100"/>
                </a:tc>
                <a:tc>
                  <a:txBody>
                    <a:bodyPr/>
                    <a:lstStyle/>
                    <a:p>
                      <a:r>
                        <a:rPr lang="en-US" sz="1500" dirty="0"/>
                        <a:t>448</a:t>
                      </a:r>
                    </a:p>
                  </a:txBody>
                  <a:tcPr marL="76200" marR="76200" marT="38100" marB="38100"/>
                </a:tc>
                <a:tc>
                  <a:txBody>
                    <a:bodyPr/>
                    <a:lstStyle/>
                    <a:p>
                      <a:r>
                        <a:rPr lang="en-US" sz="1500" dirty="0"/>
                        <a:t>95%</a:t>
                      </a:r>
                    </a:p>
                  </a:txBody>
                  <a:tcPr marL="76200" marR="76200" marT="38100" marB="3810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880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9698DD6-FD01-43FD-9A40-AB517B76D902}"/>
              </a:ext>
            </a:extLst>
          </p:cNvPr>
          <p:cNvSpPr>
            <a:spLocks noGrp="1"/>
          </p:cNvSpPr>
          <p:nvPr>
            <p:ph type="sldNum" sz="quarter" idx="12"/>
          </p:nvPr>
        </p:nvSpPr>
        <p:spPr/>
        <p:txBody>
          <a:bodyPr/>
          <a:lstStyle/>
          <a:p>
            <a:fld id="{FE7A4BB3-E848-5A44-82DF-322201952CD8}" type="slidenum">
              <a:rPr lang="en-US" smtClean="0"/>
              <a:pPr/>
              <a:t>107</a:t>
            </a:fld>
            <a:endParaRPr lang="en-US" dirty="0"/>
          </a:p>
        </p:txBody>
      </p:sp>
      <p:sp>
        <p:nvSpPr>
          <p:cNvPr id="3" name="Title 2">
            <a:extLst>
              <a:ext uri="{FF2B5EF4-FFF2-40B4-BE49-F238E27FC236}">
                <a16:creationId xmlns="" xmlns:a16="http://schemas.microsoft.com/office/drawing/2014/main" id="{AE5E7F72-AE59-4C5E-91F1-A150542CDD2E}"/>
              </a:ext>
            </a:extLst>
          </p:cNvPr>
          <p:cNvSpPr>
            <a:spLocks noGrp="1"/>
          </p:cNvSpPr>
          <p:nvPr>
            <p:ph type="title"/>
          </p:nvPr>
        </p:nvSpPr>
        <p:spPr/>
        <p:txBody>
          <a:bodyPr/>
          <a:lstStyle/>
          <a:p>
            <a:r>
              <a:rPr lang="en-US" dirty="0"/>
              <a:t>Total Energy Shifted</a:t>
            </a:r>
          </a:p>
        </p:txBody>
      </p:sp>
      <p:graphicFrame>
        <p:nvGraphicFramePr>
          <p:cNvPr id="5" name="Content Placeholder 4">
            <a:extLst>
              <a:ext uri="{FF2B5EF4-FFF2-40B4-BE49-F238E27FC236}">
                <a16:creationId xmlns="" xmlns:a16="http://schemas.microsoft.com/office/drawing/2014/main" id="{F9CDF953-C01E-4703-A9DB-611B30A43C97}"/>
              </a:ext>
            </a:extLst>
          </p:cNvPr>
          <p:cNvGraphicFramePr>
            <a:graphicFrameLocks noGrp="1"/>
          </p:cNvGraphicFramePr>
          <p:nvPr>
            <p:ph sz="quarter" idx="20"/>
          </p:nvPr>
        </p:nvGraphicFramePr>
        <p:xfrm>
          <a:off x="2112617" y="2905343"/>
          <a:ext cx="8651051" cy="1676400"/>
        </p:xfrm>
        <a:graphic>
          <a:graphicData uri="http://schemas.openxmlformats.org/drawingml/2006/table">
            <a:tbl>
              <a:tblPr firstRow="1" firstCol="1" bandRow="1">
                <a:tableStyleId>{5C22544A-7EE6-4342-B048-85BDC9FD1C3A}</a:tableStyleId>
              </a:tblPr>
              <a:tblGrid>
                <a:gridCol w="1582171">
                  <a:extLst>
                    <a:ext uri="{9D8B030D-6E8A-4147-A177-3AD203B41FA5}">
                      <a16:colId xmlns="" xmlns:a16="http://schemas.microsoft.com/office/drawing/2014/main" val="3705839654"/>
                    </a:ext>
                  </a:extLst>
                </a:gridCol>
                <a:gridCol w="1753342">
                  <a:extLst>
                    <a:ext uri="{9D8B030D-6E8A-4147-A177-3AD203B41FA5}">
                      <a16:colId xmlns="" xmlns:a16="http://schemas.microsoft.com/office/drawing/2014/main" val="3334736689"/>
                    </a:ext>
                  </a:extLst>
                </a:gridCol>
                <a:gridCol w="1780173">
                  <a:extLst>
                    <a:ext uri="{9D8B030D-6E8A-4147-A177-3AD203B41FA5}">
                      <a16:colId xmlns="" xmlns:a16="http://schemas.microsoft.com/office/drawing/2014/main" val="3616620754"/>
                    </a:ext>
                  </a:extLst>
                </a:gridCol>
                <a:gridCol w="1754267">
                  <a:extLst>
                    <a:ext uri="{9D8B030D-6E8A-4147-A177-3AD203B41FA5}">
                      <a16:colId xmlns="" xmlns:a16="http://schemas.microsoft.com/office/drawing/2014/main" val="4073582966"/>
                    </a:ext>
                  </a:extLst>
                </a:gridCol>
                <a:gridCol w="1781098">
                  <a:extLst>
                    <a:ext uri="{9D8B030D-6E8A-4147-A177-3AD203B41FA5}">
                      <a16:colId xmlns="" xmlns:a16="http://schemas.microsoft.com/office/drawing/2014/main" val="1223043594"/>
                    </a:ext>
                  </a:extLst>
                </a:gridCol>
              </a:tblGrid>
              <a:tr h="838200">
                <a:tc>
                  <a:txBody>
                    <a:bodyPr/>
                    <a:lstStyle/>
                    <a:p>
                      <a:pPr marL="0" marR="0" indent="0">
                        <a:spcBef>
                          <a:spcPts val="0"/>
                        </a:spcBef>
                        <a:spcAft>
                          <a:spcPts val="0"/>
                        </a:spcAft>
                      </a:pPr>
                      <a:r>
                        <a:rPr lang="en-US" sz="1800" dirty="0">
                          <a:effectLst/>
                        </a:rPr>
                        <a:t>Season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HPWH Energy Shifted Per Event (</a:t>
                      </a:r>
                      <a:r>
                        <a:rPr lang="en-US" sz="1800" dirty="0" err="1">
                          <a:effectLst/>
                        </a:rPr>
                        <a:t>Wh</a:t>
                      </a: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Average Event Length (Hours)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ERWH Energy Shifted Per Event (</a:t>
                      </a:r>
                      <a:r>
                        <a:rPr lang="en-US" sz="1800" dirty="0" err="1">
                          <a:effectLst/>
                        </a:rPr>
                        <a:t>Wh</a:t>
                      </a: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Average Event Length (Hours)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2925999345"/>
                  </a:ext>
                </a:extLst>
              </a:tr>
              <a:tr h="279400">
                <a:tc>
                  <a:txBody>
                    <a:bodyPr/>
                    <a:lstStyle/>
                    <a:p>
                      <a:pPr marL="0" marR="0" indent="0">
                        <a:spcBef>
                          <a:spcPts val="0"/>
                        </a:spcBef>
                        <a:spcAft>
                          <a:spcPts val="0"/>
                        </a:spcAft>
                      </a:pPr>
                      <a:r>
                        <a:rPr lang="en-US" sz="1800">
                          <a:effectLst/>
                        </a:rPr>
                        <a:t>Winter</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300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600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802328879"/>
                  </a:ext>
                </a:extLst>
              </a:tr>
              <a:tr h="279400">
                <a:tc>
                  <a:txBody>
                    <a:bodyPr/>
                    <a:lstStyle/>
                    <a:p>
                      <a:pPr marL="0" marR="0" indent="0">
                        <a:spcBef>
                          <a:spcPts val="0"/>
                        </a:spcBef>
                        <a:spcAft>
                          <a:spcPts val="0"/>
                        </a:spcAft>
                      </a:pPr>
                      <a:r>
                        <a:rPr lang="en-US" sz="1800">
                          <a:effectLst/>
                        </a:rPr>
                        <a:t>Spring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250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1050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885950067"/>
                  </a:ext>
                </a:extLst>
              </a:tr>
              <a:tr h="279400">
                <a:tc>
                  <a:txBody>
                    <a:bodyPr/>
                    <a:lstStyle/>
                    <a:p>
                      <a:pPr marL="0" marR="0" indent="0">
                        <a:spcBef>
                          <a:spcPts val="0"/>
                        </a:spcBef>
                        <a:spcAft>
                          <a:spcPts val="0"/>
                        </a:spcAft>
                      </a:pPr>
                      <a:r>
                        <a:rPr lang="en-US" sz="1800">
                          <a:effectLst/>
                        </a:rPr>
                        <a:t>Summer</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350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a:effectLst/>
                        </a:rPr>
                        <a:t>1300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tc>
                  <a:txBody>
                    <a:bodyPr/>
                    <a:lstStyle/>
                    <a:p>
                      <a:pPr marL="0" marR="0" indent="0">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50" marR="57150" marT="0" marB="0"/>
                </a:tc>
                <a:extLst>
                  <a:ext uri="{0D108BD9-81ED-4DB2-BD59-A6C34878D82A}">
                    <a16:rowId xmlns="" xmlns:a16="http://schemas.microsoft.com/office/drawing/2014/main" val="14276296"/>
                  </a:ext>
                </a:extLst>
              </a:tr>
            </a:tbl>
          </a:graphicData>
        </a:graphic>
      </p:graphicFrame>
      <p:sp>
        <p:nvSpPr>
          <p:cNvPr id="4" name="Rectangle 3">
            <a:extLst>
              <a:ext uri="{FF2B5EF4-FFF2-40B4-BE49-F238E27FC236}">
                <a16:creationId xmlns="" xmlns:a16="http://schemas.microsoft.com/office/drawing/2014/main" id="{E96EF4FD-A093-4351-9A23-25F5D3104503}"/>
              </a:ext>
            </a:extLst>
          </p:cNvPr>
          <p:cNvSpPr/>
          <p:nvPr/>
        </p:nvSpPr>
        <p:spPr>
          <a:xfrm>
            <a:off x="1412085" y="1993988"/>
            <a:ext cx="10249829" cy="707886"/>
          </a:xfrm>
          <a:prstGeom prst="rect">
            <a:avLst/>
          </a:prstGeom>
        </p:spPr>
        <p:txBody>
          <a:bodyPr wrap="square">
            <a:spAutoFit/>
          </a:bodyPr>
          <a:lstStyle/>
          <a:p>
            <a:pPr defTabSz="914363"/>
            <a:r>
              <a:rPr lang="en-US" sz="2000" dirty="0">
                <a:solidFill>
                  <a:srgbClr val="616265"/>
                </a:solidFill>
                <a:latin typeface="Calibri" panose="020F0502020204030204" pitchFamily="34" charset="0"/>
                <a:ea typeface="Times New Roman" panose="02020603050405020304" pitchFamily="18" charset="0"/>
                <a:cs typeface="Times New Roman" panose="02020603050405020304" pitchFamily="18" charset="0"/>
              </a:rPr>
              <a:t>Approximate Energy Shifted During Peak Afternoon Hours (Average of Baselines, Rounded to the Nearest 50 W, Multiplied by the Average Number of Hours per Event for that Season) </a:t>
            </a:r>
            <a:endParaRPr lang="en-US" dirty="0">
              <a:solidFill>
                <a:srgbClr val="616265"/>
              </a:solidFill>
            </a:endParaRPr>
          </a:p>
        </p:txBody>
      </p:sp>
    </p:spTree>
    <p:extLst>
      <p:ext uri="{BB962C8B-B14F-4D97-AF65-F5344CB8AC3E}">
        <p14:creationId xmlns:p14="http://schemas.microsoft.com/office/powerpoint/2010/main" val="12130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1378" y="1845064"/>
          <a:ext cx="8458201" cy="2112818"/>
        </p:xfrm>
        <a:graphic>
          <a:graphicData uri="http://schemas.openxmlformats.org/drawingml/2006/table">
            <a:tbl>
              <a:tblPr firstRow="1" firstCol="1" bandRow="1">
                <a:tableStyleId>{5C22544A-7EE6-4342-B048-85BDC9FD1C3A}</a:tableStyleId>
              </a:tblPr>
              <a:tblGrid>
                <a:gridCol w="2115802">
                  <a:extLst>
                    <a:ext uri="{9D8B030D-6E8A-4147-A177-3AD203B41FA5}">
                      <a16:colId xmlns="" xmlns:a16="http://schemas.microsoft.com/office/drawing/2014/main" val="20000"/>
                    </a:ext>
                  </a:extLst>
                </a:gridCol>
                <a:gridCol w="1160799">
                  <a:extLst>
                    <a:ext uri="{9D8B030D-6E8A-4147-A177-3AD203B41FA5}">
                      <a16:colId xmlns="" xmlns:a16="http://schemas.microsoft.com/office/drawing/2014/main" val="20001"/>
                    </a:ext>
                  </a:extLst>
                </a:gridCol>
                <a:gridCol w="1223266">
                  <a:extLst>
                    <a:ext uri="{9D8B030D-6E8A-4147-A177-3AD203B41FA5}">
                      <a16:colId xmlns="" xmlns:a16="http://schemas.microsoft.com/office/drawing/2014/main" val="20002"/>
                    </a:ext>
                  </a:extLst>
                </a:gridCol>
                <a:gridCol w="1396001">
                  <a:extLst>
                    <a:ext uri="{9D8B030D-6E8A-4147-A177-3AD203B41FA5}">
                      <a16:colId xmlns="" xmlns:a16="http://schemas.microsoft.com/office/drawing/2014/main" val="20003"/>
                    </a:ext>
                  </a:extLst>
                </a:gridCol>
                <a:gridCol w="1292539">
                  <a:extLst>
                    <a:ext uri="{9D8B030D-6E8A-4147-A177-3AD203B41FA5}">
                      <a16:colId xmlns="" xmlns:a16="http://schemas.microsoft.com/office/drawing/2014/main" val="20004"/>
                    </a:ext>
                  </a:extLst>
                </a:gridCol>
                <a:gridCol w="1269794">
                  <a:extLst>
                    <a:ext uri="{9D8B030D-6E8A-4147-A177-3AD203B41FA5}">
                      <a16:colId xmlns="" xmlns:a16="http://schemas.microsoft.com/office/drawing/2014/main" val="20005"/>
                    </a:ext>
                  </a:extLst>
                </a:gridCol>
              </a:tblGrid>
              <a:tr h="1463040">
                <a:tc>
                  <a:txBody>
                    <a:bodyPr/>
                    <a:lstStyle/>
                    <a:p>
                      <a:pPr marL="0" marR="0" indent="0">
                        <a:spcBef>
                          <a:spcPts val="0"/>
                        </a:spcBef>
                        <a:spcAft>
                          <a:spcPts val="0"/>
                        </a:spcAft>
                      </a:pPr>
                      <a:r>
                        <a:rPr lang="en-US" sz="1600" dirty="0">
                          <a:effectLst/>
                        </a:rPr>
                        <a:t>Winter Peak Load Reduction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baseline="0" dirty="0">
                          <a:solidFill>
                            <a:schemeClr val="bg1">
                              <a:lumMod val="65000"/>
                            </a:schemeClr>
                          </a:solidFill>
                          <a:effectLst/>
                        </a:rPr>
                        <a:t>ER BL </a:t>
                      </a:r>
                      <a:r>
                        <a:rPr lang="en-US" sz="1600" dirty="0">
                          <a:solidFill>
                            <a:schemeClr val="bg1">
                              <a:lumMod val="65000"/>
                            </a:schemeClr>
                          </a:solidFill>
                          <a:effectLst/>
                        </a:rPr>
                        <a:t>(W/Hour</a:t>
                      </a:r>
                      <a:r>
                        <a:rPr lang="en-US" sz="1600" baseline="0" dirty="0">
                          <a:solidFill>
                            <a:schemeClr val="bg1">
                              <a:lumMod val="65000"/>
                            </a:schemeClr>
                          </a:solidFill>
                          <a:effectLst/>
                        </a:rPr>
                        <a:t> of DR Event</a:t>
                      </a:r>
                      <a:r>
                        <a:rPr lang="en-US" sz="1600" dirty="0">
                          <a:solidFill>
                            <a:schemeClr val="bg1">
                              <a:lumMod val="65000"/>
                            </a:schemeClr>
                          </a:solidFill>
                          <a:effectLst/>
                        </a:rPr>
                        <a:t>)</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BL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with DR   </a:t>
                      </a:r>
                      <a:r>
                        <a:rPr lang="en-US" sz="1600" dirty="0">
                          <a:effectLst/>
                        </a:rPr>
                        <a:t>(W/Hour</a:t>
                      </a:r>
                      <a:r>
                        <a:rPr lang="en-US" sz="1600" baseline="0" dirty="0">
                          <a:effectLst/>
                        </a:rPr>
                        <a:t> of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a:t>
                      </a:r>
                      <a:r>
                        <a:rPr lang="en-US" sz="1600" baseline="0" dirty="0">
                          <a:effectLst/>
                        </a:rPr>
                        <a:t> BL – </a:t>
                      </a:r>
                      <a:r>
                        <a:rPr lang="en-US" sz="1600" dirty="0">
                          <a:effectLst/>
                        </a:rPr>
                        <a:t>HPWH</a:t>
                      </a:r>
                      <a:r>
                        <a:rPr lang="en-US" sz="1600" baseline="0" dirty="0">
                          <a:effectLst/>
                        </a:rPr>
                        <a:t> Control</a:t>
                      </a:r>
                      <a:r>
                        <a:rPr lang="en-US" sz="1600" dirty="0">
                          <a:effectLst/>
                        </a:rPr>
                        <a:t> (W/Hour of</a:t>
                      </a:r>
                      <a:r>
                        <a:rPr lang="en-US" sz="1600" baseline="0" dirty="0">
                          <a:effectLst/>
                        </a:rPr>
                        <a:t>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 BL </a:t>
                      </a:r>
                      <a:r>
                        <a:rPr lang="en-US" sz="1600" baseline="0" dirty="0">
                          <a:effectLst/>
                        </a:rPr>
                        <a:t>–</a:t>
                      </a:r>
                    </a:p>
                    <a:p>
                      <a:pPr marL="0" marR="0" indent="0" algn="ctr">
                        <a:spcBef>
                          <a:spcPts val="0"/>
                        </a:spcBef>
                        <a:spcAft>
                          <a:spcPts val="0"/>
                        </a:spcAft>
                      </a:pPr>
                      <a:r>
                        <a:rPr lang="en-US" sz="1600" dirty="0">
                          <a:effectLst/>
                        </a:rPr>
                        <a:t>HPWH with DR (W/Hour of DR Event)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 Savings for Switching to HPWH with DR (W)</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15191">
                <a:tc>
                  <a:txBody>
                    <a:bodyPr/>
                    <a:lstStyle/>
                    <a:p>
                      <a:pPr marL="0" marR="0" indent="0">
                        <a:spcBef>
                          <a:spcPts val="0"/>
                        </a:spcBef>
                        <a:spcAft>
                          <a:spcPts val="0"/>
                        </a:spcAft>
                      </a:pPr>
                      <a:r>
                        <a:rPr lang="en-US" sz="1600" dirty="0">
                          <a:effectLst/>
                        </a:rPr>
                        <a:t>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616</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374</a:t>
                      </a:r>
                    </a:p>
                  </a:txBody>
                  <a:tcPr marL="68580" marR="68580" marT="0" marB="0" anchor="ctr"/>
                </a:tc>
                <a:tc>
                  <a:txBody>
                    <a:bodyPr/>
                    <a:lstStyle/>
                    <a:p>
                      <a:pPr marL="0" marR="0" indent="0" algn="ctr">
                        <a:spcBef>
                          <a:spcPts val="0"/>
                        </a:spcBef>
                        <a:spcAft>
                          <a:spcPts val="0"/>
                        </a:spcAft>
                      </a:pPr>
                      <a:r>
                        <a:rPr lang="en-US" sz="1600" dirty="0">
                          <a:effectLst/>
                        </a:rPr>
                        <a:t>310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533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334587">
                <a:tc>
                  <a:txBody>
                    <a:bodyPr/>
                    <a:lstStyle/>
                    <a:p>
                      <a:pPr marL="0" marR="0" indent="0">
                        <a:spcBef>
                          <a:spcPts val="0"/>
                        </a:spcBef>
                        <a:spcAft>
                          <a:spcPts val="0"/>
                        </a:spcAft>
                      </a:pPr>
                      <a:r>
                        <a:rPr lang="en-US" sz="1600" dirty="0">
                          <a:effectLst/>
                        </a:rPr>
                        <a:t>Evening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668</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321</a:t>
                      </a:r>
                    </a:p>
                  </a:txBody>
                  <a:tcPr marL="68580" marR="68580" marT="0" marB="0" anchor="ctr"/>
                </a:tc>
                <a:tc>
                  <a:txBody>
                    <a:bodyPr/>
                    <a:lstStyle/>
                    <a:p>
                      <a:pPr marL="0" marR="0" indent="0" algn="ctr">
                        <a:spcBef>
                          <a:spcPts val="0"/>
                        </a:spcBef>
                        <a:spcAft>
                          <a:spcPts val="0"/>
                        </a:spcAft>
                      </a:pPr>
                      <a:r>
                        <a:rPr lang="en-US" sz="1600" dirty="0">
                          <a:effectLst/>
                        </a:rPr>
                        <a:t>437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602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sp>
        <p:nvSpPr>
          <p:cNvPr id="5" name="TextBox 4"/>
          <p:cNvSpPr txBox="1"/>
          <p:nvPr/>
        </p:nvSpPr>
        <p:spPr>
          <a:xfrm>
            <a:off x="2265144" y="4578620"/>
            <a:ext cx="8214162" cy="1089529"/>
          </a:xfrm>
          <a:prstGeom prst="rect">
            <a:avLst/>
          </a:prstGeom>
          <a:noFill/>
        </p:spPr>
        <p:txBody>
          <a:bodyPr wrap="square" rtlCol="0">
            <a:spAutoFit/>
          </a:bodyPr>
          <a:lstStyle/>
          <a:p>
            <a:pPr defTabSz="914363"/>
            <a:r>
              <a:rPr lang="en-US" sz="2160" dirty="0">
                <a:solidFill>
                  <a:srgbClr val="616265"/>
                </a:solidFill>
              </a:rPr>
              <a:t>~90% of evening peak load power can be reduced by switching from uncontrolled ERWHs to Connected HPWHs</a:t>
            </a:r>
          </a:p>
          <a:p>
            <a:pPr marL="342886" indent="-342886" defTabSz="914363">
              <a:buFont typeface="Arial" panose="020B0604020202020204" pitchFamily="34" charset="0"/>
              <a:buChar char="•"/>
            </a:pPr>
            <a:endParaRPr lang="en-US" sz="2160" dirty="0">
              <a:solidFill>
                <a:srgbClr val="FF0000"/>
              </a:solidFill>
            </a:endParaRPr>
          </a:p>
        </p:txBody>
      </p:sp>
      <p:sp>
        <p:nvSpPr>
          <p:cNvPr id="6" name="Oval 5"/>
          <p:cNvSpPr/>
          <p:nvPr/>
        </p:nvSpPr>
        <p:spPr>
          <a:xfrm>
            <a:off x="9103198" y="3595622"/>
            <a:ext cx="685800" cy="457200"/>
          </a:xfrm>
          <a:prstGeom prst="ellipse">
            <a:avLst/>
          </a:prstGeom>
          <a:noFill/>
          <a:ln w="28575">
            <a:solidFill>
              <a:srgbClr val="C2400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cxnSp>
        <p:nvCxnSpPr>
          <p:cNvPr id="7" name="Straight Arrow Connector 6"/>
          <p:cNvCxnSpPr>
            <a:cxnSpLocks/>
            <a:endCxn id="6" idx="3"/>
          </p:cNvCxnSpPr>
          <p:nvPr/>
        </p:nvCxnSpPr>
        <p:spPr>
          <a:xfrm flipV="1">
            <a:off x="8371988" y="3985867"/>
            <a:ext cx="831642" cy="687692"/>
          </a:xfrm>
          <a:prstGeom prst="straightConnector1">
            <a:avLst/>
          </a:prstGeom>
          <a:ln w="38100">
            <a:solidFill>
              <a:srgbClr val="C24006"/>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28223" y="1351928"/>
            <a:ext cx="7858125" cy="424732"/>
          </a:xfrm>
          <a:prstGeom prst="rect">
            <a:avLst/>
          </a:prstGeom>
          <a:noFill/>
        </p:spPr>
        <p:txBody>
          <a:bodyPr wrap="square" rtlCol="0">
            <a:spAutoFit/>
          </a:bodyPr>
          <a:lstStyle/>
          <a:p>
            <a:pPr defTabSz="914363"/>
            <a:r>
              <a:rPr lang="en-US" sz="2160" dirty="0">
                <a:solidFill>
                  <a:srgbClr val="616265"/>
                </a:solidFill>
              </a:rPr>
              <a:t>Reduced Risk for Utilities, Reduced Cost to Consumers</a:t>
            </a:r>
          </a:p>
        </p:txBody>
      </p:sp>
      <p:sp>
        <p:nvSpPr>
          <p:cNvPr id="3" name="TextBox 2">
            <a:extLst>
              <a:ext uri="{FF2B5EF4-FFF2-40B4-BE49-F238E27FC236}">
                <a16:creationId xmlns="" xmlns:a16="http://schemas.microsoft.com/office/drawing/2014/main" id="{D33312E2-324A-440B-8703-0AA347B8BA1A}"/>
              </a:ext>
            </a:extLst>
          </p:cNvPr>
          <p:cNvSpPr txBox="1"/>
          <p:nvPr/>
        </p:nvSpPr>
        <p:spPr>
          <a:xfrm>
            <a:off x="1697256" y="6249422"/>
            <a:ext cx="8782050" cy="584775"/>
          </a:xfrm>
          <a:prstGeom prst="rect">
            <a:avLst/>
          </a:prstGeom>
          <a:noFill/>
        </p:spPr>
        <p:txBody>
          <a:bodyPr wrap="square" rtlCol="0">
            <a:spAutoFit/>
          </a:bodyPr>
          <a:lstStyle/>
          <a:p>
            <a:pPr defTabSz="914363"/>
            <a:r>
              <a:rPr lang="en-US" sz="1600" dirty="0">
                <a:solidFill>
                  <a:srgbClr val="616265"/>
                </a:solidFill>
              </a:rPr>
              <a:t>Acronyms: ER = electric resistance, BL= Baseline, W = watt, DR = demand response, CI = confidence interval, ERWH = electric resistance water heater, HPWH = heat pump water heater </a:t>
            </a:r>
          </a:p>
        </p:txBody>
      </p:sp>
    </p:spTree>
    <p:extLst>
      <p:ext uri="{BB962C8B-B14F-4D97-AF65-F5344CB8AC3E}">
        <p14:creationId xmlns:p14="http://schemas.microsoft.com/office/powerpoint/2010/main" val="13118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81378" y="1845064"/>
          <a:ext cx="8458201" cy="3088178"/>
        </p:xfrm>
        <a:graphic>
          <a:graphicData uri="http://schemas.openxmlformats.org/drawingml/2006/table">
            <a:tbl>
              <a:tblPr firstRow="1" firstCol="1" bandRow="1">
                <a:tableStyleId>{5C22544A-7EE6-4342-B048-85BDC9FD1C3A}</a:tableStyleId>
              </a:tblPr>
              <a:tblGrid>
                <a:gridCol w="2115802">
                  <a:extLst>
                    <a:ext uri="{9D8B030D-6E8A-4147-A177-3AD203B41FA5}">
                      <a16:colId xmlns="" xmlns:a16="http://schemas.microsoft.com/office/drawing/2014/main" val="20000"/>
                    </a:ext>
                  </a:extLst>
                </a:gridCol>
                <a:gridCol w="1160799">
                  <a:extLst>
                    <a:ext uri="{9D8B030D-6E8A-4147-A177-3AD203B41FA5}">
                      <a16:colId xmlns="" xmlns:a16="http://schemas.microsoft.com/office/drawing/2014/main" val="20001"/>
                    </a:ext>
                  </a:extLst>
                </a:gridCol>
                <a:gridCol w="1223266">
                  <a:extLst>
                    <a:ext uri="{9D8B030D-6E8A-4147-A177-3AD203B41FA5}">
                      <a16:colId xmlns="" xmlns:a16="http://schemas.microsoft.com/office/drawing/2014/main" val="20002"/>
                    </a:ext>
                  </a:extLst>
                </a:gridCol>
                <a:gridCol w="1396001">
                  <a:extLst>
                    <a:ext uri="{9D8B030D-6E8A-4147-A177-3AD203B41FA5}">
                      <a16:colId xmlns="" xmlns:a16="http://schemas.microsoft.com/office/drawing/2014/main" val="20003"/>
                    </a:ext>
                  </a:extLst>
                </a:gridCol>
                <a:gridCol w="1292539">
                  <a:extLst>
                    <a:ext uri="{9D8B030D-6E8A-4147-A177-3AD203B41FA5}">
                      <a16:colId xmlns="" xmlns:a16="http://schemas.microsoft.com/office/drawing/2014/main" val="20004"/>
                    </a:ext>
                  </a:extLst>
                </a:gridCol>
                <a:gridCol w="1269794">
                  <a:extLst>
                    <a:ext uri="{9D8B030D-6E8A-4147-A177-3AD203B41FA5}">
                      <a16:colId xmlns="" xmlns:a16="http://schemas.microsoft.com/office/drawing/2014/main" val="20005"/>
                    </a:ext>
                  </a:extLst>
                </a:gridCol>
              </a:tblGrid>
              <a:tr h="1463040">
                <a:tc>
                  <a:txBody>
                    <a:bodyPr/>
                    <a:lstStyle/>
                    <a:p>
                      <a:pPr marL="0" marR="0" indent="0">
                        <a:spcBef>
                          <a:spcPts val="0"/>
                        </a:spcBef>
                        <a:spcAft>
                          <a:spcPts val="0"/>
                        </a:spcAft>
                      </a:pPr>
                      <a:r>
                        <a:rPr lang="en-US" sz="1600" dirty="0">
                          <a:effectLst/>
                        </a:rPr>
                        <a:t>Winter Peak Load Reduction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baseline="0" dirty="0">
                          <a:solidFill>
                            <a:schemeClr val="bg1">
                              <a:lumMod val="65000"/>
                            </a:schemeClr>
                          </a:solidFill>
                          <a:effectLst/>
                        </a:rPr>
                        <a:t>ER BL </a:t>
                      </a:r>
                      <a:r>
                        <a:rPr lang="en-US" sz="1600" dirty="0">
                          <a:solidFill>
                            <a:schemeClr val="bg1">
                              <a:lumMod val="65000"/>
                            </a:schemeClr>
                          </a:solidFill>
                          <a:effectLst/>
                        </a:rPr>
                        <a:t>(W/Hour</a:t>
                      </a:r>
                      <a:r>
                        <a:rPr lang="en-US" sz="1600" baseline="0" dirty="0">
                          <a:solidFill>
                            <a:schemeClr val="bg1">
                              <a:lumMod val="65000"/>
                            </a:schemeClr>
                          </a:solidFill>
                          <a:effectLst/>
                        </a:rPr>
                        <a:t> of DR Event</a:t>
                      </a:r>
                      <a:r>
                        <a:rPr lang="en-US" sz="1600" dirty="0">
                          <a:solidFill>
                            <a:schemeClr val="bg1">
                              <a:lumMod val="65000"/>
                            </a:schemeClr>
                          </a:solidFill>
                          <a:effectLst/>
                        </a:rPr>
                        <a:t>)</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BL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aseline="0" dirty="0">
                          <a:effectLst/>
                        </a:rPr>
                        <a:t>ER with DR   </a:t>
                      </a:r>
                      <a:r>
                        <a:rPr lang="en-US" sz="1600" dirty="0">
                          <a:effectLst/>
                        </a:rPr>
                        <a:t>(W/Hour</a:t>
                      </a:r>
                      <a:r>
                        <a:rPr lang="en-US" sz="1600" baseline="0" dirty="0">
                          <a:effectLst/>
                        </a:rPr>
                        <a:t> of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a:t>
                      </a:r>
                      <a:r>
                        <a:rPr lang="en-US" sz="1600" baseline="0" dirty="0">
                          <a:effectLst/>
                        </a:rPr>
                        <a:t> BL – </a:t>
                      </a:r>
                      <a:r>
                        <a:rPr lang="en-US" sz="1600" dirty="0">
                          <a:effectLst/>
                        </a:rPr>
                        <a:t>HPWH</a:t>
                      </a:r>
                      <a:r>
                        <a:rPr lang="en-US" sz="1600" baseline="0" dirty="0">
                          <a:effectLst/>
                        </a:rPr>
                        <a:t> Control</a:t>
                      </a:r>
                      <a:r>
                        <a:rPr lang="en-US" sz="1600" dirty="0">
                          <a:effectLst/>
                        </a:rPr>
                        <a:t> (W/Hour of</a:t>
                      </a:r>
                      <a:r>
                        <a:rPr lang="en-US" sz="1600" baseline="0" dirty="0">
                          <a:effectLst/>
                        </a:rPr>
                        <a:t> DR Event</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ER BL </a:t>
                      </a:r>
                      <a:r>
                        <a:rPr lang="en-US" sz="1600" baseline="0" dirty="0">
                          <a:effectLst/>
                        </a:rPr>
                        <a:t>–</a:t>
                      </a:r>
                    </a:p>
                    <a:p>
                      <a:pPr marL="0" marR="0" indent="0" algn="ctr">
                        <a:spcBef>
                          <a:spcPts val="0"/>
                        </a:spcBef>
                        <a:spcAft>
                          <a:spcPts val="0"/>
                        </a:spcAft>
                      </a:pPr>
                      <a:r>
                        <a:rPr lang="en-US" sz="1600" dirty="0">
                          <a:effectLst/>
                        </a:rPr>
                        <a:t>HPWH with DR (W/Hour of DR Event)</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effectLst/>
                        </a:rPr>
                        <a:t>% Savings for Switching to HPWH with DR (W)</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15191">
                <a:tc>
                  <a:txBody>
                    <a:bodyPr/>
                    <a:lstStyle/>
                    <a:p>
                      <a:pPr marL="0" marR="0" indent="0">
                        <a:spcBef>
                          <a:spcPts val="0"/>
                        </a:spcBef>
                        <a:spcAft>
                          <a:spcPts val="0"/>
                        </a:spcAft>
                      </a:pPr>
                      <a:r>
                        <a:rPr lang="en-US" sz="1600" dirty="0">
                          <a:effectLst/>
                        </a:rPr>
                        <a:t>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616</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374</a:t>
                      </a:r>
                    </a:p>
                  </a:txBody>
                  <a:tcPr marL="68580" marR="68580" marT="0" marB="0" anchor="ctr"/>
                </a:tc>
                <a:tc>
                  <a:txBody>
                    <a:bodyPr/>
                    <a:lstStyle/>
                    <a:p>
                      <a:pPr marL="0" marR="0" indent="0" algn="ctr">
                        <a:spcBef>
                          <a:spcPts val="0"/>
                        </a:spcBef>
                        <a:spcAft>
                          <a:spcPts val="0"/>
                        </a:spcAft>
                      </a:pPr>
                      <a:r>
                        <a:rPr lang="en-US" sz="1600" dirty="0">
                          <a:effectLst/>
                        </a:rPr>
                        <a:t>310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533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87680">
                <a:tc>
                  <a:txBody>
                    <a:bodyPr/>
                    <a:lstStyle/>
                    <a:p>
                      <a:pPr marL="0" marR="0" indent="0">
                        <a:spcBef>
                          <a:spcPts val="0"/>
                        </a:spcBef>
                        <a:spcAft>
                          <a:spcPts val="0"/>
                        </a:spcAft>
                      </a:pPr>
                      <a:r>
                        <a:rPr lang="en-US" sz="1600" dirty="0">
                          <a:effectLst/>
                        </a:rPr>
                        <a:t>95% CI for Morning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85</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79</a:t>
                      </a:r>
                    </a:p>
                  </a:txBody>
                  <a:tcPr marL="68580" marR="68580" marT="0" marB="0" anchor="ctr"/>
                </a:tc>
                <a:tc>
                  <a:txBody>
                    <a:bodyPr/>
                    <a:lstStyle/>
                    <a:p>
                      <a:pPr marL="0" marR="0" indent="0" algn="ctr">
                        <a:spcBef>
                          <a:spcPts val="0"/>
                        </a:spcBef>
                        <a:spcAft>
                          <a:spcPts val="0"/>
                        </a:spcAft>
                      </a:pPr>
                      <a:r>
                        <a:rPr lang="en-US" sz="1600" dirty="0">
                          <a:effectLst/>
                        </a:rPr>
                        <a:t>83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334587">
                <a:tc>
                  <a:txBody>
                    <a:bodyPr/>
                    <a:lstStyle/>
                    <a:p>
                      <a:pPr marL="0" marR="0" indent="0">
                        <a:spcBef>
                          <a:spcPts val="0"/>
                        </a:spcBef>
                        <a:spcAft>
                          <a:spcPts val="0"/>
                        </a:spcAft>
                      </a:pPr>
                      <a:r>
                        <a:rPr lang="en-US" sz="1600" dirty="0">
                          <a:effectLst/>
                        </a:rPr>
                        <a:t>Evening Peak</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668</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321</a:t>
                      </a:r>
                    </a:p>
                  </a:txBody>
                  <a:tcPr marL="68580" marR="68580" marT="0" marB="0" anchor="ctr"/>
                </a:tc>
                <a:tc>
                  <a:txBody>
                    <a:bodyPr/>
                    <a:lstStyle/>
                    <a:p>
                      <a:pPr marL="0" marR="0" indent="0" algn="ctr">
                        <a:spcBef>
                          <a:spcPts val="0"/>
                        </a:spcBef>
                        <a:spcAft>
                          <a:spcPts val="0"/>
                        </a:spcAft>
                      </a:pPr>
                      <a:r>
                        <a:rPr lang="en-US" sz="1600" dirty="0">
                          <a:effectLst/>
                        </a:rPr>
                        <a:t>437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602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87680">
                <a:tc>
                  <a:txBody>
                    <a:bodyPr/>
                    <a:lstStyle/>
                    <a:p>
                      <a:pPr marL="0" marR="0" indent="0">
                        <a:spcBef>
                          <a:spcPts val="0"/>
                        </a:spcBef>
                        <a:spcAft>
                          <a:spcPts val="0"/>
                        </a:spcAft>
                      </a:pPr>
                      <a:r>
                        <a:rPr lang="en-US" sz="1600">
                          <a:effectLst/>
                        </a:rPr>
                        <a:t>95% CI for Evening Peak</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1600" dirty="0">
                          <a:solidFill>
                            <a:schemeClr val="bg1">
                              <a:lumMod val="65000"/>
                            </a:schemeClr>
                          </a:solidFill>
                          <a:effectLst/>
                        </a:rPr>
                        <a:t>57</a:t>
                      </a:r>
                      <a:endParaRPr lang="en-US" sz="1600" dirty="0">
                        <a:solidFill>
                          <a:schemeClr val="bg1">
                            <a:lumMod val="65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latin typeface="+mn-lt"/>
                          <a:ea typeface="Times New Roman" panose="02020603050405020304" pitchFamily="18" charset="0"/>
                        </a:rPr>
                        <a:t>77</a:t>
                      </a:r>
                    </a:p>
                  </a:txBody>
                  <a:tcPr marL="68580" marR="68580" marT="0" marB="0" anchor="ctr"/>
                </a:tc>
                <a:tc>
                  <a:txBody>
                    <a:bodyPr/>
                    <a:lstStyle/>
                    <a:p>
                      <a:pPr marL="0" marR="0" indent="0" algn="ctr">
                        <a:spcBef>
                          <a:spcPts val="0"/>
                        </a:spcBef>
                        <a:spcAft>
                          <a:spcPts val="0"/>
                        </a:spcAft>
                      </a:pPr>
                      <a:r>
                        <a:rPr lang="en-US" sz="1600" dirty="0">
                          <a:effectLst/>
                        </a:rPr>
                        <a:t>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58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1600" dirty="0">
                          <a:effectLst/>
                        </a:rPr>
                        <a:t>N/A</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5" name="TextBox 4"/>
          <p:cNvSpPr txBox="1"/>
          <p:nvPr/>
        </p:nvSpPr>
        <p:spPr>
          <a:xfrm>
            <a:off x="1925417" y="5012936"/>
            <a:ext cx="8214162" cy="1089529"/>
          </a:xfrm>
          <a:prstGeom prst="rect">
            <a:avLst/>
          </a:prstGeom>
          <a:noFill/>
        </p:spPr>
        <p:txBody>
          <a:bodyPr wrap="square" rtlCol="0">
            <a:spAutoFit/>
          </a:bodyPr>
          <a:lstStyle/>
          <a:p>
            <a:pPr defTabSz="914363"/>
            <a:r>
              <a:rPr lang="en-US" sz="2160" dirty="0">
                <a:solidFill>
                  <a:srgbClr val="616265"/>
                </a:solidFill>
              </a:rPr>
              <a:t>~90% of evening peak load power can be reduced by switching from uncontrolled ERWHs to Connected HPWHs</a:t>
            </a:r>
          </a:p>
          <a:p>
            <a:pPr marL="342886" indent="-342886" defTabSz="914363">
              <a:buFont typeface="Arial" panose="020B0604020202020204" pitchFamily="34" charset="0"/>
              <a:buChar char="•"/>
            </a:pPr>
            <a:endParaRPr lang="en-US" sz="2160" dirty="0">
              <a:solidFill>
                <a:srgbClr val="FF0000"/>
              </a:solidFill>
            </a:endParaRPr>
          </a:p>
        </p:txBody>
      </p:sp>
      <p:sp>
        <p:nvSpPr>
          <p:cNvPr id="6" name="Oval 5"/>
          <p:cNvSpPr/>
          <p:nvPr/>
        </p:nvSpPr>
        <p:spPr>
          <a:xfrm>
            <a:off x="9203133" y="4018230"/>
            <a:ext cx="685800" cy="457200"/>
          </a:xfrm>
          <a:prstGeom prst="ellipse">
            <a:avLst/>
          </a:prstGeom>
          <a:noFill/>
          <a:ln w="28575">
            <a:solidFill>
              <a:srgbClr val="C2400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sz="2160">
              <a:solidFill>
                <a:srgbClr val="FFFFFF"/>
              </a:solidFill>
            </a:endParaRPr>
          </a:p>
        </p:txBody>
      </p:sp>
      <p:cxnSp>
        <p:nvCxnSpPr>
          <p:cNvPr id="7" name="Straight Arrow Connector 6"/>
          <p:cNvCxnSpPr>
            <a:cxnSpLocks/>
            <a:endCxn id="6" idx="3"/>
          </p:cNvCxnSpPr>
          <p:nvPr/>
        </p:nvCxnSpPr>
        <p:spPr>
          <a:xfrm flipV="1">
            <a:off x="8471923" y="4408476"/>
            <a:ext cx="831642" cy="687692"/>
          </a:xfrm>
          <a:prstGeom prst="straightConnector1">
            <a:avLst/>
          </a:prstGeom>
          <a:ln w="38100">
            <a:solidFill>
              <a:srgbClr val="C24006"/>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28223" y="1351928"/>
            <a:ext cx="7858125" cy="424732"/>
          </a:xfrm>
          <a:prstGeom prst="rect">
            <a:avLst/>
          </a:prstGeom>
          <a:noFill/>
        </p:spPr>
        <p:txBody>
          <a:bodyPr wrap="square" rtlCol="0">
            <a:spAutoFit/>
          </a:bodyPr>
          <a:lstStyle/>
          <a:p>
            <a:pPr defTabSz="914363"/>
            <a:r>
              <a:rPr lang="en-US" sz="2160" dirty="0">
                <a:solidFill>
                  <a:srgbClr val="616265"/>
                </a:solidFill>
              </a:rPr>
              <a:t>Reduced Risk for Utilities, Reduced Cost to Consumers</a:t>
            </a:r>
          </a:p>
        </p:txBody>
      </p:sp>
      <p:sp>
        <p:nvSpPr>
          <p:cNvPr id="3" name="TextBox 2">
            <a:extLst>
              <a:ext uri="{FF2B5EF4-FFF2-40B4-BE49-F238E27FC236}">
                <a16:creationId xmlns="" xmlns:a16="http://schemas.microsoft.com/office/drawing/2014/main" id="{D33312E2-324A-440B-8703-0AA347B8BA1A}"/>
              </a:ext>
            </a:extLst>
          </p:cNvPr>
          <p:cNvSpPr txBox="1"/>
          <p:nvPr/>
        </p:nvSpPr>
        <p:spPr>
          <a:xfrm>
            <a:off x="1697256" y="6249422"/>
            <a:ext cx="8782050" cy="584775"/>
          </a:xfrm>
          <a:prstGeom prst="rect">
            <a:avLst/>
          </a:prstGeom>
          <a:noFill/>
        </p:spPr>
        <p:txBody>
          <a:bodyPr wrap="square" rtlCol="0">
            <a:spAutoFit/>
          </a:bodyPr>
          <a:lstStyle/>
          <a:p>
            <a:pPr defTabSz="914363"/>
            <a:r>
              <a:rPr lang="en-US" sz="1600" dirty="0">
                <a:solidFill>
                  <a:srgbClr val="616265"/>
                </a:solidFill>
              </a:rPr>
              <a:t>Acronyms: ER = electric resistance, BL= Baseline, W = watt, DR = demand response, CI = confidence interval, ERWH = electric resistance water heater, HPWH = heat pump water heater </a:t>
            </a:r>
          </a:p>
        </p:txBody>
      </p:sp>
    </p:spTree>
    <p:extLst>
      <p:ext uri="{BB962C8B-B14F-4D97-AF65-F5344CB8AC3E}">
        <p14:creationId xmlns:p14="http://schemas.microsoft.com/office/powerpoint/2010/main" val="262848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“Load flexibility” provides improved system operational capabilities</a:t>
            </a:r>
            <a:endParaRPr lang="en-US" dirty="0"/>
          </a:p>
        </p:txBody>
      </p:sp>
      <p:sp>
        <p:nvSpPr>
          <p:cNvPr id="3" name="Text Placeholder 2"/>
          <p:cNvSpPr>
            <a:spLocks noGrp="1"/>
          </p:cNvSpPr>
          <p:nvPr>
            <p:ph type="body" sz="quarter" idx="14"/>
          </p:nvPr>
        </p:nvSpPr>
        <p:spPr>
          <a:xfrm>
            <a:off x="1856509" y="1273486"/>
            <a:ext cx="8348443" cy="828270"/>
          </a:xfrm>
        </p:spPr>
        <p:txBody>
          <a:bodyPr/>
          <a:lstStyle/>
          <a:p>
            <a:r>
              <a:rPr lang="en-GB" dirty="0" smtClean="0"/>
              <a:t>DR can be repurposed to address three emerging industry megatrends</a:t>
            </a:r>
            <a:endParaRPr lang="en-US" dirty="0"/>
          </a:p>
        </p:txBody>
      </p:sp>
      <p:graphicFrame>
        <p:nvGraphicFramePr>
          <p:cNvPr id="4" name="Table 3"/>
          <p:cNvGraphicFramePr>
            <a:graphicFrameLocks noGrp="1"/>
          </p:cNvGraphicFramePr>
          <p:nvPr>
            <p:extLst/>
          </p:nvPr>
        </p:nvGraphicFramePr>
        <p:xfrm>
          <a:off x="1898708" y="1837190"/>
          <a:ext cx="5404374" cy="443777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3270774">
                  <a:extLst>
                    <a:ext uri="{9D8B030D-6E8A-4147-A177-3AD203B41FA5}">
                      <a16:colId xmlns:a16="http://schemas.microsoft.com/office/drawing/2014/main" xmlns="" val="20001"/>
                    </a:ext>
                  </a:extLst>
                </a:gridCol>
              </a:tblGrid>
              <a:tr h="443484">
                <a:tc>
                  <a:txBody>
                    <a:bodyPr/>
                    <a:lstStyle/>
                    <a:p>
                      <a:r>
                        <a:rPr lang="en-GB" dirty="0" smtClean="0">
                          <a:solidFill>
                            <a:srgbClr val="FFFFFF"/>
                          </a:solidFill>
                        </a:rPr>
                        <a:t>Mega-trend</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Challenges</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331431">
                <a:tc>
                  <a:txBody>
                    <a:bodyPr/>
                    <a:lstStyle/>
                    <a:p>
                      <a:r>
                        <a:rPr lang="en-GB" b="1" dirty="0" smtClean="0"/>
                        <a:t>Renewables growth</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Low net load leads to renewables curtailment and/or inefficient operation of thermal generation</a:t>
                      </a:r>
                    </a:p>
                    <a:p>
                      <a:pPr marL="285750" indent="-285750">
                        <a:buFont typeface="Arial" panose="020B0604020202020204" pitchFamily="34" charset="0"/>
                        <a:buChar char="•"/>
                      </a:pPr>
                      <a:r>
                        <a:rPr lang="en-GB" sz="1400" dirty="0" smtClean="0"/>
                        <a:t>Intermittency in supply contributes to increased</a:t>
                      </a:r>
                      <a:r>
                        <a:rPr lang="en-GB" sz="1400" baseline="0" dirty="0" smtClean="0"/>
                        <a:t> need for grid balancing</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1"/>
                  </a:ext>
                </a:extLst>
              </a:tr>
              <a:tr h="1331431">
                <a:tc>
                  <a:txBody>
                    <a:bodyPr/>
                    <a:lstStyle/>
                    <a:p>
                      <a:r>
                        <a:rPr lang="en-GB" b="1" dirty="0" smtClean="0"/>
                        <a:t>Grid modernization</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Costly upgrades are needed to improve resiliency and accommodate growth</a:t>
                      </a:r>
                      <a:r>
                        <a:rPr lang="en-GB" sz="1400" baseline="0" dirty="0" smtClean="0"/>
                        <a:t> in distributed energy resources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2"/>
                  </a:ext>
                </a:extLst>
              </a:tr>
              <a:tr h="1331431">
                <a:tc>
                  <a:txBody>
                    <a:bodyPr/>
                    <a:lstStyle/>
                    <a:p>
                      <a:r>
                        <a:rPr lang="en-GB" b="1" dirty="0" smtClean="0"/>
                        <a:t>Electrification</a:t>
                      </a:r>
                      <a:endParaRPr lang="en-US"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285750" indent="-285750">
                        <a:buFont typeface="Arial" panose="020B0604020202020204" pitchFamily="34" charset="0"/>
                        <a:buChar char="•"/>
                      </a:pPr>
                      <a:r>
                        <a:rPr lang="en-GB" sz="1400" dirty="0" smtClean="0"/>
                        <a:t>Rapid growth in electricity demand may introduce new capacity constraints</a:t>
                      </a: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nvPr>
        </p:nvGraphicFramePr>
        <p:xfrm>
          <a:off x="7722067" y="1855366"/>
          <a:ext cx="2702187" cy="4437777"/>
        </p:xfrm>
        <a:graphic>
          <a:graphicData uri="http://schemas.openxmlformats.org/drawingml/2006/table">
            <a:tbl>
              <a:tblPr firstRow="1" bandRow="1">
                <a:tableStyleId>{5C22544A-7EE6-4342-B048-85BDC9FD1C3A}</a:tableStyleId>
              </a:tblPr>
              <a:tblGrid>
                <a:gridCol w="2702187">
                  <a:extLst>
                    <a:ext uri="{9D8B030D-6E8A-4147-A177-3AD203B41FA5}">
                      <a16:colId xmlns:a16="http://schemas.microsoft.com/office/drawing/2014/main" xmlns="" val="20000"/>
                    </a:ext>
                  </a:extLst>
                </a:gridCol>
              </a:tblGrid>
              <a:tr h="443484">
                <a:tc>
                  <a:txBody>
                    <a:bodyPr/>
                    <a:lstStyle/>
                    <a:p>
                      <a:pPr algn="ctr"/>
                      <a:r>
                        <a:rPr lang="en-GB" dirty="0" smtClean="0">
                          <a:solidFill>
                            <a:srgbClr val="FFFFFF"/>
                          </a:solidFill>
                        </a:rPr>
                        <a:t>Load Flexibility Solution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331431">
                <a:tc>
                  <a:txBody>
                    <a:bodyPr/>
                    <a:lstStyle/>
                    <a:p>
                      <a:pPr marL="285750" indent="-285750">
                        <a:buFont typeface="Arial" panose="020B0604020202020204" pitchFamily="34" charset="0"/>
                        <a:buChar char="•"/>
                      </a:pPr>
                      <a:r>
                        <a:rPr lang="en-GB" sz="1400" dirty="0" smtClean="0"/>
                        <a:t>Electricity consumption can be shifted to times of low</a:t>
                      </a:r>
                      <a:r>
                        <a:rPr lang="en-GB" sz="1400" baseline="0" dirty="0" smtClean="0"/>
                        <a:t> net load</a:t>
                      </a:r>
                    </a:p>
                    <a:p>
                      <a:pPr marL="285750" indent="-285750">
                        <a:buFont typeface="Arial" panose="020B0604020202020204" pitchFamily="34" charset="0"/>
                        <a:buChar char="•"/>
                      </a:pPr>
                      <a:r>
                        <a:rPr lang="en-GB" sz="1400" baseline="0" dirty="0" smtClean="0"/>
                        <a:t>Fast-responding DR can provide ancillary services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331431">
                <a:tc>
                  <a:txBody>
                    <a:bodyPr/>
                    <a:lstStyle/>
                    <a:p>
                      <a:pPr marL="285750" indent="-285750">
                        <a:buFont typeface="Arial" panose="020B0604020202020204" pitchFamily="34" charset="0"/>
                        <a:buChar char="•"/>
                      </a:pPr>
                      <a:r>
                        <a:rPr lang="en-GB" sz="1400" dirty="0" smtClean="0"/>
                        <a:t>Geographically-targeted DR</a:t>
                      </a:r>
                      <a:r>
                        <a:rPr lang="en-GB" sz="1400" baseline="0" dirty="0" smtClean="0"/>
                        <a:t> can help to defer capacity upgrades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331431">
                <a:tc>
                  <a:txBody>
                    <a:bodyPr/>
                    <a:lstStyle/>
                    <a:p>
                      <a:pPr marL="285750" indent="-285750">
                        <a:buFont typeface="Arial" panose="020B0604020202020204" pitchFamily="34" charset="0"/>
                        <a:buChar char="•"/>
                      </a:pPr>
                      <a:r>
                        <a:rPr lang="en-GB" sz="1400" dirty="0" smtClean="0"/>
                        <a:t>Controlling new sources of load can reduce system costs while maintaining customer comfort and adding value to smart appliances and EVs</a:t>
                      </a: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sp>
        <p:nvSpPr>
          <p:cNvPr id="6" name="Right Arrow 5"/>
          <p:cNvSpPr/>
          <p:nvPr/>
        </p:nvSpPr>
        <p:spPr>
          <a:xfrm>
            <a:off x="7387906" y="2541864"/>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7" name="Right Arrow 6"/>
          <p:cNvSpPr/>
          <p:nvPr/>
        </p:nvSpPr>
        <p:spPr>
          <a:xfrm>
            <a:off x="7387906" y="3860333"/>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8" name="Right Arrow 7"/>
          <p:cNvSpPr/>
          <p:nvPr/>
        </p:nvSpPr>
        <p:spPr>
          <a:xfrm>
            <a:off x="7397693" y="5261295"/>
            <a:ext cx="201335" cy="813732"/>
          </a:xfrm>
          <a:prstGeom prst="rightArrow">
            <a:avLst>
              <a:gd name="adj1" fmla="val 50000"/>
              <a:gd name="adj2" fmla="val 10000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Tree>
    <p:extLst>
      <p:ext uri="{BB962C8B-B14F-4D97-AF65-F5344CB8AC3E}">
        <p14:creationId xmlns:p14="http://schemas.microsoft.com/office/powerpoint/2010/main" val="2810479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kW Reduction During Shed Events</a:t>
            </a:r>
            <a:br>
              <a:rPr lang="en-US" dirty="0"/>
            </a:br>
            <a:r>
              <a:rPr lang="en-US" dirty="0"/>
              <a:t>(for each water heater type)</a:t>
            </a:r>
          </a:p>
        </p:txBody>
      </p:sp>
      <p:sp>
        <p:nvSpPr>
          <p:cNvPr id="3" name="Content Placeholder 2"/>
          <p:cNvSpPr>
            <a:spLocks noGrp="1"/>
          </p:cNvSpPr>
          <p:nvPr>
            <p:ph sz="quarter" idx="20"/>
          </p:nvPr>
        </p:nvSpPr>
        <p:spPr>
          <a:xfrm>
            <a:off x="1143000" y="1714500"/>
            <a:ext cx="10668000" cy="5143501"/>
          </a:xfrm>
        </p:spPr>
        <p:txBody>
          <a:bodyPr>
            <a:normAutofit lnSpcReduction="10000"/>
          </a:bodyPr>
          <a:lstStyle/>
          <a:p>
            <a:r>
              <a:rPr lang="en-US" dirty="0"/>
              <a:t>Many ways to determine the average kW reduction </a:t>
            </a:r>
          </a:p>
          <a:p>
            <a:pPr lvl="1"/>
            <a:r>
              <a:rPr lang="en-US" dirty="0"/>
              <a:t>Baseline 1: Event Group vs. Control Group</a:t>
            </a:r>
            <a:br>
              <a:rPr lang="en-US" dirty="0"/>
            </a:b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marL="457182" lvl="1" indent="0">
              <a:buNone/>
            </a:pPr>
            <a:endParaRPr lang="en-US" dirty="0"/>
          </a:p>
          <a:p>
            <a:pPr lvl="1"/>
            <a:endParaRPr lang="en-US" dirty="0"/>
          </a:p>
          <a:p>
            <a:pPr lvl="1"/>
            <a:endParaRPr lang="en-US" dirty="0"/>
          </a:p>
          <a:p>
            <a:pPr marL="457182" lvl="1" indent="0">
              <a:buNone/>
            </a:pPr>
            <a:endParaRPr lang="en-US" dirty="0"/>
          </a:p>
          <a:p>
            <a:pPr marL="457182" lvl="1" indent="0">
              <a:buNone/>
            </a:pPr>
            <a:endParaRPr lang="en-US" dirty="0"/>
          </a:p>
          <a:p>
            <a:pPr lvl="1"/>
            <a:endParaRPr lang="en-US" dirty="0">
              <a:solidFill>
                <a:schemeClr val="bg1">
                  <a:lumMod val="50000"/>
                </a:schemeClr>
              </a:solidFill>
            </a:endParaRPr>
          </a:p>
          <a:p>
            <a:pPr lvl="1"/>
            <a:r>
              <a:rPr lang="en-US" dirty="0">
                <a:solidFill>
                  <a:schemeClr val="bg1">
                    <a:lumMod val="50000"/>
                  </a:schemeClr>
                </a:solidFill>
              </a:rPr>
              <a:t>Baseline 2: Prior- Week Baseline</a:t>
            </a:r>
          </a:p>
          <a:p>
            <a:pPr lvl="1"/>
            <a:r>
              <a:rPr lang="en-US" dirty="0">
                <a:solidFill>
                  <a:schemeClr val="bg1">
                    <a:lumMod val="50000"/>
                  </a:schemeClr>
                </a:solidFill>
              </a:rPr>
              <a:t>Baseline 3: Full Season Baseline</a:t>
            </a:r>
          </a:p>
        </p:txBody>
      </p:sp>
      <p:graphicFrame>
        <p:nvGraphicFramePr>
          <p:cNvPr id="4" name="Chart 3"/>
          <p:cNvGraphicFramePr/>
          <p:nvPr/>
        </p:nvGraphicFramePr>
        <p:xfrm>
          <a:off x="2286000" y="2392362"/>
          <a:ext cx="6553200" cy="347503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43400" y="5524500"/>
            <a:ext cx="2362200" cy="419100"/>
          </a:xfrm>
          <a:prstGeom prst="rect">
            <a:avLst/>
          </a:prstGeom>
        </p:spPr>
      </p:pic>
      <p:cxnSp>
        <p:nvCxnSpPr>
          <p:cNvPr id="9" name="Straight Arrow Connector 8"/>
          <p:cNvCxnSpPr/>
          <p:nvPr/>
        </p:nvCxnSpPr>
        <p:spPr>
          <a:xfrm flipV="1">
            <a:off x="6477000" y="2743200"/>
            <a:ext cx="2133600" cy="838200"/>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839200" y="2057400"/>
            <a:ext cx="2406869" cy="1421928"/>
          </a:xfrm>
          <a:prstGeom prst="rect">
            <a:avLst/>
          </a:prstGeom>
          <a:noFill/>
        </p:spPr>
        <p:txBody>
          <a:bodyPr wrap="square" rtlCol="0">
            <a:spAutoFit/>
          </a:bodyPr>
          <a:lstStyle/>
          <a:p>
            <a:pPr defTabSz="914363"/>
            <a:r>
              <a:rPr lang="en-US" sz="2160" dirty="0">
                <a:solidFill>
                  <a:srgbClr val="616265"/>
                </a:solidFill>
              </a:rPr>
              <a:t>Unpredictable behavior is expected in this baseline</a:t>
            </a:r>
          </a:p>
        </p:txBody>
      </p:sp>
    </p:spTree>
    <p:extLst>
      <p:ext uri="{BB962C8B-B14F-4D97-AF65-F5344CB8AC3E}">
        <p14:creationId xmlns:p14="http://schemas.microsoft.com/office/powerpoint/2010/main" val="381955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1143000" y="1537369"/>
            <a:ext cx="10668000" cy="5408074"/>
          </a:xfrm>
        </p:spPr>
        <p:txBody>
          <a:bodyPr>
            <a:normAutofit lnSpcReduction="10000"/>
          </a:bodyPr>
          <a:lstStyle/>
          <a:p>
            <a:pPr marL="0" indent="0">
              <a:buNone/>
            </a:pPr>
            <a:r>
              <a:rPr lang="en-US" dirty="0"/>
              <a:t>Many ways to determine the average kW reduction </a:t>
            </a:r>
          </a:p>
          <a:p>
            <a:pPr lvl="1"/>
            <a:r>
              <a:rPr lang="en-US" dirty="0">
                <a:solidFill>
                  <a:schemeClr val="bg1">
                    <a:lumMod val="50000"/>
                  </a:schemeClr>
                </a:solidFill>
              </a:rPr>
              <a:t>Baseline 1: Event Group vs. Control Group</a:t>
            </a:r>
          </a:p>
          <a:p>
            <a:pPr lvl="1"/>
            <a:r>
              <a:rPr lang="en-US" dirty="0"/>
              <a:t>Baseline 2: Prior- Week Baseline</a:t>
            </a:r>
          </a:p>
          <a:p>
            <a:pPr lvl="1"/>
            <a:endParaRPr lang="en-US" dirty="0"/>
          </a:p>
          <a:p>
            <a:pPr lvl="1"/>
            <a:endParaRPr lang="en-US" dirty="0"/>
          </a:p>
          <a:p>
            <a:pPr lvl="1"/>
            <a:endParaRPr lang="en-US" dirty="0"/>
          </a:p>
          <a:p>
            <a:pPr marL="457182" lvl="1" indent="0">
              <a:buNone/>
            </a:pPr>
            <a:endParaRPr lang="en-US" dirty="0"/>
          </a:p>
          <a:p>
            <a:pPr lvl="1"/>
            <a:endParaRPr lang="en-US" dirty="0"/>
          </a:p>
          <a:p>
            <a:pPr marL="457182"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solidFill>
                <a:schemeClr val="bg1">
                  <a:lumMod val="50000"/>
                </a:schemeClr>
              </a:solidFill>
            </a:endParaRPr>
          </a:p>
          <a:p>
            <a:pPr lvl="1"/>
            <a:r>
              <a:rPr lang="en-US" dirty="0">
                <a:solidFill>
                  <a:schemeClr val="bg1">
                    <a:lumMod val="50000"/>
                  </a:schemeClr>
                </a:solidFill>
              </a:rPr>
              <a:t>Baseline 3: Full Season Baseline</a:t>
            </a:r>
          </a:p>
        </p:txBody>
      </p:sp>
      <p:graphicFrame>
        <p:nvGraphicFramePr>
          <p:cNvPr id="5" name="Chart 4"/>
          <p:cNvGraphicFramePr/>
          <p:nvPr/>
        </p:nvGraphicFramePr>
        <p:xfrm>
          <a:off x="2362200" y="2514601"/>
          <a:ext cx="6629400" cy="364656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6858000" y="2743201"/>
            <a:ext cx="1981200" cy="1729264"/>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39200" y="2057400"/>
            <a:ext cx="1981200" cy="1754326"/>
          </a:xfrm>
          <a:prstGeom prst="rect">
            <a:avLst/>
          </a:prstGeom>
          <a:noFill/>
        </p:spPr>
        <p:txBody>
          <a:bodyPr wrap="square" rtlCol="0">
            <a:spAutoFit/>
          </a:bodyPr>
          <a:lstStyle/>
          <a:p>
            <a:pPr defTabSz="914363"/>
            <a:r>
              <a:rPr lang="en-US" sz="2160" dirty="0">
                <a:solidFill>
                  <a:srgbClr val="616265"/>
                </a:solidFill>
              </a:rPr>
              <a:t>Unpredictable behavior is averaged out in this baseline</a:t>
            </a:r>
          </a:p>
        </p:txBody>
      </p:sp>
      <p:sp>
        <p:nvSpPr>
          <p:cNvPr id="10" name="Left Brace 9"/>
          <p:cNvSpPr/>
          <p:nvPr/>
        </p:nvSpPr>
        <p:spPr>
          <a:xfrm rot="16200000">
            <a:off x="7505700" y="5067300"/>
            <a:ext cx="381000" cy="15240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914363"/>
            <a:endParaRPr lang="en-US" sz="2160">
              <a:solidFill>
                <a:srgbClr val="616265"/>
              </a:solidFill>
            </a:endParaRPr>
          </a:p>
        </p:txBody>
      </p:sp>
      <p:sp>
        <p:nvSpPr>
          <p:cNvPr id="11" name="TextBox 10"/>
          <p:cNvSpPr txBox="1"/>
          <p:nvPr/>
        </p:nvSpPr>
        <p:spPr>
          <a:xfrm>
            <a:off x="6934200" y="6034994"/>
            <a:ext cx="1828800" cy="757130"/>
          </a:xfrm>
          <a:prstGeom prst="rect">
            <a:avLst/>
          </a:prstGeom>
          <a:noFill/>
        </p:spPr>
        <p:txBody>
          <a:bodyPr wrap="square" rtlCol="0">
            <a:spAutoFit/>
          </a:bodyPr>
          <a:lstStyle/>
          <a:p>
            <a:pPr defTabSz="914363"/>
            <a:r>
              <a:rPr lang="en-US" sz="2160" dirty="0">
                <a:solidFill>
                  <a:srgbClr val="616265"/>
                </a:solidFill>
              </a:rPr>
              <a:t>Weekend days</a:t>
            </a:r>
          </a:p>
        </p:txBody>
      </p:sp>
      <p:sp>
        <p:nvSpPr>
          <p:cNvPr id="13" name="Title 1"/>
          <p:cNvSpPr txBox="1">
            <a:spLocks/>
          </p:cNvSpPr>
          <p:nvPr/>
        </p:nvSpPr>
        <p:spPr>
          <a:xfrm>
            <a:off x="2564062" y="453479"/>
            <a:ext cx="8256338" cy="923330"/>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500" b="1" kern="1200">
                <a:solidFill>
                  <a:srgbClr val="D57500"/>
                </a:solidFill>
                <a:latin typeface="Arial"/>
                <a:ea typeface="+mj-ea"/>
                <a:cs typeface="Arial"/>
              </a:defRPr>
            </a:lvl1pPr>
          </a:lstStyle>
          <a:p>
            <a:r>
              <a:rPr lang="en-US" sz="3000" dirty="0"/>
              <a:t>Average kW Reduction During Shed Events</a:t>
            </a:r>
            <a:br>
              <a:rPr lang="en-US" sz="3000" dirty="0"/>
            </a:br>
            <a:r>
              <a:rPr lang="en-US" sz="3000" dirty="0"/>
              <a:t>(for each water heater type)</a:t>
            </a:r>
          </a:p>
        </p:txBody>
      </p:sp>
    </p:spTree>
    <p:extLst>
      <p:ext uri="{BB962C8B-B14F-4D97-AF65-F5344CB8AC3E}">
        <p14:creationId xmlns:p14="http://schemas.microsoft.com/office/powerpoint/2010/main" val="38356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Average kW Reduction During Shed Events</a:t>
            </a:r>
            <a:br>
              <a:rPr lang="en-US" dirty="0"/>
            </a:br>
            <a:r>
              <a:rPr lang="en-US" dirty="0"/>
              <a:t>(For each water heater type)</a:t>
            </a:r>
          </a:p>
        </p:txBody>
      </p:sp>
      <p:sp>
        <p:nvSpPr>
          <p:cNvPr id="3" name="Content Placeholder 2"/>
          <p:cNvSpPr>
            <a:spLocks noGrp="1"/>
          </p:cNvSpPr>
          <p:nvPr>
            <p:ph sz="quarter" idx="20"/>
          </p:nvPr>
        </p:nvSpPr>
        <p:spPr>
          <a:xfrm>
            <a:off x="1143000" y="1411574"/>
            <a:ext cx="10668000" cy="4874927"/>
          </a:xfrm>
        </p:spPr>
        <p:txBody>
          <a:bodyPr>
            <a:normAutofit/>
          </a:bodyPr>
          <a:lstStyle/>
          <a:p>
            <a:r>
              <a:rPr lang="en-US" dirty="0"/>
              <a:t>Many ways to determine the average kW reduction </a:t>
            </a:r>
          </a:p>
          <a:p>
            <a:pPr lvl="1"/>
            <a:r>
              <a:rPr lang="en-US" dirty="0">
                <a:solidFill>
                  <a:schemeClr val="bg1">
                    <a:lumMod val="50000"/>
                  </a:schemeClr>
                </a:solidFill>
              </a:rPr>
              <a:t>Baseline 1: Event Group vs. Control Group</a:t>
            </a:r>
          </a:p>
          <a:p>
            <a:pPr lvl="1"/>
            <a:r>
              <a:rPr lang="en-US" dirty="0">
                <a:solidFill>
                  <a:schemeClr val="bg1">
                    <a:lumMod val="50000"/>
                  </a:schemeClr>
                </a:solidFill>
              </a:rPr>
              <a:t>Baseline 2: Prior- Week Baseline</a:t>
            </a:r>
          </a:p>
          <a:p>
            <a:pPr lvl="1"/>
            <a:r>
              <a:rPr lang="en-US" dirty="0"/>
              <a:t>Baseline 3: Full Season Baseline</a:t>
            </a:r>
          </a:p>
          <a:p>
            <a:pPr marL="457182" lvl="1" indent="0">
              <a:buNone/>
            </a:pPr>
            <a:endParaRPr lang="en-US" dirty="0"/>
          </a:p>
          <a:p>
            <a:pPr marL="457182" lvl="1" indent="0">
              <a:buNone/>
            </a:pPr>
            <a:endParaRPr lang="en-US" dirty="0"/>
          </a:p>
        </p:txBody>
      </p:sp>
      <p:graphicFrame>
        <p:nvGraphicFramePr>
          <p:cNvPr id="6" name="Chart 5"/>
          <p:cNvGraphicFramePr/>
          <p:nvPr/>
        </p:nvGraphicFramePr>
        <p:xfrm>
          <a:off x="2209800" y="2743200"/>
          <a:ext cx="6812280" cy="40386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6858000" y="2743200"/>
            <a:ext cx="1981200" cy="2362200"/>
          </a:xfrm>
          <a:prstGeom prst="straightConnector1">
            <a:avLst/>
          </a:prstGeom>
          <a:ln w="50800">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39200" y="2057400"/>
            <a:ext cx="1676400" cy="2086725"/>
          </a:xfrm>
          <a:prstGeom prst="rect">
            <a:avLst/>
          </a:prstGeom>
          <a:noFill/>
        </p:spPr>
        <p:txBody>
          <a:bodyPr wrap="square" rtlCol="0">
            <a:spAutoFit/>
          </a:bodyPr>
          <a:lstStyle/>
          <a:p>
            <a:pPr defTabSz="914363"/>
            <a:r>
              <a:rPr lang="en-US" sz="2160" dirty="0">
                <a:solidFill>
                  <a:srgbClr val="616265"/>
                </a:solidFill>
              </a:rPr>
              <a:t>Baseline 3 trends toward a typical hot water load profile</a:t>
            </a:r>
          </a:p>
        </p:txBody>
      </p:sp>
      <p:sp>
        <p:nvSpPr>
          <p:cNvPr id="11" name="Text Box 2"/>
          <p:cNvSpPr txBox="1">
            <a:spLocks noChangeArrowheads="1"/>
          </p:cNvSpPr>
          <p:nvPr/>
        </p:nvSpPr>
        <p:spPr bwMode="auto">
          <a:xfrm>
            <a:off x="4876800" y="6515783"/>
            <a:ext cx="685800" cy="189817"/>
          </a:xfrm>
          <a:prstGeom prst="rect">
            <a:avLst/>
          </a:prstGeom>
          <a:solidFill>
            <a:srgbClr val="FFFFFF"/>
          </a:solidFill>
          <a:ln w="9525">
            <a:noFill/>
            <a:miter lim="800000"/>
            <a:headEnd/>
            <a:tailEnd/>
          </a:ln>
        </p:spPr>
        <p:txBody>
          <a:bodyPr rot="0" vert="horz" wrap="square" lIns="0" tIns="0" rIns="0" bIns="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63"/>
            <a:r>
              <a:rPr lang="en-US" dirty="0">
                <a:solidFill>
                  <a:srgbClr val="616265"/>
                </a:solidFill>
                <a:latin typeface="Times New Roman" panose="02020603050405020304" pitchFamily="18" charset="0"/>
                <a:cs typeface="Times New Roman" panose="02020603050405020304" pitchFamily="18" charset="0"/>
              </a:rPr>
              <a:t>Event</a:t>
            </a:r>
          </a:p>
        </p:txBody>
      </p:sp>
    </p:spTree>
    <p:extLst>
      <p:ext uri="{BB962C8B-B14F-4D97-AF65-F5344CB8AC3E}">
        <p14:creationId xmlns:p14="http://schemas.microsoft.com/office/powerpoint/2010/main" val="32607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kW Reduction Using All Shed Events</a:t>
            </a:r>
          </a:p>
        </p:txBody>
      </p:sp>
      <p:graphicFrame>
        <p:nvGraphicFramePr>
          <p:cNvPr id="4" name="Content Placeholder 3"/>
          <p:cNvGraphicFramePr>
            <a:graphicFrameLocks noGrp="1"/>
          </p:cNvGraphicFramePr>
          <p:nvPr>
            <p:ph sz="quarter" idx="20"/>
          </p:nvPr>
        </p:nvGraphicFramePr>
        <p:xfrm>
          <a:off x="932793" y="1318260"/>
          <a:ext cx="10668000" cy="4249782"/>
        </p:xfrm>
        <a:graphic>
          <a:graphicData uri="http://schemas.openxmlformats.org/drawingml/2006/table">
            <a:tbl>
              <a:tblPr firstRow="1" firstCol="1" bandRow="1">
                <a:tableStyleId>{5C22544A-7EE6-4342-B048-85BDC9FD1C3A}</a:tableStyleId>
              </a:tblPr>
              <a:tblGrid>
                <a:gridCol w="4571999">
                  <a:extLst>
                    <a:ext uri="{9D8B030D-6E8A-4147-A177-3AD203B41FA5}">
                      <a16:colId xmlns="" xmlns:a16="http://schemas.microsoft.com/office/drawing/2014/main" val="20000"/>
                    </a:ext>
                  </a:extLst>
                </a:gridCol>
                <a:gridCol w="1016000">
                  <a:extLst>
                    <a:ext uri="{9D8B030D-6E8A-4147-A177-3AD203B41FA5}">
                      <a16:colId xmlns="" xmlns:a16="http://schemas.microsoft.com/office/drawing/2014/main" val="20001"/>
                    </a:ext>
                  </a:extLst>
                </a:gridCol>
                <a:gridCol w="1016000">
                  <a:extLst>
                    <a:ext uri="{9D8B030D-6E8A-4147-A177-3AD203B41FA5}">
                      <a16:colId xmlns="" xmlns:a16="http://schemas.microsoft.com/office/drawing/2014/main" val="20002"/>
                    </a:ext>
                  </a:extLst>
                </a:gridCol>
                <a:gridCol w="1016000">
                  <a:extLst>
                    <a:ext uri="{9D8B030D-6E8A-4147-A177-3AD203B41FA5}">
                      <a16:colId xmlns="" xmlns:a16="http://schemas.microsoft.com/office/drawing/2014/main" val="20003"/>
                    </a:ext>
                  </a:extLst>
                </a:gridCol>
                <a:gridCol w="1016000">
                  <a:extLst>
                    <a:ext uri="{9D8B030D-6E8A-4147-A177-3AD203B41FA5}">
                      <a16:colId xmlns="" xmlns:a16="http://schemas.microsoft.com/office/drawing/2014/main" val="20004"/>
                    </a:ext>
                  </a:extLst>
                </a:gridCol>
                <a:gridCol w="1016000">
                  <a:extLst>
                    <a:ext uri="{9D8B030D-6E8A-4147-A177-3AD203B41FA5}">
                      <a16:colId xmlns="" xmlns:a16="http://schemas.microsoft.com/office/drawing/2014/main" val="20005"/>
                    </a:ext>
                  </a:extLst>
                </a:gridCol>
                <a:gridCol w="1016001">
                  <a:extLst>
                    <a:ext uri="{9D8B030D-6E8A-4147-A177-3AD203B41FA5}">
                      <a16:colId xmlns="" xmlns:a16="http://schemas.microsoft.com/office/drawing/2014/main" val="20006"/>
                    </a:ext>
                  </a:extLst>
                </a:gridCol>
              </a:tblGrid>
              <a:tr h="487680">
                <a:tc>
                  <a:txBody>
                    <a:bodyPr/>
                    <a:lstStyle/>
                    <a:p>
                      <a:pPr marL="0" marR="0" indent="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T="0" marB="0"/>
                </a:tc>
                <a:tc gridSpan="3">
                  <a:txBody>
                    <a:bodyPr/>
                    <a:lstStyle/>
                    <a:p>
                      <a:pPr marL="0" marR="0" indent="0" algn="ctr">
                        <a:spcBef>
                          <a:spcPts val="0"/>
                        </a:spcBef>
                        <a:spcAft>
                          <a:spcPts val="0"/>
                        </a:spcAft>
                      </a:pPr>
                      <a:r>
                        <a:rPr lang="en-US" sz="1600">
                          <a:effectLst/>
                        </a:rPr>
                        <a:t>Heat Pump Water Heaters (n=145)</a:t>
                      </a:r>
                      <a:endParaRPr lang="en-US" sz="1600">
                        <a:effectLst/>
                        <a:latin typeface="Times New Roman" panose="02020603050405020304" pitchFamily="18" charset="0"/>
                        <a:ea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tc gridSpan="3">
                  <a:txBody>
                    <a:bodyPr/>
                    <a:lstStyle/>
                    <a:p>
                      <a:pPr marL="0" marR="0" indent="0" algn="ctr">
                        <a:spcBef>
                          <a:spcPts val="0"/>
                        </a:spcBef>
                        <a:spcAft>
                          <a:spcPts val="0"/>
                        </a:spcAft>
                      </a:pPr>
                      <a:r>
                        <a:rPr lang="en-US" sz="1600">
                          <a:effectLst/>
                        </a:rPr>
                        <a:t>Electric Resistance (n=86)</a:t>
                      </a:r>
                      <a:endParaRPr lang="en-US" sz="1600">
                        <a:effectLst/>
                        <a:latin typeface="Times New Roman" panose="02020603050405020304" pitchFamily="18" charset="0"/>
                        <a:ea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87680">
                <a:tc>
                  <a:txBody>
                    <a:bodyPr/>
                    <a:lstStyle/>
                    <a:p>
                      <a:r>
                        <a:rPr lang="en-US" sz="2200" dirty="0"/>
                        <a:t>Baseline</a:t>
                      </a:r>
                      <a:r>
                        <a:rPr lang="en-US" sz="2200" baseline="0" dirty="0"/>
                        <a:t> #</a:t>
                      </a:r>
                      <a:endParaRPr lang="en-US" sz="2200" dirty="0"/>
                    </a:p>
                  </a:txBody>
                  <a:tcPr marT="0" marB="0"/>
                </a:tc>
                <a:tc>
                  <a:txBody>
                    <a:bodyPr/>
                    <a:lstStyle/>
                    <a:p>
                      <a:pPr marL="0" marR="0" indent="0">
                        <a:spcBef>
                          <a:spcPts val="0"/>
                        </a:spcBef>
                        <a:spcAft>
                          <a:spcPts val="0"/>
                        </a:spcAft>
                      </a:pPr>
                      <a:r>
                        <a:rPr lang="en-US" sz="1600" dirty="0">
                          <a:effectLst/>
                        </a:rPr>
                        <a:t>Base 1</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2</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3</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1</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2</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spcBef>
                          <a:spcPts val="0"/>
                        </a:spcBef>
                        <a:spcAft>
                          <a:spcPts val="0"/>
                        </a:spcAft>
                      </a:pPr>
                      <a:r>
                        <a:rPr lang="en-US" sz="1600" dirty="0">
                          <a:effectLst/>
                        </a:rPr>
                        <a:t>Base 3</a:t>
                      </a:r>
                      <a:endParaRPr lang="en-US" sz="1600" dirty="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 xmlns:a16="http://schemas.microsoft.com/office/drawing/2014/main" val="10001"/>
                  </a:ext>
                </a:extLst>
              </a:tr>
              <a:tr h="517014">
                <a:tc>
                  <a:txBody>
                    <a:bodyPr/>
                    <a:lstStyle/>
                    <a:p>
                      <a:pPr marL="0" marR="0" indent="0">
                        <a:spcBef>
                          <a:spcPts val="0"/>
                        </a:spcBef>
                        <a:spcAft>
                          <a:spcPts val="0"/>
                        </a:spcAft>
                      </a:pPr>
                      <a:r>
                        <a:rPr lang="en-US" sz="1600" dirty="0">
                          <a:effectLst/>
                        </a:rPr>
                        <a:t>Average Impact from 10pm to 5am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95</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133</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146</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194</a:t>
                      </a:r>
                      <a:endParaRPr lang="en-US" sz="1600" dirty="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2"/>
                  </a:ext>
                </a:extLst>
              </a:tr>
              <a:tr h="344676">
                <a:tc>
                  <a:txBody>
                    <a:bodyPr/>
                    <a:lstStyle/>
                    <a:p>
                      <a:pPr marL="0" marR="0" indent="0">
                        <a:spcBef>
                          <a:spcPts val="0"/>
                        </a:spcBef>
                        <a:spcAft>
                          <a:spcPts val="0"/>
                        </a:spcAft>
                      </a:pPr>
                      <a:r>
                        <a:rPr lang="en-US" sz="1600" dirty="0">
                          <a:effectLst/>
                        </a:rPr>
                        <a:t>Std. Dev.</a:t>
                      </a:r>
                      <a:r>
                        <a:rPr lang="en-US" sz="1600" baseline="30000" dirty="0">
                          <a:effectLst/>
                        </a:rPr>
                        <a:t>1</a:t>
                      </a:r>
                      <a:r>
                        <a:rPr lang="en-US" sz="1600" dirty="0">
                          <a:effectLst/>
                        </a:rPr>
                        <a:t> from 10pm to 5am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34</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25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r>
                        <a:rPr lang="en-US" sz="1600" baseline="30000" dirty="0">
                          <a:solidFill>
                            <a:schemeClr val="bg1">
                              <a:lumMod val="50000"/>
                            </a:schemeClr>
                          </a:solidFill>
                          <a:effectLst/>
                        </a:rPr>
                        <a:t>2</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81</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59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3"/>
                  </a:ext>
                </a:extLst>
              </a:tr>
              <a:tr h="517014">
                <a:tc>
                  <a:txBody>
                    <a:bodyPr/>
                    <a:lstStyle/>
                    <a:p>
                      <a:pPr marL="0" marR="0" indent="0">
                        <a:spcBef>
                          <a:spcPts val="0"/>
                        </a:spcBef>
                        <a:spcAft>
                          <a:spcPts val="0"/>
                        </a:spcAft>
                      </a:pPr>
                      <a:r>
                        <a:rPr lang="en-US" sz="1600" dirty="0">
                          <a:effectLst/>
                        </a:rPr>
                        <a:t>Average Impact from 6am to 10am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201</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196</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232</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337</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444</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4"/>
                  </a:ext>
                </a:extLst>
              </a:tr>
              <a:tr h="344676">
                <a:tc>
                  <a:txBody>
                    <a:bodyPr/>
                    <a:lstStyle/>
                    <a:p>
                      <a:pPr marL="0" marR="0" indent="0">
                        <a:spcBef>
                          <a:spcPts val="0"/>
                        </a:spcBef>
                        <a:spcAft>
                          <a:spcPts val="0"/>
                        </a:spcAft>
                      </a:pPr>
                      <a:r>
                        <a:rPr lang="en-US" sz="1600">
                          <a:effectLst/>
                        </a:rPr>
                        <a:t>Std. Dev. from 6am to 10am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45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67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121</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5"/>
                  </a:ext>
                </a:extLst>
              </a:tr>
              <a:tr h="517014">
                <a:tc>
                  <a:txBody>
                    <a:bodyPr/>
                    <a:lstStyle/>
                    <a:p>
                      <a:pPr marL="0" marR="0" indent="0">
                        <a:spcBef>
                          <a:spcPts val="0"/>
                        </a:spcBef>
                        <a:spcAft>
                          <a:spcPts val="0"/>
                        </a:spcAft>
                      </a:pPr>
                      <a:r>
                        <a:rPr lang="en-US" sz="1600">
                          <a:effectLst/>
                        </a:rPr>
                        <a:t>Average Impact from 11am to 4pm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170</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148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effectLst/>
                        </a:rPr>
                        <a:t>N/A</a:t>
                      </a:r>
                      <a:r>
                        <a:rPr lang="en-US" sz="1600" baseline="30000" dirty="0">
                          <a:effectLst/>
                        </a:rPr>
                        <a:t>3</a:t>
                      </a:r>
                      <a:endParaRPr lang="en-US" sz="16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329</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N/A</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6"/>
                  </a:ext>
                </a:extLst>
              </a:tr>
              <a:tr h="344676">
                <a:tc>
                  <a:txBody>
                    <a:bodyPr/>
                    <a:lstStyle/>
                    <a:p>
                      <a:pPr marL="0" marR="0" indent="0">
                        <a:spcBef>
                          <a:spcPts val="0"/>
                        </a:spcBef>
                        <a:spcAft>
                          <a:spcPts val="0"/>
                        </a:spcAft>
                      </a:pPr>
                      <a:r>
                        <a:rPr lang="en-US" sz="1600">
                          <a:effectLst/>
                        </a:rPr>
                        <a:t>Std. Dev. from 11am to 4pm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29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114</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133</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7"/>
                  </a:ext>
                </a:extLst>
              </a:tr>
              <a:tr h="344676">
                <a:tc>
                  <a:txBody>
                    <a:bodyPr/>
                    <a:lstStyle/>
                    <a:p>
                      <a:pPr marL="0" marR="0" indent="0">
                        <a:spcBef>
                          <a:spcPts val="0"/>
                        </a:spcBef>
                        <a:spcAft>
                          <a:spcPts val="0"/>
                        </a:spcAft>
                      </a:pPr>
                      <a:r>
                        <a:rPr lang="en-US" sz="1600">
                          <a:effectLst/>
                        </a:rPr>
                        <a:t>Average Impact from 5pm to 9pm</a:t>
                      </a:r>
                      <a:endParaRPr lang="en-US" sz="160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a:effectLst/>
                        </a:rPr>
                        <a:t>142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161</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167</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328</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312</a:t>
                      </a:r>
                      <a:endParaRPr lang="en-US" sz="1600">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a:effectLst/>
                        </a:rPr>
                        <a:t>316</a:t>
                      </a:r>
                      <a:endParaRPr lang="en-US" sz="1600">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8"/>
                  </a:ext>
                </a:extLst>
              </a:tr>
              <a:tr h="344676">
                <a:tc>
                  <a:txBody>
                    <a:bodyPr/>
                    <a:lstStyle/>
                    <a:p>
                      <a:pPr marL="0" marR="0" indent="0">
                        <a:spcBef>
                          <a:spcPts val="0"/>
                        </a:spcBef>
                        <a:spcAft>
                          <a:spcPts val="0"/>
                        </a:spcAft>
                      </a:pPr>
                      <a:r>
                        <a:rPr lang="en-US" sz="1600" dirty="0">
                          <a:effectLst/>
                        </a:rPr>
                        <a:t>Std. Dev. from 5pm to 9pm</a:t>
                      </a:r>
                      <a:endParaRPr lang="en-US" sz="1600" dirty="0">
                        <a:effectLst/>
                        <a:latin typeface="Times New Roman" panose="02020603050405020304" pitchFamily="18" charset="0"/>
                        <a:ea typeface="Times New Roman" panose="02020603050405020304" pitchFamily="18" charset="0"/>
                      </a:endParaRPr>
                    </a:p>
                  </a:txBody>
                  <a:tcPr marT="0" marB="0"/>
                </a:tc>
                <a:tc>
                  <a:txBody>
                    <a:bodyPr/>
                    <a:lstStyle/>
                    <a:p>
                      <a:pPr marL="0" marR="0" indent="0" algn="ctr">
                        <a:spcBef>
                          <a:spcPts val="0"/>
                        </a:spcBef>
                        <a:spcAft>
                          <a:spcPts val="0"/>
                        </a:spcAft>
                      </a:pPr>
                      <a:r>
                        <a:rPr lang="en-US" sz="1600" dirty="0">
                          <a:solidFill>
                            <a:schemeClr val="bg1">
                              <a:lumMod val="50000"/>
                            </a:schemeClr>
                          </a:solidFill>
                          <a:effectLst/>
                        </a:rPr>
                        <a:t>47</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46</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85</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99</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tc>
                  <a:txBody>
                    <a:bodyPr/>
                    <a:lstStyle/>
                    <a:p>
                      <a:pPr marL="0" marR="0" indent="0" algn="ctr">
                        <a:spcBef>
                          <a:spcPts val="0"/>
                        </a:spcBef>
                        <a:spcAft>
                          <a:spcPts val="0"/>
                        </a:spcAft>
                      </a:pPr>
                      <a:r>
                        <a:rPr lang="en-US" sz="1600" dirty="0">
                          <a:solidFill>
                            <a:schemeClr val="bg1">
                              <a:lumMod val="50000"/>
                            </a:schemeClr>
                          </a:solidFill>
                          <a:effectLst/>
                        </a:rPr>
                        <a:t>N/A</a:t>
                      </a:r>
                      <a:endParaRPr lang="en-US" sz="16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T="0" marB="0" anchor="ctr"/>
                </a:tc>
                <a:extLst>
                  <a:ext uri="{0D108BD9-81ED-4DB2-BD59-A6C34878D82A}">
                    <a16:rowId xmlns="" xmlns:a16="http://schemas.microsoft.com/office/drawing/2014/main" val="10009"/>
                  </a:ext>
                </a:extLst>
              </a:tr>
            </a:tbl>
          </a:graphicData>
        </a:graphic>
      </p:graphicFrame>
      <p:sp>
        <p:nvSpPr>
          <p:cNvPr id="8" name="TextBox 7"/>
          <p:cNvSpPr txBox="1"/>
          <p:nvPr/>
        </p:nvSpPr>
        <p:spPr>
          <a:xfrm>
            <a:off x="1700297" y="5755134"/>
            <a:ext cx="9742842" cy="1118511"/>
          </a:xfrm>
          <a:prstGeom prst="rect">
            <a:avLst/>
          </a:prstGeom>
          <a:noFill/>
        </p:spPr>
        <p:txBody>
          <a:bodyPr wrap="square" rtlCol="0">
            <a:spAutoFit/>
          </a:bodyPr>
          <a:lstStyle/>
          <a:p>
            <a:pPr defTabSz="914363"/>
            <a:r>
              <a:rPr lang="en-US" sz="1667" dirty="0">
                <a:solidFill>
                  <a:srgbClr val="616265"/>
                </a:solidFill>
              </a:rPr>
              <a:t>1. Standard deviation provides information about the variation of the average impact between the 10 weeks studied in the season</a:t>
            </a:r>
          </a:p>
          <a:p>
            <a:pPr defTabSz="914363"/>
            <a:r>
              <a:rPr lang="en-US" sz="1667" dirty="0">
                <a:solidFill>
                  <a:srgbClr val="616265"/>
                </a:solidFill>
              </a:rPr>
              <a:t>2.Only the last week of the season is part of this event group</a:t>
            </a:r>
          </a:p>
          <a:p>
            <a:pPr defTabSz="914363"/>
            <a:r>
              <a:rPr lang="en-US" sz="1667" dirty="0">
                <a:solidFill>
                  <a:srgbClr val="616265"/>
                </a:solidFill>
              </a:rPr>
              <a:t>3. No events occurred during this time for the week of March 26th</a:t>
            </a:r>
          </a:p>
        </p:txBody>
      </p:sp>
    </p:spTree>
    <p:extLst>
      <p:ext uri="{BB962C8B-B14F-4D97-AF65-F5344CB8AC3E}">
        <p14:creationId xmlns:p14="http://schemas.microsoft.com/office/powerpoint/2010/main" val="300117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Time/Energy: HPWH</a:t>
            </a:r>
          </a:p>
        </p:txBody>
      </p:sp>
      <p:sp>
        <p:nvSpPr>
          <p:cNvPr id="3" name="Content Placeholder 2"/>
          <p:cNvSpPr>
            <a:spLocks noGrp="1"/>
          </p:cNvSpPr>
          <p:nvPr>
            <p:ph sz="quarter" idx="20"/>
          </p:nvPr>
        </p:nvSpPr>
        <p:spPr>
          <a:xfrm>
            <a:off x="1143000" y="1400965"/>
            <a:ext cx="10668000" cy="4572001"/>
          </a:xfrm>
        </p:spPr>
        <p:txBody>
          <a:bodyPr/>
          <a:lstStyle/>
          <a:p>
            <a:pPr marL="0" indent="0">
              <a:buNone/>
            </a:pPr>
            <a:r>
              <a:rPr lang="en-US" dirty="0"/>
              <a:t>Challenges</a:t>
            </a:r>
          </a:p>
          <a:p>
            <a:pPr lvl="1"/>
            <a:r>
              <a:rPr lang="en-US" dirty="0"/>
              <a:t>Unknown recovery energy associated with draws during shed period</a:t>
            </a:r>
          </a:p>
          <a:p>
            <a:pPr lvl="1"/>
            <a:r>
              <a:rPr lang="en-US" dirty="0"/>
              <a:t>Unknown recovery energy associated with draws during recovery period</a:t>
            </a:r>
          </a:p>
        </p:txBody>
      </p:sp>
      <p:pic>
        <p:nvPicPr>
          <p:cNvPr id="4" name="Picture 3"/>
          <p:cNvPicPr>
            <a:picLocks noChangeAspect="1"/>
          </p:cNvPicPr>
          <p:nvPr/>
        </p:nvPicPr>
        <p:blipFill>
          <a:blip r:embed="rId2"/>
          <a:stretch>
            <a:fillRect/>
          </a:stretch>
        </p:blipFill>
        <p:spPr>
          <a:xfrm>
            <a:off x="1428079" y="2479542"/>
            <a:ext cx="7582237" cy="4263162"/>
          </a:xfrm>
          <a:prstGeom prst="rect">
            <a:avLst/>
          </a:prstGeom>
        </p:spPr>
      </p:pic>
      <p:sp>
        <p:nvSpPr>
          <p:cNvPr id="8" name="Rectangle 7"/>
          <p:cNvSpPr/>
          <p:nvPr/>
        </p:nvSpPr>
        <p:spPr>
          <a:xfrm>
            <a:off x="9295395" y="5529357"/>
            <a:ext cx="2005263" cy="1118511"/>
          </a:xfrm>
          <a:prstGeom prst="rect">
            <a:avLst/>
          </a:prstGeom>
        </p:spPr>
        <p:txBody>
          <a:bodyPr wrap="square">
            <a:spAutoFit/>
          </a:bodyPr>
          <a:lstStyle/>
          <a:p>
            <a:pPr defTabSz="914363"/>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Orange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Load Up Period,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Grey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Shed Period </a:t>
            </a:r>
            <a:endParaRPr lang="en-US" sz="1667" dirty="0">
              <a:solidFill>
                <a:srgbClr val="6162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36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14024" y="2645481"/>
            <a:ext cx="7204243" cy="4095348"/>
          </a:xfrm>
          <a:prstGeom prst="rect">
            <a:avLst/>
          </a:prstGeom>
        </p:spPr>
      </p:pic>
      <p:sp>
        <p:nvSpPr>
          <p:cNvPr id="2" name="Title 1"/>
          <p:cNvSpPr>
            <a:spLocks noGrp="1"/>
          </p:cNvSpPr>
          <p:nvPr>
            <p:ph type="title"/>
          </p:nvPr>
        </p:nvSpPr>
        <p:spPr/>
        <p:txBody>
          <a:bodyPr/>
          <a:lstStyle/>
          <a:p>
            <a:r>
              <a:rPr lang="en-US" dirty="0"/>
              <a:t>Recovery Time/Energy: ERWH</a:t>
            </a:r>
          </a:p>
        </p:txBody>
      </p:sp>
      <p:sp>
        <p:nvSpPr>
          <p:cNvPr id="3" name="Content Placeholder 2"/>
          <p:cNvSpPr>
            <a:spLocks noGrp="1"/>
          </p:cNvSpPr>
          <p:nvPr>
            <p:ph sz="quarter" idx="20"/>
          </p:nvPr>
        </p:nvSpPr>
        <p:spPr>
          <a:xfrm>
            <a:off x="1143000" y="1477879"/>
            <a:ext cx="10668000" cy="4572001"/>
          </a:xfrm>
        </p:spPr>
        <p:txBody>
          <a:bodyPr/>
          <a:lstStyle/>
          <a:p>
            <a:pPr marL="0" indent="0">
              <a:buNone/>
            </a:pPr>
            <a:r>
              <a:rPr lang="en-US" dirty="0"/>
              <a:t>Challenges</a:t>
            </a:r>
          </a:p>
          <a:p>
            <a:pPr lvl="1"/>
            <a:r>
              <a:rPr lang="en-US" dirty="0"/>
              <a:t>Unknown recovery energy associated with draws during shed period</a:t>
            </a:r>
          </a:p>
          <a:p>
            <a:pPr lvl="1"/>
            <a:r>
              <a:rPr lang="en-US" dirty="0"/>
              <a:t>Unknown recovery energy associated with draws during recovery period</a:t>
            </a:r>
          </a:p>
        </p:txBody>
      </p:sp>
      <p:sp>
        <p:nvSpPr>
          <p:cNvPr id="9" name="Rectangle 8">
            <a:extLst>
              <a:ext uri="{FF2B5EF4-FFF2-40B4-BE49-F238E27FC236}">
                <a16:creationId xmlns="" xmlns:a16="http://schemas.microsoft.com/office/drawing/2014/main" id="{95A0EA9B-E941-43F0-94BF-FEB255F0888E}"/>
              </a:ext>
            </a:extLst>
          </p:cNvPr>
          <p:cNvSpPr/>
          <p:nvPr/>
        </p:nvSpPr>
        <p:spPr>
          <a:xfrm>
            <a:off x="9889290" y="4795015"/>
            <a:ext cx="2005263" cy="1118511"/>
          </a:xfrm>
          <a:prstGeom prst="rect">
            <a:avLst/>
          </a:prstGeom>
        </p:spPr>
        <p:txBody>
          <a:bodyPr wrap="square">
            <a:spAutoFit/>
          </a:bodyPr>
          <a:lstStyle/>
          <a:p>
            <a:pPr defTabSz="914363"/>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Orange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Load Up Period,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Grey Region = </a:t>
            </a:r>
            <a:b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br>
            <a:r>
              <a:rPr lang="en-US" sz="1667" dirty="0">
                <a:solidFill>
                  <a:srgbClr val="616265"/>
                </a:solidFill>
                <a:latin typeface="Calibri" panose="020F0502020204030204" pitchFamily="34" charset="0"/>
                <a:ea typeface="Times New Roman" panose="02020603050405020304" pitchFamily="18" charset="0"/>
                <a:cs typeface="Calibri" panose="020F0502020204030204" pitchFamily="34" charset="0"/>
              </a:rPr>
              <a:t>the Shed Period </a:t>
            </a:r>
            <a:endParaRPr lang="en-US" sz="1667" dirty="0">
              <a:solidFill>
                <a:srgbClr val="6162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754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Stakeholder Discussion</a:t>
            </a:r>
            <a:endParaRPr lang="en-US" cap="none" dirty="0"/>
          </a:p>
        </p:txBody>
      </p:sp>
      <p:sp>
        <p:nvSpPr>
          <p:cNvPr id="5" name="Text Placeholder 4"/>
          <p:cNvSpPr>
            <a:spLocks noGrp="1"/>
          </p:cNvSpPr>
          <p:nvPr>
            <p:ph type="body" idx="1"/>
          </p:nvPr>
        </p:nvSpPr>
        <p:spPr>
          <a:xfrm>
            <a:off x="1207007" y="1913469"/>
            <a:ext cx="9779991" cy="1277599"/>
          </a:xfrm>
        </p:spPr>
        <p:txBody>
          <a:bodyPr>
            <a:normAutofit/>
          </a:bodyPr>
          <a:lstStyle/>
          <a:p>
            <a:r>
              <a:rPr lang="en-US" sz="2400" dirty="0">
                <a:solidFill>
                  <a:srgbClr val="FFFFFF"/>
                </a:solidFill>
              </a:rPr>
              <a:t>For new topics: “Raise hand – Topic”</a:t>
            </a:r>
          </a:p>
          <a:p>
            <a:r>
              <a:rPr lang="en-US" sz="2400" dirty="0">
                <a:solidFill>
                  <a:srgbClr val="FFFFFF"/>
                </a:solidFill>
              </a:rPr>
              <a:t>For responses to current topic: “Raise hand – Response” </a:t>
            </a:r>
          </a:p>
          <a:p>
            <a:endParaRPr lang="en-US" dirty="0">
              <a:solidFill>
                <a:schemeClr val="accent1"/>
              </a:solidFill>
            </a:endParaRPr>
          </a:p>
        </p:txBody>
      </p:sp>
      <p:sp>
        <p:nvSpPr>
          <p:cNvPr id="3" name="Slide Number Placeholder 2"/>
          <p:cNvSpPr>
            <a:spLocks noGrp="1"/>
          </p:cNvSpPr>
          <p:nvPr>
            <p:ph type="sldNum" sz="quarter" idx="12"/>
          </p:nvPr>
        </p:nvSpPr>
        <p:spPr/>
        <p:txBody>
          <a:bodyPr/>
          <a:lstStyle/>
          <a:p>
            <a:fld id="{2845CD35-F553-4E08-A833-EDD8479A35EB}" type="slidenum">
              <a:rPr lang="en-US" smtClean="0"/>
              <a:t>116</a:t>
            </a:fld>
            <a:endParaRPr lang="en-US"/>
          </a:p>
        </p:txBody>
      </p:sp>
      <p:sp>
        <p:nvSpPr>
          <p:cNvPr id="14" name="Oval Callout 13"/>
          <p:cNvSpPr/>
          <p:nvPr/>
        </p:nvSpPr>
        <p:spPr>
          <a:xfrm>
            <a:off x="1129004" y="3601616"/>
            <a:ext cx="2239347" cy="1436915"/>
          </a:xfrm>
          <a:prstGeom prst="wedgeEllipseCallout">
            <a:avLst/>
          </a:prstGeom>
          <a:solidFill>
            <a:srgbClr val="F69463"/>
          </a:solidFill>
          <a:ln>
            <a:solidFill>
              <a:srgbClr val="F69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Raise hand – Topic</a:t>
            </a:r>
            <a:endParaRPr lang="en-US"/>
          </a:p>
        </p:txBody>
      </p:sp>
      <p:sp>
        <p:nvSpPr>
          <p:cNvPr id="15" name="Oval Callout 14"/>
          <p:cNvSpPr/>
          <p:nvPr/>
        </p:nvSpPr>
        <p:spPr>
          <a:xfrm>
            <a:off x="4183224" y="2883158"/>
            <a:ext cx="2239347" cy="1436915"/>
          </a:xfrm>
          <a:prstGeom prst="wedgeEllipseCallou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Raise hand – Response</a:t>
            </a:r>
            <a:endParaRPr lang="en-US" dirty="0">
              <a:solidFill>
                <a:schemeClr val="tx1"/>
              </a:solidFill>
            </a:endParaRPr>
          </a:p>
        </p:txBody>
      </p:sp>
      <p:sp>
        <p:nvSpPr>
          <p:cNvPr id="16" name="Oval Callout 15"/>
          <p:cNvSpPr/>
          <p:nvPr/>
        </p:nvSpPr>
        <p:spPr>
          <a:xfrm>
            <a:off x="5592147" y="4571304"/>
            <a:ext cx="2239347" cy="1436915"/>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Raise hand – Response</a:t>
            </a:r>
            <a:endParaRPr lang="en-US"/>
          </a:p>
        </p:txBody>
      </p:sp>
      <p:sp>
        <p:nvSpPr>
          <p:cNvPr id="17" name="Oval Callout 16"/>
          <p:cNvSpPr/>
          <p:nvPr/>
        </p:nvSpPr>
        <p:spPr>
          <a:xfrm>
            <a:off x="7831494" y="2990459"/>
            <a:ext cx="2239347" cy="1436915"/>
          </a:xfrm>
          <a:prstGeom prst="wedgeEllipseCallout">
            <a:avLst/>
          </a:prstGeom>
          <a:solidFill>
            <a:srgbClr val="D25827"/>
          </a:solidFill>
          <a:ln>
            <a:solidFill>
              <a:srgbClr val="D2582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mtClean="0"/>
              <a:t>Raise hand – Topic</a:t>
            </a:r>
            <a:endParaRPr lang="en-US"/>
          </a:p>
        </p:txBody>
      </p:sp>
      <p:pic>
        <p:nvPicPr>
          <p:cNvPr id="19" name="Picture 18"/>
          <p:cNvPicPr>
            <a:picLocks noChangeAspect="1"/>
          </p:cNvPicPr>
          <p:nvPr/>
        </p:nvPicPr>
        <p:blipFill>
          <a:blip r:embed="rId2"/>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13821020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Discussion Questions on DR Potential</a:t>
            </a:r>
            <a:endParaRPr lang="en-US" cap="none" dirty="0"/>
          </a:p>
        </p:txBody>
      </p:sp>
      <p:sp>
        <p:nvSpPr>
          <p:cNvPr id="5" name="Text Placeholder 4"/>
          <p:cNvSpPr>
            <a:spLocks noGrp="1"/>
          </p:cNvSpPr>
          <p:nvPr>
            <p:ph type="body" idx="1"/>
          </p:nvPr>
        </p:nvSpPr>
        <p:spPr>
          <a:xfrm>
            <a:off x="1207007" y="1913470"/>
            <a:ext cx="9779991" cy="743094"/>
          </a:xfrm>
        </p:spPr>
        <p:txBody>
          <a:bodyPr>
            <a:normAutofit/>
          </a:bodyPr>
          <a:lstStyle/>
          <a:p>
            <a:r>
              <a:rPr lang="en-US" dirty="0">
                <a:ln>
                  <a:solidFill>
                    <a:srgbClr val="F69463"/>
                  </a:solidFill>
                </a:ln>
                <a:solidFill>
                  <a:srgbClr val="F69463"/>
                </a:solidFill>
              </a:rPr>
              <a:t>Identify the potential cost-effective demand response and load management programs that may be acquired in the integrated resource plan. </a:t>
            </a:r>
          </a:p>
        </p:txBody>
      </p:sp>
      <p:sp>
        <p:nvSpPr>
          <p:cNvPr id="6" name="Content Placeholder 5"/>
          <p:cNvSpPr>
            <a:spLocks noGrp="1"/>
          </p:cNvSpPr>
          <p:nvPr>
            <p:ph sz="half" idx="2"/>
          </p:nvPr>
        </p:nvSpPr>
        <p:spPr>
          <a:xfrm>
            <a:off x="1207007" y="2656566"/>
            <a:ext cx="9691147" cy="3566160"/>
          </a:xfrm>
        </p:spPr>
        <p:txBody>
          <a:bodyPr>
            <a:normAutofit/>
          </a:bodyPr>
          <a:lstStyle/>
          <a:p>
            <a:pPr marL="0" indent="0">
              <a:buNone/>
            </a:pPr>
            <a:endParaRPr lang="en-US" dirty="0" smtClean="0"/>
          </a:p>
          <a:p>
            <a:pPr marL="457200" indent="-457200">
              <a:buFont typeface="+mj-lt"/>
              <a:buAutoNum type="arabicParenR"/>
            </a:pPr>
            <a:r>
              <a:rPr lang="en-US" dirty="0" smtClean="0"/>
              <a:t>Which </a:t>
            </a:r>
            <a:r>
              <a:rPr lang="en-US" dirty="0"/>
              <a:t>values of demand response are utilities currently incorporating into the IRP to identify cost-effective demand response? </a:t>
            </a:r>
          </a:p>
          <a:p>
            <a:pPr marL="457200" indent="-457200">
              <a:buFont typeface="+mj-lt"/>
              <a:buAutoNum type="arabicParenR"/>
            </a:pPr>
            <a:r>
              <a:rPr lang="en-US" dirty="0" smtClean="0"/>
              <a:t>What </a:t>
            </a:r>
            <a:r>
              <a:rPr lang="en-US" dirty="0"/>
              <a:t>additional values need to be included to ensure all utility system costs and symmetrical nonutility impacts are accounted for? </a:t>
            </a:r>
          </a:p>
          <a:p>
            <a:pPr marL="457200" indent="-457200">
              <a:buFont typeface="+mj-lt"/>
              <a:buAutoNum type="arabicParenR"/>
            </a:pPr>
            <a:r>
              <a:rPr lang="en-US" dirty="0" smtClean="0"/>
              <a:t>Which </a:t>
            </a:r>
            <a:r>
              <a:rPr lang="en-US" dirty="0"/>
              <a:t>values can be identified directly within the IRP modeling process and which need to be included in the demand response potential assessment? </a:t>
            </a:r>
          </a:p>
          <a:p>
            <a:pPr marL="457200" indent="-457200">
              <a:buFont typeface="+mj-lt"/>
              <a:buAutoNum type="arabicParenR"/>
            </a:pPr>
            <a:r>
              <a:rPr lang="en-US" dirty="0" smtClean="0"/>
              <a:t>What </a:t>
            </a:r>
            <a:r>
              <a:rPr lang="en-US" dirty="0"/>
              <a:t>type </a:t>
            </a:r>
            <a:r>
              <a:rPr lang="en-US" dirty="0" smtClean="0"/>
              <a:t>and level of </a:t>
            </a:r>
            <a:r>
              <a:rPr lang="en-US" dirty="0"/>
              <a:t>guidance around demand response potential assessments would be useful? </a:t>
            </a:r>
          </a:p>
        </p:txBody>
      </p:sp>
      <p:sp>
        <p:nvSpPr>
          <p:cNvPr id="3" name="Slide Number Placeholder 2"/>
          <p:cNvSpPr>
            <a:spLocks noGrp="1"/>
          </p:cNvSpPr>
          <p:nvPr>
            <p:ph type="sldNum" sz="quarter" idx="12"/>
          </p:nvPr>
        </p:nvSpPr>
        <p:spPr/>
        <p:txBody>
          <a:bodyPr/>
          <a:lstStyle/>
          <a:p>
            <a:fld id="{2845CD35-F553-4E08-A833-EDD8479A35EB}" type="slidenum">
              <a:rPr lang="en-US" smtClean="0"/>
              <a:t>117</a:t>
            </a:fld>
            <a:endParaRPr lang="en-US"/>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940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Discussion Questions on DR Target Setting</a:t>
            </a:r>
            <a:endParaRPr lang="en-US" cap="none" dirty="0"/>
          </a:p>
        </p:txBody>
      </p:sp>
      <p:sp>
        <p:nvSpPr>
          <p:cNvPr id="5" name="Text Placeholder 4"/>
          <p:cNvSpPr>
            <a:spLocks noGrp="1"/>
          </p:cNvSpPr>
          <p:nvPr>
            <p:ph type="body" idx="1"/>
          </p:nvPr>
        </p:nvSpPr>
        <p:spPr>
          <a:xfrm>
            <a:off x="1207007" y="1913470"/>
            <a:ext cx="9779991" cy="743094"/>
          </a:xfrm>
        </p:spPr>
        <p:txBody>
          <a:bodyPr>
            <a:normAutofit/>
          </a:bodyPr>
          <a:lstStyle/>
          <a:p>
            <a:r>
              <a:rPr lang="en-US" dirty="0">
                <a:ln>
                  <a:solidFill>
                    <a:srgbClr val="F69463"/>
                  </a:solidFill>
                </a:ln>
                <a:solidFill>
                  <a:srgbClr val="F69463"/>
                </a:solidFill>
              </a:rPr>
              <a:t>Propose specific targets that pursue all cost-effective, reliable, and feasible demand response in the Clean Energy Implementation Plan.</a:t>
            </a:r>
          </a:p>
        </p:txBody>
      </p:sp>
      <p:sp>
        <p:nvSpPr>
          <p:cNvPr id="6" name="Content Placeholder 5"/>
          <p:cNvSpPr>
            <a:spLocks noGrp="1"/>
          </p:cNvSpPr>
          <p:nvPr>
            <p:ph sz="half" idx="2"/>
          </p:nvPr>
        </p:nvSpPr>
        <p:spPr>
          <a:xfrm>
            <a:off x="1207007" y="2656566"/>
            <a:ext cx="9691147" cy="3566160"/>
          </a:xfrm>
        </p:spPr>
        <p:txBody>
          <a:bodyPr>
            <a:normAutofit/>
          </a:bodyPr>
          <a:lstStyle/>
          <a:p>
            <a:pPr marL="0" indent="0">
              <a:buNone/>
            </a:pPr>
            <a:endParaRPr lang="en-US" dirty="0" smtClean="0"/>
          </a:p>
          <a:p>
            <a:pPr marL="457200" indent="-457200">
              <a:buFont typeface="+mj-lt"/>
              <a:buAutoNum type="arabicParenR"/>
            </a:pPr>
            <a:r>
              <a:rPr lang="en-US" dirty="0" smtClean="0"/>
              <a:t>Should </a:t>
            </a:r>
            <a:r>
              <a:rPr lang="en-US" dirty="0"/>
              <a:t>DR targets in the CEIP be the same as the potential in the IRP? How should they be different?</a:t>
            </a:r>
          </a:p>
          <a:p>
            <a:pPr marL="457200" indent="-457200">
              <a:buFont typeface="+mj-lt"/>
              <a:buAutoNum type="arabicParenR"/>
            </a:pPr>
            <a:r>
              <a:rPr lang="en-US" dirty="0" smtClean="0"/>
              <a:t>How </a:t>
            </a:r>
            <a:r>
              <a:rPr lang="en-US" dirty="0"/>
              <a:t>should DR pilots be treated in CEIP targets?</a:t>
            </a:r>
          </a:p>
          <a:p>
            <a:pPr marL="457200" indent="-457200">
              <a:buFont typeface="+mj-lt"/>
              <a:buAutoNum type="arabicParenR"/>
            </a:pPr>
            <a:r>
              <a:rPr lang="en-US" dirty="0"/>
              <a:t>What </a:t>
            </a:r>
            <a:r>
              <a:rPr lang="en-US" dirty="0" smtClean="0"/>
              <a:t>type and level of </a:t>
            </a:r>
            <a:r>
              <a:rPr lang="en-US" dirty="0"/>
              <a:t>guidance around setting demand response CEIP targets would be useful?</a:t>
            </a:r>
          </a:p>
        </p:txBody>
      </p:sp>
      <p:sp>
        <p:nvSpPr>
          <p:cNvPr id="3" name="Slide Number Placeholder 2"/>
          <p:cNvSpPr>
            <a:spLocks noGrp="1"/>
          </p:cNvSpPr>
          <p:nvPr>
            <p:ph type="sldNum" sz="quarter" idx="12"/>
          </p:nvPr>
        </p:nvSpPr>
        <p:spPr/>
        <p:txBody>
          <a:bodyPr/>
          <a:lstStyle/>
          <a:p>
            <a:fld id="{2845CD35-F553-4E08-A833-EDD8479A35EB}" type="slidenum">
              <a:rPr lang="en-US" smtClean="0"/>
              <a:t>118</a:t>
            </a:fld>
            <a:endParaRPr lang="en-US"/>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0265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Next Steps</a:t>
            </a:r>
            <a:endParaRPr lang="en-US" cap="none" dirty="0"/>
          </a:p>
        </p:txBody>
      </p:sp>
      <p:sp>
        <p:nvSpPr>
          <p:cNvPr id="5" name="Text Placeholder 4"/>
          <p:cNvSpPr>
            <a:spLocks noGrp="1"/>
          </p:cNvSpPr>
          <p:nvPr>
            <p:ph type="body" idx="1"/>
          </p:nvPr>
        </p:nvSpPr>
        <p:spPr>
          <a:xfrm>
            <a:off x="1207008" y="2302605"/>
            <a:ext cx="4754880" cy="743094"/>
          </a:xfrm>
          <a:noFill/>
        </p:spPr>
        <p:txBody>
          <a:bodyPr>
            <a:normAutofit/>
          </a:bodyPr>
          <a:lstStyle/>
          <a:p>
            <a:r>
              <a:rPr lang="en-US" dirty="0" smtClean="0"/>
              <a:t>Staff will:</a:t>
            </a:r>
            <a:endParaRPr lang="en-US" dirty="0"/>
          </a:p>
        </p:txBody>
      </p:sp>
      <p:sp>
        <p:nvSpPr>
          <p:cNvPr id="6" name="Content Placeholder 5"/>
          <p:cNvSpPr>
            <a:spLocks noGrp="1"/>
          </p:cNvSpPr>
          <p:nvPr>
            <p:ph sz="half" idx="2"/>
          </p:nvPr>
        </p:nvSpPr>
        <p:spPr/>
        <p:txBody>
          <a:bodyPr>
            <a:normAutofit/>
          </a:bodyPr>
          <a:lstStyle/>
          <a:p>
            <a:pPr marL="0" indent="0">
              <a:buNone/>
            </a:pPr>
            <a:endParaRPr lang="en-US" sz="2400" dirty="0" smtClean="0"/>
          </a:p>
          <a:p>
            <a:r>
              <a:rPr lang="en-US" sz="2400" dirty="0"/>
              <a:t>Draft the next round of demand response rule language based on the information received during this workshop and in other written </a:t>
            </a:r>
            <a:r>
              <a:rPr lang="en-US" sz="2400" dirty="0" smtClean="0"/>
              <a:t>comments</a:t>
            </a:r>
          </a:p>
        </p:txBody>
      </p:sp>
      <p:sp>
        <p:nvSpPr>
          <p:cNvPr id="2" name="Text Placeholder 1"/>
          <p:cNvSpPr>
            <a:spLocks noGrp="1"/>
          </p:cNvSpPr>
          <p:nvPr>
            <p:ph type="body" sz="quarter" idx="3"/>
          </p:nvPr>
        </p:nvSpPr>
        <p:spPr/>
        <p:txBody>
          <a:bodyPr/>
          <a:lstStyle/>
          <a:p>
            <a:r>
              <a:rPr lang="en-US" dirty="0" smtClean="0"/>
              <a:t>Utilities will:</a:t>
            </a:r>
            <a:endParaRPr lang="en-US" dirty="0"/>
          </a:p>
        </p:txBody>
      </p:sp>
      <p:sp>
        <p:nvSpPr>
          <p:cNvPr id="9" name="Content Placeholder 8"/>
          <p:cNvSpPr>
            <a:spLocks noGrp="1"/>
          </p:cNvSpPr>
          <p:nvPr>
            <p:ph sz="quarter" idx="4"/>
          </p:nvPr>
        </p:nvSpPr>
        <p:spPr>
          <a:xfrm>
            <a:off x="6231230" y="2235201"/>
            <a:ext cx="4754880" cy="2063262"/>
          </a:xfrm>
        </p:spPr>
        <p:txBody>
          <a:bodyPr/>
          <a:lstStyle/>
          <a:p>
            <a:pPr marL="0" indent="0">
              <a:buNone/>
            </a:pPr>
            <a:endParaRPr lang="en-US" dirty="0" smtClean="0"/>
          </a:p>
          <a:p>
            <a:r>
              <a:rPr lang="en-US" dirty="0" smtClean="0"/>
              <a:t>Identify </a:t>
            </a:r>
            <a:r>
              <a:rPr lang="en-US" dirty="0"/>
              <a:t>DR potential in current IRP </a:t>
            </a:r>
          </a:p>
          <a:p>
            <a:r>
              <a:rPr lang="en-US" dirty="0" smtClean="0"/>
              <a:t>Propose </a:t>
            </a:r>
            <a:r>
              <a:rPr lang="en-US" dirty="0"/>
              <a:t>a DR target in </a:t>
            </a:r>
            <a:r>
              <a:rPr lang="en-US" dirty="0" smtClean="0"/>
              <a:t>the CEIP </a:t>
            </a:r>
            <a:endParaRPr lang="en-US" dirty="0"/>
          </a:p>
          <a:p>
            <a:endParaRPr lang="en-US" dirty="0"/>
          </a:p>
        </p:txBody>
      </p:sp>
      <p:sp>
        <p:nvSpPr>
          <p:cNvPr id="3" name="Slide Number Placeholder 2"/>
          <p:cNvSpPr>
            <a:spLocks noGrp="1"/>
          </p:cNvSpPr>
          <p:nvPr>
            <p:ph type="sldNum" sz="quarter" idx="12"/>
          </p:nvPr>
        </p:nvSpPr>
        <p:spPr/>
        <p:txBody>
          <a:bodyPr/>
          <a:lstStyle/>
          <a:p>
            <a:fld id="{2845CD35-F553-4E08-A833-EDD8479A35EB}" type="slidenum">
              <a:rPr lang="en-US" smtClean="0"/>
              <a:t>119</a:t>
            </a:fld>
            <a:endParaRPr lang="en-US"/>
          </a:p>
        </p:txBody>
      </p:sp>
      <p:pic>
        <p:nvPicPr>
          <p:cNvPr id="7" name="Picture 6"/>
          <p:cNvPicPr>
            <a:picLocks noChangeAspect="1"/>
          </p:cNvPicPr>
          <p:nvPr/>
        </p:nvPicPr>
        <p:blipFill>
          <a:blip r:embed="rId2"/>
          <a:stretch>
            <a:fillRect/>
          </a:stretch>
        </p:blipFill>
        <p:spPr>
          <a:xfrm>
            <a:off x="10994814" y="5650887"/>
            <a:ext cx="1213209" cy="1207113"/>
          </a:xfrm>
          <a:prstGeom prst="rect">
            <a:avLst/>
          </a:prstGeom>
        </p:spPr>
      </p:pic>
      <p:sp>
        <p:nvSpPr>
          <p:cNvPr id="8" name="Rectangle 7"/>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p:cNvSpPr txBox="1">
            <a:spLocks/>
          </p:cNvSpPr>
          <p:nvPr/>
        </p:nvSpPr>
        <p:spPr>
          <a:xfrm>
            <a:off x="6094959" y="4298463"/>
            <a:ext cx="4754880" cy="74309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r>
              <a:rPr lang="en-US" dirty="0" smtClean="0"/>
              <a:t>Stakeholders will:</a:t>
            </a:r>
            <a:endParaRPr lang="en-US" dirty="0"/>
          </a:p>
        </p:txBody>
      </p:sp>
      <p:sp>
        <p:nvSpPr>
          <p:cNvPr id="11" name="Content Placeholder 8"/>
          <p:cNvSpPr txBox="1">
            <a:spLocks/>
          </p:cNvSpPr>
          <p:nvPr/>
        </p:nvSpPr>
        <p:spPr>
          <a:xfrm>
            <a:off x="6231230" y="4719827"/>
            <a:ext cx="4754880" cy="144651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457200" indent="-457200">
              <a:buFont typeface="+mj-lt"/>
              <a:buAutoNum type="arabicPeriod"/>
            </a:pPr>
            <a:endParaRPr lang="en-US" dirty="0" smtClean="0"/>
          </a:p>
          <a:p>
            <a:r>
              <a:rPr lang="en-US" dirty="0" smtClean="0"/>
              <a:t>Provide comments about DR in the next round of CEIP and IRP rule language</a:t>
            </a:r>
          </a:p>
          <a:p>
            <a:endParaRPr lang="en-US" dirty="0"/>
          </a:p>
        </p:txBody>
      </p:sp>
    </p:spTree>
    <p:extLst>
      <p:ext uri="{BB962C8B-B14F-4D97-AF65-F5344CB8AC3E}">
        <p14:creationId xmlns:p14="http://schemas.microsoft.com/office/powerpoint/2010/main" val="1827787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Quantifying Load Flexibility Potential</a:t>
            </a:r>
            <a:endParaRPr lang="en-US" dirty="0"/>
          </a:p>
        </p:txBody>
      </p:sp>
    </p:spTree>
    <p:extLst>
      <p:ext uri="{BB962C8B-B14F-4D97-AF65-F5344CB8AC3E}">
        <p14:creationId xmlns:p14="http://schemas.microsoft.com/office/powerpoint/2010/main" val="37809605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45CD35-F553-4E08-A833-EDD8479A35EB}" type="slidenum">
              <a:rPr lang="en-US" smtClean="0"/>
              <a:t>120</a:t>
            </a:fld>
            <a:endParaRPr lang="en-US"/>
          </a:p>
        </p:txBody>
      </p:sp>
      <p:sp>
        <p:nvSpPr>
          <p:cNvPr id="4" name="Title 3"/>
          <p:cNvSpPr>
            <a:spLocks noGrp="1"/>
          </p:cNvSpPr>
          <p:nvPr>
            <p:ph type="title" idx="4294967295"/>
          </p:nvPr>
        </p:nvSpPr>
        <p:spPr>
          <a:xfrm>
            <a:off x="2408238" y="2613025"/>
            <a:ext cx="9783762" cy="1508125"/>
          </a:xfrm>
        </p:spPr>
        <p:txBody>
          <a:bodyPr/>
          <a:lstStyle/>
          <a:p>
            <a:r>
              <a:rPr lang="en-US" cap="none" dirty="0" smtClean="0"/>
              <a:t>			Thank You!</a:t>
            </a:r>
            <a:endParaRPr lang="en-US" cap="none" dirty="0"/>
          </a:p>
        </p:txBody>
      </p:sp>
      <p:pic>
        <p:nvPicPr>
          <p:cNvPr id="7" name="Picture 6"/>
          <p:cNvPicPr>
            <a:picLocks noChangeAspect="1"/>
          </p:cNvPicPr>
          <p:nvPr/>
        </p:nvPicPr>
        <p:blipFill>
          <a:blip r:embed="rId2"/>
          <a:stretch>
            <a:fillRect/>
          </a:stretch>
        </p:blipFill>
        <p:spPr>
          <a:xfrm>
            <a:off x="10986999" y="5650887"/>
            <a:ext cx="1213209" cy="1207113"/>
          </a:xfrm>
          <a:prstGeom prst="rect">
            <a:avLst/>
          </a:prstGeom>
        </p:spPr>
      </p:pic>
      <p:sp>
        <p:nvSpPr>
          <p:cNvPr id="8" name="Rectangle 7"/>
          <p:cNvSpPr/>
          <p:nvPr/>
        </p:nvSpPr>
        <p:spPr>
          <a:xfrm>
            <a:off x="298580" y="0"/>
            <a:ext cx="531844" cy="6858000"/>
          </a:xfrm>
          <a:prstGeom prst="rect">
            <a:avLst/>
          </a:prstGeom>
          <a:solidFill>
            <a:srgbClr val="F69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12186" y="5528198"/>
            <a:ext cx="2805722" cy="830997"/>
          </a:xfrm>
          <a:prstGeom prst="rect">
            <a:avLst/>
          </a:prstGeom>
          <a:noFill/>
        </p:spPr>
        <p:txBody>
          <a:bodyPr wrap="square" rtlCol="0">
            <a:spAutoFit/>
          </a:bodyPr>
          <a:lstStyle/>
          <a:p>
            <a:r>
              <a:rPr lang="en-US" sz="1600" dirty="0" smtClean="0"/>
              <a:t>Jennifer Snyder</a:t>
            </a:r>
          </a:p>
          <a:p>
            <a:r>
              <a:rPr lang="en-US" sz="1600" dirty="0" smtClean="0"/>
              <a:t>Regulatory Analyst</a:t>
            </a:r>
          </a:p>
          <a:p>
            <a:r>
              <a:rPr lang="en-US" sz="1600" dirty="0" smtClean="0"/>
              <a:t>jennifer.snyder@utc.wa.gov</a:t>
            </a:r>
            <a:endParaRPr lang="en-US" sz="1600" dirty="0"/>
          </a:p>
        </p:txBody>
      </p:sp>
      <p:sp>
        <p:nvSpPr>
          <p:cNvPr id="9" name="Rectangle 8"/>
          <p:cNvSpPr/>
          <p:nvPr/>
        </p:nvSpPr>
        <p:spPr>
          <a:xfrm>
            <a:off x="830424" y="0"/>
            <a:ext cx="531844" cy="6858000"/>
          </a:xfrm>
          <a:prstGeom prst="rect">
            <a:avLst/>
          </a:prstGeom>
          <a:solidFill>
            <a:srgbClr val="3BBAC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2268"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580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351" y="634324"/>
            <a:ext cx="8464049" cy="530352"/>
          </a:xfrm>
        </p:spPr>
        <p:txBody>
          <a:bodyPr>
            <a:normAutofit fontScale="90000"/>
          </a:bodyPr>
          <a:lstStyle/>
          <a:p>
            <a:r>
              <a:rPr lang="en-GB" dirty="0"/>
              <a:t>Understanding </a:t>
            </a:r>
            <a:r>
              <a:rPr lang="en-GB" dirty="0" smtClean="0"/>
              <a:t>load flexibility </a:t>
            </a:r>
            <a:r>
              <a:rPr lang="en-GB" dirty="0"/>
              <a:t>market potential &amp; value</a:t>
            </a:r>
            <a:endParaRPr lang="en-US" dirty="0"/>
          </a:p>
        </p:txBody>
      </p:sp>
      <p:sp>
        <p:nvSpPr>
          <p:cNvPr id="3" name="Text Placeholder 2"/>
          <p:cNvSpPr>
            <a:spLocks noGrp="1"/>
          </p:cNvSpPr>
          <p:nvPr>
            <p:ph type="body" sz="quarter" idx="14"/>
          </p:nvPr>
        </p:nvSpPr>
        <p:spPr>
          <a:xfrm>
            <a:off x="1856509" y="1273486"/>
            <a:ext cx="8348443" cy="521759"/>
          </a:xfrm>
        </p:spPr>
        <p:txBody>
          <a:bodyPr/>
          <a:lstStyle/>
          <a:p>
            <a:r>
              <a:rPr lang="en-GB" dirty="0" smtClean="0"/>
              <a:t>DR 1.0 market potential studies took a narrow view of DR capabilities</a:t>
            </a:r>
            <a:r>
              <a:rPr lang="en-GB" dirty="0"/>
              <a:t>.</a:t>
            </a:r>
            <a:r>
              <a:rPr lang="en-GB" dirty="0" smtClean="0"/>
              <a:t> They need to be expanded to capture the full value of load flexibility.</a:t>
            </a:r>
            <a:endParaRPr lang="en-US" dirty="0"/>
          </a:p>
        </p:txBody>
      </p:sp>
      <p:sp>
        <p:nvSpPr>
          <p:cNvPr id="7" name="Text Placeholder 2"/>
          <p:cNvSpPr txBox="1">
            <a:spLocks/>
          </p:cNvSpPr>
          <p:nvPr/>
        </p:nvSpPr>
        <p:spPr>
          <a:xfrm>
            <a:off x="7738851" y="3409677"/>
            <a:ext cx="2592197" cy="1362674"/>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Programs typically focus on demand reductions during a limited peak window and are constrained to a small number of hours per year</a:t>
            </a:r>
          </a:p>
        </p:txBody>
      </p:sp>
      <p:sp>
        <p:nvSpPr>
          <p:cNvPr id="8" name="Right Arrow 7"/>
          <p:cNvSpPr/>
          <p:nvPr/>
        </p:nvSpPr>
        <p:spPr>
          <a:xfrm>
            <a:off x="7429850" y="3556872"/>
            <a:ext cx="201335" cy="1068284"/>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9" name="Right Arrow 8"/>
          <p:cNvSpPr/>
          <p:nvPr/>
        </p:nvSpPr>
        <p:spPr>
          <a:xfrm rot="5400000">
            <a:off x="5926102" y="3698924"/>
            <a:ext cx="201334" cy="2386711"/>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0" name="Text Placeholder 2"/>
          <p:cNvSpPr txBox="1">
            <a:spLocks/>
          </p:cNvSpPr>
          <p:nvPr/>
        </p:nvSpPr>
        <p:spPr>
          <a:xfrm>
            <a:off x="4917576" y="5061414"/>
            <a:ext cx="2445571" cy="160777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Quantified value and associated market potential are derived only from reductions in system peak demand</a:t>
            </a:r>
          </a:p>
        </p:txBody>
      </p:sp>
      <p:sp>
        <p:nvSpPr>
          <p:cNvPr id="11" name="Text Placeholder 2"/>
          <p:cNvSpPr txBox="1">
            <a:spLocks/>
          </p:cNvSpPr>
          <p:nvPr/>
        </p:nvSpPr>
        <p:spPr>
          <a:xfrm>
            <a:off x="3003847" y="2216002"/>
            <a:ext cx="4275137" cy="47680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2B54"/>
              </a:buClr>
              <a:buNone/>
            </a:pPr>
            <a:r>
              <a:rPr lang="en-GB" sz="1800"/>
              <a:t>Scope of “DR 1.0” Market Studies</a:t>
            </a:r>
          </a:p>
        </p:txBody>
      </p:sp>
      <p:pic>
        <p:nvPicPr>
          <p:cNvPr id="5" name="Picture 4"/>
          <p:cNvPicPr>
            <a:picLocks noChangeAspect="1"/>
          </p:cNvPicPr>
          <p:nvPr/>
        </p:nvPicPr>
        <p:blipFill>
          <a:blip r:embed="rId2"/>
          <a:stretch>
            <a:fillRect/>
          </a:stretch>
        </p:blipFill>
        <p:spPr>
          <a:xfrm>
            <a:off x="2883571" y="2769424"/>
            <a:ext cx="4438613" cy="1953720"/>
          </a:xfrm>
          <a:prstGeom prst="rect">
            <a:avLst/>
          </a:prstGeom>
        </p:spPr>
      </p:pic>
      <p:sp>
        <p:nvSpPr>
          <p:cNvPr id="12" name="TextBox 11"/>
          <p:cNvSpPr txBox="1"/>
          <p:nvPr/>
        </p:nvSpPr>
        <p:spPr>
          <a:xfrm>
            <a:off x="1856509" y="6530689"/>
            <a:ext cx="6362029" cy="246221"/>
          </a:xfrm>
          <a:prstGeom prst="rect">
            <a:avLst/>
          </a:prstGeom>
          <a:noFill/>
        </p:spPr>
        <p:txBody>
          <a:bodyPr wrap="square" rtlCol="0">
            <a:spAutoFit/>
          </a:bodyPr>
          <a:lstStyle/>
          <a:p>
            <a:r>
              <a:rPr lang="en-GB" sz="1000" dirty="0">
                <a:solidFill>
                  <a:srgbClr val="302F35"/>
                </a:solidFill>
              </a:rPr>
              <a:t>See appendix for a description of load flexibility programs.</a:t>
            </a:r>
            <a:endParaRPr lang="en-US" sz="1000" dirty="0">
              <a:solidFill>
                <a:srgbClr val="302F35"/>
              </a:solidFill>
            </a:endParaRPr>
          </a:p>
        </p:txBody>
      </p:sp>
    </p:spTree>
    <p:extLst>
      <p:ext uri="{BB962C8B-B14F-4D97-AF65-F5344CB8AC3E}">
        <p14:creationId xmlns:p14="http://schemas.microsoft.com/office/powerpoint/2010/main" val="183928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351" y="634324"/>
            <a:ext cx="8601209" cy="530352"/>
          </a:xfrm>
        </p:spPr>
        <p:txBody>
          <a:bodyPr>
            <a:normAutofit fontScale="90000"/>
          </a:bodyPr>
          <a:lstStyle/>
          <a:p>
            <a:r>
              <a:rPr lang="en-GB" dirty="0"/>
              <a:t>Understanding load flexibility market potential &amp; value</a:t>
            </a:r>
            <a:endParaRPr lang="en-US" dirty="0"/>
          </a:p>
        </p:txBody>
      </p:sp>
      <p:sp>
        <p:nvSpPr>
          <p:cNvPr id="3" name="Text Placeholder 2"/>
          <p:cNvSpPr>
            <a:spLocks noGrp="1"/>
          </p:cNvSpPr>
          <p:nvPr>
            <p:ph type="body" sz="quarter" idx="14"/>
          </p:nvPr>
        </p:nvSpPr>
        <p:spPr>
          <a:xfrm>
            <a:off x="1856509" y="1273486"/>
            <a:ext cx="8348443" cy="1032987"/>
          </a:xfrm>
        </p:spPr>
        <p:txBody>
          <a:bodyPr/>
          <a:lstStyle/>
          <a:p>
            <a:r>
              <a:rPr lang="en-GB" dirty="0" smtClean="0"/>
              <a:t>First, consider innovative new applications of DR.  Load flexibility will do more than just shave the peak.</a:t>
            </a:r>
            <a:endParaRPr lang="en-US" dirty="0"/>
          </a:p>
        </p:txBody>
      </p:sp>
      <p:sp>
        <p:nvSpPr>
          <p:cNvPr id="5" name="TextBox 4"/>
          <p:cNvSpPr txBox="1"/>
          <p:nvPr/>
        </p:nvSpPr>
        <p:spPr>
          <a:xfrm>
            <a:off x="7639036" y="2130106"/>
            <a:ext cx="2217643" cy="323165"/>
          </a:xfrm>
          <a:prstGeom prst="rect">
            <a:avLst/>
          </a:prstGeom>
          <a:noFill/>
        </p:spPr>
        <p:txBody>
          <a:bodyPr wrap="square" rtlCol="0">
            <a:spAutoFit/>
          </a:bodyPr>
          <a:lstStyle/>
          <a:p>
            <a:r>
              <a:rPr lang="en-GB" sz="1500" b="1" dirty="0">
                <a:solidFill>
                  <a:srgbClr val="00467F"/>
                </a:solidFill>
              </a:rPr>
              <a:t>Extend DR value streams</a:t>
            </a:r>
            <a:endParaRPr lang="en-US" sz="1500" b="1" dirty="0">
              <a:solidFill>
                <a:srgbClr val="00467F"/>
              </a:solidFill>
            </a:endParaRPr>
          </a:p>
        </p:txBody>
      </p:sp>
      <p:sp>
        <p:nvSpPr>
          <p:cNvPr id="7" name="Oval 6"/>
          <p:cNvSpPr/>
          <p:nvPr/>
        </p:nvSpPr>
        <p:spPr>
          <a:xfrm>
            <a:off x="7406759" y="2176244"/>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cxnSp>
        <p:nvCxnSpPr>
          <p:cNvPr id="14" name="Straight Arrow Connector 13"/>
          <p:cNvCxnSpPr/>
          <p:nvPr/>
        </p:nvCxnSpPr>
        <p:spPr>
          <a:xfrm>
            <a:off x="7273843" y="2486826"/>
            <a:ext cx="2424418" cy="0"/>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rot="5400000">
            <a:off x="8404238" y="3458706"/>
            <a:ext cx="201334" cy="2386711"/>
          </a:xfrm>
          <a:prstGeom prst="rightArrow">
            <a:avLst>
              <a:gd name="adj1" fmla="val 50000"/>
              <a:gd name="adj2" fmla="val 100000"/>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9" name="Text Placeholder 2"/>
          <p:cNvSpPr txBox="1">
            <a:spLocks/>
          </p:cNvSpPr>
          <p:nvPr/>
        </p:nvSpPr>
        <p:spPr>
          <a:xfrm>
            <a:off x="7395712" y="4821196"/>
            <a:ext cx="2561089" cy="1607775"/>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rPr lang="en-GB" sz="1600" b="0"/>
              <a:t>Several new uses of DR are possible, but existing programs are limited in their ability to provide those services</a:t>
            </a:r>
          </a:p>
        </p:txBody>
      </p:sp>
      <p:sp>
        <p:nvSpPr>
          <p:cNvPr id="12" name="TextBox 11"/>
          <p:cNvSpPr txBox="1"/>
          <p:nvPr/>
        </p:nvSpPr>
        <p:spPr>
          <a:xfrm>
            <a:off x="1856509" y="6530688"/>
            <a:ext cx="6362029" cy="230832"/>
          </a:xfrm>
          <a:prstGeom prst="rect">
            <a:avLst/>
          </a:prstGeom>
          <a:noFill/>
        </p:spPr>
        <p:txBody>
          <a:bodyPr wrap="square" rtlCol="0">
            <a:spAutoFit/>
          </a:bodyPr>
          <a:lstStyle/>
          <a:p>
            <a:r>
              <a:rPr lang="en-GB" sz="900" dirty="0">
                <a:solidFill>
                  <a:srgbClr val="302F35"/>
                </a:solidFill>
              </a:rPr>
              <a:t>See appendix for a description of load flexibility programs.</a:t>
            </a:r>
            <a:endParaRPr lang="en-US" sz="900" dirty="0">
              <a:solidFill>
                <a:srgbClr val="302F35"/>
              </a:solidFill>
            </a:endParaRPr>
          </a:p>
        </p:txBody>
      </p:sp>
      <p:pic>
        <p:nvPicPr>
          <p:cNvPr id="6" name="Picture 5"/>
          <p:cNvPicPr>
            <a:picLocks noChangeAspect="1"/>
          </p:cNvPicPr>
          <p:nvPr/>
        </p:nvPicPr>
        <p:blipFill>
          <a:blip r:embed="rId2"/>
          <a:stretch>
            <a:fillRect/>
          </a:stretch>
        </p:blipFill>
        <p:spPr>
          <a:xfrm>
            <a:off x="2754835" y="2588874"/>
            <a:ext cx="6943427" cy="1873524"/>
          </a:xfrm>
          <a:prstGeom prst="rect">
            <a:avLst/>
          </a:prstGeom>
        </p:spPr>
      </p:pic>
    </p:spTree>
    <p:extLst>
      <p:ext uri="{BB962C8B-B14F-4D97-AF65-F5344CB8AC3E}">
        <p14:creationId xmlns:p14="http://schemas.microsoft.com/office/powerpoint/2010/main" val="1458817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56509" y="1273486"/>
            <a:ext cx="8348443" cy="882861"/>
          </a:xfrm>
        </p:spPr>
        <p:txBody>
          <a:bodyPr/>
          <a:lstStyle/>
          <a:p>
            <a:r>
              <a:rPr lang="en-GB" dirty="0" smtClean="0"/>
              <a:t>Second, broaden the definition of DR. Load flexibility has the potential to provide higher value at a lower cost.</a:t>
            </a:r>
            <a:endParaRPr lang="en-US" dirty="0"/>
          </a:p>
        </p:txBody>
      </p:sp>
      <p:sp>
        <p:nvSpPr>
          <p:cNvPr id="9" name="TextBox 8"/>
          <p:cNvSpPr txBox="1"/>
          <p:nvPr/>
        </p:nvSpPr>
        <p:spPr>
          <a:xfrm>
            <a:off x="1845911" y="4623992"/>
            <a:ext cx="992631" cy="784830"/>
          </a:xfrm>
          <a:prstGeom prst="rect">
            <a:avLst/>
          </a:prstGeom>
          <a:noFill/>
        </p:spPr>
        <p:txBody>
          <a:bodyPr wrap="square" rtlCol="0">
            <a:spAutoFit/>
          </a:bodyPr>
          <a:lstStyle/>
          <a:p>
            <a:r>
              <a:rPr lang="en-GB" sz="1500" b="1" dirty="0">
                <a:solidFill>
                  <a:srgbClr val="FF9900"/>
                </a:solidFill>
              </a:rPr>
              <a:t>Broaden definition of DR</a:t>
            </a:r>
            <a:endParaRPr lang="en-US" sz="1500" b="1" dirty="0">
              <a:solidFill>
                <a:srgbClr val="FF9900"/>
              </a:solidFill>
            </a:endParaRPr>
          </a:p>
        </p:txBody>
      </p:sp>
      <p:sp>
        <p:nvSpPr>
          <p:cNvPr id="12" name="Oval 11"/>
          <p:cNvSpPr/>
          <p:nvPr/>
        </p:nvSpPr>
        <p:spPr>
          <a:xfrm>
            <a:off x="1636276" y="466052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13" name="TextBox 12"/>
          <p:cNvSpPr txBox="1"/>
          <p:nvPr/>
        </p:nvSpPr>
        <p:spPr>
          <a:xfrm>
            <a:off x="7411099" y="2008576"/>
            <a:ext cx="2217643" cy="323165"/>
          </a:xfrm>
          <a:prstGeom prst="rect">
            <a:avLst/>
          </a:prstGeom>
          <a:noFill/>
        </p:spPr>
        <p:txBody>
          <a:bodyPr wrap="square" rtlCol="0">
            <a:spAutoFit/>
          </a:bodyPr>
          <a:lstStyle/>
          <a:p>
            <a:r>
              <a:rPr lang="en-GB" sz="1500" b="1" dirty="0">
                <a:solidFill>
                  <a:srgbClr val="00467F"/>
                </a:solidFill>
              </a:rPr>
              <a:t>Extend DR value streams</a:t>
            </a:r>
            <a:endParaRPr lang="en-US" sz="1500" b="1" dirty="0">
              <a:solidFill>
                <a:srgbClr val="00467F"/>
              </a:solidFill>
            </a:endParaRPr>
          </a:p>
        </p:txBody>
      </p:sp>
      <p:sp>
        <p:nvSpPr>
          <p:cNvPr id="14" name="Oval 13"/>
          <p:cNvSpPr/>
          <p:nvPr/>
        </p:nvSpPr>
        <p:spPr>
          <a:xfrm>
            <a:off x="7204324" y="205566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cxnSp>
        <p:nvCxnSpPr>
          <p:cNvPr id="15" name="Straight Arrow Connector 14"/>
          <p:cNvCxnSpPr/>
          <p:nvPr/>
        </p:nvCxnSpPr>
        <p:spPr>
          <a:xfrm flipV="1">
            <a:off x="7204324" y="2331740"/>
            <a:ext cx="2313973" cy="17926"/>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775914" y="4248811"/>
            <a:ext cx="0" cy="1894031"/>
          </a:xfrm>
          <a:prstGeom prst="straightConnector1">
            <a:avLst/>
          </a:prstGeom>
          <a:ln>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1975351" y="634324"/>
            <a:ext cx="8601209" cy="530352"/>
          </a:xfrm>
        </p:spPr>
        <p:txBody>
          <a:bodyPr>
            <a:normAutofit fontScale="90000"/>
          </a:bodyPr>
          <a:lstStyle/>
          <a:p>
            <a:r>
              <a:rPr lang="en-GB" dirty="0"/>
              <a:t>Understanding load flexibility market potential &amp; value</a:t>
            </a:r>
            <a:endParaRPr lang="en-US" dirty="0"/>
          </a:p>
        </p:txBody>
      </p:sp>
      <p:sp>
        <p:nvSpPr>
          <p:cNvPr id="17" name="TextBox 16"/>
          <p:cNvSpPr txBox="1"/>
          <p:nvPr/>
        </p:nvSpPr>
        <p:spPr>
          <a:xfrm>
            <a:off x="1856509" y="6530688"/>
            <a:ext cx="6362029" cy="230832"/>
          </a:xfrm>
          <a:prstGeom prst="rect">
            <a:avLst/>
          </a:prstGeom>
          <a:noFill/>
        </p:spPr>
        <p:txBody>
          <a:bodyPr wrap="square" rtlCol="0">
            <a:spAutoFit/>
          </a:bodyPr>
          <a:lstStyle/>
          <a:p>
            <a:r>
              <a:rPr lang="en-GB" sz="900" dirty="0">
                <a:solidFill>
                  <a:srgbClr val="302F35"/>
                </a:solidFill>
              </a:rPr>
              <a:t>See appendix for a description of load flexibility programs.</a:t>
            </a:r>
            <a:endParaRPr lang="en-US" sz="900" dirty="0">
              <a:solidFill>
                <a:srgbClr val="302F35"/>
              </a:solidFill>
            </a:endParaRPr>
          </a:p>
        </p:txBody>
      </p:sp>
      <p:pic>
        <p:nvPicPr>
          <p:cNvPr id="4" name="Picture 3"/>
          <p:cNvPicPr>
            <a:picLocks noChangeAspect="1"/>
          </p:cNvPicPr>
          <p:nvPr/>
        </p:nvPicPr>
        <p:blipFill>
          <a:blip r:embed="rId2"/>
          <a:stretch>
            <a:fillRect/>
          </a:stretch>
        </p:blipFill>
        <p:spPr>
          <a:xfrm>
            <a:off x="2963022" y="2457268"/>
            <a:ext cx="6574700" cy="3754346"/>
          </a:xfrm>
          <a:prstGeom prst="rect">
            <a:avLst/>
          </a:prstGeom>
        </p:spPr>
      </p:pic>
    </p:spTree>
    <p:extLst>
      <p:ext uri="{BB962C8B-B14F-4D97-AF65-F5344CB8AC3E}">
        <p14:creationId xmlns:p14="http://schemas.microsoft.com/office/powerpoint/2010/main" val="190523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Brattle developed the Load</a:t>
            </a:r>
            <a:r>
              <a:rPr lang="en-US" i="1" dirty="0" smtClean="0"/>
              <a:t>FLEX</a:t>
            </a:r>
            <a:r>
              <a:rPr lang="en-US" dirty="0" smtClean="0"/>
              <a:t> model to comprehensively assess load flexibility potential</a:t>
            </a:r>
            <a:endParaRPr lang="en-US" dirty="0"/>
          </a:p>
        </p:txBody>
      </p:sp>
      <p:pic>
        <p:nvPicPr>
          <p:cNvPr id="4" name="Picture 3"/>
          <p:cNvPicPr>
            <a:picLocks noChangeAspect="1"/>
          </p:cNvPicPr>
          <p:nvPr/>
        </p:nvPicPr>
        <p:blipFill>
          <a:blip r:embed="rId2"/>
          <a:stretch>
            <a:fillRect/>
          </a:stretch>
        </p:blipFill>
        <p:spPr>
          <a:xfrm>
            <a:off x="2676525" y="1336929"/>
            <a:ext cx="6838950" cy="4933950"/>
          </a:xfrm>
          <a:prstGeom prst="rect">
            <a:avLst/>
          </a:prstGeom>
        </p:spPr>
      </p:pic>
    </p:spTree>
    <p:extLst>
      <p:ext uri="{BB962C8B-B14F-4D97-AF65-F5344CB8AC3E}">
        <p14:creationId xmlns:p14="http://schemas.microsoft.com/office/powerpoint/2010/main" val="141245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National Potential for Load Flexibility</a:t>
            </a:r>
            <a:endParaRPr lang="en-US" dirty="0"/>
          </a:p>
        </p:txBody>
      </p:sp>
    </p:spTree>
    <p:extLst>
      <p:ext uri="{BB962C8B-B14F-4D97-AF65-F5344CB8AC3E}">
        <p14:creationId xmlns:p14="http://schemas.microsoft.com/office/powerpoint/2010/main" val="4138528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83540" y="2450740"/>
            <a:ext cx="6310881" cy="3283711"/>
          </a:xfrm>
          <a:prstGeom prst="rect">
            <a:avLst/>
          </a:prstGeom>
        </p:spPr>
      </p:pic>
      <p:sp>
        <p:nvSpPr>
          <p:cNvPr id="2" name="Title 1"/>
          <p:cNvSpPr>
            <a:spLocks noGrp="1"/>
          </p:cNvSpPr>
          <p:nvPr>
            <p:ph type="title"/>
          </p:nvPr>
        </p:nvSpPr>
        <p:spPr/>
        <p:txBody>
          <a:bodyPr/>
          <a:lstStyle/>
          <a:p>
            <a:r>
              <a:rPr lang="en-US" dirty="0" smtClean="0"/>
              <a:t>The national potential for load flexibility</a:t>
            </a:r>
            <a:endParaRPr lang="en-US" dirty="0"/>
          </a:p>
        </p:txBody>
      </p:sp>
      <p:sp>
        <p:nvSpPr>
          <p:cNvPr id="3" name="Text Placeholder 2"/>
          <p:cNvSpPr>
            <a:spLocks noGrp="1"/>
          </p:cNvSpPr>
          <p:nvPr>
            <p:ph type="body" sz="quarter" idx="14"/>
          </p:nvPr>
        </p:nvSpPr>
        <p:spPr>
          <a:xfrm>
            <a:off x="1856509" y="1273485"/>
            <a:ext cx="8348443" cy="852094"/>
          </a:xfrm>
        </p:spPr>
        <p:txBody>
          <a:bodyPr/>
          <a:lstStyle/>
          <a:p>
            <a:r>
              <a:rPr lang="en-US" dirty="0" smtClean="0"/>
              <a:t>A portfolio of load flexibility programs could triple existing DR capability, approaching 200 GW (20% of system peak) by 2030</a:t>
            </a:r>
            <a:endParaRPr lang="en-US" dirty="0"/>
          </a:p>
        </p:txBody>
      </p:sp>
      <p:sp>
        <p:nvSpPr>
          <p:cNvPr id="4" name="TextBox 3"/>
          <p:cNvSpPr txBox="1"/>
          <p:nvPr/>
        </p:nvSpPr>
        <p:spPr>
          <a:xfrm>
            <a:off x="1563519" y="6432662"/>
            <a:ext cx="7599682" cy="338554"/>
          </a:xfrm>
          <a:prstGeom prst="rect">
            <a:avLst/>
          </a:prstGeom>
          <a:noFill/>
        </p:spPr>
        <p:txBody>
          <a:bodyPr wrap="square" rtlCol="0">
            <a:spAutoFit/>
          </a:bodyPr>
          <a:lstStyle/>
          <a:p>
            <a:r>
              <a:rPr lang="en-US" sz="800" dirty="0">
                <a:solidFill>
                  <a:srgbClr val="302F35"/>
                </a:solidFill>
              </a:rPr>
              <a:t>Notes: Existing DR capability does not account for impacts of retail pricing programs, as fewer than 1% of customers are currently enrolled in dynamic pricing rates and the impacts of long-standing TOU rates are already embedded in utility load forecasts. See appendix for summary of key modeling assumptions.</a:t>
            </a:r>
          </a:p>
        </p:txBody>
      </p:sp>
      <p:sp>
        <p:nvSpPr>
          <p:cNvPr id="10" name="TextBox 9"/>
          <p:cNvSpPr txBox="1"/>
          <p:nvPr/>
        </p:nvSpPr>
        <p:spPr>
          <a:xfrm>
            <a:off x="1491520" y="4868534"/>
            <a:ext cx="1610697" cy="138499"/>
          </a:xfrm>
          <a:prstGeom prst="rect">
            <a:avLst/>
          </a:prstGeom>
          <a:noFill/>
        </p:spPr>
        <p:txBody>
          <a:bodyPr wrap="square" lIns="0" tIns="0" rIns="0" bIns="0" rtlCol="0">
            <a:spAutoFit/>
          </a:bodyPr>
          <a:lstStyle/>
          <a:p>
            <a:pPr algn="r"/>
            <a:r>
              <a:rPr lang="en-US" sz="900" dirty="0">
                <a:solidFill>
                  <a:srgbClr val="CCCDC3">
                    <a:lumMod val="75000"/>
                  </a:srgbClr>
                </a:solidFill>
              </a:rPr>
              <a:t>Behavioral + Smart Tstat</a:t>
            </a:r>
          </a:p>
        </p:txBody>
      </p:sp>
      <p:sp>
        <p:nvSpPr>
          <p:cNvPr id="11" name="TextBox 10"/>
          <p:cNvSpPr txBox="1"/>
          <p:nvPr/>
        </p:nvSpPr>
        <p:spPr>
          <a:xfrm>
            <a:off x="1796334" y="5061941"/>
            <a:ext cx="1283368" cy="138499"/>
          </a:xfrm>
          <a:prstGeom prst="rect">
            <a:avLst/>
          </a:prstGeom>
          <a:noFill/>
        </p:spPr>
        <p:txBody>
          <a:bodyPr wrap="square" lIns="0" tIns="0" rIns="0" bIns="0" rtlCol="0">
            <a:spAutoFit/>
          </a:bodyPr>
          <a:lstStyle/>
          <a:p>
            <a:pPr algn="r"/>
            <a:r>
              <a:rPr lang="en-US" sz="900" dirty="0">
                <a:solidFill>
                  <a:srgbClr val="CCCDC3">
                    <a:lumMod val="75000"/>
                  </a:srgbClr>
                </a:solidFill>
              </a:rPr>
              <a:t>DLC</a:t>
            </a:r>
          </a:p>
        </p:txBody>
      </p:sp>
      <p:sp>
        <p:nvSpPr>
          <p:cNvPr id="12" name="TextBox 11"/>
          <p:cNvSpPr txBox="1"/>
          <p:nvPr/>
        </p:nvSpPr>
        <p:spPr>
          <a:xfrm>
            <a:off x="2081498" y="5372890"/>
            <a:ext cx="1024523" cy="138500"/>
          </a:xfrm>
          <a:prstGeom prst="rect">
            <a:avLst/>
          </a:prstGeom>
          <a:noFill/>
        </p:spPr>
        <p:txBody>
          <a:bodyPr wrap="square" lIns="0" tIns="0" rIns="0" bIns="0" rtlCol="0">
            <a:spAutoFit/>
          </a:bodyPr>
          <a:lstStyle/>
          <a:p>
            <a:pPr algn="r"/>
            <a:r>
              <a:rPr lang="en-US" sz="900" dirty="0">
                <a:solidFill>
                  <a:srgbClr val="CCCDC3">
                    <a:lumMod val="75000"/>
                  </a:srgbClr>
                </a:solidFill>
              </a:rPr>
              <a:t>Interruptible Tariff</a:t>
            </a:r>
          </a:p>
        </p:txBody>
      </p:sp>
      <p:sp>
        <p:nvSpPr>
          <p:cNvPr id="13" name="TextBox 12"/>
          <p:cNvSpPr txBox="1"/>
          <p:nvPr/>
        </p:nvSpPr>
        <p:spPr>
          <a:xfrm>
            <a:off x="8851216" y="5303640"/>
            <a:ext cx="1024523" cy="138500"/>
          </a:xfrm>
          <a:prstGeom prst="rect">
            <a:avLst/>
          </a:prstGeom>
          <a:noFill/>
        </p:spPr>
        <p:txBody>
          <a:bodyPr wrap="square" lIns="0" tIns="0" rIns="0" bIns="0" rtlCol="0">
            <a:spAutoFit/>
          </a:bodyPr>
          <a:lstStyle/>
          <a:p>
            <a:r>
              <a:rPr lang="en-US" sz="900" dirty="0">
                <a:solidFill>
                  <a:srgbClr val="CCCDC3">
                    <a:lumMod val="75000"/>
                  </a:srgbClr>
                </a:solidFill>
              </a:rPr>
              <a:t>Interruptible Tariff</a:t>
            </a:r>
          </a:p>
        </p:txBody>
      </p:sp>
      <p:sp>
        <p:nvSpPr>
          <p:cNvPr id="14" name="TextBox 13"/>
          <p:cNvSpPr txBox="1"/>
          <p:nvPr/>
        </p:nvSpPr>
        <p:spPr>
          <a:xfrm>
            <a:off x="8851216" y="4108657"/>
            <a:ext cx="1024523" cy="138500"/>
          </a:xfrm>
          <a:prstGeom prst="rect">
            <a:avLst/>
          </a:prstGeom>
          <a:noFill/>
        </p:spPr>
        <p:txBody>
          <a:bodyPr wrap="square" lIns="0" tIns="0" rIns="0" bIns="0" rtlCol="0">
            <a:spAutoFit/>
          </a:bodyPr>
          <a:lstStyle/>
          <a:p>
            <a:r>
              <a:rPr lang="en-US" sz="900" dirty="0">
                <a:solidFill>
                  <a:srgbClr val="CCCDC3">
                    <a:lumMod val="75000"/>
                  </a:srgbClr>
                </a:solidFill>
              </a:rPr>
              <a:t>Smart Thermostats</a:t>
            </a:r>
          </a:p>
        </p:txBody>
      </p:sp>
      <p:sp>
        <p:nvSpPr>
          <p:cNvPr id="16" name="TextBox 15"/>
          <p:cNvSpPr txBox="1"/>
          <p:nvPr/>
        </p:nvSpPr>
        <p:spPr>
          <a:xfrm>
            <a:off x="1975352" y="2130756"/>
            <a:ext cx="8397449" cy="400110"/>
          </a:xfrm>
          <a:prstGeom prst="rect">
            <a:avLst/>
          </a:prstGeom>
          <a:solidFill>
            <a:schemeClr val="tx2"/>
          </a:solidFill>
        </p:spPr>
        <p:txBody>
          <a:bodyPr wrap="square" rtlCol="0">
            <a:spAutoFit/>
          </a:bodyPr>
          <a:lstStyle/>
          <a:p>
            <a:pPr algn="ctr"/>
            <a:r>
              <a:rPr lang="en-GB" sz="2000" b="1" dirty="0">
                <a:solidFill>
                  <a:srgbClr val="FFFFFF"/>
                </a:solidFill>
              </a:rPr>
              <a:t>U.S. Cost-Effective Load Flexibility Potential</a:t>
            </a:r>
            <a:endParaRPr lang="en-US" sz="2000" b="1" dirty="0">
              <a:solidFill>
                <a:srgbClr val="FFFFFF"/>
              </a:solidFill>
            </a:endParaRPr>
          </a:p>
        </p:txBody>
      </p:sp>
      <p:sp>
        <p:nvSpPr>
          <p:cNvPr id="17" name="TextBox 16"/>
          <p:cNvSpPr txBox="1"/>
          <p:nvPr/>
        </p:nvSpPr>
        <p:spPr>
          <a:xfrm>
            <a:off x="2894858" y="5781663"/>
            <a:ext cx="1140323" cy="430887"/>
          </a:xfrm>
          <a:prstGeom prst="rect">
            <a:avLst/>
          </a:prstGeom>
          <a:noFill/>
        </p:spPr>
        <p:txBody>
          <a:bodyPr wrap="square" lIns="0" tIns="0" rIns="0" bIns="0" rtlCol="0">
            <a:spAutoFit/>
          </a:bodyPr>
          <a:lstStyle/>
          <a:p>
            <a:pPr algn="ctr"/>
            <a:r>
              <a:rPr lang="en-US" sz="1400" b="1" dirty="0">
                <a:solidFill>
                  <a:srgbClr val="00467F"/>
                </a:solidFill>
              </a:rPr>
              <a:t>Existing Capability</a:t>
            </a:r>
          </a:p>
        </p:txBody>
      </p:sp>
      <p:sp>
        <p:nvSpPr>
          <p:cNvPr id="18" name="TextBox 17"/>
          <p:cNvSpPr txBox="1"/>
          <p:nvPr/>
        </p:nvSpPr>
        <p:spPr>
          <a:xfrm>
            <a:off x="8034711" y="5787424"/>
            <a:ext cx="1000674" cy="430887"/>
          </a:xfrm>
          <a:prstGeom prst="rect">
            <a:avLst/>
          </a:prstGeom>
          <a:noFill/>
        </p:spPr>
        <p:txBody>
          <a:bodyPr wrap="square" lIns="0" tIns="0" rIns="0" bIns="0" rtlCol="0">
            <a:spAutoFit/>
          </a:bodyPr>
          <a:lstStyle/>
          <a:p>
            <a:pPr algn="ctr"/>
            <a:r>
              <a:rPr lang="en-US" sz="1400" b="1" dirty="0">
                <a:solidFill>
                  <a:srgbClr val="00467F"/>
                </a:solidFill>
              </a:rPr>
              <a:t>2030 Potential</a:t>
            </a:r>
          </a:p>
        </p:txBody>
      </p:sp>
      <p:sp>
        <p:nvSpPr>
          <p:cNvPr id="19" name="TextBox 18"/>
          <p:cNvSpPr txBox="1"/>
          <p:nvPr/>
        </p:nvSpPr>
        <p:spPr>
          <a:xfrm>
            <a:off x="4277330" y="5121739"/>
            <a:ext cx="886598" cy="628192"/>
          </a:xfrm>
          <a:prstGeom prst="rect">
            <a:avLst/>
          </a:prstGeom>
          <a:noFill/>
        </p:spPr>
        <p:txBody>
          <a:bodyPr wrap="square" lIns="0" tIns="0" rIns="0" bIns="0" rtlCol="0">
            <a:normAutofit/>
          </a:bodyPr>
          <a:lstStyle/>
          <a:p>
            <a:pPr algn="ctr"/>
            <a:r>
              <a:rPr lang="en-US" sz="1000" i="1" dirty="0">
                <a:solidFill>
                  <a:srgbClr val="00467F"/>
                </a:solidFill>
              </a:rPr>
              <a:t>Expanded conventional programs</a:t>
            </a:r>
          </a:p>
        </p:txBody>
      </p:sp>
      <p:sp>
        <p:nvSpPr>
          <p:cNvPr id="20" name="TextBox 19"/>
          <p:cNvSpPr txBox="1"/>
          <p:nvPr/>
        </p:nvSpPr>
        <p:spPr>
          <a:xfrm>
            <a:off x="5529831" y="4906765"/>
            <a:ext cx="886598" cy="793751"/>
          </a:xfrm>
          <a:prstGeom prst="rect">
            <a:avLst/>
          </a:prstGeom>
          <a:noFill/>
        </p:spPr>
        <p:txBody>
          <a:bodyPr wrap="square" lIns="0" tIns="0" rIns="0" bIns="0" rtlCol="0">
            <a:normAutofit/>
          </a:bodyPr>
          <a:lstStyle/>
          <a:p>
            <a:pPr algn="ctr"/>
            <a:r>
              <a:rPr lang="en-US" sz="1000" i="1" dirty="0">
                <a:solidFill>
                  <a:srgbClr val="00467F"/>
                </a:solidFill>
              </a:rPr>
              <a:t>New load flexibility programs and value streams</a:t>
            </a:r>
          </a:p>
        </p:txBody>
      </p:sp>
      <p:sp>
        <p:nvSpPr>
          <p:cNvPr id="21" name="TextBox 20"/>
          <p:cNvSpPr txBox="1"/>
          <p:nvPr/>
        </p:nvSpPr>
        <p:spPr>
          <a:xfrm>
            <a:off x="6733080" y="4363267"/>
            <a:ext cx="983106" cy="1242686"/>
          </a:xfrm>
          <a:prstGeom prst="rect">
            <a:avLst/>
          </a:prstGeom>
          <a:noFill/>
        </p:spPr>
        <p:txBody>
          <a:bodyPr wrap="square" lIns="0" tIns="0" rIns="0" bIns="0" rtlCol="0">
            <a:normAutofit/>
          </a:bodyPr>
          <a:lstStyle/>
          <a:p>
            <a:pPr algn="ctr"/>
            <a:r>
              <a:rPr lang="en-US" sz="1000" i="1" dirty="0">
                <a:solidFill>
                  <a:srgbClr val="00467F"/>
                </a:solidFill>
              </a:rPr>
              <a:t>2019-2030 </a:t>
            </a:r>
          </a:p>
          <a:p>
            <a:pPr algn="ctr"/>
            <a:r>
              <a:rPr lang="en-US" sz="1000" i="1" dirty="0">
                <a:solidFill>
                  <a:srgbClr val="00467F"/>
                </a:solidFill>
              </a:rPr>
              <a:t>market transition:</a:t>
            </a:r>
          </a:p>
          <a:p>
            <a:pPr algn="ctr"/>
            <a:r>
              <a:rPr lang="en-US" sz="1000" i="1" dirty="0">
                <a:solidFill>
                  <a:srgbClr val="00467F"/>
                </a:solidFill>
              </a:rPr>
              <a:t>AMI deployment, EV adoption, customer growth, T&amp;D expansion, renewables adoption</a:t>
            </a:r>
          </a:p>
        </p:txBody>
      </p:sp>
      <p:sp>
        <p:nvSpPr>
          <p:cNvPr id="22" name="Oval 21"/>
          <p:cNvSpPr/>
          <p:nvPr/>
        </p:nvSpPr>
        <p:spPr>
          <a:xfrm>
            <a:off x="4644429" y="4945210"/>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1</a:t>
            </a:r>
          </a:p>
        </p:txBody>
      </p:sp>
      <p:sp>
        <p:nvSpPr>
          <p:cNvPr id="23" name="Oval 22"/>
          <p:cNvSpPr/>
          <p:nvPr/>
        </p:nvSpPr>
        <p:spPr>
          <a:xfrm>
            <a:off x="5889283" y="4749173"/>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2</a:t>
            </a:r>
          </a:p>
        </p:txBody>
      </p:sp>
      <p:sp>
        <p:nvSpPr>
          <p:cNvPr id="24" name="Oval 23"/>
          <p:cNvSpPr/>
          <p:nvPr/>
        </p:nvSpPr>
        <p:spPr>
          <a:xfrm>
            <a:off x="7148433" y="4207323"/>
            <a:ext cx="152400" cy="15240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002B54"/>
                </a:solidFill>
              </a:rPr>
              <a:t>3</a:t>
            </a:r>
          </a:p>
        </p:txBody>
      </p:sp>
      <p:cxnSp>
        <p:nvCxnSpPr>
          <p:cNvPr id="26" name="Straight Connector 25"/>
          <p:cNvCxnSpPr/>
          <p:nvPr/>
        </p:nvCxnSpPr>
        <p:spPr>
          <a:xfrm>
            <a:off x="2923659" y="5693315"/>
            <a:ext cx="6020007"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851216" y="3540823"/>
            <a:ext cx="1024523" cy="138500"/>
          </a:xfrm>
          <a:prstGeom prst="rect">
            <a:avLst/>
          </a:prstGeom>
          <a:noFill/>
        </p:spPr>
        <p:txBody>
          <a:bodyPr wrap="square" lIns="0" tIns="0" rIns="0" bIns="0" rtlCol="0">
            <a:spAutoFit/>
          </a:bodyPr>
          <a:lstStyle/>
          <a:p>
            <a:r>
              <a:rPr lang="en-US" sz="900" dirty="0">
                <a:solidFill>
                  <a:srgbClr val="CCCDC3">
                    <a:lumMod val="75000"/>
                  </a:srgbClr>
                </a:solidFill>
              </a:rPr>
              <a:t>Smart Water Heating</a:t>
            </a:r>
          </a:p>
        </p:txBody>
      </p:sp>
      <p:sp>
        <p:nvSpPr>
          <p:cNvPr id="28" name="TextBox 27"/>
          <p:cNvSpPr txBox="1"/>
          <p:nvPr/>
        </p:nvSpPr>
        <p:spPr>
          <a:xfrm>
            <a:off x="8851216" y="3323196"/>
            <a:ext cx="1024523" cy="138500"/>
          </a:xfrm>
          <a:prstGeom prst="rect">
            <a:avLst/>
          </a:prstGeom>
          <a:noFill/>
        </p:spPr>
        <p:txBody>
          <a:bodyPr wrap="square" lIns="0" tIns="0" rIns="0" bIns="0" rtlCol="0">
            <a:spAutoFit/>
          </a:bodyPr>
          <a:lstStyle/>
          <a:p>
            <a:r>
              <a:rPr lang="en-US" sz="900" dirty="0">
                <a:solidFill>
                  <a:srgbClr val="CCCDC3">
                    <a:lumMod val="75000"/>
                  </a:srgbClr>
                </a:solidFill>
              </a:rPr>
              <a:t>Auto-DR</a:t>
            </a:r>
          </a:p>
        </p:txBody>
      </p:sp>
      <p:sp>
        <p:nvSpPr>
          <p:cNvPr id="30" name="TextBox 29"/>
          <p:cNvSpPr txBox="1"/>
          <p:nvPr/>
        </p:nvSpPr>
        <p:spPr>
          <a:xfrm>
            <a:off x="8851216" y="3149583"/>
            <a:ext cx="1024523" cy="138500"/>
          </a:xfrm>
          <a:prstGeom prst="rect">
            <a:avLst/>
          </a:prstGeom>
          <a:noFill/>
        </p:spPr>
        <p:txBody>
          <a:bodyPr wrap="square" lIns="0" tIns="0" rIns="0" bIns="0" rtlCol="0">
            <a:spAutoFit/>
          </a:bodyPr>
          <a:lstStyle/>
          <a:p>
            <a:r>
              <a:rPr lang="en-US" sz="900" dirty="0">
                <a:solidFill>
                  <a:srgbClr val="CCCDC3">
                    <a:lumMod val="75000"/>
                  </a:srgbClr>
                </a:solidFill>
              </a:rPr>
              <a:t>Dynamic Pricing</a:t>
            </a:r>
          </a:p>
        </p:txBody>
      </p:sp>
      <p:sp>
        <p:nvSpPr>
          <p:cNvPr id="31" name="TextBox 30"/>
          <p:cNvSpPr txBox="1"/>
          <p:nvPr/>
        </p:nvSpPr>
        <p:spPr>
          <a:xfrm>
            <a:off x="8851215" y="3034618"/>
            <a:ext cx="1744786" cy="138499"/>
          </a:xfrm>
          <a:prstGeom prst="rect">
            <a:avLst/>
          </a:prstGeom>
          <a:noFill/>
        </p:spPr>
        <p:txBody>
          <a:bodyPr wrap="square" lIns="0" tIns="0" rIns="0" bIns="0" rtlCol="0">
            <a:spAutoFit/>
          </a:bodyPr>
          <a:lstStyle/>
          <a:p>
            <a:r>
              <a:rPr lang="en-US" sz="900" dirty="0">
                <a:solidFill>
                  <a:srgbClr val="CCCDC3">
                    <a:lumMod val="75000"/>
                  </a:srgbClr>
                </a:solidFill>
              </a:rPr>
              <a:t>Demand Bidding + EV Charging</a:t>
            </a:r>
          </a:p>
        </p:txBody>
      </p:sp>
    </p:spTree>
    <p:extLst>
      <p:ext uri="{BB962C8B-B14F-4D97-AF65-F5344CB8AC3E}">
        <p14:creationId xmlns:p14="http://schemas.microsoft.com/office/powerpoint/2010/main" val="3574103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flexibility value</a:t>
            </a:r>
            <a:endParaRPr lang="en-US" dirty="0"/>
          </a:p>
        </p:txBody>
      </p:sp>
      <p:sp>
        <p:nvSpPr>
          <p:cNvPr id="3" name="Text Placeholder 2"/>
          <p:cNvSpPr>
            <a:spLocks noGrp="1"/>
          </p:cNvSpPr>
          <p:nvPr>
            <p:ph type="body" sz="quarter" idx="14"/>
          </p:nvPr>
        </p:nvSpPr>
        <p:spPr>
          <a:xfrm>
            <a:off x="1856508" y="1251198"/>
            <a:ext cx="8545092" cy="658081"/>
          </a:xfrm>
        </p:spPr>
        <p:txBody>
          <a:bodyPr>
            <a:noAutofit/>
          </a:bodyPr>
          <a:lstStyle/>
          <a:p>
            <a:r>
              <a:rPr lang="en-US" sz="1900" dirty="0"/>
              <a:t>Avoided generation costs are the largest source of load flexibility value under national average conditions.  There is significant regional variation in this finding.</a:t>
            </a:r>
          </a:p>
        </p:txBody>
      </p:sp>
      <p:sp>
        <p:nvSpPr>
          <p:cNvPr id="5" name="TextBox 4"/>
          <p:cNvSpPr txBox="1"/>
          <p:nvPr/>
        </p:nvSpPr>
        <p:spPr>
          <a:xfrm>
            <a:off x="1725600" y="2152088"/>
            <a:ext cx="8676000" cy="369332"/>
          </a:xfrm>
          <a:prstGeom prst="rect">
            <a:avLst/>
          </a:prstGeom>
          <a:solidFill>
            <a:schemeClr val="tx2"/>
          </a:solidFill>
        </p:spPr>
        <p:txBody>
          <a:bodyPr wrap="square" rtlCol="0">
            <a:spAutoFit/>
          </a:bodyPr>
          <a:lstStyle/>
          <a:p>
            <a:pPr algn="ctr"/>
            <a:r>
              <a:rPr lang="en-GB" b="1" dirty="0">
                <a:solidFill>
                  <a:srgbClr val="FFFFFF"/>
                </a:solidFill>
              </a:rPr>
              <a:t>2030 Annual Benefits of National Load Flexibility Portfolio</a:t>
            </a:r>
            <a:endParaRPr lang="en-US" b="1" dirty="0">
              <a:solidFill>
                <a:srgbClr val="FFFFFF"/>
              </a:solidFill>
            </a:endParaRPr>
          </a:p>
        </p:txBody>
      </p:sp>
      <p:sp>
        <p:nvSpPr>
          <p:cNvPr id="8" name="TextBox 7"/>
          <p:cNvSpPr txBox="1"/>
          <p:nvPr/>
        </p:nvSpPr>
        <p:spPr>
          <a:xfrm>
            <a:off x="1856508" y="6547024"/>
            <a:ext cx="7421892" cy="230832"/>
          </a:xfrm>
          <a:prstGeom prst="rect">
            <a:avLst/>
          </a:prstGeom>
          <a:noFill/>
        </p:spPr>
        <p:txBody>
          <a:bodyPr wrap="square" rtlCol="0">
            <a:spAutoFit/>
          </a:bodyPr>
          <a:lstStyle/>
          <a:p>
            <a:r>
              <a:rPr lang="en-US" sz="900" dirty="0">
                <a:solidFill>
                  <a:srgbClr val="302F35"/>
                </a:solidFill>
              </a:rPr>
              <a:t>Notes: Values shown in 2030 dollars. Values are gross benefits, before netting out costs of the load flexibility programs.</a:t>
            </a:r>
          </a:p>
        </p:txBody>
      </p:sp>
      <p:pic>
        <p:nvPicPr>
          <p:cNvPr id="11" name="Picture 10"/>
          <p:cNvPicPr>
            <a:picLocks noChangeAspect="1"/>
          </p:cNvPicPr>
          <p:nvPr/>
        </p:nvPicPr>
        <p:blipFill>
          <a:blip r:embed="rId2"/>
          <a:stretch>
            <a:fillRect/>
          </a:stretch>
        </p:blipFill>
        <p:spPr>
          <a:xfrm>
            <a:off x="3409463" y="2620880"/>
            <a:ext cx="5493163" cy="3295898"/>
          </a:xfrm>
          <a:prstGeom prst="rect">
            <a:avLst/>
          </a:prstGeom>
        </p:spPr>
      </p:pic>
      <p:sp>
        <p:nvSpPr>
          <p:cNvPr id="12" name="TextBox 11"/>
          <p:cNvSpPr txBox="1"/>
          <p:nvPr/>
        </p:nvSpPr>
        <p:spPr>
          <a:xfrm>
            <a:off x="1625066" y="3855126"/>
            <a:ext cx="3282350" cy="646331"/>
          </a:xfrm>
          <a:prstGeom prst="rect">
            <a:avLst/>
          </a:prstGeom>
          <a:noFill/>
        </p:spPr>
        <p:txBody>
          <a:bodyPr wrap="square" rtlCol="0">
            <a:spAutoFit/>
          </a:bodyPr>
          <a:lstStyle/>
          <a:p>
            <a:r>
              <a:rPr lang="en-US" b="1" dirty="0">
                <a:solidFill>
                  <a:srgbClr val="7FB9C2">
                    <a:lumMod val="50000"/>
                  </a:srgbClr>
                </a:solidFill>
              </a:rPr>
              <a:t>Avoided Generation Capacity</a:t>
            </a:r>
          </a:p>
          <a:p>
            <a:r>
              <a:rPr lang="en-US" b="1" i="1" dirty="0">
                <a:solidFill>
                  <a:srgbClr val="7FB9C2">
                    <a:lumMod val="50000"/>
                  </a:srgbClr>
                </a:solidFill>
              </a:rPr>
              <a:t>$9.4 billion/yr (57%)</a:t>
            </a:r>
          </a:p>
        </p:txBody>
      </p:sp>
      <p:sp>
        <p:nvSpPr>
          <p:cNvPr id="13" name="TextBox 12"/>
          <p:cNvSpPr txBox="1"/>
          <p:nvPr/>
        </p:nvSpPr>
        <p:spPr>
          <a:xfrm>
            <a:off x="7546865" y="2978179"/>
            <a:ext cx="2940161" cy="646331"/>
          </a:xfrm>
          <a:prstGeom prst="rect">
            <a:avLst/>
          </a:prstGeom>
          <a:noFill/>
        </p:spPr>
        <p:txBody>
          <a:bodyPr wrap="square" rtlCol="0">
            <a:spAutoFit/>
          </a:bodyPr>
          <a:lstStyle/>
          <a:p>
            <a:r>
              <a:rPr lang="en-US" b="1" dirty="0">
                <a:solidFill>
                  <a:srgbClr val="6A7277"/>
                </a:solidFill>
              </a:rPr>
              <a:t>Avoided T&amp;D Capacity </a:t>
            </a:r>
          </a:p>
          <a:p>
            <a:r>
              <a:rPr lang="en-US" b="1" i="1" dirty="0">
                <a:solidFill>
                  <a:srgbClr val="6A7277"/>
                </a:solidFill>
              </a:rPr>
              <a:t>$1.9 billion/yr (12%)</a:t>
            </a:r>
          </a:p>
        </p:txBody>
      </p:sp>
      <p:sp>
        <p:nvSpPr>
          <p:cNvPr id="14" name="TextBox 13"/>
          <p:cNvSpPr txBox="1"/>
          <p:nvPr/>
        </p:nvSpPr>
        <p:spPr>
          <a:xfrm>
            <a:off x="7760870" y="3823430"/>
            <a:ext cx="2564231" cy="646331"/>
          </a:xfrm>
          <a:prstGeom prst="rect">
            <a:avLst/>
          </a:prstGeom>
          <a:noFill/>
        </p:spPr>
        <p:txBody>
          <a:bodyPr wrap="square" rtlCol="0">
            <a:spAutoFit/>
          </a:bodyPr>
          <a:lstStyle/>
          <a:p>
            <a:r>
              <a:rPr lang="en-US" b="1" dirty="0">
                <a:solidFill>
                  <a:srgbClr val="EF4623"/>
                </a:solidFill>
              </a:rPr>
              <a:t>Ancillary Services</a:t>
            </a:r>
          </a:p>
          <a:p>
            <a:r>
              <a:rPr lang="en-US" b="1" i="1" dirty="0">
                <a:solidFill>
                  <a:srgbClr val="EF4623"/>
                </a:solidFill>
              </a:rPr>
              <a:t>$0.3 billion/yr (2%)</a:t>
            </a:r>
          </a:p>
        </p:txBody>
      </p:sp>
      <p:sp>
        <p:nvSpPr>
          <p:cNvPr id="15" name="TextBox 14"/>
          <p:cNvSpPr txBox="1"/>
          <p:nvPr/>
        </p:nvSpPr>
        <p:spPr>
          <a:xfrm>
            <a:off x="7409535" y="5089368"/>
            <a:ext cx="2795417" cy="646331"/>
          </a:xfrm>
          <a:prstGeom prst="rect">
            <a:avLst/>
          </a:prstGeom>
          <a:noFill/>
        </p:spPr>
        <p:txBody>
          <a:bodyPr wrap="square" rtlCol="0">
            <a:spAutoFit/>
          </a:bodyPr>
          <a:lstStyle/>
          <a:p>
            <a:r>
              <a:rPr lang="en-US" b="1" dirty="0">
                <a:solidFill>
                  <a:srgbClr val="002060"/>
                </a:solidFill>
              </a:rPr>
              <a:t>Avoided Energy Costs</a:t>
            </a:r>
          </a:p>
          <a:p>
            <a:r>
              <a:rPr lang="en-US" b="1" i="1" dirty="0">
                <a:solidFill>
                  <a:srgbClr val="002060"/>
                </a:solidFill>
              </a:rPr>
              <a:t>$4.8 billion/yr (29%)</a:t>
            </a:r>
          </a:p>
        </p:txBody>
      </p:sp>
    </p:spTree>
    <p:extLst>
      <p:ext uri="{BB962C8B-B14F-4D97-AF65-F5344CB8AC3E}">
        <p14:creationId xmlns:p14="http://schemas.microsoft.com/office/powerpoint/2010/main" val="18387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Current Clean Energy Rulemaking Overview</a:t>
            </a:r>
            <a:endParaRPr lang="en-US" cap="none" dirty="0"/>
          </a:p>
        </p:txBody>
      </p:sp>
      <p:sp>
        <p:nvSpPr>
          <p:cNvPr id="6" name="Text Placeholder 5"/>
          <p:cNvSpPr>
            <a:spLocks noGrp="1"/>
          </p:cNvSpPr>
          <p:nvPr>
            <p:ph type="body" idx="1"/>
          </p:nvPr>
        </p:nvSpPr>
        <p:spPr/>
        <p:txBody>
          <a:bodyPr/>
          <a:lstStyle/>
          <a:p>
            <a:r>
              <a:rPr lang="en-US" dirty="0" smtClean="0"/>
              <a:t>Upcoming Dates</a:t>
            </a:r>
            <a:endParaRPr lang="en-US" dirty="0"/>
          </a:p>
        </p:txBody>
      </p:sp>
      <p:sp>
        <p:nvSpPr>
          <p:cNvPr id="3" name="Content Placeholder 2"/>
          <p:cNvSpPr>
            <a:spLocks noGrp="1"/>
          </p:cNvSpPr>
          <p:nvPr>
            <p:ph sz="half" idx="2"/>
          </p:nvPr>
        </p:nvSpPr>
        <p:spPr/>
        <p:txBody>
          <a:bodyPr/>
          <a:lstStyle/>
          <a:p>
            <a:pPr marL="0" indent="0">
              <a:buNone/>
            </a:pPr>
            <a:r>
              <a:rPr lang="en-US" dirty="0" smtClean="0"/>
              <a:t>June 10 - Markets Stakeholder Workgroup</a:t>
            </a:r>
          </a:p>
          <a:p>
            <a:pPr marL="0" indent="0">
              <a:buNone/>
            </a:pPr>
            <a:r>
              <a:rPr lang="en-US" dirty="0" smtClean="0"/>
              <a:t>June 16 - Joint UTC/Commerce incremental cost of compliance workshop</a:t>
            </a:r>
          </a:p>
          <a:p>
            <a:pPr marL="0" indent="0">
              <a:buNone/>
            </a:pPr>
            <a:r>
              <a:rPr lang="en-US" dirty="0" smtClean="0"/>
              <a:t>June 29 - Comments due on </a:t>
            </a:r>
            <a:r>
              <a:rPr lang="en-US" dirty="0" err="1" smtClean="0"/>
              <a:t>PoE</a:t>
            </a:r>
            <a:r>
              <a:rPr lang="en-US" dirty="0" smtClean="0"/>
              <a:t> rules</a:t>
            </a:r>
          </a:p>
          <a:p>
            <a:pPr marL="0" indent="0">
              <a:buNone/>
            </a:pPr>
            <a:r>
              <a:rPr lang="en-US" dirty="0" smtClean="0"/>
              <a:t>July 6 - Comments due on EIA rules</a:t>
            </a:r>
          </a:p>
          <a:p>
            <a:pPr marL="0" indent="0">
              <a:buNone/>
            </a:pPr>
            <a:r>
              <a:rPr lang="en-US" dirty="0" smtClean="0"/>
              <a:t>July 28 - EIA Adoption Hearing</a:t>
            </a:r>
            <a:endParaRPr lang="en-US" dirty="0"/>
          </a:p>
        </p:txBody>
      </p:sp>
      <p:sp>
        <p:nvSpPr>
          <p:cNvPr id="7" name="Text Placeholder 6"/>
          <p:cNvSpPr>
            <a:spLocks noGrp="1"/>
          </p:cNvSpPr>
          <p:nvPr>
            <p:ph type="body" sz="quarter" idx="3"/>
          </p:nvPr>
        </p:nvSpPr>
        <p:spPr/>
        <p:txBody>
          <a:bodyPr/>
          <a:lstStyle/>
          <a:p>
            <a:r>
              <a:rPr lang="en-US" dirty="0" smtClean="0"/>
              <a:t>Ongoing UTC Dockets</a:t>
            </a:r>
            <a:endParaRPr lang="en-US" dirty="0"/>
          </a:p>
        </p:txBody>
      </p:sp>
      <p:sp>
        <p:nvSpPr>
          <p:cNvPr id="8" name="Content Placeholder 7"/>
          <p:cNvSpPr>
            <a:spLocks noGrp="1"/>
          </p:cNvSpPr>
          <p:nvPr>
            <p:ph sz="quarter" idx="4"/>
          </p:nvPr>
        </p:nvSpPr>
        <p:spPr>
          <a:xfrm>
            <a:off x="6231229" y="2656564"/>
            <a:ext cx="5488019" cy="3566160"/>
          </a:xfrm>
        </p:spPr>
        <p:txBody>
          <a:bodyPr/>
          <a:lstStyle/>
          <a:p>
            <a:r>
              <a:rPr lang="en-US" dirty="0" smtClean="0"/>
              <a:t>UE-190652 </a:t>
            </a:r>
          </a:p>
          <a:p>
            <a:pPr lvl="1"/>
            <a:r>
              <a:rPr lang="en-US" dirty="0" smtClean="0"/>
              <a:t>Energy Independence Act (EIA)</a:t>
            </a:r>
          </a:p>
          <a:p>
            <a:r>
              <a:rPr lang="en-US" dirty="0" smtClean="0"/>
              <a:t>UE-190698 </a:t>
            </a:r>
          </a:p>
          <a:p>
            <a:pPr lvl="1"/>
            <a:r>
              <a:rPr lang="en-US" dirty="0" smtClean="0"/>
              <a:t>Integrated Resource Plan (IRP)</a:t>
            </a:r>
          </a:p>
          <a:p>
            <a:r>
              <a:rPr lang="en-US" dirty="0" smtClean="0"/>
              <a:t>UE-190837 </a:t>
            </a:r>
          </a:p>
          <a:p>
            <a:pPr lvl="1"/>
            <a:r>
              <a:rPr lang="en-US" dirty="0" smtClean="0"/>
              <a:t>Purchases of Electricity (</a:t>
            </a:r>
            <a:r>
              <a:rPr lang="en-US" dirty="0" err="1" smtClean="0"/>
              <a:t>PoE</a:t>
            </a:r>
            <a:r>
              <a:rPr lang="en-US" dirty="0" smtClean="0"/>
              <a:t>)</a:t>
            </a:r>
          </a:p>
          <a:p>
            <a:r>
              <a:rPr lang="en-US" dirty="0" smtClean="0"/>
              <a:t>UE-191023 </a:t>
            </a:r>
          </a:p>
          <a:p>
            <a:pPr lvl="1"/>
            <a:r>
              <a:rPr lang="en-US" dirty="0" smtClean="0"/>
              <a:t>Clean Energy Transformation Act (CETA)</a:t>
            </a:r>
            <a:endParaRPr lang="en-US" dirty="0"/>
          </a:p>
        </p:txBody>
      </p:sp>
      <p:sp>
        <p:nvSpPr>
          <p:cNvPr id="5" name="Slide Number Placeholder 4"/>
          <p:cNvSpPr>
            <a:spLocks noGrp="1"/>
          </p:cNvSpPr>
          <p:nvPr>
            <p:ph type="sldNum" sz="quarter" idx="12"/>
          </p:nvPr>
        </p:nvSpPr>
        <p:spPr/>
        <p:txBody>
          <a:bodyPr/>
          <a:lstStyle/>
          <a:p>
            <a:fld id="{2845CD35-F553-4E08-A833-EDD8479A35EB}" type="slidenum">
              <a:rPr lang="en-US" smtClean="0"/>
              <a:t>2</a:t>
            </a:fld>
            <a:endParaRPr lang="en-US"/>
          </a:p>
        </p:txBody>
      </p:sp>
      <p:pic>
        <p:nvPicPr>
          <p:cNvPr id="4" name="Picture 3"/>
          <p:cNvPicPr>
            <a:picLocks noChangeAspect="1"/>
          </p:cNvPicPr>
          <p:nvPr/>
        </p:nvPicPr>
        <p:blipFill>
          <a:blip r:embed="rId2"/>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231623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differences</a:t>
            </a:r>
            <a:endParaRPr lang="en-US" dirty="0"/>
          </a:p>
        </p:txBody>
      </p:sp>
      <p:sp>
        <p:nvSpPr>
          <p:cNvPr id="3" name="Text Placeholder 2"/>
          <p:cNvSpPr>
            <a:spLocks noGrp="1"/>
          </p:cNvSpPr>
          <p:nvPr>
            <p:ph type="body" sz="quarter" idx="14"/>
          </p:nvPr>
        </p:nvSpPr>
        <p:spPr>
          <a:xfrm>
            <a:off x="1856509" y="1197629"/>
            <a:ext cx="8348443" cy="900915"/>
          </a:xfrm>
        </p:spPr>
        <p:txBody>
          <a:bodyPr/>
          <a:lstStyle/>
          <a:p>
            <a:r>
              <a:rPr lang="en-US" dirty="0" smtClean="0"/>
              <a:t>Our results are based on national average conditions. Conclusions will vary significantly by region and should be evaluated accordingly</a:t>
            </a:r>
          </a:p>
        </p:txBody>
      </p:sp>
      <p:sp>
        <p:nvSpPr>
          <p:cNvPr id="4" name="TextBox 3"/>
          <p:cNvSpPr txBox="1"/>
          <p:nvPr/>
        </p:nvSpPr>
        <p:spPr>
          <a:xfrm>
            <a:off x="1856509" y="2098543"/>
            <a:ext cx="8348442" cy="369332"/>
          </a:xfrm>
          <a:prstGeom prst="rect">
            <a:avLst/>
          </a:prstGeom>
          <a:solidFill>
            <a:schemeClr val="tx2"/>
          </a:solidFill>
        </p:spPr>
        <p:txBody>
          <a:bodyPr wrap="square" rtlCol="0">
            <a:spAutoFit/>
          </a:bodyPr>
          <a:lstStyle/>
          <a:p>
            <a:pPr algn="ctr"/>
            <a:r>
              <a:rPr lang="en-GB" b="1" dirty="0">
                <a:solidFill>
                  <a:srgbClr val="FFFFFF"/>
                </a:solidFill>
              </a:rPr>
              <a:t>Case Study:  Comparing Minnesota and California</a:t>
            </a:r>
            <a:endParaRPr lang="en-US" b="1" dirty="0">
              <a:solidFill>
                <a:srgbClr val="FFFFFF"/>
              </a:solidFill>
            </a:endParaRPr>
          </a:p>
        </p:txBody>
      </p:sp>
      <p:graphicFrame>
        <p:nvGraphicFramePr>
          <p:cNvPr id="7" name="Table 6"/>
          <p:cNvGraphicFramePr>
            <a:graphicFrameLocks noGrp="1"/>
          </p:cNvGraphicFramePr>
          <p:nvPr>
            <p:extLst/>
          </p:nvPr>
        </p:nvGraphicFramePr>
        <p:xfrm>
          <a:off x="1856511" y="2622032"/>
          <a:ext cx="8348440" cy="3493878"/>
        </p:xfrm>
        <a:graphic>
          <a:graphicData uri="http://schemas.openxmlformats.org/drawingml/2006/table">
            <a:tbl>
              <a:tblPr firstRow="1" bandRow="1">
                <a:tableStyleId>{5C22544A-7EE6-4342-B048-85BDC9FD1C3A}</a:tableStyleId>
              </a:tblPr>
              <a:tblGrid>
                <a:gridCol w="1043555">
                  <a:extLst>
                    <a:ext uri="{9D8B030D-6E8A-4147-A177-3AD203B41FA5}">
                      <a16:colId xmlns:a16="http://schemas.microsoft.com/office/drawing/2014/main" xmlns="" val="1632084349"/>
                    </a:ext>
                  </a:extLst>
                </a:gridCol>
                <a:gridCol w="1043555">
                  <a:extLst>
                    <a:ext uri="{9D8B030D-6E8A-4147-A177-3AD203B41FA5}">
                      <a16:colId xmlns:a16="http://schemas.microsoft.com/office/drawing/2014/main" xmlns="" val="4227197453"/>
                    </a:ext>
                  </a:extLst>
                </a:gridCol>
                <a:gridCol w="1043555">
                  <a:extLst>
                    <a:ext uri="{9D8B030D-6E8A-4147-A177-3AD203B41FA5}">
                      <a16:colId xmlns:a16="http://schemas.microsoft.com/office/drawing/2014/main" xmlns="" val="3826207536"/>
                    </a:ext>
                  </a:extLst>
                </a:gridCol>
                <a:gridCol w="1043555">
                  <a:extLst>
                    <a:ext uri="{9D8B030D-6E8A-4147-A177-3AD203B41FA5}">
                      <a16:colId xmlns:a16="http://schemas.microsoft.com/office/drawing/2014/main" xmlns="" val="1382386830"/>
                    </a:ext>
                  </a:extLst>
                </a:gridCol>
                <a:gridCol w="1043555">
                  <a:extLst>
                    <a:ext uri="{9D8B030D-6E8A-4147-A177-3AD203B41FA5}">
                      <a16:colId xmlns:a16="http://schemas.microsoft.com/office/drawing/2014/main" xmlns="" val="4157906285"/>
                    </a:ext>
                  </a:extLst>
                </a:gridCol>
                <a:gridCol w="1043555">
                  <a:extLst>
                    <a:ext uri="{9D8B030D-6E8A-4147-A177-3AD203B41FA5}">
                      <a16:colId xmlns:a16="http://schemas.microsoft.com/office/drawing/2014/main" xmlns="" val="816612547"/>
                    </a:ext>
                  </a:extLst>
                </a:gridCol>
                <a:gridCol w="1043555">
                  <a:extLst>
                    <a:ext uri="{9D8B030D-6E8A-4147-A177-3AD203B41FA5}">
                      <a16:colId xmlns:a16="http://schemas.microsoft.com/office/drawing/2014/main" xmlns="" val="149863001"/>
                    </a:ext>
                  </a:extLst>
                </a:gridCol>
                <a:gridCol w="1043555">
                  <a:extLst>
                    <a:ext uri="{9D8B030D-6E8A-4147-A177-3AD203B41FA5}">
                      <a16:colId xmlns:a16="http://schemas.microsoft.com/office/drawing/2014/main" xmlns="" val="3188982022"/>
                    </a:ext>
                  </a:extLst>
                </a:gridCol>
              </a:tblGrid>
              <a:tr h="1214880">
                <a:tc>
                  <a:txBody>
                    <a:bodyPr/>
                    <a:lstStyle/>
                    <a:p>
                      <a:pPr algn="ctr"/>
                      <a:r>
                        <a:rPr lang="en-US" sz="1300" dirty="0" smtClean="0"/>
                        <a:t>State</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Primary drivers</a:t>
                      </a:r>
                      <a:r>
                        <a:rPr lang="en-US" sz="1300" baseline="0" dirty="0" smtClean="0"/>
                        <a:t> of need for load flexibility</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Primary source of renewable</a:t>
                      </a:r>
                      <a:r>
                        <a:rPr lang="en-US" sz="1300" baseline="0" dirty="0" smtClean="0"/>
                        <a:t> generation additions</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Generation capacity</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Energy </a:t>
                      </a:r>
                    </a:p>
                    <a:p>
                      <a:pPr algn="ctr"/>
                      <a:r>
                        <a:rPr lang="en-US" sz="1300" dirty="0" smtClean="0"/>
                        <a:t>(load shifting)</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 </a:t>
                      </a:r>
                    </a:p>
                    <a:p>
                      <a:pPr algn="ctr"/>
                      <a:endParaRPr lang="en-US" sz="1300" dirty="0" smtClean="0"/>
                    </a:p>
                    <a:p>
                      <a:pPr algn="ctr"/>
                      <a:r>
                        <a:rPr lang="en-US" sz="1300" dirty="0" smtClean="0"/>
                        <a:t>Ancillary services </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System Value:</a:t>
                      </a:r>
                    </a:p>
                    <a:p>
                      <a:pPr algn="ctr"/>
                      <a:endParaRPr lang="en-US" sz="1300" dirty="0" smtClean="0"/>
                    </a:p>
                    <a:p>
                      <a:pPr algn="ctr"/>
                      <a:r>
                        <a:rPr lang="en-US" sz="1300" dirty="0" smtClean="0"/>
                        <a:t>T&amp;D deferral</a:t>
                      </a:r>
                    </a:p>
                    <a:p>
                      <a:pPr algn="ct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300" dirty="0" smtClean="0"/>
                        <a:t>Load Flexibility Study</a:t>
                      </a:r>
                      <a:endParaRPr lang="en-US"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249138029"/>
                  </a:ext>
                </a:extLst>
              </a:tr>
              <a:tr h="1159978">
                <a:tc>
                  <a:txBody>
                    <a:bodyPr/>
                    <a:lstStyle/>
                    <a:p>
                      <a:pPr algn="ctr"/>
                      <a:r>
                        <a:rPr lang="en-US" sz="1200" b="1" dirty="0" smtClean="0"/>
                        <a:t>Minnesota</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Pending retirement of 1,400 MW of</a:t>
                      </a:r>
                      <a:r>
                        <a:rPr lang="en-US" sz="1200" baseline="0" dirty="0" smtClean="0"/>
                        <a:t> coal generation</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Wind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The</a:t>
                      </a:r>
                      <a:r>
                        <a:rPr lang="en-US" sz="900" baseline="0" dirty="0" smtClean="0"/>
                        <a:t> Brattle Group, “The Potential for Load Flexibility in Xcel Energy’s NSP Service Territory,” June 2019</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8220443"/>
                  </a:ext>
                </a:extLst>
              </a:tr>
              <a:tr h="1053740">
                <a:tc>
                  <a:txBody>
                    <a:bodyPr/>
                    <a:lstStyle/>
                    <a:p>
                      <a:pPr algn="ctr"/>
                      <a:r>
                        <a:rPr lang="en-US" sz="1200" b="1" dirty="0" smtClean="0"/>
                        <a:t>California</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Renewables</a:t>
                      </a:r>
                      <a:r>
                        <a:rPr lang="en-US" sz="1200" baseline="0" dirty="0" smtClean="0"/>
                        <a:t> integration, local capacity constraints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t>Solar PV</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accent4"/>
                          </a:solidFill>
                        </a:rPr>
                        <a:t>Not Quantified</a:t>
                      </a:r>
                      <a:endParaRPr lang="en-US" sz="1200" dirty="0">
                        <a:solidFill>
                          <a:schemeClr val="accent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smtClean="0"/>
                        <a:t>LBNL, “2015 California Demand Response</a:t>
                      </a:r>
                      <a:r>
                        <a:rPr lang="en-US" sz="900" baseline="0" dirty="0" smtClean="0"/>
                        <a:t> Potential Study</a:t>
                      </a:r>
                      <a:r>
                        <a:rPr lang="en-US" sz="900" dirty="0" smtClean="0"/>
                        <a:t>,” November 2016</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7290519"/>
                  </a:ext>
                </a:extLst>
              </a:tr>
            </a:tbl>
          </a:graphicData>
        </a:graphic>
      </p:graphicFrame>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2042718" y="4145560"/>
            <a:ext cx="652037" cy="805888"/>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2029350" y="5309659"/>
            <a:ext cx="715795" cy="769479"/>
          </a:xfrm>
          <a:prstGeom prst="rect">
            <a:avLst/>
          </a:prstGeom>
        </p:spPr>
      </p:pic>
      <p:grpSp>
        <p:nvGrpSpPr>
          <p:cNvPr id="25" name="Group 24"/>
          <p:cNvGrpSpPr/>
          <p:nvPr/>
        </p:nvGrpSpPr>
        <p:grpSpPr>
          <a:xfrm>
            <a:off x="7171372" y="5290288"/>
            <a:ext cx="605790" cy="533400"/>
            <a:chOff x="2278380" y="6133565"/>
            <a:chExt cx="605790" cy="533400"/>
          </a:xfrm>
        </p:grpSpPr>
        <p:sp>
          <p:nvSpPr>
            <p:cNvPr id="10" name="Oval 9"/>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2" name="Rectangle 11"/>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1" name="Oval 10"/>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4" name="Group 23"/>
          <p:cNvGrpSpPr/>
          <p:nvPr/>
        </p:nvGrpSpPr>
        <p:grpSpPr>
          <a:xfrm>
            <a:off x="5079989" y="5305261"/>
            <a:ext cx="641985" cy="571232"/>
            <a:chOff x="3627120" y="6133565"/>
            <a:chExt cx="641985" cy="571232"/>
          </a:xfrm>
        </p:grpSpPr>
        <p:sp>
          <p:nvSpPr>
            <p:cNvPr id="13" name="Oval 12"/>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4" name="Rectangle 13"/>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6" name="Rectangle 15"/>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5" name="Oval 14"/>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6" name="Group 25"/>
          <p:cNvGrpSpPr/>
          <p:nvPr/>
        </p:nvGrpSpPr>
        <p:grpSpPr>
          <a:xfrm>
            <a:off x="5090885" y="4145561"/>
            <a:ext cx="594360" cy="513815"/>
            <a:chOff x="4107181" y="3954780"/>
            <a:chExt cx="594360" cy="513815"/>
          </a:xfrm>
        </p:grpSpPr>
        <p:sp>
          <p:nvSpPr>
            <p:cNvPr id="19" name="Oval 18"/>
            <p:cNvSpPr/>
            <p:nvPr/>
          </p:nvSpPr>
          <p:spPr>
            <a:xfrm>
              <a:off x="4312921" y="4079975"/>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0" name="Rectangle 19"/>
            <p:cNvSpPr/>
            <p:nvPr/>
          </p:nvSpPr>
          <p:spPr>
            <a:xfrm>
              <a:off x="4107181" y="3954780"/>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1" name="Oval 20"/>
            <p:cNvSpPr/>
            <p:nvPr/>
          </p:nvSpPr>
          <p:spPr>
            <a:xfrm>
              <a:off x="4309111" y="4072355"/>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7" name="Group 26"/>
          <p:cNvGrpSpPr/>
          <p:nvPr/>
        </p:nvGrpSpPr>
        <p:grpSpPr>
          <a:xfrm>
            <a:off x="6160256" y="4206139"/>
            <a:ext cx="605790" cy="533400"/>
            <a:chOff x="2278380" y="6133565"/>
            <a:chExt cx="605790" cy="533400"/>
          </a:xfrm>
        </p:grpSpPr>
        <p:sp>
          <p:nvSpPr>
            <p:cNvPr id="28" name="Oval 27"/>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9" name="Rectangle 28"/>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0" name="Oval 29"/>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31" name="Group 30"/>
          <p:cNvGrpSpPr/>
          <p:nvPr/>
        </p:nvGrpSpPr>
        <p:grpSpPr>
          <a:xfrm>
            <a:off x="6160256" y="5305261"/>
            <a:ext cx="605790" cy="533400"/>
            <a:chOff x="2278380" y="6133565"/>
            <a:chExt cx="605790" cy="533400"/>
          </a:xfrm>
        </p:grpSpPr>
        <p:sp>
          <p:nvSpPr>
            <p:cNvPr id="32" name="Oval 31"/>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3" name="Rectangle 32"/>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4" name="Oval 33"/>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35" name="Group 34"/>
          <p:cNvGrpSpPr/>
          <p:nvPr/>
        </p:nvGrpSpPr>
        <p:grpSpPr>
          <a:xfrm>
            <a:off x="7168305" y="4206139"/>
            <a:ext cx="641985" cy="571232"/>
            <a:chOff x="3627120" y="6133565"/>
            <a:chExt cx="641985" cy="571232"/>
          </a:xfrm>
        </p:grpSpPr>
        <p:sp>
          <p:nvSpPr>
            <p:cNvPr id="36" name="Oval 35"/>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7" name="Rectangle 36"/>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8" name="Rectangle 37"/>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9" name="Oval 38"/>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40" name="Group 39"/>
          <p:cNvGrpSpPr/>
          <p:nvPr/>
        </p:nvGrpSpPr>
        <p:grpSpPr>
          <a:xfrm>
            <a:off x="2109879" y="6241511"/>
            <a:ext cx="416052" cy="359671"/>
            <a:chOff x="4107181" y="3954780"/>
            <a:chExt cx="594360" cy="513815"/>
          </a:xfrm>
        </p:grpSpPr>
        <p:sp>
          <p:nvSpPr>
            <p:cNvPr id="41" name="Oval 40"/>
            <p:cNvSpPr/>
            <p:nvPr/>
          </p:nvSpPr>
          <p:spPr>
            <a:xfrm>
              <a:off x="4312921" y="4079975"/>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42" name="Rectangle 41"/>
            <p:cNvSpPr/>
            <p:nvPr/>
          </p:nvSpPr>
          <p:spPr>
            <a:xfrm>
              <a:off x="4107181" y="3954780"/>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43" name="Oval 42"/>
            <p:cNvSpPr/>
            <p:nvPr/>
          </p:nvSpPr>
          <p:spPr>
            <a:xfrm>
              <a:off x="4309111" y="4072355"/>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49" name="Group 48"/>
          <p:cNvGrpSpPr/>
          <p:nvPr/>
        </p:nvGrpSpPr>
        <p:grpSpPr>
          <a:xfrm>
            <a:off x="6846760" y="6295927"/>
            <a:ext cx="449390" cy="399862"/>
            <a:chOff x="3627120" y="6133565"/>
            <a:chExt cx="641985" cy="571232"/>
          </a:xfrm>
        </p:grpSpPr>
        <p:sp>
          <p:nvSpPr>
            <p:cNvPr id="50" name="Oval 49"/>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1" name="Rectangle 50"/>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2" name="Rectangle 51"/>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3" name="Oval 52"/>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54" name="Group 53"/>
          <p:cNvGrpSpPr/>
          <p:nvPr/>
        </p:nvGrpSpPr>
        <p:grpSpPr>
          <a:xfrm>
            <a:off x="4409999" y="6288600"/>
            <a:ext cx="424053" cy="373380"/>
            <a:chOff x="2278380" y="6133565"/>
            <a:chExt cx="605790" cy="533400"/>
          </a:xfrm>
        </p:grpSpPr>
        <p:sp>
          <p:nvSpPr>
            <p:cNvPr id="55" name="Oval 54"/>
            <p:cNvSpPr/>
            <p:nvPr/>
          </p:nvSpPr>
          <p:spPr>
            <a:xfrm>
              <a:off x="248412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6" name="Rectangle 55"/>
            <p:cNvSpPr/>
            <p:nvPr/>
          </p:nvSpPr>
          <p:spPr>
            <a:xfrm>
              <a:off x="227838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57" name="Oval 56"/>
            <p:cNvSpPr/>
            <p:nvPr/>
          </p:nvSpPr>
          <p:spPr>
            <a:xfrm>
              <a:off x="249555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
        <p:nvSpPr>
          <p:cNvPr id="58" name="TextBox 57"/>
          <p:cNvSpPr txBox="1"/>
          <p:nvPr/>
        </p:nvSpPr>
        <p:spPr>
          <a:xfrm>
            <a:off x="2515570" y="6317398"/>
            <a:ext cx="1922337" cy="276999"/>
          </a:xfrm>
          <a:prstGeom prst="rect">
            <a:avLst/>
          </a:prstGeom>
          <a:noFill/>
        </p:spPr>
        <p:txBody>
          <a:bodyPr wrap="square" rtlCol="0">
            <a:spAutoFit/>
          </a:bodyPr>
          <a:lstStyle/>
          <a:p>
            <a:r>
              <a:rPr lang="en-US" sz="1200" i="1" dirty="0">
                <a:solidFill>
                  <a:srgbClr val="00467F"/>
                </a:solidFill>
              </a:rPr>
              <a:t>= Primary source of value</a:t>
            </a:r>
          </a:p>
        </p:txBody>
      </p:sp>
      <p:sp>
        <p:nvSpPr>
          <p:cNvPr id="59" name="TextBox 58"/>
          <p:cNvSpPr txBox="1"/>
          <p:nvPr/>
        </p:nvSpPr>
        <p:spPr>
          <a:xfrm>
            <a:off x="4800506" y="6326665"/>
            <a:ext cx="1922337" cy="276999"/>
          </a:xfrm>
          <a:prstGeom prst="rect">
            <a:avLst/>
          </a:prstGeom>
          <a:noFill/>
        </p:spPr>
        <p:txBody>
          <a:bodyPr wrap="square" rtlCol="0">
            <a:spAutoFit/>
          </a:bodyPr>
          <a:lstStyle/>
          <a:p>
            <a:r>
              <a:rPr lang="en-US" sz="1200" i="1" dirty="0">
                <a:solidFill>
                  <a:srgbClr val="00467F"/>
                </a:solidFill>
              </a:rPr>
              <a:t>= Moderate source of value</a:t>
            </a:r>
          </a:p>
        </p:txBody>
      </p:sp>
      <p:sp>
        <p:nvSpPr>
          <p:cNvPr id="60" name="TextBox 59"/>
          <p:cNvSpPr txBox="1"/>
          <p:nvPr/>
        </p:nvSpPr>
        <p:spPr>
          <a:xfrm>
            <a:off x="7252429" y="6333637"/>
            <a:ext cx="1922337" cy="276999"/>
          </a:xfrm>
          <a:prstGeom prst="rect">
            <a:avLst/>
          </a:prstGeom>
          <a:noFill/>
        </p:spPr>
        <p:txBody>
          <a:bodyPr wrap="square" rtlCol="0">
            <a:spAutoFit/>
          </a:bodyPr>
          <a:lstStyle/>
          <a:p>
            <a:r>
              <a:rPr lang="en-US" sz="1200" i="1" dirty="0">
                <a:solidFill>
                  <a:srgbClr val="00467F"/>
                </a:solidFill>
              </a:rPr>
              <a:t>= Modest source of value</a:t>
            </a:r>
          </a:p>
        </p:txBody>
      </p:sp>
      <p:grpSp>
        <p:nvGrpSpPr>
          <p:cNvPr id="61" name="Group 60"/>
          <p:cNvGrpSpPr/>
          <p:nvPr/>
        </p:nvGrpSpPr>
        <p:grpSpPr>
          <a:xfrm>
            <a:off x="8231217" y="4225029"/>
            <a:ext cx="641985" cy="571232"/>
            <a:chOff x="3627120" y="6133565"/>
            <a:chExt cx="641985" cy="571232"/>
          </a:xfrm>
        </p:grpSpPr>
        <p:sp>
          <p:nvSpPr>
            <p:cNvPr id="62" name="Oval 61"/>
            <p:cNvSpPr/>
            <p:nvPr/>
          </p:nvSpPr>
          <p:spPr>
            <a:xfrm>
              <a:off x="3832860" y="6202680"/>
              <a:ext cx="388620" cy="388620"/>
            </a:xfrm>
            <a:prstGeom prst="ellipse">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3" name="Rectangle 62"/>
            <p:cNvSpPr/>
            <p:nvPr/>
          </p:nvSpPr>
          <p:spPr>
            <a:xfrm>
              <a:off x="3627120" y="6133565"/>
              <a:ext cx="41148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4" name="Rectangle 63"/>
            <p:cNvSpPr/>
            <p:nvPr/>
          </p:nvSpPr>
          <p:spPr>
            <a:xfrm>
              <a:off x="3857625" y="6385292"/>
              <a:ext cx="411480" cy="3195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65" name="Oval 64"/>
            <p:cNvSpPr/>
            <p:nvPr/>
          </p:nvSpPr>
          <p:spPr>
            <a:xfrm>
              <a:off x="3844290" y="6202680"/>
              <a:ext cx="388620" cy="388620"/>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Tree>
    <p:extLst>
      <p:ext uri="{BB962C8B-B14F-4D97-AF65-F5344CB8AC3E}">
        <p14:creationId xmlns:p14="http://schemas.microsoft.com/office/powerpoint/2010/main" val="29578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predictions for the next decade</a:t>
            </a:r>
            <a:endParaRPr lang="en-US" dirty="0"/>
          </a:p>
        </p:txBody>
      </p:sp>
      <p:sp>
        <p:nvSpPr>
          <p:cNvPr id="3" name="Text Placeholder 2"/>
          <p:cNvSpPr>
            <a:spLocks noGrp="1"/>
          </p:cNvSpPr>
          <p:nvPr>
            <p:ph type="body" sz="quarter" idx="14"/>
          </p:nvPr>
        </p:nvSpPr>
        <p:spPr>
          <a:xfrm>
            <a:off x="1975351" y="1581151"/>
            <a:ext cx="7711574" cy="4810125"/>
          </a:xfrm>
        </p:spPr>
        <p:txBody>
          <a:bodyPr>
            <a:normAutofit/>
          </a:bodyPr>
          <a:lstStyle/>
          <a:p>
            <a:pPr marL="457200" indent="-457200">
              <a:buClr>
                <a:schemeClr val="accent2"/>
              </a:buClr>
              <a:buFont typeface="+mj-lt"/>
              <a:buAutoNum type="arabicPeriod"/>
            </a:pPr>
            <a:r>
              <a:rPr lang="en-US" sz="2800" b="0" dirty="0">
                <a:solidFill>
                  <a:schemeClr val="tx2"/>
                </a:solidFill>
              </a:rPr>
              <a:t>Utility load flexibility programs will get “smarter” before they get bigger</a:t>
            </a:r>
          </a:p>
          <a:p>
            <a:pPr marL="690562" lvl="1" indent="-457200">
              <a:buClr>
                <a:schemeClr val="accent2"/>
              </a:buClr>
              <a:buFont typeface="+mj-lt"/>
              <a:buAutoNum type="arabicPeriod"/>
            </a:pPr>
            <a:endParaRPr lang="en-US" sz="2800" dirty="0">
              <a:solidFill>
                <a:schemeClr val="accent4">
                  <a:lumMod val="75000"/>
                </a:schemeClr>
              </a:solidFill>
            </a:endParaRPr>
          </a:p>
          <a:p>
            <a:pPr marL="457200" indent="-457200">
              <a:buClr>
                <a:schemeClr val="accent2"/>
              </a:buClr>
              <a:buFont typeface="+mj-lt"/>
              <a:buAutoNum type="arabicPeriod"/>
            </a:pPr>
            <a:r>
              <a:rPr lang="en-US" sz="2800" b="0" dirty="0">
                <a:solidFill>
                  <a:schemeClr val="tx2"/>
                </a:solidFill>
              </a:rPr>
              <a:t>Residential load flexibility additions will exceed those of C&amp;I</a:t>
            </a:r>
          </a:p>
          <a:p>
            <a:pPr marL="690562" lvl="1" indent="-457200">
              <a:buClr>
                <a:schemeClr val="accent2"/>
              </a:buClr>
              <a:buFont typeface="+mj-lt"/>
              <a:buAutoNum type="arabicPeriod"/>
            </a:pPr>
            <a:endParaRPr lang="en-US" sz="2800" dirty="0">
              <a:solidFill>
                <a:schemeClr val="accent4">
                  <a:lumMod val="75000"/>
                </a:schemeClr>
              </a:solidFill>
            </a:endParaRPr>
          </a:p>
          <a:p>
            <a:pPr marL="457200" indent="-457200">
              <a:buClr>
                <a:schemeClr val="accent2"/>
              </a:buClr>
              <a:buFont typeface="+mj-lt"/>
              <a:buAutoNum type="arabicPeriod"/>
            </a:pPr>
            <a:r>
              <a:rPr lang="en-US" sz="2800" b="0" dirty="0">
                <a:solidFill>
                  <a:schemeClr val="tx2"/>
                </a:solidFill>
              </a:rPr>
              <a:t>New regulatory incentives will drive growth in load flexibility</a:t>
            </a:r>
          </a:p>
        </p:txBody>
      </p:sp>
    </p:spTree>
    <p:extLst>
      <p:ext uri="{BB962C8B-B14F-4D97-AF65-F5344CB8AC3E}">
        <p14:creationId xmlns:p14="http://schemas.microsoft.com/office/powerpoint/2010/main" val="41734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 flexibility assessment opportunities</a:t>
            </a:r>
            <a:endParaRPr lang="en-US" dirty="0"/>
          </a:p>
        </p:txBody>
      </p:sp>
      <p:sp>
        <p:nvSpPr>
          <p:cNvPr id="3" name="Text Placeholder 2"/>
          <p:cNvSpPr>
            <a:spLocks noGrp="1"/>
          </p:cNvSpPr>
          <p:nvPr>
            <p:ph type="body" sz="quarter" idx="14"/>
          </p:nvPr>
        </p:nvSpPr>
        <p:spPr>
          <a:xfrm>
            <a:off x="1856508" y="1273486"/>
            <a:ext cx="8811492" cy="910915"/>
          </a:xfrm>
        </p:spPr>
        <p:txBody>
          <a:bodyPr/>
          <a:lstStyle/>
          <a:p>
            <a:r>
              <a:rPr lang="en-GB" dirty="0" smtClean="0"/>
              <a:t>Improved assessment of load flexibility opportunities can reduce system costs, facilitate grid modernization, and provide environmental benefits</a:t>
            </a:r>
          </a:p>
        </p:txBody>
      </p:sp>
      <p:sp>
        <p:nvSpPr>
          <p:cNvPr id="4" name="Text Placeholder 2"/>
          <p:cNvSpPr txBox="1">
            <a:spLocks/>
          </p:cNvSpPr>
          <p:nvPr/>
        </p:nvSpPr>
        <p:spPr>
          <a:xfrm>
            <a:off x="2026921" y="2325046"/>
            <a:ext cx="8031480" cy="455457"/>
          </a:xfrm>
          <a:prstGeom prst="rect">
            <a:avLst/>
          </a:prstGeom>
          <a:solidFill>
            <a:schemeClr val="tx2"/>
          </a:solidFill>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002B54"/>
              </a:buClr>
            </a:pPr>
            <a:r>
              <a:rPr lang="en-GB" sz="2000">
                <a:solidFill>
                  <a:srgbClr val="F8F8F6"/>
                </a:solidFill>
              </a:rPr>
              <a:t>Applications of Load Flexibility Market Assessment</a:t>
            </a:r>
          </a:p>
        </p:txBody>
      </p:sp>
      <p:graphicFrame>
        <p:nvGraphicFramePr>
          <p:cNvPr id="6" name="Table 5"/>
          <p:cNvGraphicFramePr>
            <a:graphicFrameLocks noGrp="1"/>
          </p:cNvGraphicFramePr>
          <p:nvPr>
            <p:extLst/>
          </p:nvPr>
        </p:nvGraphicFramePr>
        <p:xfrm>
          <a:off x="2006763" y="2877022"/>
          <a:ext cx="8047932" cy="3405372"/>
        </p:xfrm>
        <a:graphic>
          <a:graphicData uri="http://schemas.openxmlformats.org/drawingml/2006/table">
            <a:tbl>
              <a:tblPr firstRow="1" bandRow="1">
                <a:tableStyleId>{5C22544A-7EE6-4342-B048-85BDC9FD1C3A}</a:tableStyleId>
              </a:tblPr>
              <a:tblGrid>
                <a:gridCol w="3418677">
                  <a:extLst>
                    <a:ext uri="{9D8B030D-6E8A-4147-A177-3AD203B41FA5}">
                      <a16:colId xmlns:a16="http://schemas.microsoft.com/office/drawing/2014/main" xmlns="" val="20000"/>
                    </a:ext>
                  </a:extLst>
                </a:gridCol>
                <a:gridCol w="4629255">
                  <a:extLst>
                    <a:ext uri="{9D8B030D-6E8A-4147-A177-3AD203B41FA5}">
                      <a16:colId xmlns:a16="http://schemas.microsoft.com/office/drawing/2014/main" xmlns="" val="20001"/>
                    </a:ext>
                  </a:extLst>
                </a:gridCol>
              </a:tblGrid>
              <a:tr h="851343">
                <a:tc>
                  <a:txBody>
                    <a:bodyPr/>
                    <a:lstStyle/>
                    <a:p>
                      <a:r>
                        <a:rPr lang="en-GB" b="1" dirty="0" smtClean="0">
                          <a:solidFill>
                            <a:schemeClr val="bg1"/>
                          </a:solidFill>
                        </a:rPr>
                        <a:t>Integrated</a:t>
                      </a:r>
                      <a:r>
                        <a:rPr lang="en-GB" b="1" baseline="0" dirty="0" smtClean="0">
                          <a:solidFill>
                            <a:schemeClr val="bg1"/>
                          </a:solidFill>
                        </a:rPr>
                        <a:t> Resource Plans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b="0" dirty="0" smtClean="0">
                          <a:solidFill>
                            <a:schemeClr val="bg1"/>
                          </a:solidFill>
                        </a:rPr>
                        <a:t>Ensures that</a:t>
                      </a:r>
                      <a:r>
                        <a:rPr lang="en-GB" sz="1400" b="0" baseline="0" dirty="0" smtClean="0">
                          <a:solidFill>
                            <a:schemeClr val="bg1"/>
                          </a:solidFill>
                        </a:rPr>
                        <a:t> the demand-side is fully reflected as a complementary alternative to generation resources</a:t>
                      </a:r>
                      <a:endParaRPr lang="en-US" sz="1400" b="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0"/>
                  </a:ext>
                </a:extLst>
              </a:tr>
              <a:tr h="851343">
                <a:tc>
                  <a:txBody>
                    <a:bodyPr/>
                    <a:lstStyle/>
                    <a:p>
                      <a:r>
                        <a:rPr lang="en-GB" b="1" dirty="0" smtClean="0">
                          <a:solidFill>
                            <a:schemeClr val="bg1"/>
                          </a:solidFill>
                        </a:rPr>
                        <a:t>Renewables Integration</a:t>
                      </a:r>
                      <a:r>
                        <a:rPr lang="en-GB" b="1" baseline="0" dirty="0" smtClean="0">
                          <a:solidFill>
                            <a:schemeClr val="bg1"/>
                          </a:solidFill>
                        </a:rPr>
                        <a:t> Studies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Introduces load flexibility as an additional resource option for addressing supply intermittency challenges</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851343">
                <a:tc>
                  <a:txBody>
                    <a:bodyPr/>
                    <a:lstStyle/>
                    <a:p>
                      <a:r>
                        <a:rPr lang="en-GB" b="1" dirty="0" smtClean="0">
                          <a:solidFill>
                            <a:schemeClr val="bg1"/>
                          </a:solidFill>
                        </a:rPr>
                        <a:t>Setting DR Targets / Policy</a:t>
                      </a:r>
                      <a:r>
                        <a:rPr lang="en-GB" b="1" baseline="0" dirty="0" smtClean="0">
                          <a:solidFill>
                            <a:schemeClr val="bg1"/>
                          </a:solidFill>
                        </a:rPr>
                        <a:t> Goals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Establishes achievable and cost</a:t>
                      </a:r>
                      <a:r>
                        <a:rPr lang="en-GB" sz="1400" baseline="0" dirty="0" smtClean="0">
                          <a:solidFill>
                            <a:schemeClr val="bg1"/>
                          </a:solidFill>
                        </a:rPr>
                        <a:t>-effective </a:t>
                      </a:r>
                      <a:r>
                        <a:rPr lang="en-GB" sz="1400" dirty="0" smtClean="0">
                          <a:solidFill>
                            <a:schemeClr val="bg1"/>
                          </a:solidFill>
                        </a:rPr>
                        <a:t>levels of load flexibility market</a:t>
                      </a:r>
                      <a:r>
                        <a:rPr lang="en-GB" sz="1400" baseline="0" dirty="0" smtClean="0">
                          <a:solidFill>
                            <a:schemeClr val="bg1"/>
                          </a:solidFill>
                        </a:rPr>
                        <a:t> penetration</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r h="851343">
                <a:tc>
                  <a:txBody>
                    <a:bodyPr/>
                    <a:lstStyle/>
                    <a:p>
                      <a:r>
                        <a:rPr lang="en-GB" b="1" dirty="0" smtClean="0">
                          <a:solidFill>
                            <a:schemeClr val="bg1"/>
                          </a:solidFill>
                        </a:rPr>
                        <a:t>“Value of DER” Proceedings</a:t>
                      </a:r>
                      <a:endParaRPr lang="en-US" b="1"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indent="0">
                        <a:buFont typeface="Arial" panose="020B0604020202020204" pitchFamily="34" charset="0"/>
                        <a:buNone/>
                      </a:pPr>
                      <a:r>
                        <a:rPr lang="en-GB" sz="1400" dirty="0" smtClean="0">
                          <a:solidFill>
                            <a:schemeClr val="bg1"/>
                          </a:solidFill>
                        </a:rPr>
                        <a:t>Provides a comprehensive framework for quantifying the value of a broad range of distributed energy resources</a:t>
                      </a:r>
                      <a:endParaRPr lang="en-US" sz="1400" dirty="0">
                        <a:solidFill>
                          <a:schemeClr val="bg1"/>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68667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8010525" cy="1470025"/>
          </a:xfrm>
        </p:spPr>
        <p:txBody>
          <a:bodyPr/>
          <a:lstStyle/>
          <a:p>
            <a:r>
              <a:rPr lang="en-US" dirty="0" smtClean="0"/>
              <a:t>The Transition:</a:t>
            </a:r>
            <a:br>
              <a:rPr lang="en-US" dirty="0" smtClean="0"/>
            </a:br>
            <a:r>
              <a:rPr lang="en-US" dirty="0" smtClean="0"/>
              <a:t/>
            </a:r>
            <a:br>
              <a:rPr lang="en-US" dirty="0" smtClean="0"/>
            </a:br>
            <a:r>
              <a:rPr lang="en-US" dirty="0" smtClean="0"/>
              <a:t>Potential  </a:t>
            </a:r>
            <a:r>
              <a:rPr lang="en-US" dirty="0" smtClean="0">
                <a:sym typeface="Wingdings" panose="05000000000000000000" pitchFamily="2" charset="2"/>
              </a:rPr>
              <a:t></a:t>
            </a:r>
            <a:r>
              <a:rPr lang="en-US" dirty="0" smtClean="0"/>
              <a:t>  Pilots  </a:t>
            </a:r>
            <a:r>
              <a:rPr lang="en-US" dirty="0" smtClean="0">
                <a:sym typeface="Wingdings" panose="05000000000000000000" pitchFamily="2" charset="2"/>
              </a:rPr>
              <a:t>  Full Scale Deployment</a:t>
            </a:r>
            <a:endParaRPr lang="en-US" dirty="0"/>
          </a:p>
        </p:txBody>
      </p:sp>
    </p:spTree>
    <p:extLst>
      <p:ext uri="{BB962C8B-B14F-4D97-AF65-F5344CB8AC3E}">
        <p14:creationId xmlns:p14="http://schemas.microsoft.com/office/powerpoint/2010/main" val="4286362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There </a:t>
            </a:r>
            <a:r>
              <a:rPr lang="en-US" dirty="0">
                <a:latin typeface="Century Gothic" panose="020B0502020202020204" pitchFamily="34" charset="0"/>
              </a:rPr>
              <a:t>have been four generations of pilots with </a:t>
            </a:r>
            <a:r>
              <a:rPr lang="en-US" dirty="0" smtClean="0">
                <a:latin typeface="Century Gothic" panose="020B0502020202020204" pitchFamily="34" charset="0"/>
              </a:rPr>
              <a:t>time-varying </a:t>
            </a:r>
            <a:r>
              <a:rPr lang="en-US" dirty="0">
                <a:latin typeface="Century Gothic" panose="020B0502020202020204" pitchFamily="34" charset="0"/>
              </a:rPr>
              <a:t>rates</a:t>
            </a:r>
            <a:endParaRPr lang="en-US" dirty="0"/>
          </a:p>
        </p:txBody>
      </p:sp>
      <p:sp>
        <p:nvSpPr>
          <p:cNvPr id="3" name="Text Placeholder 2"/>
          <p:cNvSpPr>
            <a:spLocks noGrp="1"/>
          </p:cNvSpPr>
          <p:nvPr>
            <p:ph type="body" sz="quarter" idx="14"/>
          </p:nvPr>
        </p:nvSpPr>
        <p:spPr/>
        <p:txBody>
          <a:bodyPr/>
          <a:lstStyle/>
          <a:p>
            <a:pPr algn="just"/>
            <a:r>
              <a:rPr lang="en-US" dirty="0"/>
              <a:t>First generation: 1975 to 1981</a:t>
            </a:r>
          </a:p>
          <a:p>
            <a:pPr algn="just"/>
            <a:endParaRPr lang="en-US" dirty="0"/>
          </a:p>
          <a:p>
            <a:pPr algn="just"/>
            <a:r>
              <a:rPr lang="en-US" dirty="0"/>
              <a:t>Second generation: 2003-2009</a:t>
            </a:r>
          </a:p>
          <a:p>
            <a:pPr algn="just"/>
            <a:endParaRPr lang="en-US" dirty="0"/>
          </a:p>
          <a:p>
            <a:pPr algn="just"/>
            <a:r>
              <a:rPr lang="en-US" dirty="0"/>
              <a:t>Third generation: 2010-2016</a:t>
            </a:r>
          </a:p>
          <a:p>
            <a:pPr algn="just"/>
            <a:endParaRPr lang="en-US" dirty="0"/>
          </a:p>
          <a:p>
            <a:pPr algn="just"/>
            <a:r>
              <a:rPr lang="en-US" dirty="0"/>
              <a:t>Fourth generation: 2016 onwards  </a:t>
            </a:r>
          </a:p>
          <a:p>
            <a:endParaRPr lang="en-US" dirty="0"/>
          </a:p>
        </p:txBody>
      </p:sp>
    </p:spTree>
    <p:extLst>
      <p:ext uri="{BB962C8B-B14F-4D97-AF65-F5344CB8AC3E}">
        <p14:creationId xmlns:p14="http://schemas.microsoft.com/office/powerpoint/2010/main" val="247410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These pilots have been designed with varying objectives in mind </a:t>
            </a:r>
            <a:endParaRPr lang="en-US" dirty="0"/>
          </a:p>
        </p:txBody>
      </p:sp>
      <p:sp>
        <p:nvSpPr>
          <p:cNvPr id="3" name="Text Placeholder 2"/>
          <p:cNvSpPr>
            <a:spLocks noGrp="1"/>
          </p:cNvSpPr>
          <p:nvPr>
            <p:ph type="body" sz="quarter" idx="14"/>
          </p:nvPr>
        </p:nvSpPr>
        <p:spPr/>
        <p:txBody>
          <a:bodyPr>
            <a:normAutofit/>
          </a:bodyPr>
          <a:lstStyle/>
          <a:p>
            <a:pPr algn="just"/>
            <a:r>
              <a:rPr lang="en-US" dirty="0"/>
              <a:t>Some have simply been demonstration projects</a:t>
            </a:r>
          </a:p>
          <a:p>
            <a:pPr algn="just"/>
            <a:endParaRPr lang="en-US" dirty="0" smtClean="0"/>
          </a:p>
          <a:p>
            <a:pPr algn="just"/>
            <a:r>
              <a:rPr lang="en-US" dirty="0" smtClean="0"/>
              <a:t>Others sought </a:t>
            </a:r>
            <a:r>
              <a:rPr lang="en-US" dirty="0"/>
              <a:t>to measure the impact of time-varying rates </a:t>
            </a:r>
          </a:p>
          <a:p>
            <a:pPr algn="just"/>
            <a:endParaRPr lang="en-US" dirty="0" smtClean="0"/>
          </a:p>
          <a:p>
            <a:pPr algn="just"/>
            <a:r>
              <a:rPr lang="en-US" dirty="0" smtClean="0"/>
              <a:t>Some did </a:t>
            </a:r>
            <a:r>
              <a:rPr lang="en-US" dirty="0"/>
              <a:t>not yield results because they were designed in haste</a:t>
            </a:r>
          </a:p>
          <a:p>
            <a:pPr algn="just"/>
            <a:endParaRPr lang="en-US" dirty="0" smtClean="0"/>
          </a:p>
          <a:p>
            <a:pPr algn="just"/>
            <a:r>
              <a:rPr lang="en-US" dirty="0" smtClean="0"/>
              <a:t>The </a:t>
            </a:r>
            <a:r>
              <a:rPr lang="en-US" dirty="0"/>
              <a:t>best pilots conform to the scientific principles of experimental </a:t>
            </a:r>
            <a:r>
              <a:rPr lang="en-US" dirty="0" smtClean="0"/>
              <a:t>design, yielding results </a:t>
            </a:r>
            <a:r>
              <a:rPr lang="en-US" dirty="0"/>
              <a:t>with both internal and external validity </a:t>
            </a:r>
          </a:p>
          <a:p>
            <a:endParaRPr lang="en-US" dirty="0"/>
          </a:p>
        </p:txBody>
      </p:sp>
    </p:spTree>
    <p:extLst>
      <p:ext uri="{BB962C8B-B14F-4D97-AF65-F5344CB8AC3E}">
        <p14:creationId xmlns:p14="http://schemas.microsoft.com/office/powerpoint/2010/main" val="2311566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5962"/>
            <a:ext cx="7182917" cy="1143000"/>
          </a:xfrm>
        </p:spPr>
        <p:txBody>
          <a:bodyPr/>
          <a:lstStyle/>
          <a:p>
            <a:r>
              <a:rPr lang="en-US" spc="132" dirty="0">
                <a:solidFill>
                  <a:srgbClr val="0C3D79"/>
                </a:solidFill>
                <a:latin typeface="Century Gothic" panose="020B0502020202020204" pitchFamily="34" charset="0"/>
              </a:rPr>
              <a:t>Six steps for developing </a:t>
            </a:r>
            <a:r>
              <a:rPr lang="en-US" spc="503" dirty="0">
                <a:solidFill>
                  <a:srgbClr val="0C3D79"/>
                </a:solidFill>
                <a:latin typeface="Century Gothic" panose="020B0502020202020204" pitchFamily="34" charset="0"/>
              </a:rPr>
              <a:t>a</a:t>
            </a:r>
            <a:r>
              <a:rPr lang="en-US" spc="-224" dirty="0">
                <a:solidFill>
                  <a:srgbClr val="0C3D79"/>
                </a:solidFill>
                <a:latin typeface="Century Gothic" panose="020B0502020202020204" pitchFamily="34" charset="0"/>
              </a:rPr>
              <a:t> </a:t>
            </a:r>
            <a:r>
              <a:rPr lang="en-US" spc="84" dirty="0">
                <a:solidFill>
                  <a:srgbClr val="0C3D79"/>
                </a:solidFill>
                <a:latin typeface="Century Gothic" panose="020B0502020202020204" pitchFamily="34" charset="0"/>
              </a:rPr>
              <a:t>scientifically </a:t>
            </a:r>
            <a:r>
              <a:rPr lang="en-US" spc="106" dirty="0">
                <a:solidFill>
                  <a:srgbClr val="0C3D79"/>
                </a:solidFill>
                <a:latin typeface="Century Gothic" panose="020B0502020202020204" pitchFamily="34" charset="0"/>
              </a:rPr>
              <a:t>valid </a:t>
            </a:r>
            <a:r>
              <a:rPr lang="en-US" spc="44" dirty="0">
                <a:solidFill>
                  <a:srgbClr val="0C3D79"/>
                </a:solidFill>
                <a:latin typeface="Century Gothic" panose="020B0502020202020204" pitchFamily="34" charset="0"/>
              </a:rPr>
              <a:t>pilot </a:t>
            </a:r>
            <a:r>
              <a:rPr lang="en-US" spc="154" dirty="0">
                <a:solidFill>
                  <a:srgbClr val="0C3D79"/>
                </a:solidFill>
                <a:latin typeface="Century Gothic" panose="020B0502020202020204" pitchFamily="34" charset="0"/>
              </a:rPr>
              <a:t>design</a:t>
            </a:r>
            <a:endParaRPr lang="en-US" dirty="0"/>
          </a:p>
        </p:txBody>
      </p:sp>
      <p:sp>
        <p:nvSpPr>
          <p:cNvPr id="4" name="object 3"/>
          <p:cNvSpPr txBox="1">
            <a:spLocks noGrp="1"/>
          </p:cNvSpPr>
          <p:nvPr>
            <p:ph type="body" sz="quarter" idx="14"/>
          </p:nvPr>
        </p:nvSpPr>
        <p:spPr>
          <a:xfrm>
            <a:off x="1905000" y="1701800"/>
            <a:ext cx="8382000" cy="4188024"/>
          </a:xfrm>
          <a:prstGeom prst="rect">
            <a:avLst/>
          </a:prstGeom>
        </p:spPr>
        <p:txBody>
          <a:bodyPr vert="horz" wrap="square" lIns="0" tIns="78441" rIns="0" bIns="0" rtlCol="0">
            <a:spAutoFit/>
          </a:bodyPr>
          <a:lstStyle/>
          <a:p>
            <a:pPr marL="414640" indent="-403433">
              <a:spcBef>
                <a:spcPts val="618"/>
              </a:spcBef>
              <a:spcAft>
                <a:spcPts val="1200"/>
              </a:spcAft>
              <a:buClr>
                <a:srgbClr val="70ACB6"/>
              </a:buClr>
              <a:buAutoNum type="arabicPeriod"/>
              <a:tabLst>
                <a:tab pos="414079" algn="l"/>
                <a:tab pos="414640" algn="l"/>
              </a:tabLst>
            </a:pPr>
            <a:r>
              <a:rPr sz="2600" spc="-26" dirty="0">
                <a:cs typeface="Times New Roman"/>
              </a:rPr>
              <a:t>Clearly articulate the</a:t>
            </a:r>
            <a:r>
              <a:rPr sz="2600" spc="-9" dirty="0">
                <a:cs typeface="Times New Roman"/>
              </a:rPr>
              <a:t> </a:t>
            </a:r>
            <a:r>
              <a:rPr sz="2600" spc="-4" dirty="0">
                <a:cs typeface="Times New Roman"/>
              </a:rPr>
              <a:t>pilot</a:t>
            </a:r>
            <a:r>
              <a:rPr sz="2600" spc="-66" dirty="0">
                <a:cs typeface="Times New Roman"/>
              </a:rPr>
              <a:t> </a:t>
            </a:r>
            <a:r>
              <a:rPr sz="2600" spc="4" dirty="0">
                <a:cs typeface="Times New Roman"/>
              </a:rPr>
              <a:t>objectives</a:t>
            </a:r>
            <a:endParaRPr sz="2600" dirty="0">
              <a:cs typeface="Times New Roman"/>
            </a:endParaRP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sz="2600" spc="9" dirty="0">
                <a:cs typeface="Times New Roman"/>
              </a:rPr>
              <a:t>Ensure internal </a:t>
            </a:r>
            <a:r>
              <a:rPr sz="2600" spc="-44" dirty="0">
                <a:cs typeface="Times New Roman"/>
              </a:rPr>
              <a:t>validity</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8" dirty="0">
                <a:cs typeface="Times New Roman"/>
              </a:rPr>
              <a:t>Ensure external </a:t>
            </a:r>
            <a:r>
              <a:rPr lang="en-US" sz="2600" spc="-40" dirty="0">
                <a:cs typeface="Times New Roman"/>
              </a:rPr>
              <a:t>validity</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Determine </a:t>
            </a:r>
            <a:r>
              <a:rPr lang="en-US" sz="2600" spc="-9" dirty="0">
                <a:cs typeface="Times New Roman"/>
              </a:rPr>
              <a:t>sampling </a:t>
            </a:r>
            <a:r>
              <a:rPr lang="en-US" sz="2600" spc="4" dirty="0">
                <a:cs typeface="Times New Roman"/>
              </a:rPr>
              <a:t>frame/eligible </a:t>
            </a:r>
            <a:r>
              <a:rPr lang="en-US" sz="2600" spc="18" dirty="0">
                <a:cs typeface="Times New Roman"/>
              </a:rPr>
              <a:t>population </a:t>
            </a:r>
            <a:r>
              <a:rPr lang="en-US" sz="2600" dirty="0">
                <a:cs typeface="Times New Roman"/>
              </a:rPr>
              <a:t>for </a:t>
            </a:r>
            <a:r>
              <a:rPr lang="en-US" sz="2600" spc="66" dirty="0">
                <a:cs typeface="Times New Roman"/>
              </a:rPr>
              <a:t>the</a:t>
            </a:r>
            <a:r>
              <a:rPr lang="en-US" sz="2600" spc="-185" dirty="0">
                <a:cs typeface="Times New Roman"/>
              </a:rPr>
              <a:t> </a:t>
            </a:r>
            <a:r>
              <a:rPr lang="en-US" sz="2600" dirty="0">
                <a:cs typeface="Times New Roman"/>
              </a:rPr>
              <a:t>pilot</a:t>
            </a: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Undertake </a:t>
            </a:r>
            <a:r>
              <a:rPr lang="en-US" sz="2600" spc="-9" dirty="0">
                <a:cs typeface="Times New Roman"/>
              </a:rPr>
              <a:t>“statistical </a:t>
            </a:r>
            <a:r>
              <a:rPr lang="en-US" sz="2600" spc="31" dirty="0">
                <a:cs typeface="Times New Roman"/>
              </a:rPr>
              <a:t>power </a:t>
            </a:r>
            <a:r>
              <a:rPr lang="en-US" sz="2600" spc="-4" dirty="0">
                <a:cs typeface="Times New Roman"/>
              </a:rPr>
              <a:t>calculations” </a:t>
            </a:r>
            <a:endParaRPr lang="en-US" sz="2600" spc="9" dirty="0">
              <a:cs typeface="Times New Roman"/>
            </a:endParaRPr>
          </a:p>
          <a:p>
            <a:pPr marL="414640" indent="-403433">
              <a:spcBef>
                <a:spcPts val="529"/>
              </a:spcBef>
              <a:spcAft>
                <a:spcPts val="1200"/>
              </a:spcAft>
              <a:buClr>
                <a:srgbClr val="70ACB6"/>
              </a:buClr>
              <a:buFont typeface="Calibri" pitchFamily="34" charset="0"/>
              <a:buAutoNum type="arabicPeriod"/>
              <a:tabLst>
                <a:tab pos="414079" algn="l"/>
                <a:tab pos="414640" algn="l"/>
                <a:tab pos="1206938" algn="l"/>
              </a:tabLst>
            </a:pPr>
            <a:r>
              <a:rPr lang="en-US" sz="2600" spc="13" dirty="0">
                <a:cs typeface="Times New Roman"/>
              </a:rPr>
              <a:t>Incorporate </a:t>
            </a:r>
            <a:r>
              <a:rPr lang="en-US" sz="2600" spc="22" dirty="0">
                <a:cs typeface="Times New Roman"/>
              </a:rPr>
              <a:t>attrition assumptions </a:t>
            </a:r>
            <a:r>
              <a:rPr lang="en-US" sz="2600" spc="-22" dirty="0">
                <a:cs typeface="Times New Roman"/>
              </a:rPr>
              <a:t>in </a:t>
            </a:r>
            <a:r>
              <a:rPr lang="en-US" sz="2600" spc="66" dirty="0">
                <a:cs typeface="Times New Roman"/>
              </a:rPr>
              <a:t>the</a:t>
            </a:r>
            <a:r>
              <a:rPr lang="en-US" sz="2600" spc="-269" dirty="0">
                <a:cs typeface="Times New Roman"/>
              </a:rPr>
              <a:t> </a:t>
            </a:r>
            <a:r>
              <a:rPr lang="en-US" sz="2600" spc="-26" dirty="0">
                <a:cs typeface="Times New Roman"/>
              </a:rPr>
              <a:t>final </a:t>
            </a:r>
            <a:r>
              <a:rPr lang="en-US" sz="2600" spc="22" dirty="0">
                <a:cs typeface="Times New Roman"/>
              </a:rPr>
              <a:t>sample </a:t>
            </a:r>
            <a:r>
              <a:rPr lang="en-US" sz="2600" spc="-22" dirty="0">
                <a:cs typeface="Times New Roman"/>
              </a:rPr>
              <a:t>sizes</a:t>
            </a:r>
            <a:endParaRPr lang="en-US" sz="2600" dirty="0">
              <a:cs typeface="Times New Roman"/>
            </a:endParaRPr>
          </a:p>
          <a:p>
            <a:pPr marL="414640" indent="-403433">
              <a:spcBef>
                <a:spcPts val="529"/>
              </a:spcBef>
              <a:spcAft>
                <a:spcPts val="1200"/>
              </a:spcAft>
              <a:buClr>
                <a:srgbClr val="70ACB6"/>
              </a:buClr>
              <a:buAutoNum type="arabicPeriod"/>
              <a:tabLst>
                <a:tab pos="414079" algn="l"/>
                <a:tab pos="414640" algn="l"/>
                <a:tab pos="1206938" algn="l"/>
              </a:tabLst>
            </a:pPr>
            <a:endParaRPr sz="2600" dirty="0">
              <a:cs typeface="Times New Roman"/>
            </a:endParaRPr>
          </a:p>
        </p:txBody>
      </p:sp>
    </p:spTree>
    <p:extLst>
      <p:ext uri="{BB962C8B-B14F-4D97-AF65-F5344CB8AC3E}">
        <p14:creationId xmlns:p14="http://schemas.microsoft.com/office/powerpoint/2010/main" val="3167533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40" dirty="0">
                <a:solidFill>
                  <a:srgbClr val="0C3D79"/>
                </a:solidFill>
                <a:latin typeface="Century Gothic" panose="020B0502020202020204" pitchFamily="34" charset="0"/>
              </a:rPr>
              <a:t>Different pilots have used different approaches to pilot design</a:t>
            </a:r>
            <a:endParaRPr lang="en-US" dirty="0"/>
          </a:p>
        </p:txBody>
      </p:sp>
      <p:sp>
        <p:nvSpPr>
          <p:cNvPr id="3" name="Text Placeholder 2"/>
          <p:cNvSpPr>
            <a:spLocks noGrp="1"/>
          </p:cNvSpPr>
          <p:nvPr>
            <p:ph type="body" sz="quarter" idx="14"/>
          </p:nvPr>
        </p:nvSpPr>
        <p:spPr>
          <a:xfrm>
            <a:off x="2264811" y="1485900"/>
            <a:ext cx="7822164" cy="4895850"/>
          </a:xfrm>
        </p:spPr>
        <p:txBody>
          <a:bodyPr>
            <a:normAutofit fontScale="92500" lnSpcReduction="20000"/>
          </a:bodyPr>
          <a:lstStyle/>
          <a:p>
            <a:pPr marL="0" marR="5043" indent="0">
              <a:lnSpc>
                <a:spcPct val="110000"/>
              </a:lnSpc>
              <a:spcBef>
                <a:spcPts val="618"/>
              </a:spcBef>
              <a:spcAft>
                <a:spcPts val="600"/>
              </a:spcAft>
              <a:buNone/>
            </a:pPr>
            <a:r>
              <a:rPr lang="en-US" sz="2600" spc="-66" dirty="0">
                <a:cs typeface="Times New Roman"/>
              </a:rPr>
              <a:t>Early </a:t>
            </a:r>
            <a:r>
              <a:rPr lang="en-US" sz="2600" dirty="0">
                <a:cs typeface="Times New Roman"/>
              </a:rPr>
              <a:t>pilots </a:t>
            </a:r>
            <a:r>
              <a:rPr lang="en-US" sz="2600" spc="-31" dirty="0">
                <a:cs typeface="Times New Roman"/>
              </a:rPr>
              <a:t>typically </a:t>
            </a:r>
            <a:r>
              <a:rPr lang="en-US" sz="2600" spc="9" dirty="0">
                <a:cs typeface="Times New Roman"/>
              </a:rPr>
              <a:t>relied </a:t>
            </a:r>
            <a:r>
              <a:rPr lang="en-US" sz="2600" spc="49" dirty="0">
                <a:cs typeface="Times New Roman"/>
              </a:rPr>
              <a:t>on </a:t>
            </a:r>
            <a:r>
              <a:rPr lang="en-US" sz="2600" b="1" spc="35" dirty="0">
                <a:solidFill>
                  <a:schemeClr val="bg2"/>
                </a:solidFill>
                <a:cs typeface="Times New Roman"/>
              </a:rPr>
              <a:t>random </a:t>
            </a:r>
            <a:r>
              <a:rPr lang="en-US" sz="2600" b="1" dirty="0">
                <a:solidFill>
                  <a:schemeClr val="bg2"/>
                </a:solidFill>
                <a:cs typeface="Times New Roman"/>
              </a:rPr>
              <a:t>sampling with </a:t>
            </a:r>
            <a:r>
              <a:rPr lang="en-US" sz="2600" b="1" spc="-4" dirty="0">
                <a:solidFill>
                  <a:schemeClr val="bg2"/>
                </a:solidFill>
                <a:cs typeface="Times New Roman"/>
              </a:rPr>
              <a:t>voluntary  </a:t>
            </a:r>
            <a:r>
              <a:rPr lang="en-US" sz="2600" b="1" spc="18" dirty="0">
                <a:solidFill>
                  <a:schemeClr val="bg2"/>
                </a:solidFill>
                <a:cs typeface="Times New Roman"/>
              </a:rPr>
              <a:t>participation </a:t>
            </a:r>
            <a:r>
              <a:rPr lang="en-US" sz="2600" b="1" spc="-115" dirty="0">
                <a:solidFill>
                  <a:schemeClr val="bg2"/>
                </a:solidFill>
                <a:cs typeface="Times New Roman"/>
              </a:rPr>
              <a:t>+ </a:t>
            </a:r>
            <a:r>
              <a:rPr lang="en-US" sz="2600" b="1" spc="4" dirty="0">
                <a:solidFill>
                  <a:schemeClr val="bg2"/>
                </a:solidFill>
                <a:cs typeface="Times New Roman"/>
              </a:rPr>
              <a:t>randomly </a:t>
            </a:r>
            <a:r>
              <a:rPr lang="en-US" sz="2600" b="1" spc="18" dirty="0">
                <a:solidFill>
                  <a:schemeClr val="bg2"/>
                </a:solidFill>
                <a:cs typeface="Times New Roman"/>
              </a:rPr>
              <a:t>selected </a:t>
            </a:r>
            <a:r>
              <a:rPr lang="en-US" sz="2600" b="1" dirty="0">
                <a:solidFill>
                  <a:schemeClr val="bg2"/>
                </a:solidFill>
                <a:cs typeface="Times New Roman"/>
              </a:rPr>
              <a:t>control</a:t>
            </a:r>
            <a:r>
              <a:rPr lang="en-US" sz="2600" b="1" spc="-190" dirty="0">
                <a:solidFill>
                  <a:schemeClr val="bg2"/>
                </a:solidFill>
                <a:cs typeface="Times New Roman"/>
              </a:rPr>
              <a:t> </a:t>
            </a:r>
            <a:r>
              <a:rPr lang="en-US" sz="2600" b="1" spc="18" dirty="0">
                <a:solidFill>
                  <a:schemeClr val="bg2"/>
                </a:solidFill>
                <a:cs typeface="Times New Roman"/>
              </a:rPr>
              <a:t>groups</a:t>
            </a:r>
            <a:endParaRPr lang="en-US" sz="2600" b="1" dirty="0">
              <a:solidFill>
                <a:schemeClr val="bg2"/>
              </a:solidFill>
              <a:cs typeface="Times New Roman"/>
            </a:endParaRPr>
          </a:p>
          <a:p>
            <a:pPr marL="310980" marR="6724" indent="-197793">
              <a:lnSpc>
                <a:spcPct val="110000"/>
              </a:lnSpc>
              <a:spcBef>
                <a:spcPts val="618"/>
              </a:spcBef>
              <a:buClr>
                <a:srgbClr val="70ACB6"/>
              </a:buClr>
              <a:buSzPct val="130555"/>
              <a:buChar char="–"/>
              <a:tabLst>
                <a:tab pos="311540" algn="l"/>
              </a:tabLst>
            </a:pPr>
            <a:r>
              <a:rPr lang="en-US" sz="2300" spc="-35" dirty="0">
                <a:cs typeface="Times New Roman"/>
              </a:rPr>
              <a:t>California </a:t>
            </a:r>
            <a:r>
              <a:rPr lang="en-US" sz="2300" spc="13" dirty="0">
                <a:cs typeface="Times New Roman"/>
              </a:rPr>
              <a:t>Statewide </a:t>
            </a:r>
            <a:r>
              <a:rPr lang="en-US" sz="2300" spc="-40" dirty="0">
                <a:cs typeface="Times New Roman"/>
              </a:rPr>
              <a:t>Pricing </a:t>
            </a:r>
            <a:r>
              <a:rPr lang="en-US" sz="2300" spc="-18" dirty="0">
                <a:cs typeface="Times New Roman"/>
              </a:rPr>
              <a:t>Pilot, </a:t>
            </a:r>
            <a:r>
              <a:rPr lang="en-US" sz="2300" dirty="0">
                <a:cs typeface="Times New Roman"/>
              </a:rPr>
              <a:t>2003-04; </a:t>
            </a:r>
            <a:r>
              <a:rPr lang="en-US" sz="2300" spc="-9" dirty="0">
                <a:cs typeface="Times New Roman"/>
              </a:rPr>
              <a:t>Baltimore </a:t>
            </a:r>
            <a:r>
              <a:rPr lang="en-US" sz="2300" spc="-31" dirty="0">
                <a:cs typeface="Times New Roman"/>
              </a:rPr>
              <a:t>Gas </a:t>
            </a:r>
            <a:r>
              <a:rPr lang="en-US" sz="2300" spc="40" dirty="0">
                <a:cs typeface="Times New Roman"/>
              </a:rPr>
              <a:t>and </a:t>
            </a:r>
            <a:r>
              <a:rPr lang="en-US" sz="2300" spc="-31" dirty="0">
                <a:cs typeface="Times New Roman"/>
              </a:rPr>
              <a:t>Electric  </a:t>
            </a:r>
            <a:r>
              <a:rPr lang="en-US" sz="2300" spc="9" dirty="0">
                <a:cs typeface="Times New Roman"/>
              </a:rPr>
              <a:t>Smart </a:t>
            </a:r>
            <a:r>
              <a:rPr lang="en-US" sz="2300" spc="-35" dirty="0">
                <a:cs typeface="Times New Roman"/>
              </a:rPr>
              <a:t>Energy </a:t>
            </a:r>
            <a:r>
              <a:rPr lang="en-US" sz="2300" spc="-40" dirty="0">
                <a:cs typeface="Times New Roman"/>
              </a:rPr>
              <a:t>Pricing </a:t>
            </a:r>
            <a:r>
              <a:rPr lang="en-US" sz="2300" spc="-18" dirty="0">
                <a:cs typeface="Times New Roman"/>
              </a:rPr>
              <a:t>Pilot,</a:t>
            </a:r>
            <a:r>
              <a:rPr lang="en-US" sz="2300" spc="-62" dirty="0">
                <a:cs typeface="Times New Roman"/>
              </a:rPr>
              <a:t> </a:t>
            </a:r>
            <a:r>
              <a:rPr lang="en-US" sz="2300" spc="-4" dirty="0">
                <a:cs typeface="Times New Roman"/>
              </a:rPr>
              <a:t>2007-10)</a:t>
            </a:r>
            <a:endParaRPr lang="en-US" sz="2300" dirty="0">
              <a:cs typeface="Times New Roman"/>
            </a:endParaRPr>
          </a:p>
          <a:p>
            <a:pPr>
              <a:lnSpc>
                <a:spcPct val="110000"/>
              </a:lnSpc>
              <a:spcBef>
                <a:spcPts val="618"/>
              </a:spcBef>
              <a:buClr>
                <a:srgbClr val="70ACB6"/>
              </a:buClr>
              <a:buFont typeface="Times New Roman"/>
              <a:buChar char="–"/>
            </a:pPr>
            <a:endParaRPr lang="en-US" dirty="0">
              <a:cs typeface="Times New Roman"/>
            </a:endParaRPr>
          </a:p>
          <a:p>
            <a:pPr marL="0" indent="0">
              <a:lnSpc>
                <a:spcPct val="110000"/>
              </a:lnSpc>
              <a:spcBef>
                <a:spcPts val="618"/>
              </a:spcBef>
              <a:spcAft>
                <a:spcPts val="600"/>
              </a:spcAft>
              <a:buNone/>
            </a:pPr>
            <a:r>
              <a:rPr lang="en-US" sz="2600" dirty="0">
                <a:cs typeface="Times New Roman"/>
              </a:rPr>
              <a:t>Some</a:t>
            </a:r>
            <a:r>
              <a:rPr lang="en-US" sz="2600" spc="-35" dirty="0">
                <a:cs typeface="Times New Roman"/>
              </a:rPr>
              <a:t> </a:t>
            </a:r>
            <a:r>
              <a:rPr lang="en-US" sz="2600" dirty="0">
                <a:cs typeface="Times New Roman"/>
              </a:rPr>
              <a:t>of</a:t>
            </a:r>
            <a:r>
              <a:rPr lang="en-US" sz="2600" spc="-62" dirty="0">
                <a:cs typeface="Times New Roman"/>
              </a:rPr>
              <a:t> </a:t>
            </a:r>
            <a:r>
              <a:rPr lang="en-US" sz="2600" spc="79" dirty="0">
                <a:cs typeface="Times New Roman"/>
              </a:rPr>
              <a:t>the</a:t>
            </a:r>
            <a:r>
              <a:rPr lang="en-US" sz="2600" spc="-49" dirty="0">
                <a:cs typeface="Times New Roman"/>
              </a:rPr>
              <a:t> </a:t>
            </a:r>
            <a:r>
              <a:rPr lang="en-US" sz="2600" spc="44" dirty="0">
                <a:cs typeface="Times New Roman"/>
              </a:rPr>
              <a:t>more</a:t>
            </a:r>
            <a:r>
              <a:rPr lang="en-US" sz="2600" spc="-31" dirty="0">
                <a:cs typeface="Times New Roman"/>
              </a:rPr>
              <a:t> </a:t>
            </a:r>
            <a:r>
              <a:rPr lang="en-US" sz="2600" spc="44" dirty="0">
                <a:cs typeface="Times New Roman"/>
              </a:rPr>
              <a:t>recent</a:t>
            </a:r>
            <a:r>
              <a:rPr lang="en-US" sz="2600" spc="-26" dirty="0">
                <a:cs typeface="Times New Roman"/>
              </a:rPr>
              <a:t> </a:t>
            </a:r>
            <a:r>
              <a:rPr lang="en-US" sz="2600" dirty="0">
                <a:cs typeface="Times New Roman"/>
              </a:rPr>
              <a:t>pilots</a:t>
            </a:r>
            <a:r>
              <a:rPr lang="en-US" sz="2600" spc="-40" dirty="0">
                <a:cs typeface="Times New Roman"/>
              </a:rPr>
              <a:t> </a:t>
            </a:r>
            <a:r>
              <a:rPr lang="en-US" sz="2600" spc="44" dirty="0">
                <a:cs typeface="Times New Roman"/>
              </a:rPr>
              <a:t>used</a:t>
            </a:r>
            <a:r>
              <a:rPr lang="en-US" sz="2600" spc="-49" dirty="0">
                <a:cs typeface="Times New Roman"/>
              </a:rPr>
              <a:t> </a:t>
            </a:r>
            <a:r>
              <a:rPr lang="en-US" sz="2600" b="1" spc="-49" dirty="0">
                <a:solidFill>
                  <a:schemeClr val="bg2"/>
                </a:solidFill>
                <a:cs typeface="Times New Roman"/>
              </a:rPr>
              <a:t>“</a:t>
            </a:r>
            <a:r>
              <a:rPr lang="en-US" sz="2600" b="1" spc="-229" dirty="0">
                <a:solidFill>
                  <a:schemeClr val="bg2"/>
                </a:solidFill>
                <a:cs typeface="Times New Roman"/>
              </a:rPr>
              <a:t>RCT”</a:t>
            </a:r>
            <a:r>
              <a:rPr lang="en-US" sz="2600" b="1" spc="-49" dirty="0">
                <a:solidFill>
                  <a:schemeClr val="bg2"/>
                </a:solidFill>
                <a:cs typeface="Times New Roman"/>
              </a:rPr>
              <a:t> </a:t>
            </a:r>
            <a:r>
              <a:rPr lang="en-US" sz="2600" b="1" spc="57" dirty="0">
                <a:solidFill>
                  <a:schemeClr val="bg2"/>
                </a:solidFill>
                <a:cs typeface="Times New Roman"/>
              </a:rPr>
              <a:t>and</a:t>
            </a:r>
            <a:r>
              <a:rPr lang="en-US" sz="2600" b="1" spc="-79" dirty="0">
                <a:solidFill>
                  <a:schemeClr val="bg2"/>
                </a:solidFill>
                <a:cs typeface="Times New Roman"/>
              </a:rPr>
              <a:t> “</a:t>
            </a:r>
            <a:r>
              <a:rPr lang="en-US" sz="2600" b="1" spc="-202" dirty="0">
                <a:solidFill>
                  <a:schemeClr val="bg2"/>
                </a:solidFill>
                <a:cs typeface="Times New Roman"/>
              </a:rPr>
              <a:t>RED”</a:t>
            </a:r>
            <a:endParaRPr lang="en-US" sz="2600" b="1" dirty="0">
              <a:solidFill>
                <a:schemeClr val="bg2"/>
              </a:solidFill>
              <a:cs typeface="Times New Roman"/>
            </a:endParaRPr>
          </a:p>
          <a:p>
            <a:pPr marL="310980" indent="-197793">
              <a:lnSpc>
                <a:spcPct val="110000"/>
              </a:lnSpc>
              <a:spcBef>
                <a:spcPts val="618"/>
              </a:spcBef>
              <a:buClr>
                <a:srgbClr val="70ACB6"/>
              </a:buClr>
              <a:buSzPct val="130555"/>
              <a:buChar char="–"/>
              <a:tabLst>
                <a:tab pos="311540" algn="l"/>
              </a:tabLst>
            </a:pPr>
            <a:r>
              <a:rPr lang="en-US" sz="2300" spc="-132" dirty="0">
                <a:cs typeface="Times New Roman"/>
              </a:rPr>
              <a:t>SMUD </a:t>
            </a:r>
            <a:r>
              <a:rPr lang="en-US" sz="2300" spc="-22" dirty="0" err="1">
                <a:cs typeface="Times New Roman"/>
              </a:rPr>
              <a:t>SmartPricing</a:t>
            </a:r>
            <a:r>
              <a:rPr lang="en-US" sz="2300" spc="-22" dirty="0">
                <a:cs typeface="Times New Roman"/>
              </a:rPr>
              <a:t> Pilot, </a:t>
            </a:r>
            <a:r>
              <a:rPr lang="en-US" sz="2300" dirty="0">
                <a:cs typeface="Times New Roman"/>
              </a:rPr>
              <a:t>2014; Ontario </a:t>
            </a:r>
            <a:r>
              <a:rPr lang="en-US" sz="2300" spc="-115" dirty="0">
                <a:cs typeface="Times New Roman"/>
              </a:rPr>
              <a:t>RPP </a:t>
            </a:r>
            <a:r>
              <a:rPr lang="en-US" sz="2300" spc="-18" dirty="0">
                <a:cs typeface="Times New Roman"/>
              </a:rPr>
              <a:t>Pilots,</a:t>
            </a:r>
            <a:r>
              <a:rPr lang="en-US" sz="2300" spc="-150" dirty="0">
                <a:cs typeface="Times New Roman"/>
              </a:rPr>
              <a:t> </a:t>
            </a:r>
            <a:r>
              <a:rPr lang="en-US" sz="2300" spc="4" dirty="0">
                <a:cs typeface="Times New Roman"/>
              </a:rPr>
              <a:t>2018</a:t>
            </a:r>
            <a:endParaRPr lang="en-US" sz="2300" dirty="0">
              <a:cs typeface="Times New Roman"/>
            </a:endParaRPr>
          </a:p>
          <a:p>
            <a:pPr>
              <a:lnSpc>
                <a:spcPct val="110000"/>
              </a:lnSpc>
              <a:spcBef>
                <a:spcPts val="618"/>
              </a:spcBef>
              <a:buClr>
                <a:srgbClr val="70ACB6"/>
              </a:buClr>
              <a:buFont typeface="Times New Roman"/>
              <a:buChar char="–"/>
            </a:pPr>
            <a:endParaRPr lang="en-US" dirty="0">
              <a:cs typeface="Times New Roman"/>
            </a:endParaRPr>
          </a:p>
          <a:p>
            <a:pPr marL="0" marR="4483" indent="0">
              <a:lnSpc>
                <a:spcPct val="110000"/>
              </a:lnSpc>
              <a:spcBef>
                <a:spcPts val="618"/>
              </a:spcBef>
              <a:spcAft>
                <a:spcPts val="600"/>
              </a:spcAft>
              <a:buNone/>
            </a:pPr>
            <a:r>
              <a:rPr lang="en-US" sz="2600" spc="-31" dirty="0">
                <a:cs typeface="Times New Roman"/>
              </a:rPr>
              <a:t>However, </a:t>
            </a:r>
            <a:r>
              <a:rPr lang="en-US" sz="2600" dirty="0">
                <a:cs typeface="Times New Roman"/>
              </a:rPr>
              <a:t>practical </a:t>
            </a:r>
            <a:r>
              <a:rPr lang="en-US" sz="2600" spc="18" dirty="0">
                <a:cs typeface="Times New Roman"/>
              </a:rPr>
              <a:t>considerations necessitated </a:t>
            </a:r>
            <a:r>
              <a:rPr lang="en-US" sz="2600" spc="44" dirty="0">
                <a:cs typeface="Times New Roman"/>
              </a:rPr>
              <a:t>the use of </a:t>
            </a:r>
            <a:r>
              <a:rPr lang="en-US" sz="2600" b="1" spc="40" dirty="0">
                <a:solidFill>
                  <a:schemeClr val="bg2"/>
                </a:solidFill>
                <a:cs typeface="Times New Roman"/>
              </a:rPr>
              <a:t>random</a:t>
            </a:r>
            <a:r>
              <a:rPr lang="en-US" sz="2600" b="1" spc="-57" dirty="0">
                <a:solidFill>
                  <a:schemeClr val="bg2"/>
                </a:solidFill>
                <a:cs typeface="Times New Roman"/>
              </a:rPr>
              <a:t> </a:t>
            </a:r>
            <a:r>
              <a:rPr lang="en-US" sz="2600" b="1" spc="4" dirty="0">
                <a:solidFill>
                  <a:schemeClr val="bg2"/>
                </a:solidFill>
                <a:cs typeface="Times New Roman"/>
              </a:rPr>
              <a:t>sampling</a:t>
            </a:r>
            <a:r>
              <a:rPr lang="en-US" sz="2600" b="1" spc="-57" dirty="0">
                <a:solidFill>
                  <a:schemeClr val="bg2"/>
                </a:solidFill>
                <a:cs typeface="Times New Roman"/>
              </a:rPr>
              <a:t> </a:t>
            </a:r>
            <a:r>
              <a:rPr lang="en-US" sz="2600" b="1" dirty="0">
                <a:solidFill>
                  <a:schemeClr val="bg2"/>
                </a:solidFill>
                <a:cs typeface="Times New Roman"/>
              </a:rPr>
              <a:t>with</a:t>
            </a:r>
            <a:r>
              <a:rPr lang="en-US" sz="2600" b="1" spc="-44" dirty="0">
                <a:solidFill>
                  <a:schemeClr val="bg2"/>
                </a:solidFill>
                <a:cs typeface="Times New Roman"/>
              </a:rPr>
              <a:t> </a:t>
            </a:r>
            <a:r>
              <a:rPr lang="en-US" sz="2600" b="1" spc="40" dirty="0">
                <a:solidFill>
                  <a:schemeClr val="bg2"/>
                </a:solidFill>
                <a:cs typeface="Times New Roman"/>
              </a:rPr>
              <a:t>matched</a:t>
            </a:r>
            <a:r>
              <a:rPr lang="en-US" sz="2600" b="1" spc="-57" dirty="0">
                <a:solidFill>
                  <a:schemeClr val="bg2"/>
                </a:solidFill>
                <a:cs typeface="Times New Roman"/>
              </a:rPr>
              <a:t> </a:t>
            </a:r>
            <a:r>
              <a:rPr lang="en-US" sz="2600" b="1" dirty="0">
                <a:solidFill>
                  <a:schemeClr val="bg2"/>
                </a:solidFill>
                <a:cs typeface="Times New Roman"/>
              </a:rPr>
              <a:t>control</a:t>
            </a:r>
            <a:r>
              <a:rPr lang="en-US" sz="2600" b="1" spc="-53" dirty="0">
                <a:solidFill>
                  <a:schemeClr val="bg2"/>
                </a:solidFill>
                <a:cs typeface="Times New Roman"/>
              </a:rPr>
              <a:t> </a:t>
            </a:r>
            <a:r>
              <a:rPr lang="en-US" sz="2600" b="1" spc="18" dirty="0">
                <a:solidFill>
                  <a:schemeClr val="bg2"/>
                </a:solidFill>
                <a:cs typeface="Times New Roman"/>
              </a:rPr>
              <a:t>group</a:t>
            </a:r>
            <a:endParaRPr lang="en-US" sz="2600" b="1" dirty="0">
              <a:solidFill>
                <a:schemeClr val="bg2"/>
              </a:solidFill>
              <a:cs typeface="Times New Roman"/>
            </a:endParaRPr>
          </a:p>
          <a:p>
            <a:pPr marL="310980" marR="5603" indent="-197793">
              <a:lnSpc>
                <a:spcPct val="110000"/>
              </a:lnSpc>
              <a:spcBef>
                <a:spcPts val="618"/>
              </a:spcBef>
              <a:buClr>
                <a:srgbClr val="70ACB6"/>
              </a:buClr>
              <a:buSzPct val="130555"/>
              <a:buChar char="–"/>
              <a:tabLst>
                <a:tab pos="311540" algn="l"/>
              </a:tabLst>
            </a:pPr>
            <a:r>
              <a:rPr lang="en-US" sz="2300" spc="-71" dirty="0">
                <a:cs typeface="Times New Roman"/>
              </a:rPr>
              <a:t>PC44 </a:t>
            </a:r>
            <a:r>
              <a:rPr lang="en-US" sz="2300" spc="-159" dirty="0">
                <a:cs typeface="Times New Roman"/>
              </a:rPr>
              <a:t>TOU </a:t>
            </a:r>
            <a:r>
              <a:rPr lang="en-US" sz="2300" spc="-22" dirty="0">
                <a:cs typeface="Times New Roman"/>
              </a:rPr>
              <a:t>Pilot in </a:t>
            </a:r>
            <a:r>
              <a:rPr lang="en-US" sz="2300" dirty="0">
                <a:cs typeface="Times New Roman"/>
              </a:rPr>
              <a:t>Maryland, 2019; </a:t>
            </a:r>
            <a:r>
              <a:rPr lang="en-US" sz="2300" spc="9" dirty="0" err="1">
                <a:cs typeface="Times New Roman"/>
              </a:rPr>
              <a:t>PowerPath</a:t>
            </a:r>
            <a:r>
              <a:rPr lang="en-US" sz="2300" spc="9" dirty="0">
                <a:cs typeface="Times New Roman"/>
              </a:rPr>
              <a:t> </a:t>
            </a:r>
            <a:r>
              <a:rPr lang="en-US" sz="2300" spc="-199" dirty="0">
                <a:cs typeface="Times New Roman"/>
              </a:rPr>
              <a:t>DC </a:t>
            </a:r>
            <a:r>
              <a:rPr lang="en-US" sz="2300" spc="4" dirty="0">
                <a:cs typeface="Times New Roman"/>
              </a:rPr>
              <a:t>Pepco </a:t>
            </a:r>
            <a:r>
              <a:rPr lang="en-US" sz="2300" spc="-9" dirty="0">
                <a:cs typeface="Times New Roman"/>
              </a:rPr>
              <a:t>Residential  </a:t>
            </a:r>
            <a:r>
              <a:rPr lang="en-US" sz="2300" spc="-159" dirty="0">
                <a:cs typeface="Times New Roman"/>
              </a:rPr>
              <a:t>TOU </a:t>
            </a:r>
            <a:r>
              <a:rPr lang="en-US" sz="2300" spc="-22" dirty="0">
                <a:cs typeface="Times New Roman"/>
              </a:rPr>
              <a:t>Pilot, </a:t>
            </a:r>
            <a:r>
              <a:rPr lang="en-US" sz="2300" dirty="0">
                <a:cs typeface="Times New Roman"/>
              </a:rPr>
              <a:t>2020; </a:t>
            </a:r>
            <a:r>
              <a:rPr lang="en-US" sz="2300" spc="-22" dirty="0" err="1">
                <a:cs typeface="Times New Roman"/>
              </a:rPr>
              <a:t>Alectra</a:t>
            </a:r>
            <a:r>
              <a:rPr lang="en-US" sz="2300" spc="-22" dirty="0">
                <a:cs typeface="Times New Roman"/>
              </a:rPr>
              <a:t> </a:t>
            </a:r>
            <a:r>
              <a:rPr lang="en-US" sz="2300" spc="-9" dirty="0">
                <a:cs typeface="Times New Roman"/>
              </a:rPr>
              <a:t>Advantage </a:t>
            </a:r>
            <a:r>
              <a:rPr lang="en-US" sz="2300" dirty="0">
                <a:cs typeface="Times New Roman"/>
              </a:rPr>
              <a:t>Power </a:t>
            </a:r>
            <a:r>
              <a:rPr lang="en-US" sz="2300" spc="-40" dirty="0">
                <a:cs typeface="Times New Roman"/>
              </a:rPr>
              <a:t>Pricing </a:t>
            </a:r>
            <a:r>
              <a:rPr lang="en-US" sz="2300" spc="-22" dirty="0">
                <a:cs typeface="Times New Roman"/>
              </a:rPr>
              <a:t>Pilot,</a:t>
            </a:r>
            <a:r>
              <a:rPr lang="en-US" sz="2300" spc="-185" dirty="0">
                <a:cs typeface="Times New Roman"/>
              </a:rPr>
              <a:t> </a:t>
            </a:r>
            <a:r>
              <a:rPr lang="en-US" sz="2300" spc="4" dirty="0">
                <a:cs typeface="Times New Roman"/>
              </a:rPr>
              <a:t>2017.</a:t>
            </a:r>
            <a:endParaRPr lang="en-US" sz="2300" dirty="0">
              <a:cs typeface="Times New Roman"/>
            </a:endParaRPr>
          </a:p>
        </p:txBody>
      </p:sp>
    </p:spTree>
    <p:extLst>
      <p:ext uri="{BB962C8B-B14F-4D97-AF65-F5344CB8AC3E}">
        <p14:creationId xmlns:p14="http://schemas.microsoft.com/office/powerpoint/2010/main" val="243833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1" y="15962"/>
            <a:ext cx="7119417" cy="1143000"/>
          </a:xfrm>
        </p:spPr>
        <p:txBody>
          <a:bodyPr>
            <a:normAutofit fontScale="90000"/>
          </a:bodyPr>
          <a:lstStyle/>
          <a:p>
            <a:r>
              <a:rPr lang="en-US" spc="221" dirty="0">
                <a:solidFill>
                  <a:srgbClr val="0C3D79"/>
                </a:solidFill>
                <a:latin typeface="Century Gothic" panose="020B0502020202020204" pitchFamily="34" charset="0"/>
              </a:rPr>
              <a:t>Three ongoing </a:t>
            </a:r>
            <a:r>
              <a:rPr lang="en-US" spc="-97" dirty="0">
                <a:solidFill>
                  <a:srgbClr val="0C3D79"/>
                </a:solidFill>
                <a:latin typeface="Century Gothic" panose="020B0502020202020204" pitchFamily="34" charset="0"/>
              </a:rPr>
              <a:t>TOU </a:t>
            </a:r>
            <a:r>
              <a:rPr lang="en-US" spc="49" dirty="0">
                <a:solidFill>
                  <a:srgbClr val="00467E"/>
                </a:solidFill>
                <a:latin typeface="Century Gothic" panose="020B0502020202020204" pitchFamily="34" charset="0"/>
              </a:rPr>
              <a:t>Pilots in Maryland (PC 44) are using the matching control group approach </a:t>
            </a:r>
            <a:endParaRPr lang="en-US" dirty="0"/>
          </a:p>
        </p:txBody>
      </p:sp>
      <p:sp>
        <p:nvSpPr>
          <p:cNvPr id="3" name="Text Placeholder 2"/>
          <p:cNvSpPr>
            <a:spLocks noGrp="1"/>
          </p:cNvSpPr>
          <p:nvPr>
            <p:ph type="body" sz="quarter" idx="14"/>
          </p:nvPr>
        </p:nvSpPr>
        <p:spPr>
          <a:xfrm>
            <a:off x="1968500" y="1485900"/>
            <a:ext cx="8483600" cy="5114925"/>
          </a:xfrm>
        </p:spPr>
        <p:txBody>
          <a:bodyPr>
            <a:normAutofit fontScale="77500" lnSpcReduction="20000"/>
          </a:bodyPr>
          <a:lstStyle/>
          <a:p>
            <a:pPr marL="11206" algn="just">
              <a:spcBef>
                <a:spcPts val="618"/>
              </a:spcBef>
              <a:spcAft>
                <a:spcPts val="600"/>
              </a:spcAft>
            </a:pPr>
            <a:r>
              <a:rPr lang="en-US" sz="3100" spc="-154" dirty="0">
                <a:cs typeface="Times New Roman"/>
              </a:rPr>
              <a:t>BGE, </a:t>
            </a:r>
            <a:r>
              <a:rPr lang="en-US" sz="3100" spc="9" dirty="0">
                <a:cs typeface="Times New Roman"/>
              </a:rPr>
              <a:t>Pepco </a:t>
            </a:r>
            <a:r>
              <a:rPr lang="en-US" sz="3100" spc="53" dirty="0">
                <a:cs typeface="Times New Roman"/>
              </a:rPr>
              <a:t>and </a:t>
            </a:r>
            <a:r>
              <a:rPr lang="en-US" sz="3100" spc="-199" dirty="0">
                <a:cs typeface="Times New Roman"/>
              </a:rPr>
              <a:t>DPL </a:t>
            </a:r>
            <a:r>
              <a:rPr lang="en-US" sz="3100" spc="-75" dirty="0">
                <a:cs typeface="Times New Roman"/>
              </a:rPr>
              <a:t> </a:t>
            </a:r>
            <a:r>
              <a:rPr lang="en-US" sz="3100" spc="49" dirty="0">
                <a:cs typeface="Times New Roman"/>
              </a:rPr>
              <a:t>are </a:t>
            </a:r>
            <a:r>
              <a:rPr lang="en-US" sz="3100" spc="13" dirty="0">
                <a:cs typeface="Times New Roman"/>
              </a:rPr>
              <a:t>implementing </a:t>
            </a:r>
            <a:r>
              <a:rPr lang="en-US" sz="3100" spc="84" dirty="0">
                <a:cs typeface="Times New Roman"/>
              </a:rPr>
              <a:t>the</a:t>
            </a:r>
            <a:r>
              <a:rPr lang="en-US" sz="3100" spc="-318" dirty="0">
                <a:cs typeface="Times New Roman"/>
              </a:rPr>
              <a:t> </a:t>
            </a:r>
            <a:r>
              <a:rPr lang="en-US" sz="3100" spc="4" dirty="0">
                <a:cs typeface="Times New Roman"/>
              </a:rPr>
              <a:t>pilots</a:t>
            </a:r>
            <a:endParaRPr lang="en-US" sz="3100" dirty="0">
              <a:cs typeface="Times New Roman"/>
            </a:endParaRPr>
          </a:p>
          <a:p>
            <a:pPr marL="310980" marR="212923" indent="-197793" algn="just">
              <a:lnSpc>
                <a:spcPct val="110000"/>
              </a:lnSpc>
              <a:spcBef>
                <a:spcPts val="618"/>
              </a:spcBef>
              <a:buClr>
                <a:srgbClr val="70ACB6"/>
              </a:buClr>
              <a:buSzPct val="130555"/>
              <a:buChar char="–"/>
              <a:tabLst>
                <a:tab pos="311540" algn="l"/>
              </a:tabLst>
            </a:pPr>
            <a:r>
              <a:rPr lang="en-US" sz="2700" spc="-40" dirty="0">
                <a:cs typeface="Times New Roman"/>
              </a:rPr>
              <a:t>For</a:t>
            </a:r>
            <a:r>
              <a:rPr lang="en-US" sz="2700" spc="-31" dirty="0">
                <a:cs typeface="Times New Roman"/>
              </a:rPr>
              <a:t> </a:t>
            </a:r>
            <a:r>
              <a:rPr lang="en-US" sz="2700" spc="-40" dirty="0">
                <a:cs typeface="Times New Roman"/>
              </a:rPr>
              <a:t>all</a:t>
            </a:r>
            <a:r>
              <a:rPr lang="en-US" sz="2700" spc="-26" dirty="0">
                <a:cs typeface="Times New Roman"/>
              </a:rPr>
              <a:t> </a:t>
            </a:r>
            <a:r>
              <a:rPr lang="en-US" sz="2700" spc="62" dirty="0">
                <a:cs typeface="Times New Roman"/>
              </a:rPr>
              <a:t>three</a:t>
            </a:r>
            <a:r>
              <a:rPr lang="en-US" sz="2700" spc="-31" dirty="0">
                <a:cs typeface="Times New Roman"/>
              </a:rPr>
              <a:t> </a:t>
            </a:r>
            <a:r>
              <a:rPr lang="en-US" sz="2700" spc="-4" dirty="0">
                <a:cs typeface="Times New Roman"/>
              </a:rPr>
              <a:t>utilities,</a:t>
            </a:r>
            <a:r>
              <a:rPr lang="en-US" sz="2700" spc="-13" dirty="0">
                <a:cs typeface="Times New Roman"/>
              </a:rPr>
              <a:t> </a:t>
            </a:r>
            <a:r>
              <a:rPr lang="en-US" sz="2700" spc="66" dirty="0">
                <a:cs typeface="Times New Roman"/>
              </a:rPr>
              <a:t>the</a:t>
            </a:r>
            <a:r>
              <a:rPr lang="en-US" sz="2700" spc="-31" dirty="0">
                <a:cs typeface="Times New Roman"/>
              </a:rPr>
              <a:t> </a:t>
            </a:r>
            <a:r>
              <a:rPr lang="en-US" sz="2700" spc="-159" dirty="0">
                <a:cs typeface="Times New Roman"/>
              </a:rPr>
              <a:t>TOU</a:t>
            </a:r>
            <a:r>
              <a:rPr lang="en-US" sz="2700" spc="-49" dirty="0">
                <a:cs typeface="Times New Roman"/>
              </a:rPr>
              <a:t> </a:t>
            </a:r>
            <a:r>
              <a:rPr lang="en-US" sz="2700" spc="44" dirty="0">
                <a:cs typeface="Times New Roman"/>
              </a:rPr>
              <a:t>rate</a:t>
            </a:r>
            <a:r>
              <a:rPr lang="en-US" sz="2700" spc="-9" dirty="0">
                <a:cs typeface="Times New Roman"/>
              </a:rPr>
              <a:t> </a:t>
            </a:r>
            <a:r>
              <a:rPr lang="en-US" sz="2700" spc="-49" dirty="0">
                <a:cs typeface="Times New Roman"/>
              </a:rPr>
              <a:t>is</a:t>
            </a:r>
            <a:r>
              <a:rPr lang="en-US" sz="2700" spc="-35" dirty="0">
                <a:cs typeface="Times New Roman"/>
              </a:rPr>
              <a:t> </a:t>
            </a:r>
            <a:r>
              <a:rPr lang="en-US" sz="2700" spc="13" dirty="0">
                <a:cs typeface="Times New Roman"/>
              </a:rPr>
              <a:t>applied</a:t>
            </a:r>
            <a:r>
              <a:rPr lang="en-US" sz="2700" spc="-22" dirty="0">
                <a:cs typeface="Times New Roman"/>
              </a:rPr>
              <a:t> </a:t>
            </a:r>
            <a:r>
              <a:rPr lang="en-US" sz="2700" spc="57" dirty="0">
                <a:cs typeface="Times New Roman"/>
              </a:rPr>
              <a:t>to</a:t>
            </a:r>
            <a:r>
              <a:rPr lang="en-US" sz="2700" spc="-44" dirty="0">
                <a:cs typeface="Times New Roman"/>
              </a:rPr>
              <a:t> </a:t>
            </a:r>
            <a:r>
              <a:rPr lang="en-US" sz="2700" spc="49" dirty="0">
                <a:cs typeface="Times New Roman"/>
              </a:rPr>
              <a:t>both</a:t>
            </a:r>
            <a:r>
              <a:rPr lang="en-US" sz="2700" spc="-22" dirty="0">
                <a:cs typeface="Times New Roman"/>
              </a:rPr>
              <a:t> </a:t>
            </a:r>
            <a:r>
              <a:rPr lang="en-US" sz="2700" spc="13" dirty="0">
                <a:cs typeface="Times New Roman"/>
              </a:rPr>
              <a:t>energy</a:t>
            </a:r>
            <a:r>
              <a:rPr lang="en-US" sz="2700" spc="-31" dirty="0">
                <a:cs typeface="Times New Roman"/>
              </a:rPr>
              <a:t> </a:t>
            </a:r>
            <a:r>
              <a:rPr lang="en-US" sz="2700" spc="44" dirty="0">
                <a:cs typeface="Times New Roman"/>
              </a:rPr>
              <a:t>and</a:t>
            </a:r>
            <a:r>
              <a:rPr lang="en-US" sz="2700" spc="-26" dirty="0">
                <a:cs typeface="Times New Roman"/>
              </a:rPr>
              <a:t> </a:t>
            </a:r>
            <a:r>
              <a:rPr lang="en-US" sz="2700" spc="-13" dirty="0">
                <a:cs typeface="Times New Roman"/>
              </a:rPr>
              <a:t>delivery  </a:t>
            </a:r>
            <a:r>
              <a:rPr lang="en-US" sz="2700" spc="13" dirty="0">
                <a:cs typeface="Times New Roman"/>
              </a:rPr>
              <a:t>charges</a:t>
            </a:r>
            <a:endParaRPr lang="en-US" sz="2700" dirty="0">
              <a:cs typeface="Times New Roman"/>
            </a:endParaRPr>
          </a:p>
          <a:p>
            <a:pPr marL="310980" indent="-197793" algn="just">
              <a:lnSpc>
                <a:spcPct val="110000"/>
              </a:lnSpc>
              <a:spcBef>
                <a:spcPts val="618"/>
              </a:spcBef>
              <a:buClr>
                <a:srgbClr val="70ACB6"/>
              </a:buClr>
              <a:buSzPct val="130555"/>
              <a:buChar char="–"/>
              <a:tabLst>
                <a:tab pos="311540" algn="l"/>
              </a:tabLst>
            </a:pPr>
            <a:r>
              <a:rPr lang="en-US" sz="2700" spc="-88" dirty="0">
                <a:cs typeface="Times New Roman"/>
              </a:rPr>
              <a:t>Two </a:t>
            </a:r>
            <a:r>
              <a:rPr lang="en-US" sz="2700" spc="13" dirty="0">
                <a:cs typeface="Times New Roman"/>
              </a:rPr>
              <a:t>year </a:t>
            </a:r>
            <a:r>
              <a:rPr lang="en-US" sz="2700" dirty="0">
                <a:cs typeface="Times New Roman"/>
              </a:rPr>
              <a:t>pilots commenced </a:t>
            </a:r>
            <a:r>
              <a:rPr lang="en-US" sz="2700" spc="-22" dirty="0">
                <a:cs typeface="Times New Roman"/>
              </a:rPr>
              <a:t>in </a:t>
            </a:r>
            <a:r>
              <a:rPr lang="en-US" sz="2700" spc="9" dirty="0">
                <a:cs typeface="Times New Roman"/>
              </a:rPr>
              <a:t>June </a:t>
            </a:r>
            <a:r>
              <a:rPr lang="en-US" sz="2700" spc="-4" dirty="0">
                <a:cs typeface="Times New Roman"/>
              </a:rPr>
              <a:t>1,</a:t>
            </a:r>
            <a:r>
              <a:rPr lang="en-US" sz="2700" spc="-185" dirty="0">
                <a:cs typeface="Times New Roman"/>
              </a:rPr>
              <a:t> </a:t>
            </a:r>
            <a:r>
              <a:rPr lang="en-US" sz="2700" spc="4" dirty="0">
                <a:cs typeface="Times New Roman"/>
              </a:rPr>
              <a:t>2019.</a:t>
            </a:r>
            <a:endParaRPr lang="en-US" sz="2700" dirty="0">
              <a:cs typeface="Times New Roman"/>
            </a:endParaRPr>
          </a:p>
          <a:p>
            <a:pPr marL="310980" marR="4483" indent="-197793" algn="just">
              <a:lnSpc>
                <a:spcPct val="110000"/>
              </a:lnSpc>
              <a:spcBef>
                <a:spcPts val="618"/>
              </a:spcBef>
              <a:buClr>
                <a:srgbClr val="70ACB6"/>
              </a:buClr>
              <a:buSzPct val="130555"/>
              <a:buChar char="–"/>
              <a:tabLst>
                <a:tab pos="311540" algn="l"/>
              </a:tabLst>
            </a:pPr>
            <a:r>
              <a:rPr lang="en-US" sz="2700" spc="-26" dirty="0">
                <a:cs typeface="Times New Roman"/>
              </a:rPr>
              <a:t>The </a:t>
            </a:r>
            <a:r>
              <a:rPr lang="en-US" sz="2700" spc="26" dirty="0">
                <a:cs typeface="Times New Roman"/>
              </a:rPr>
              <a:t>peak</a:t>
            </a:r>
            <a:r>
              <a:rPr lang="en-US" sz="2700" spc="-35" dirty="0">
                <a:cs typeface="Times New Roman"/>
              </a:rPr>
              <a:t> </a:t>
            </a:r>
            <a:r>
              <a:rPr lang="en-US" sz="2700" spc="57" dirty="0">
                <a:cs typeface="Times New Roman"/>
              </a:rPr>
              <a:t>to</a:t>
            </a:r>
            <a:r>
              <a:rPr lang="en-US" sz="2700" spc="-40" dirty="0">
                <a:cs typeface="Times New Roman"/>
              </a:rPr>
              <a:t> </a:t>
            </a:r>
            <a:r>
              <a:rPr lang="en-US" sz="2700" dirty="0">
                <a:cs typeface="Times New Roman"/>
              </a:rPr>
              <a:t>off-peak</a:t>
            </a:r>
            <a:r>
              <a:rPr lang="en-US" sz="2700" spc="-53" dirty="0">
                <a:cs typeface="Times New Roman"/>
              </a:rPr>
              <a:t> </a:t>
            </a:r>
            <a:r>
              <a:rPr lang="en-US" sz="2700" spc="13" dirty="0">
                <a:cs typeface="Times New Roman"/>
              </a:rPr>
              <a:t>ratio</a:t>
            </a:r>
            <a:r>
              <a:rPr lang="en-US" sz="2700" spc="-26" dirty="0">
                <a:cs typeface="Times New Roman"/>
              </a:rPr>
              <a:t> </a:t>
            </a:r>
            <a:r>
              <a:rPr lang="en-US" sz="2700" spc="-49" dirty="0">
                <a:cs typeface="Times New Roman"/>
              </a:rPr>
              <a:t>is</a:t>
            </a:r>
            <a:r>
              <a:rPr lang="en-US" sz="2700" spc="-13" dirty="0">
                <a:cs typeface="Times New Roman"/>
              </a:rPr>
              <a:t> very</a:t>
            </a:r>
            <a:r>
              <a:rPr lang="en-US" sz="2700" spc="-49" dirty="0">
                <a:cs typeface="Times New Roman"/>
              </a:rPr>
              <a:t> </a:t>
            </a:r>
            <a:r>
              <a:rPr lang="en-US" sz="2700" spc="31" dirty="0">
                <a:cs typeface="Times New Roman"/>
              </a:rPr>
              <a:t>pronounced</a:t>
            </a:r>
            <a:r>
              <a:rPr lang="en-US" sz="2700" spc="-22" dirty="0">
                <a:cs typeface="Times New Roman"/>
              </a:rPr>
              <a:t> </a:t>
            </a:r>
            <a:r>
              <a:rPr lang="en-US" sz="2700" spc="40" dirty="0">
                <a:cs typeface="Times New Roman"/>
              </a:rPr>
              <a:t>and</a:t>
            </a:r>
            <a:r>
              <a:rPr lang="en-US" sz="2700" spc="-22" dirty="0">
                <a:cs typeface="Times New Roman"/>
              </a:rPr>
              <a:t> </a:t>
            </a:r>
            <a:r>
              <a:rPr lang="en-US" sz="2700" spc="-4" dirty="0">
                <a:cs typeface="Times New Roman"/>
              </a:rPr>
              <a:t>varies</a:t>
            </a:r>
            <a:r>
              <a:rPr lang="en-US" sz="2700" spc="-31" dirty="0">
                <a:cs typeface="Times New Roman"/>
              </a:rPr>
              <a:t> </a:t>
            </a:r>
            <a:r>
              <a:rPr lang="en-US" sz="2700" spc="4" dirty="0">
                <a:cs typeface="Times New Roman"/>
              </a:rPr>
              <a:t>from</a:t>
            </a:r>
            <a:r>
              <a:rPr lang="en-US" sz="2700" spc="-44" dirty="0">
                <a:cs typeface="Times New Roman"/>
              </a:rPr>
              <a:t> </a:t>
            </a:r>
            <a:r>
              <a:rPr lang="en-US" sz="2700" spc="-4" dirty="0">
                <a:cs typeface="Times New Roman"/>
              </a:rPr>
              <a:t>~5-to-1</a:t>
            </a:r>
            <a:r>
              <a:rPr lang="en-US" sz="2700" spc="-40" dirty="0">
                <a:cs typeface="Times New Roman"/>
              </a:rPr>
              <a:t> </a:t>
            </a:r>
            <a:r>
              <a:rPr lang="en-US" sz="2700" spc="57" dirty="0">
                <a:cs typeface="Times New Roman"/>
              </a:rPr>
              <a:t>to</a:t>
            </a:r>
            <a:r>
              <a:rPr lang="en-US" sz="2700" spc="-40" dirty="0">
                <a:cs typeface="Times New Roman"/>
              </a:rPr>
              <a:t> </a:t>
            </a:r>
            <a:r>
              <a:rPr lang="en-US" sz="2700" spc="-18" dirty="0">
                <a:cs typeface="Times New Roman"/>
              </a:rPr>
              <a:t>6-  </a:t>
            </a:r>
            <a:r>
              <a:rPr lang="en-US" sz="2700" spc="18" dirty="0">
                <a:cs typeface="Times New Roman"/>
              </a:rPr>
              <a:t>to-1 </a:t>
            </a:r>
            <a:r>
              <a:rPr lang="en-US" sz="2700" spc="9" dirty="0">
                <a:cs typeface="Times New Roman"/>
              </a:rPr>
              <a:t>across </a:t>
            </a:r>
            <a:r>
              <a:rPr lang="en-US" sz="2700" spc="66" dirty="0">
                <a:cs typeface="Times New Roman"/>
              </a:rPr>
              <a:t>the utilities </a:t>
            </a:r>
            <a:endParaRPr lang="en-US" sz="2700" dirty="0">
              <a:cs typeface="Times New Roman"/>
            </a:endParaRPr>
          </a:p>
          <a:p>
            <a:pPr marL="310980" indent="-197793" algn="just">
              <a:lnSpc>
                <a:spcPct val="110000"/>
              </a:lnSpc>
              <a:spcBef>
                <a:spcPts val="618"/>
              </a:spcBef>
              <a:buClr>
                <a:srgbClr val="70ACB6"/>
              </a:buClr>
              <a:buSzPct val="130555"/>
              <a:buChar char="–"/>
              <a:tabLst>
                <a:tab pos="311540" algn="l"/>
              </a:tabLst>
            </a:pPr>
            <a:r>
              <a:rPr lang="en-US" sz="2700" spc="-26" dirty="0">
                <a:cs typeface="Times New Roman"/>
              </a:rPr>
              <a:t>The </a:t>
            </a:r>
            <a:r>
              <a:rPr lang="en-US" sz="2700" spc="26" dirty="0">
                <a:cs typeface="Times New Roman"/>
              </a:rPr>
              <a:t>peak </a:t>
            </a:r>
            <a:r>
              <a:rPr lang="en-US" sz="2700" spc="22" dirty="0">
                <a:cs typeface="Times New Roman"/>
              </a:rPr>
              <a:t>hours </a:t>
            </a:r>
            <a:r>
              <a:rPr lang="en-US" sz="2700" spc="-26" dirty="0">
                <a:cs typeface="Times New Roman"/>
              </a:rPr>
              <a:t>vary by</a:t>
            </a:r>
            <a:r>
              <a:rPr lang="en-US" sz="2700" spc="-176" dirty="0">
                <a:cs typeface="Times New Roman"/>
              </a:rPr>
              <a:t> </a:t>
            </a:r>
            <a:r>
              <a:rPr lang="en-US" sz="2700" spc="40" dirty="0">
                <a:cs typeface="Times New Roman"/>
              </a:rPr>
              <a:t>season</a:t>
            </a:r>
            <a:endParaRPr lang="en-US" sz="2700" dirty="0">
              <a:cs typeface="Times New Roman"/>
            </a:endParaRPr>
          </a:p>
          <a:p>
            <a:pPr marL="516619" lvl="1" indent="-205639" algn="just">
              <a:lnSpc>
                <a:spcPct val="110000"/>
              </a:lnSpc>
              <a:spcBef>
                <a:spcPts val="618"/>
              </a:spcBef>
              <a:buClr>
                <a:srgbClr val="70ACB6"/>
              </a:buClr>
              <a:buChar char="•"/>
              <a:tabLst>
                <a:tab pos="516619" algn="l"/>
                <a:tab pos="517179" algn="l"/>
              </a:tabLst>
            </a:pPr>
            <a:r>
              <a:rPr lang="en-US" sz="2600" spc="-163" dirty="0">
                <a:cs typeface="Times New Roman"/>
              </a:rPr>
              <a:t>HE </a:t>
            </a:r>
            <a:r>
              <a:rPr lang="en-US" sz="2600" spc="-4" dirty="0">
                <a:cs typeface="Times New Roman"/>
              </a:rPr>
              <a:t>15-19 </a:t>
            </a:r>
            <a:r>
              <a:rPr lang="en-US" sz="2600" spc="26" dirty="0">
                <a:cs typeface="Times New Roman"/>
              </a:rPr>
              <a:t>on summer </a:t>
            </a:r>
            <a:r>
              <a:rPr lang="en-US" sz="2600" spc="-4" dirty="0">
                <a:cs typeface="Times New Roman"/>
              </a:rPr>
              <a:t>weekdays (June </a:t>
            </a:r>
            <a:r>
              <a:rPr lang="en-US" sz="2600" spc="4" dirty="0">
                <a:cs typeface="Times New Roman"/>
              </a:rPr>
              <a:t>1 </a:t>
            </a:r>
            <a:r>
              <a:rPr lang="en-US" sz="2600" spc="-9" dirty="0">
                <a:cs typeface="Times New Roman"/>
              </a:rPr>
              <a:t>– </a:t>
            </a:r>
            <a:r>
              <a:rPr lang="en-US" sz="2600" spc="22" dirty="0">
                <a:cs typeface="Times New Roman"/>
              </a:rPr>
              <a:t>September</a:t>
            </a:r>
            <a:r>
              <a:rPr lang="en-US" sz="2600" spc="-229" dirty="0">
                <a:cs typeface="Times New Roman"/>
              </a:rPr>
              <a:t> </a:t>
            </a:r>
            <a:r>
              <a:rPr lang="en-US" sz="2600" spc="-13" dirty="0">
                <a:cs typeface="Times New Roman"/>
              </a:rPr>
              <a:t>30)</a:t>
            </a:r>
            <a:endParaRPr lang="en-US" sz="2600" dirty="0">
              <a:cs typeface="Times New Roman"/>
            </a:endParaRPr>
          </a:p>
          <a:p>
            <a:pPr marL="516619" lvl="1" indent="-205639" algn="just">
              <a:lnSpc>
                <a:spcPct val="110000"/>
              </a:lnSpc>
              <a:spcBef>
                <a:spcPts val="618"/>
              </a:spcBef>
              <a:buClr>
                <a:srgbClr val="70ACB6"/>
              </a:buClr>
              <a:buChar char="•"/>
              <a:tabLst>
                <a:tab pos="516619" algn="l"/>
                <a:tab pos="517179" algn="l"/>
              </a:tabLst>
            </a:pPr>
            <a:r>
              <a:rPr lang="en-US" sz="2600" spc="-163" dirty="0">
                <a:cs typeface="Times New Roman"/>
              </a:rPr>
              <a:t>HE </a:t>
            </a:r>
            <a:r>
              <a:rPr lang="en-US" sz="2600" spc="-13" dirty="0">
                <a:cs typeface="Times New Roman"/>
              </a:rPr>
              <a:t>7-9 </a:t>
            </a:r>
            <a:r>
              <a:rPr lang="en-US" sz="2600" spc="26" dirty="0">
                <a:cs typeface="Times New Roman"/>
              </a:rPr>
              <a:t>on </a:t>
            </a:r>
            <a:r>
              <a:rPr lang="en-US" sz="2600" spc="13" dirty="0">
                <a:cs typeface="Times New Roman"/>
              </a:rPr>
              <a:t>winter </a:t>
            </a:r>
            <a:r>
              <a:rPr lang="en-US" sz="2600" spc="-4" dirty="0">
                <a:cs typeface="Times New Roman"/>
              </a:rPr>
              <a:t>weekdays </a:t>
            </a:r>
            <a:r>
              <a:rPr lang="en-US" sz="2600" spc="4" dirty="0">
                <a:cs typeface="Times New Roman"/>
              </a:rPr>
              <a:t>(October 1 </a:t>
            </a:r>
            <a:r>
              <a:rPr lang="en-US" sz="2600" spc="-9" dirty="0">
                <a:cs typeface="Times New Roman"/>
              </a:rPr>
              <a:t>– </a:t>
            </a:r>
            <a:r>
              <a:rPr lang="en-US" sz="2600" spc="-31" dirty="0">
                <a:cs typeface="Times New Roman"/>
              </a:rPr>
              <a:t>May</a:t>
            </a:r>
            <a:r>
              <a:rPr lang="en-US" sz="2600" spc="-84" dirty="0">
                <a:cs typeface="Times New Roman"/>
              </a:rPr>
              <a:t> </a:t>
            </a:r>
            <a:r>
              <a:rPr lang="en-US" sz="2600" spc="-18" dirty="0">
                <a:cs typeface="Times New Roman"/>
              </a:rPr>
              <a:t>31)</a:t>
            </a:r>
            <a:endParaRPr lang="en-US" sz="2600" dirty="0">
              <a:cs typeface="Times New Roman"/>
            </a:endParaRPr>
          </a:p>
          <a:p>
            <a:pPr marL="310980" marR="252146" indent="-197793" algn="just">
              <a:lnSpc>
                <a:spcPct val="110000"/>
              </a:lnSpc>
              <a:spcBef>
                <a:spcPts val="618"/>
              </a:spcBef>
              <a:buClr>
                <a:srgbClr val="70ACB6"/>
              </a:buClr>
              <a:buSzPct val="130555"/>
              <a:buChar char="–"/>
              <a:tabLst>
                <a:tab pos="311540" algn="l"/>
              </a:tabLst>
            </a:pPr>
            <a:r>
              <a:rPr lang="en-US" sz="2700" spc="-26" dirty="0">
                <a:cs typeface="Times New Roman"/>
              </a:rPr>
              <a:t>The</a:t>
            </a:r>
            <a:r>
              <a:rPr lang="en-US" sz="2700" spc="-31" dirty="0">
                <a:cs typeface="Times New Roman"/>
              </a:rPr>
              <a:t> </a:t>
            </a:r>
            <a:r>
              <a:rPr lang="en-US" sz="2700" spc="57" dirty="0">
                <a:cs typeface="Times New Roman"/>
              </a:rPr>
              <a:t>treatment</a:t>
            </a:r>
            <a:r>
              <a:rPr lang="en-US" sz="2700" spc="-40" dirty="0">
                <a:cs typeface="Times New Roman"/>
              </a:rPr>
              <a:t> </a:t>
            </a:r>
            <a:r>
              <a:rPr lang="en-US" sz="2700" spc="22" dirty="0">
                <a:cs typeface="Times New Roman"/>
              </a:rPr>
              <a:t>customers</a:t>
            </a:r>
            <a:r>
              <a:rPr lang="en-US" sz="2700" spc="-35" dirty="0">
                <a:cs typeface="Times New Roman"/>
              </a:rPr>
              <a:t> </a:t>
            </a:r>
            <a:r>
              <a:rPr lang="en-US" sz="2700" spc="4" dirty="0">
                <a:cs typeface="Times New Roman"/>
              </a:rPr>
              <a:t>also</a:t>
            </a:r>
            <a:r>
              <a:rPr lang="en-US" sz="2700" spc="-44" dirty="0">
                <a:cs typeface="Times New Roman"/>
              </a:rPr>
              <a:t> </a:t>
            </a:r>
            <a:r>
              <a:rPr lang="en-US" sz="2700" spc="35" dirty="0">
                <a:cs typeface="Times New Roman"/>
              </a:rPr>
              <a:t>get</a:t>
            </a:r>
            <a:r>
              <a:rPr lang="en-US" sz="2700" spc="-40" dirty="0">
                <a:cs typeface="Times New Roman"/>
              </a:rPr>
              <a:t> </a:t>
            </a:r>
            <a:r>
              <a:rPr lang="en-US" sz="2700" spc="4" dirty="0">
                <a:cs typeface="Times New Roman"/>
              </a:rPr>
              <a:t>behavioral</a:t>
            </a:r>
            <a:r>
              <a:rPr lang="en-US" sz="2700" spc="-31" dirty="0">
                <a:cs typeface="Times New Roman"/>
              </a:rPr>
              <a:t> </a:t>
            </a:r>
            <a:r>
              <a:rPr lang="en-US" sz="2700" spc="4" dirty="0">
                <a:cs typeface="Times New Roman"/>
              </a:rPr>
              <a:t>messaging</a:t>
            </a:r>
            <a:endParaRPr lang="en-US" sz="2700" dirty="0">
              <a:cs typeface="Times New Roman"/>
            </a:endParaRPr>
          </a:p>
          <a:p>
            <a:pPr marL="310980" marR="468431" indent="-197793" algn="just">
              <a:lnSpc>
                <a:spcPct val="110000"/>
              </a:lnSpc>
              <a:spcBef>
                <a:spcPts val="618"/>
              </a:spcBef>
              <a:buClr>
                <a:srgbClr val="70ACB6"/>
              </a:buClr>
              <a:buSzPct val="130555"/>
              <a:buChar char="–"/>
              <a:tabLst>
                <a:tab pos="311540" algn="l"/>
              </a:tabLst>
            </a:pPr>
            <a:r>
              <a:rPr lang="en-US" sz="2700" spc="-26" dirty="0">
                <a:cs typeface="Times New Roman"/>
              </a:rPr>
              <a:t>The</a:t>
            </a:r>
            <a:r>
              <a:rPr lang="en-US" sz="2700" spc="-31" dirty="0">
                <a:cs typeface="Times New Roman"/>
              </a:rPr>
              <a:t> </a:t>
            </a:r>
            <a:r>
              <a:rPr lang="en-US" sz="2700" dirty="0">
                <a:cs typeface="Times New Roman"/>
              </a:rPr>
              <a:t>pilots</a:t>
            </a:r>
            <a:r>
              <a:rPr lang="en-US" sz="2700" spc="-18" dirty="0">
                <a:cs typeface="Times New Roman"/>
              </a:rPr>
              <a:t> </a:t>
            </a:r>
            <a:r>
              <a:rPr lang="en-US" sz="2700" spc="35" dirty="0">
                <a:cs typeface="Times New Roman"/>
              </a:rPr>
              <a:t>were</a:t>
            </a:r>
            <a:r>
              <a:rPr lang="en-US" sz="2700" spc="-31" dirty="0">
                <a:cs typeface="Times New Roman"/>
              </a:rPr>
              <a:t> </a:t>
            </a:r>
            <a:r>
              <a:rPr lang="en-US" sz="2700" spc="22" dirty="0">
                <a:cs typeface="Times New Roman"/>
              </a:rPr>
              <a:t>designed</a:t>
            </a:r>
            <a:r>
              <a:rPr lang="en-US" sz="2700" spc="-35" dirty="0">
                <a:cs typeface="Times New Roman"/>
              </a:rPr>
              <a:t> </a:t>
            </a:r>
            <a:r>
              <a:rPr lang="en-US" sz="2700" spc="57" dirty="0">
                <a:cs typeface="Times New Roman"/>
              </a:rPr>
              <a:t>to</a:t>
            </a:r>
            <a:r>
              <a:rPr lang="en-US" sz="2700" spc="-44" dirty="0">
                <a:cs typeface="Times New Roman"/>
              </a:rPr>
              <a:t> </a:t>
            </a:r>
            <a:r>
              <a:rPr lang="en-US" sz="2700" spc="-22" dirty="0">
                <a:cs typeface="Times New Roman"/>
              </a:rPr>
              <a:t>allow</a:t>
            </a:r>
            <a:r>
              <a:rPr lang="en-US" sz="2700" spc="-9" dirty="0">
                <a:cs typeface="Times New Roman"/>
              </a:rPr>
              <a:t> </a:t>
            </a:r>
            <a:r>
              <a:rPr lang="en-US" sz="2700" spc="9" dirty="0">
                <a:cs typeface="Times New Roman"/>
              </a:rPr>
              <a:t>impacts</a:t>
            </a:r>
            <a:r>
              <a:rPr lang="en-US" sz="2700" spc="-13" dirty="0">
                <a:cs typeface="Times New Roman"/>
              </a:rPr>
              <a:t> </a:t>
            </a:r>
            <a:r>
              <a:rPr lang="en-US" sz="2700" spc="57" dirty="0">
                <a:cs typeface="Times New Roman"/>
              </a:rPr>
              <a:t>to</a:t>
            </a:r>
            <a:r>
              <a:rPr lang="en-US" sz="2700" spc="-44" dirty="0">
                <a:cs typeface="Times New Roman"/>
              </a:rPr>
              <a:t> </a:t>
            </a:r>
            <a:r>
              <a:rPr lang="en-US" sz="2700" spc="-13" dirty="0">
                <a:cs typeface="Times New Roman"/>
              </a:rPr>
              <a:t>differ</a:t>
            </a:r>
            <a:r>
              <a:rPr lang="en-US" sz="2700" spc="-31" dirty="0">
                <a:cs typeface="Times New Roman"/>
              </a:rPr>
              <a:t> </a:t>
            </a:r>
            <a:r>
              <a:rPr lang="en-US" sz="2700" spc="53" dirty="0">
                <a:cs typeface="Times New Roman"/>
              </a:rPr>
              <a:t>between</a:t>
            </a:r>
            <a:r>
              <a:rPr lang="en-US" sz="2700" spc="-22" dirty="0">
                <a:cs typeface="Times New Roman"/>
              </a:rPr>
              <a:t> </a:t>
            </a:r>
            <a:r>
              <a:rPr lang="en-US" sz="2700" spc="-31" dirty="0">
                <a:cs typeface="Times New Roman"/>
              </a:rPr>
              <a:t>low-</a:t>
            </a:r>
            <a:r>
              <a:rPr lang="en-US" sz="2700" spc="-26" dirty="0">
                <a:cs typeface="Times New Roman"/>
              </a:rPr>
              <a:t> </a:t>
            </a:r>
            <a:r>
              <a:rPr lang="en-US" sz="2700" spc="40" dirty="0">
                <a:cs typeface="Times New Roman"/>
              </a:rPr>
              <a:t>and  </a:t>
            </a:r>
            <a:r>
              <a:rPr lang="en-US" sz="2700" spc="9" dirty="0">
                <a:cs typeface="Times New Roman"/>
              </a:rPr>
              <a:t>medium-income </a:t>
            </a:r>
            <a:r>
              <a:rPr lang="en-US" sz="2700" spc="-97" dirty="0">
                <a:cs typeface="Times New Roman"/>
              </a:rPr>
              <a:t>(“LMI”) </a:t>
            </a:r>
            <a:r>
              <a:rPr lang="en-US" sz="2700" spc="44" dirty="0">
                <a:cs typeface="Times New Roman"/>
              </a:rPr>
              <a:t>and </a:t>
            </a:r>
            <a:r>
              <a:rPr lang="en-US" sz="2700" spc="-62" dirty="0">
                <a:cs typeface="Times New Roman"/>
              </a:rPr>
              <a:t>non-LMI</a:t>
            </a:r>
            <a:r>
              <a:rPr lang="en-US" sz="2700" spc="-71" dirty="0">
                <a:cs typeface="Times New Roman"/>
              </a:rPr>
              <a:t> </a:t>
            </a:r>
            <a:r>
              <a:rPr lang="en-US" sz="2700" spc="22" dirty="0">
                <a:cs typeface="Times New Roman"/>
              </a:rPr>
              <a:t>customers</a:t>
            </a:r>
            <a:endParaRPr lang="en-US" sz="2700" dirty="0">
              <a:cs typeface="Times New Roman"/>
            </a:endParaRPr>
          </a:p>
          <a:p>
            <a:pPr marL="310980" marR="318264" indent="-197793" algn="just">
              <a:lnSpc>
                <a:spcPct val="110000"/>
              </a:lnSpc>
              <a:spcBef>
                <a:spcPts val="618"/>
              </a:spcBef>
              <a:buClr>
                <a:srgbClr val="70ACB6"/>
              </a:buClr>
              <a:buSzPct val="130555"/>
              <a:buChar char="–"/>
              <a:tabLst>
                <a:tab pos="311540" algn="l"/>
              </a:tabLst>
            </a:pPr>
            <a:r>
              <a:rPr lang="en-US" sz="2700" dirty="0">
                <a:cs typeface="Times New Roman"/>
              </a:rPr>
              <a:t>Interim </a:t>
            </a:r>
            <a:r>
              <a:rPr lang="en-US" sz="2700" spc="13" dirty="0">
                <a:cs typeface="Times New Roman"/>
              </a:rPr>
              <a:t>impact </a:t>
            </a:r>
            <a:r>
              <a:rPr lang="en-US" sz="2700" spc="9" dirty="0">
                <a:cs typeface="Times New Roman"/>
              </a:rPr>
              <a:t>evaluation </a:t>
            </a:r>
            <a:r>
              <a:rPr lang="en-US" sz="2700" spc="-22" dirty="0">
                <a:cs typeface="Times New Roman"/>
              </a:rPr>
              <a:t>(using </a:t>
            </a:r>
            <a:r>
              <a:rPr lang="en-US" sz="2700" spc="9" dirty="0">
                <a:cs typeface="Times New Roman"/>
              </a:rPr>
              <a:t>Summer </a:t>
            </a:r>
            <a:r>
              <a:rPr lang="en-US" sz="2700" spc="4" dirty="0">
                <a:cs typeface="Times New Roman"/>
              </a:rPr>
              <a:t>2019 </a:t>
            </a:r>
            <a:r>
              <a:rPr lang="en-US" sz="2700" spc="26" dirty="0">
                <a:cs typeface="Times New Roman"/>
              </a:rPr>
              <a:t>data) </a:t>
            </a:r>
            <a:r>
              <a:rPr lang="en-US" sz="2700" dirty="0">
                <a:cs typeface="Times New Roman"/>
              </a:rPr>
              <a:t>yielded</a:t>
            </a:r>
            <a:r>
              <a:rPr lang="en-US" sz="2700" spc="-202" dirty="0">
                <a:cs typeface="Times New Roman"/>
              </a:rPr>
              <a:t> </a:t>
            </a:r>
            <a:r>
              <a:rPr lang="en-US" sz="2700" spc="-9" dirty="0">
                <a:cs typeface="Times New Roman"/>
              </a:rPr>
              <a:t>promising  </a:t>
            </a:r>
            <a:r>
              <a:rPr lang="en-US" sz="2700" spc="13" dirty="0">
                <a:cs typeface="Times New Roman"/>
              </a:rPr>
              <a:t>results;</a:t>
            </a:r>
            <a:r>
              <a:rPr lang="en-US" sz="2700" spc="-44" dirty="0">
                <a:cs typeface="Times New Roman"/>
              </a:rPr>
              <a:t> </a:t>
            </a:r>
            <a:r>
              <a:rPr lang="en-US" sz="2700" spc="-18" dirty="0">
                <a:cs typeface="Times New Roman"/>
              </a:rPr>
              <a:t>first</a:t>
            </a:r>
            <a:r>
              <a:rPr lang="en-US" sz="2700" spc="-22" dirty="0">
                <a:cs typeface="Times New Roman"/>
              </a:rPr>
              <a:t> </a:t>
            </a:r>
            <a:r>
              <a:rPr lang="en-US" sz="2700" spc="13" dirty="0">
                <a:cs typeface="Times New Roman"/>
              </a:rPr>
              <a:t>year</a:t>
            </a:r>
            <a:r>
              <a:rPr lang="en-US" sz="2700" spc="-49" dirty="0">
                <a:cs typeface="Times New Roman"/>
              </a:rPr>
              <a:t> </a:t>
            </a:r>
            <a:r>
              <a:rPr lang="en-US" sz="2700" spc="-13" dirty="0">
                <a:cs typeface="Times New Roman"/>
              </a:rPr>
              <a:t>analysis</a:t>
            </a:r>
            <a:r>
              <a:rPr lang="en-US" sz="2700" spc="-53" dirty="0">
                <a:cs typeface="Times New Roman"/>
              </a:rPr>
              <a:t> </a:t>
            </a:r>
            <a:r>
              <a:rPr lang="en-US" sz="2700" spc="-66" dirty="0">
                <a:cs typeface="Times New Roman"/>
              </a:rPr>
              <a:t>will</a:t>
            </a:r>
            <a:r>
              <a:rPr lang="en-US" sz="2700" spc="-13" dirty="0">
                <a:cs typeface="Times New Roman"/>
              </a:rPr>
              <a:t> </a:t>
            </a:r>
            <a:r>
              <a:rPr lang="en-US" sz="2700" spc="57" dirty="0">
                <a:cs typeface="Times New Roman"/>
              </a:rPr>
              <a:t>be</a:t>
            </a:r>
            <a:r>
              <a:rPr lang="en-US" sz="2700" spc="-9" dirty="0">
                <a:cs typeface="Times New Roman"/>
              </a:rPr>
              <a:t> </a:t>
            </a:r>
            <a:r>
              <a:rPr lang="en-US" sz="2700" spc="26" dirty="0">
                <a:cs typeface="Times New Roman"/>
              </a:rPr>
              <a:t>completed</a:t>
            </a:r>
            <a:r>
              <a:rPr lang="en-US" sz="2700" spc="-9" dirty="0">
                <a:cs typeface="Times New Roman"/>
              </a:rPr>
              <a:t> </a:t>
            </a:r>
            <a:r>
              <a:rPr lang="en-US" sz="2700" spc="-22" dirty="0">
                <a:cs typeface="Times New Roman"/>
              </a:rPr>
              <a:t>in </a:t>
            </a:r>
            <a:r>
              <a:rPr lang="en-US" sz="2700" spc="66" dirty="0">
                <a:cs typeface="Times New Roman"/>
              </a:rPr>
              <a:t>the</a:t>
            </a:r>
            <a:r>
              <a:rPr lang="en-US" sz="2700" spc="-44" dirty="0">
                <a:cs typeface="Times New Roman"/>
              </a:rPr>
              <a:t> </a:t>
            </a:r>
            <a:r>
              <a:rPr lang="en-US" sz="2700" spc="35" dirty="0">
                <a:cs typeface="Times New Roman"/>
              </a:rPr>
              <a:t>summer</a:t>
            </a:r>
            <a:r>
              <a:rPr lang="en-US" sz="2700" spc="-26" dirty="0">
                <a:cs typeface="Times New Roman"/>
              </a:rPr>
              <a:t> </a:t>
            </a:r>
            <a:r>
              <a:rPr lang="en-US" sz="2700" spc="-9" dirty="0">
                <a:cs typeface="Times New Roman"/>
              </a:rPr>
              <a:t>of</a:t>
            </a:r>
            <a:r>
              <a:rPr lang="en-US" sz="2700" spc="-26" dirty="0">
                <a:cs typeface="Times New Roman"/>
              </a:rPr>
              <a:t> </a:t>
            </a:r>
            <a:r>
              <a:rPr lang="en-US" sz="2700" spc="4" dirty="0">
                <a:cs typeface="Times New Roman"/>
              </a:rPr>
              <a:t>2020</a:t>
            </a:r>
            <a:endParaRPr lang="en-US" sz="2700" dirty="0">
              <a:cs typeface="Times New Roman"/>
            </a:endParaRPr>
          </a:p>
        </p:txBody>
      </p:sp>
    </p:spTree>
    <p:extLst>
      <p:ext uri="{BB962C8B-B14F-4D97-AF65-F5344CB8AC3E}">
        <p14:creationId xmlns:p14="http://schemas.microsoft.com/office/powerpoint/2010/main" val="944950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231615" cy="1143000"/>
          </a:xfrm>
        </p:spPr>
        <p:txBody>
          <a:bodyPr>
            <a:normAutofit fontScale="90000"/>
          </a:bodyPr>
          <a:lstStyle/>
          <a:p>
            <a:r>
              <a:rPr lang="en-US" spc="150" dirty="0">
                <a:solidFill>
                  <a:srgbClr val="0C3D79"/>
                </a:solidFill>
                <a:latin typeface="Century Gothic" panose="020B0502020202020204" pitchFamily="34" charset="0"/>
              </a:rPr>
              <a:t>Checklist </a:t>
            </a:r>
            <a:r>
              <a:rPr lang="en-US" spc="79" dirty="0">
                <a:solidFill>
                  <a:srgbClr val="0C3D79"/>
                </a:solidFill>
                <a:latin typeface="Century Gothic" panose="020B0502020202020204" pitchFamily="34" charset="0"/>
              </a:rPr>
              <a:t>for successful </a:t>
            </a:r>
            <a:r>
              <a:rPr lang="en-US" spc="176" dirty="0">
                <a:solidFill>
                  <a:srgbClr val="0C3D79"/>
                </a:solidFill>
                <a:latin typeface="Century Gothic" panose="020B0502020202020204" pitchFamily="34" charset="0"/>
              </a:rPr>
              <a:t>evaluation, measurement and verification (EM&amp;V)</a:t>
            </a:r>
            <a:endParaRPr lang="en-US" dirty="0"/>
          </a:p>
        </p:txBody>
      </p:sp>
      <p:sp>
        <p:nvSpPr>
          <p:cNvPr id="3" name="Text Placeholder 2"/>
          <p:cNvSpPr>
            <a:spLocks noGrp="1"/>
          </p:cNvSpPr>
          <p:nvPr>
            <p:ph type="body" sz="quarter" idx="14"/>
          </p:nvPr>
        </p:nvSpPr>
        <p:spPr>
          <a:xfrm>
            <a:off x="2264811" y="1485900"/>
            <a:ext cx="7631664" cy="4914900"/>
          </a:xfrm>
        </p:spPr>
        <p:txBody>
          <a:bodyPr>
            <a:normAutofit fontScale="92500" lnSpcReduction="20000"/>
          </a:bodyPr>
          <a:lstStyle/>
          <a:p>
            <a:pPr marL="0" marR="5043" indent="0" algn="just">
              <a:buNone/>
              <a:tabLst>
                <a:tab pos="6904593" algn="l"/>
              </a:tabLst>
            </a:pPr>
            <a:r>
              <a:rPr lang="en-US" spc="-31" dirty="0">
                <a:cs typeface="Times New Roman"/>
              </a:rPr>
              <a:t>The </a:t>
            </a:r>
            <a:r>
              <a:rPr lang="en-US" spc="18" dirty="0">
                <a:cs typeface="Times New Roman"/>
              </a:rPr>
              <a:t>experimental </a:t>
            </a:r>
            <a:r>
              <a:rPr lang="en-US" spc="9" dirty="0">
                <a:cs typeface="Times New Roman"/>
              </a:rPr>
              <a:t>design </a:t>
            </a:r>
            <a:r>
              <a:rPr lang="en-US" dirty="0">
                <a:cs typeface="Times New Roman"/>
              </a:rPr>
              <a:t>of </a:t>
            </a:r>
            <a:r>
              <a:rPr lang="en-US" spc="40" dirty="0">
                <a:cs typeface="Times New Roman"/>
              </a:rPr>
              <a:t>each </a:t>
            </a:r>
            <a:r>
              <a:rPr lang="en-US" dirty="0">
                <a:cs typeface="Times New Roman"/>
              </a:rPr>
              <a:t>pilot </a:t>
            </a:r>
            <a:r>
              <a:rPr lang="en-US" spc="26" dirty="0">
                <a:cs typeface="Times New Roman"/>
              </a:rPr>
              <a:t>dictates </a:t>
            </a:r>
            <a:r>
              <a:rPr lang="en-US" spc="84" dirty="0">
                <a:cs typeface="Times New Roman"/>
              </a:rPr>
              <a:t>the </a:t>
            </a:r>
            <a:r>
              <a:rPr lang="en-US" spc="13" dirty="0">
                <a:cs typeface="Times New Roman"/>
              </a:rPr>
              <a:t>optimal evaluation </a:t>
            </a:r>
            <a:r>
              <a:rPr lang="en-US" spc="49" dirty="0">
                <a:cs typeface="Times New Roman"/>
              </a:rPr>
              <a:t>method: </a:t>
            </a:r>
            <a:r>
              <a:rPr lang="en-US" dirty="0">
                <a:cs typeface="Times New Roman"/>
              </a:rPr>
              <a:t>differences-in-differences </a:t>
            </a:r>
            <a:r>
              <a:rPr lang="en-US" spc="-194" dirty="0">
                <a:cs typeface="Times New Roman"/>
              </a:rPr>
              <a:t>(ANOVA </a:t>
            </a:r>
            <a:r>
              <a:rPr lang="en-US" spc="40" dirty="0">
                <a:cs typeface="Times New Roman"/>
              </a:rPr>
              <a:t>or </a:t>
            </a:r>
            <a:r>
              <a:rPr lang="en-US" spc="-185" dirty="0">
                <a:cs typeface="Times New Roman"/>
              </a:rPr>
              <a:t>ANCOVA); </a:t>
            </a:r>
            <a:r>
              <a:rPr lang="en-US" spc="31" dirty="0">
                <a:cs typeface="Times New Roman"/>
              </a:rPr>
              <a:t>panel </a:t>
            </a:r>
            <a:r>
              <a:rPr lang="en-US" spc="13" dirty="0">
                <a:cs typeface="Times New Roman"/>
              </a:rPr>
              <a:t>regressions </a:t>
            </a:r>
            <a:r>
              <a:rPr lang="en-US" spc="-13" dirty="0">
                <a:cs typeface="Times New Roman"/>
              </a:rPr>
              <a:t>(fixed-effects </a:t>
            </a:r>
            <a:r>
              <a:rPr lang="en-US" spc="40" dirty="0">
                <a:cs typeface="Times New Roman"/>
              </a:rPr>
              <a:t>or </a:t>
            </a:r>
            <a:r>
              <a:rPr lang="en-US" spc="9" dirty="0">
                <a:cs typeface="Times New Roman"/>
              </a:rPr>
              <a:t>random-effects); </a:t>
            </a:r>
            <a:r>
              <a:rPr lang="en-US" spc="-22" dirty="0">
                <a:cs typeface="Times New Roman"/>
              </a:rPr>
              <a:t>individual </a:t>
            </a:r>
            <a:r>
              <a:rPr lang="en-US" spc="35" dirty="0">
                <a:cs typeface="Times New Roman"/>
              </a:rPr>
              <a:t>customer  </a:t>
            </a:r>
            <a:r>
              <a:rPr lang="en-US" spc="13" dirty="0">
                <a:cs typeface="Times New Roman"/>
              </a:rPr>
              <a:t>regressions</a:t>
            </a:r>
            <a:endParaRPr lang="en-US" dirty="0">
              <a:cs typeface="Times New Roman"/>
            </a:endParaRPr>
          </a:p>
          <a:p>
            <a:pPr marL="310980" indent="-197793" algn="just">
              <a:lnSpc>
                <a:spcPts val="2462"/>
              </a:lnSpc>
              <a:buClr>
                <a:srgbClr val="70ACB6"/>
              </a:buClr>
              <a:buSzPct val="130555"/>
              <a:buChar char="–"/>
              <a:tabLst>
                <a:tab pos="311540" algn="l"/>
              </a:tabLst>
            </a:pPr>
            <a:r>
              <a:rPr lang="en-US" sz="2200" spc="-13" dirty="0">
                <a:cs typeface="Times New Roman"/>
              </a:rPr>
              <a:t>Decide </a:t>
            </a:r>
            <a:r>
              <a:rPr lang="en-US" sz="2200" spc="31" dirty="0">
                <a:cs typeface="Times New Roman"/>
              </a:rPr>
              <a:t>on</a:t>
            </a:r>
            <a:r>
              <a:rPr lang="en-US" sz="2200" spc="-22" dirty="0">
                <a:cs typeface="Times New Roman"/>
              </a:rPr>
              <a:t> </a:t>
            </a:r>
            <a:r>
              <a:rPr lang="en-US" sz="2200" spc="71" dirty="0">
                <a:cs typeface="Times New Roman"/>
              </a:rPr>
              <a:t>the</a:t>
            </a:r>
            <a:r>
              <a:rPr lang="en-US" sz="2200" spc="-26" dirty="0">
                <a:cs typeface="Times New Roman"/>
              </a:rPr>
              <a:t> </a:t>
            </a:r>
            <a:r>
              <a:rPr lang="en-US" sz="2200" spc="31" dirty="0">
                <a:solidFill>
                  <a:srgbClr val="00467E"/>
                </a:solidFill>
                <a:cs typeface="Times New Roman"/>
              </a:rPr>
              <a:t>evaluation</a:t>
            </a:r>
            <a:r>
              <a:rPr lang="en-US" sz="2200" spc="-44" dirty="0">
                <a:solidFill>
                  <a:srgbClr val="00467E"/>
                </a:solidFill>
                <a:cs typeface="Times New Roman"/>
              </a:rPr>
              <a:t> </a:t>
            </a:r>
            <a:r>
              <a:rPr lang="en-US" sz="2200" spc="40" dirty="0">
                <a:solidFill>
                  <a:srgbClr val="00467E"/>
                </a:solidFill>
                <a:cs typeface="Times New Roman"/>
              </a:rPr>
              <a:t>approach</a:t>
            </a:r>
            <a:r>
              <a:rPr lang="en-US" sz="2200" spc="-44" dirty="0">
                <a:solidFill>
                  <a:srgbClr val="00467E"/>
                </a:solidFill>
                <a:cs typeface="Times New Roman"/>
              </a:rPr>
              <a:t> </a:t>
            </a:r>
            <a:r>
              <a:rPr lang="en-US" sz="2200" spc="44" dirty="0">
                <a:cs typeface="Times New Roman"/>
              </a:rPr>
              <a:t>based</a:t>
            </a:r>
            <a:r>
              <a:rPr lang="en-US" sz="2200" spc="-53" dirty="0">
                <a:cs typeface="Times New Roman"/>
              </a:rPr>
              <a:t> </a:t>
            </a:r>
            <a:r>
              <a:rPr lang="en-US" sz="2200" spc="40" dirty="0">
                <a:cs typeface="Times New Roman"/>
              </a:rPr>
              <a:t>on</a:t>
            </a:r>
            <a:r>
              <a:rPr lang="en-US" sz="2200" spc="-35" dirty="0">
                <a:cs typeface="Times New Roman"/>
              </a:rPr>
              <a:t> </a:t>
            </a:r>
            <a:r>
              <a:rPr lang="en-US" sz="2200" spc="66" dirty="0">
                <a:cs typeface="Times New Roman"/>
              </a:rPr>
              <a:t>the</a:t>
            </a:r>
            <a:r>
              <a:rPr lang="en-US" sz="2200" spc="-31" dirty="0">
                <a:cs typeface="Times New Roman"/>
              </a:rPr>
              <a:t> </a:t>
            </a:r>
            <a:r>
              <a:rPr lang="en-US" sz="2200" spc="13" dirty="0">
                <a:cs typeface="Times New Roman"/>
              </a:rPr>
              <a:t>experimental</a:t>
            </a:r>
            <a:r>
              <a:rPr lang="en-US" sz="2200" spc="-26" dirty="0">
                <a:cs typeface="Times New Roman"/>
              </a:rPr>
              <a:t> </a:t>
            </a:r>
            <a:r>
              <a:rPr lang="en-US" sz="2200" spc="4" dirty="0">
                <a:cs typeface="Times New Roman"/>
              </a:rPr>
              <a:t>design</a:t>
            </a:r>
            <a:endParaRPr lang="en-US" sz="2200" dirty="0">
              <a:cs typeface="Times New Roman"/>
            </a:endParaRPr>
          </a:p>
          <a:p>
            <a:pPr marL="310980" marR="5043" indent="-197793" algn="just">
              <a:lnSpc>
                <a:spcPct val="95200"/>
              </a:lnSpc>
              <a:buClr>
                <a:srgbClr val="70ACB6"/>
              </a:buClr>
              <a:buSzPct val="130555"/>
              <a:buChar char="–"/>
              <a:tabLst>
                <a:tab pos="311540" algn="l"/>
              </a:tabLst>
            </a:pPr>
            <a:r>
              <a:rPr lang="en-US" sz="2200" spc="-13" dirty="0">
                <a:cs typeface="Times New Roman"/>
              </a:rPr>
              <a:t>Identify </a:t>
            </a:r>
            <a:r>
              <a:rPr lang="en-US" sz="2200" spc="31" dirty="0">
                <a:solidFill>
                  <a:srgbClr val="00467E"/>
                </a:solidFill>
                <a:cs typeface="Times New Roman"/>
              </a:rPr>
              <a:t>load impact </a:t>
            </a:r>
            <a:r>
              <a:rPr lang="en-US" sz="2200" spc="22" dirty="0">
                <a:solidFill>
                  <a:srgbClr val="00467E"/>
                </a:solidFill>
                <a:cs typeface="Times New Roman"/>
              </a:rPr>
              <a:t>metrics </a:t>
            </a:r>
            <a:r>
              <a:rPr lang="en-US" sz="2200" spc="57" dirty="0">
                <a:cs typeface="Times New Roman"/>
              </a:rPr>
              <a:t>to </a:t>
            </a:r>
            <a:r>
              <a:rPr lang="en-US" sz="2200" spc="62" dirty="0">
                <a:cs typeface="Times New Roman"/>
              </a:rPr>
              <a:t>be </a:t>
            </a:r>
            <a:r>
              <a:rPr lang="en-US" sz="2200" spc="18" dirty="0">
                <a:cs typeface="Times New Roman"/>
              </a:rPr>
              <a:t>quantified </a:t>
            </a:r>
            <a:r>
              <a:rPr lang="en-US" sz="2200" spc="-9" dirty="0">
                <a:cs typeface="Times New Roman"/>
              </a:rPr>
              <a:t>(i.e. </a:t>
            </a:r>
            <a:r>
              <a:rPr lang="en-US" sz="2200" spc="18" dirty="0">
                <a:cs typeface="Times New Roman"/>
              </a:rPr>
              <a:t>peak, </a:t>
            </a:r>
            <a:r>
              <a:rPr lang="en-US" sz="2200" spc="4" dirty="0">
                <a:cs typeface="Times New Roman"/>
              </a:rPr>
              <a:t>mid-peak,</a:t>
            </a:r>
            <a:r>
              <a:rPr lang="en-US" sz="2200" spc="-199" dirty="0">
                <a:cs typeface="Times New Roman"/>
              </a:rPr>
              <a:t> </a:t>
            </a:r>
            <a:r>
              <a:rPr lang="en-US" sz="2200" dirty="0">
                <a:cs typeface="Times New Roman"/>
              </a:rPr>
              <a:t>off-peak  </a:t>
            </a:r>
            <a:r>
              <a:rPr lang="en-US" sz="2200" spc="9" dirty="0">
                <a:cs typeface="Times New Roman"/>
              </a:rPr>
              <a:t>impacts, </a:t>
            </a:r>
            <a:r>
              <a:rPr lang="en-US" sz="2200" spc="13" dirty="0">
                <a:cs typeface="Times New Roman"/>
              </a:rPr>
              <a:t>average </a:t>
            </a:r>
            <a:r>
              <a:rPr lang="en-US" sz="2200" spc="-31" dirty="0">
                <a:cs typeface="Times New Roman"/>
              </a:rPr>
              <a:t>daily </a:t>
            </a:r>
            <a:r>
              <a:rPr lang="en-US" sz="2200" spc="13" dirty="0">
                <a:cs typeface="Times New Roman"/>
              </a:rPr>
              <a:t>conservation impact,</a:t>
            </a:r>
            <a:r>
              <a:rPr lang="en-US" sz="2200" spc="-176" dirty="0">
                <a:cs typeface="Times New Roman"/>
              </a:rPr>
              <a:t> </a:t>
            </a:r>
            <a:r>
              <a:rPr lang="en-US" sz="2200" spc="9" dirty="0">
                <a:cs typeface="Times New Roman"/>
              </a:rPr>
              <a:t>etc.)</a:t>
            </a:r>
            <a:endParaRPr lang="en-US" sz="2200" dirty="0">
              <a:cs typeface="Times New Roman"/>
            </a:endParaRPr>
          </a:p>
          <a:p>
            <a:pPr marL="310980" marR="7845" indent="-197793" algn="just">
              <a:lnSpc>
                <a:spcPct val="95200"/>
              </a:lnSpc>
              <a:buClr>
                <a:srgbClr val="70ACB6"/>
              </a:buClr>
              <a:buSzPct val="130555"/>
              <a:buChar char="–"/>
              <a:tabLst>
                <a:tab pos="311540" algn="l"/>
              </a:tabLst>
            </a:pPr>
            <a:r>
              <a:rPr lang="en-US" sz="2200" dirty="0">
                <a:cs typeface="Times New Roman"/>
              </a:rPr>
              <a:t>Estimate </a:t>
            </a:r>
            <a:r>
              <a:rPr lang="en-US" sz="2200" spc="18" dirty="0">
                <a:cs typeface="Times New Roman"/>
              </a:rPr>
              <a:t>alternative models </a:t>
            </a:r>
            <a:r>
              <a:rPr lang="en-US" sz="2200" spc="44" dirty="0">
                <a:cs typeface="Times New Roman"/>
              </a:rPr>
              <a:t>and </a:t>
            </a:r>
            <a:r>
              <a:rPr lang="en-US" sz="2200" spc="22" dirty="0">
                <a:cs typeface="Times New Roman"/>
              </a:rPr>
              <a:t>select </a:t>
            </a:r>
            <a:r>
              <a:rPr lang="en-US" sz="2200" spc="71" dirty="0">
                <a:cs typeface="Times New Roman"/>
              </a:rPr>
              <a:t>the </a:t>
            </a:r>
            <a:r>
              <a:rPr lang="en-US" sz="2200" spc="49" dirty="0">
                <a:cs typeface="Times New Roman"/>
              </a:rPr>
              <a:t>one </a:t>
            </a:r>
            <a:r>
              <a:rPr lang="en-US" sz="2200" spc="66" dirty="0">
                <a:cs typeface="Times New Roman"/>
              </a:rPr>
              <a:t>that</a:t>
            </a:r>
            <a:r>
              <a:rPr lang="en-US" sz="2200" spc="-278" dirty="0">
                <a:cs typeface="Times New Roman"/>
              </a:rPr>
              <a:t> </a:t>
            </a:r>
            <a:r>
              <a:rPr lang="en-US" sz="2200" spc="22" dirty="0">
                <a:cs typeface="Times New Roman"/>
              </a:rPr>
              <a:t>leads </a:t>
            </a:r>
            <a:r>
              <a:rPr lang="en-US" sz="2200" spc="49" dirty="0">
                <a:cs typeface="Times New Roman"/>
              </a:rPr>
              <a:t>to </a:t>
            </a:r>
            <a:r>
              <a:rPr lang="en-US" sz="2200" spc="35" dirty="0">
                <a:cs typeface="Times New Roman"/>
              </a:rPr>
              <a:t>most </a:t>
            </a:r>
            <a:r>
              <a:rPr lang="en-US" sz="2200" spc="26" dirty="0">
                <a:cs typeface="Times New Roman"/>
              </a:rPr>
              <a:t>accurate  </a:t>
            </a:r>
            <a:r>
              <a:rPr lang="en-US" sz="2200" spc="9" dirty="0">
                <a:cs typeface="Times New Roman"/>
              </a:rPr>
              <a:t>predictions</a:t>
            </a:r>
            <a:endParaRPr lang="en-US" sz="2200" dirty="0">
              <a:cs typeface="Times New Roman"/>
            </a:endParaRPr>
          </a:p>
          <a:p>
            <a:pPr marL="310980" marR="7284" indent="-197793" algn="just">
              <a:lnSpc>
                <a:spcPct val="97500"/>
              </a:lnSpc>
              <a:buClr>
                <a:srgbClr val="70ACB6"/>
              </a:buClr>
              <a:buSzPct val="130555"/>
              <a:buChar char="–"/>
              <a:tabLst>
                <a:tab pos="311540" algn="l"/>
              </a:tabLst>
            </a:pPr>
            <a:r>
              <a:rPr lang="en-US" sz="2200" spc="-13" dirty="0">
                <a:cs typeface="Times New Roman"/>
              </a:rPr>
              <a:t>Decide </a:t>
            </a:r>
            <a:r>
              <a:rPr lang="en-US" sz="2200" spc="49" dirty="0">
                <a:cs typeface="Times New Roman"/>
              </a:rPr>
              <a:t>whether </a:t>
            </a:r>
            <a:r>
              <a:rPr lang="en-US" sz="2200" spc="-4" dirty="0">
                <a:cs typeface="Times New Roman"/>
              </a:rPr>
              <a:t>quantifying </a:t>
            </a:r>
            <a:r>
              <a:rPr lang="en-US" sz="2200" spc="4" dirty="0">
                <a:cs typeface="Times New Roman"/>
              </a:rPr>
              <a:t>customers’ </a:t>
            </a:r>
            <a:r>
              <a:rPr lang="en-US" sz="2200" spc="-13" dirty="0">
                <a:cs typeface="Times New Roman"/>
              </a:rPr>
              <a:t>overall </a:t>
            </a:r>
            <a:r>
              <a:rPr lang="en-US" sz="2200" spc="4" dirty="0">
                <a:cs typeface="Times New Roman"/>
              </a:rPr>
              <a:t>price </a:t>
            </a:r>
            <a:r>
              <a:rPr lang="en-US" sz="2200" spc="18" dirty="0">
                <a:cs typeface="Times New Roman"/>
              </a:rPr>
              <a:t>responsiveness </a:t>
            </a:r>
            <a:r>
              <a:rPr lang="en-US" sz="2200" spc="-4" dirty="0">
                <a:cs typeface="Times New Roman"/>
              </a:rPr>
              <a:t>would  </a:t>
            </a:r>
            <a:r>
              <a:rPr lang="en-US" sz="2200" spc="62" dirty="0">
                <a:cs typeface="Times New Roman"/>
              </a:rPr>
              <a:t>be </a:t>
            </a:r>
            <a:r>
              <a:rPr lang="en-US" sz="2200" spc="4" dirty="0">
                <a:cs typeface="Times New Roman"/>
              </a:rPr>
              <a:t>useful </a:t>
            </a:r>
            <a:r>
              <a:rPr lang="en-US" sz="2200" spc="-22" dirty="0">
                <a:cs typeface="Times New Roman"/>
              </a:rPr>
              <a:t>in </a:t>
            </a:r>
            <a:r>
              <a:rPr lang="en-US" sz="2200" spc="71" dirty="0">
                <a:cs typeface="Times New Roman"/>
              </a:rPr>
              <a:t>the </a:t>
            </a:r>
            <a:r>
              <a:rPr lang="en-US" sz="2200" spc="4" dirty="0">
                <a:cs typeface="Times New Roman"/>
              </a:rPr>
              <a:t>form </a:t>
            </a:r>
            <a:r>
              <a:rPr lang="en-US" sz="2200" dirty="0">
                <a:cs typeface="Times New Roman"/>
              </a:rPr>
              <a:t>of </a:t>
            </a:r>
            <a:r>
              <a:rPr lang="en-US" sz="2200" spc="13" dirty="0">
                <a:solidFill>
                  <a:srgbClr val="00467E"/>
                </a:solidFill>
                <a:cs typeface="Times New Roman"/>
              </a:rPr>
              <a:t>price elasticities</a:t>
            </a:r>
            <a:r>
              <a:rPr lang="en-US" sz="2200" spc="13" dirty="0">
                <a:cs typeface="Times New Roman"/>
              </a:rPr>
              <a:t>, </a:t>
            </a:r>
            <a:r>
              <a:rPr lang="en-US" sz="2200" spc="22" dirty="0">
                <a:cs typeface="Times New Roman"/>
              </a:rPr>
              <a:t>beyond </a:t>
            </a:r>
            <a:r>
              <a:rPr lang="en-US" sz="2200" spc="66" dirty="0">
                <a:cs typeface="Times New Roman"/>
              </a:rPr>
              <a:t>the </a:t>
            </a:r>
            <a:r>
              <a:rPr lang="en-US" sz="2200" spc="9" dirty="0">
                <a:cs typeface="Times New Roman"/>
              </a:rPr>
              <a:t>ex-post </a:t>
            </a:r>
            <a:r>
              <a:rPr lang="en-US" sz="2200" spc="13" dirty="0">
                <a:cs typeface="Times New Roman"/>
              </a:rPr>
              <a:t>load impacts  quantified </a:t>
            </a:r>
            <a:r>
              <a:rPr lang="en-US" sz="2200" spc="-31" dirty="0">
                <a:cs typeface="Times New Roman"/>
              </a:rPr>
              <a:t>in </a:t>
            </a:r>
            <a:r>
              <a:rPr lang="en-US" sz="2200" spc="71" dirty="0">
                <a:cs typeface="Times New Roman"/>
              </a:rPr>
              <a:t>the</a:t>
            </a:r>
            <a:r>
              <a:rPr lang="en-US" sz="2200" spc="-53" dirty="0">
                <a:cs typeface="Times New Roman"/>
              </a:rPr>
              <a:t> </a:t>
            </a:r>
            <a:r>
              <a:rPr lang="en-US" sz="2200" spc="-4" dirty="0">
                <a:cs typeface="Times New Roman"/>
              </a:rPr>
              <a:t>pilot</a:t>
            </a:r>
            <a:endParaRPr lang="en-US" sz="2200" dirty="0">
              <a:cs typeface="Times New Roman"/>
            </a:endParaRPr>
          </a:p>
          <a:p>
            <a:pPr marL="516619" marR="7845" lvl="1" indent="-205639" algn="just">
              <a:buClr>
                <a:srgbClr val="70ACB6"/>
              </a:buClr>
              <a:buChar char="•"/>
              <a:tabLst>
                <a:tab pos="516619" algn="l"/>
                <a:tab pos="517179" algn="l"/>
              </a:tabLst>
            </a:pPr>
            <a:r>
              <a:rPr lang="en-US" sz="1900" spc="-9" dirty="0">
                <a:solidFill>
                  <a:srgbClr val="00467E"/>
                </a:solidFill>
                <a:cs typeface="Times New Roman"/>
              </a:rPr>
              <a:t>Own/daily </a:t>
            </a:r>
            <a:r>
              <a:rPr lang="en-US" sz="1900" spc="4" dirty="0">
                <a:solidFill>
                  <a:srgbClr val="00467E"/>
                </a:solidFill>
                <a:cs typeface="Times New Roman"/>
              </a:rPr>
              <a:t>price </a:t>
            </a:r>
            <a:r>
              <a:rPr lang="en-US" sz="1900" spc="-9" dirty="0">
                <a:solidFill>
                  <a:srgbClr val="00467E"/>
                </a:solidFill>
                <a:cs typeface="Times New Roman"/>
              </a:rPr>
              <a:t>elasticity </a:t>
            </a:r>
            <a:r>
              <a:rPr lang="en-US" sz="1900" spc="18" dirty="0">
                <a:cs typeface="Times New Roman"/>
              </a:rPr>
              <a:t>(captures </a:t>
            </a:r>
            <a:r>
              <a:rPr lang="en-US" sz="1900" spc="57" dirty="0">
                <a:cs typeface="Times New Roman"/>
              </a:rPr>
              <a:t>the </a:t>
            </a:r>
            <a:r>
              <a:rPr lang="en-US" sz="1900" spc="13" dirty="0">
                <a:cs typeface="Times New Roman"/>
              </a:rPr>
              <a:t>change </a:t>
            </a:r>
            <a:r>
              <a:rPr lang="en-US" sz="1900" spc="-13" dirty="0">
                <a:cs typeface="Times New Roman"/>
              </a:rPr>
              <a:t>in </a:t>
            </a:r>
            <a:r>
              <a:rPr lang="en-US" sz="1900" spc="57" dirty="0">
                <a:cs typeface="Times New Roman"/>
              </a:rPr>
              <a:t>the</a:t>
            </a:r>
            <a:r>
              <a:rPr lang="en-US" sz="1900" spc="-234" dirty="0">
                <a:cs typeface="Times New Roman"/>
              </a:rPr>
              <a:t> </a:t>
            </a:r>
            <a:r>
              <a:rPr lang="en-US" sz="1900" spc="-22" dirty="0">
                <a:cs typeface="Times New Roman"/>
              </a:rPr>
              <a:t>level </a:t>
            </a:r>
            <a:r>
              <a:rPr lang="en-US" sz="1900" spc="-4" dirty="0">
                <a:cs typeface="Times New Roman"/>
              </a:rPr>
              <a:t>of </a:t>
            </a:r>
            <a:r>
              <a:rPr lang="en-US" sz="1900" spc="-13" dirty="0">
                <a:cs typeface="Times New Roman"/>
              </a:rPr>
              <a:t>overall </a:t>
            </a:r>
            <a:r>
              <a:rPr lang="en-US" sz="1900" spc="13" dirty="0">
                <a:cs typeface="Times New Roman"/>
              </a:rPr>
              <a:t>consumption  </a:t>
            </a:r>
            <a:r>
              <a:rPr lang="en-US" sz="1900" spc="44" dirty="0">
                <a:cs typeface="Times New Roman"/>
              </a:rPr>
              <a:t>due</a:t>
            </a:r>
            <a:r>
              <a:rPr lang="en-US" sz="1900" spc="-44" dirty="0">
                <a:cs typeface="Times New Roman"/>
              </a:rPr>
              <a:t> </a:t>
            </a:r>
            <a:r>
              <a:rPr lang="en-US" sz="1900" spc="49" dirty="0">
                <a:cs typeface="Times New Roman"/>
              </a:rPr>
              <a:t>to</a:t>
            </a:r>
            <a:r>
              <a:rPr lang="en-US" sz="1900" spc="-26" dirty="0">
                <a:cs typeface="Times New Roman"/>
              </a:rPr>
              <a:t> </a:t>
            </a:r>
            <a:r>
              <a:rPr lang="en-US" sz="1900" spc="62" dirty="0">
                <a:cs typeface="Times New Roman"/>
              </a:rPr>
              <a:t>the</a:t>
            </a:r>
            <a:r>
              <a:rPr lang="en-US" sz="1900" spc="-40" dirty="0">
                <a:cs typeface="Times New Roman"/>
              </a:rPr>
              <a:t> </a:t>
            </a:r>
            <a:r>
              <a:rPr lang="en-US" sz="1900" spc="13" dirty="0">
                <a:cs typeface="Times New Roman"/>
              </a:rPr>
              <a:t>changes</a:t>
            </a:r>
            <a:r>
              <a:rPr lang="en-US" sz="1900" spc="-49" dirty="0">
                <a:cs typeface="Times New Roman"/>
              </a:rPr>
              <a:t> </a:t>
            </a:r>
            <a:r>
              <a:rPr lang="en-US" sz="1900" spc="-13" dirty="0">
                <a:cs typeface="Times New Roman"/>
              </a:rPr>
              <a:t>in</a:t>
            </a:r>
            <a:r>
              <a:rPr lang="en-US" sz="1900" spc="-53" dirty="0">
                <a:cs typeface="Times New Roman"/>
              </a:rPr>
              <a:t> </a:t>
            </a:r>
            <a:r>
              <a:rPr lang="en-US" sz="1900" spc="62" dirty="0">
                <a:cs typeface="Times New Roman"/>
              </a:rPr>
              <a:t>the</a:t>
            </a:r>
            <a:r>
              <a:rPr lang="en-US" sz="1900" spc="-26" dirty="0">
                <a:cs typeface="Times New Roman"/>
              </a:rPr>
              <a:t> </a:t>
            </a:r>
            <a:r>
              <a:rPr lang="en-US" sz="1900" spc="4" dirty="0">
                <a:cs typeface="Times New Roman"/>
              </a:rPr>
              <a:t>average</a:t>
            </a:r>
            <a:r>
              <a:rPr lang="en-US" sz="1900" spc="-26" dirty="0">
                <a:cs typeface="Times New Roman"/>
              </a:rPr>
              <a:t> </a:t>
            </a:r>
            <a:r>
              <a:rPr lang="en-US" sz="1900" spc="-22" dirty="0">
                <a:cs typeface="Times New Roman"/>
              </a:rPr>
              <a:t>daily</a:t>
            </a:r>
            <a:r>
              <a:rPr lang="en-US" sz="1900" spc="-62" dirty="0">
                <a:cs typeface="Times New Roman"/>
              </a:rPr>
              <a:t> </a:t>
            </a:r>
            <a:r>
              <a:rPr lang="en-US" sz="1900" dirty="0">
                <a:cs typeface="Times New Roman"/>
              </a:rPr>
              <a:t>price</a:t>
            </a:r>
          </a:p>
          <a:p>
            <a:pPr marL="516619" marR="4483" lvl="1" indent="-205639" algn="just">
              <a:buClr>
                <a:srgbClr val="70ACB6"/>
              </a:buClr>
              <a:buChar char="•"/>
              <a:tabLst>
                <a:tab pos="516619" algn="l"/>
                <a:tab pos="517179" algn="l"/>
              </a:tabLst>
            </a:pPr>
            <a:r>
              <a:rPr lang="en-US" sz="1900" spc="4" dirty="0">
                <a:solidFill>
                  <a:srgbClr val="00467E"/>
                </a:solidFill>
                <a:cs typeface="Times New Roman"/>
              </a:rPr>
              <a:t>Substitution price </a:t>
            </a:r>
            <a:r>
              <a:rPr lang="en-US" sz="1900" spc="-9" dirty="0">
                <a:solidFill>
                  <a:srgbClr val="00467E"/>
                </a:solidFill>
                <a:cs typeface="Times New Roman"/>
              </a:rPr>
              <a:t>elasticity </a:t>
            </a:r>
            <a:r>
              <a:rPr lang="en-US" sz="1900" spc="18" dirty="0">
                <a:cs typeface="Times New Roman"/>
              </a:rPr>
              <a:t>(captures </a:t>
            </a:r>
            <a:r>
              <a:rPr lang="en-US" sz="1900" spc="4" dirty="0">
                <a:cs typeface="Times New Roman"/>
              </a:rPr>
              <a:t>customer’s </a:t>
            </a:r>
            <a:r>
              <a:rPr lang="en-US" sz="1900" spc="-18" dirty="0">
                <a:cs typeface="Times New Roman"/>
              </a:rPr>
              <a:t>ability </a:t>
            </a:r>
            <a:r>
              <a:rPr lang="en-US" sz="1900" spc="49" dirty="0">
                <a:cs typeface="Times New Roman"/>
              </a:rPr>
              <a:t>to </a:t>
            </a:r>
            <a:r>
              <a:rPr lang="en-US" sz="1900" spc="26" dirty="0">
                <a:cs typeface="Times New Roman"/>
              </a:rPr>
              <a:t>substitute </a:t>
            </a:r>
            <a:r>
              <a:rPr lang="en-US" sz="1900" spc="-4" dirty="0">
                <a:cs typeface="Times New Roman"/>
              </a:rPr>
              <a:t>inexpensive  off-peak </a:t>
            </a:r>
            <a:r>
              <a:rPr lang="en-US" sz="1900" spc="13" dirty="0">
                <a:cs typeface="Times New Roman"/>
              </a:rPr>
              <a:t>consumption </a:t>
            </a:r>
            <a:r>
              <a:rPr lang="en-US" sz="1900" spc="-9" dirty="0">
                <a:cs typeface="Times New Roman"/>
              </a:rPr>
              <a:t>for </a:t>
            </a:r>
            <a:r>
              <a:rPr lang="en-US" sz="1900" spc="26" dirty="0">
                <a:cs typeface="Times New Roman"/>
              </a:rPr>
              <a:t>more </a:t>
            </a:r>
            <a:r>
              <a:rPr lang="en-US" sz="1900" dirty="0">
                <a:cs typeface="Times New Roman"/>
              </a:rPr>
              <a:t>expensive </a:t>
            </a:r>
            <a:r>
              <a:rPr lang="en-US" sz="1900" spc="22" dirty="0">
                <a:cs typeface="Times New Roman"/>
              </a:rPr>
              <a:t>peak</a:t>
            </a:r>
            <a:r>
              <a:rPr lang="en-US" sz="1900" spc="-190" dirty="0">
                <a:cs typeface="Times New Roman"/>
              </a:rPr>
              <a:t> </a:t>
            </a:r>
            <a:r>
              <a:rPr lang="en-US" sz="1900" spc="9" dirty="0">
                <a:cs typeface="Times New Roman"/>
              </a:rPr>
              <a:t>consumption)</a:t>
            </a:r>
            <a:endParaRPr lang="en-US" sz="1900" dirty="0">
              <a:cs typeface="Times New Roman"/>
            </a:endParaRPr>
          </a:p>
          <a:p>
            <a:endParaRPr lang="en-US" dirty="0"/>
          </a:p>
        </p:txBody>
      </p:sp>
    </p:spTree>
    <p:extLst>
      <p:ext uri="{BB962C8B-B14F-4D97-AF65-F5344CB8AC3E}">
        <p14:creationId xmlns:p14="http://schemas.microsoft.com/office/powerpoint/2010/main" val="309336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Workshop Goals</a:t>
            </a:r>
            <a:endParaRPr lang="en-US" cap="none" dirty="0"/>
          </a:p>
        </p:txBody>
      </p:sp>
      <p:sp>
        <p:nvSpPr>
          <p:cNvPr id="7" name="Text Placeholder 6"/>
          <p:cNvSpPr>
            <a:spLocks noGrp="1"/>
          </p:cNvSpPr>
          <p:nvPr>
            <p:ph type="body" idx="1"/>
          </p:nvPr>
        </p:nvSpPr>
        <p:spPr>
          <a:xfrm>
            <a:off x="1207008" y="1913469"/>
            <a:ext cx="4754880" cy="2061372"/>
          </a:xfrm>
        </p:spPr>
        <p:txBody>
          <a:bodyPr>
            <a:normAutofit lnSpcReduction="10000"/>
          </a:bodyPr>
          <a:lstStyle/>
          <a:p>
            <a:endParaRPr lang="en-US" b="0" dirty="0" smtClean="0"/>
          </a:p>
          <a:p>
            <a:r>
              <a:rPr lang="en-US" sz="2400" dirty="0" smtClean="0">
                <a:ln>
                  <a:solidFill>
                    <a:srgbClr val="3BBAC3"/>
                  </a:solidFill>
                </a:ln>
                <a:solidFill>
                  <a:srgbClr val="3BBAC3"/>
                </a:solidFill>
              </a:rPr>
              <a:t>Integrated </a:t>
            </a:r>
            <a:r>
              <a:rPr lang="en-US" sz="2400" dirty="0">
                <a:ln>
                  <a:solidFill>
                    <a:srgbClr val="3BBAC3"/>
                  </a:solidFill>
                </a:ln>
                <a:solidFill>
                  <a:srgbClr val="3BBAC3"/>
                </a:solidFill>
              </a:rPr>
              <a:t>Resource Plan </a:t>
            </a:r>
            <a:endParaRPr lang="en-US" sz="2400" dirty="0" smtClean="0">
              <a:ln>
                <a:solidFill>
                  <a:srgbClr val="3BBAC3"/>
                </a:solidFill>
              </a:ln>
              <a:solidFill>
                <a:srgbClr val="3BBAC3"/>
              </a:solidFill>
            </a:endParaRPr>
          </a:p>
          <a:p>
            <a:r>
              <a:rPr lang="en-US" dirty="0" smtClean="0">
                <a:solidFill>
                  <a:srgbClr val="3BBAC3"/>
                </a:solidFill>
              </a:rPr>
              <a:t>			</a:t>
            </a:r>
            <a:r>
              <a:rPr lang="en-US" sz="2000" dirty="0" smtClean="0">
                <a:ln>
                  <a:solidFill>
                    <a:srgbClr val="3BBAC3"/>
                  </a:solidFill>
                </a:ln>
                <a:solidFill>
                  <a:srgbClr val="3BBAC3"/>
                </a:solidFill>
              </a:rPr>
              <a:t>UE-190698</a:t>
            </a:r>
          </a:p>
          <a:p>
            <a:r>
              <a:rPr lang="en-US" sz="2000" b="0" dirty="0" smtClean="0"/>
              <a:t>Determine </a:t>
            </a:r>
            <a:r>
              <a:rPr lang="en-US" sz="2000" b="0" u="sng" dirty="0"/>
              <a:t>if guidance is needed</a:t>
            </a:r>
            <a:r>
              <a:rPr lang="en-US" sz="2000" b="0" dirty="0"/>
              <a:t> for new requirement to:</a:t>
            </a:r>
          </a:p>
          <a:p>
            <a:endParaRPr lang="en-US" dirty="0"/>
          </a:p>
        </p:txBody>
      </p:sp>
      <p:sp>
        <p:nvSpPr>
          <p:cNvPr id="5" name="Content Placeholder 4"/>
          <p:cNvSpPr>
            <a:spLocks noGrp="1"/>
          </p:cNvSpPr>
          <p:nvPr>
            <p:ph sz="half" idx="2"/>
          </p:nvPr>
        </p:nvSpPr>
        <p:spPr>
          <a:xfrm>
            <a:off x="1207008" y="3974840"/>
            <a:ext cx="4754880" cy="2247885"/>
          </a:xfrm>
        </p:spPr>
        <p:txBody>
          <a:bodyPr anchor="t">
            <a:normAutofit/>
          </a:bodyPr>
          <a:lstStyle/>
          <a:p>
            <a:pPr marL="0" indent="0" algn="ctr">
              <a:buNone/>
            </a:pPr>
            <a:r>
              <a:rPr lang="en-US" sz="2000" b="1" dirty="0" smtClean="0"/>
              <a:t>Identify </a:t>
            </a:r>
            <a:r>
              <a:rPr lang="en-US" sz="2000" b="1" dirty="0"/>
              <a:t>the potential </a:t>
            </a:r>
            <a:r>
              <a:rPr lang="en-US" sz="2000" dirty="0"/>
              <a:t>cost-effective demand response and load management programs that may be acquired.</a:t>
            </a:r>
          </a:p>
          <a:p>
            <a:endParaRPr lang="en-US" dirty="0"/>
          </a:p>
        </p:txBody>
      </p:sp>
      <p:sp>
        <p:nvSpPr>
          <p:cNvPr id="8" name="Text Placeholder 7"/>
          <p:cNvSpPr>
            <a:spLocks noGrp="1"/>
          </p:cNvSpPr>
          <p:nvPr>
            <p:ph type="body" sz="quarter" idx="3"/>
          </p:nvPr>
        </p:nvSpPr>
        <p:spPr>
          <a:xfrm>
            <a:off x="6231230" y="1913469"/>
            <a:ext cx="4754880" cy="2061372"/>
          </a:xfrm>
        </p:spPr>
        <p:txBody>
          <a:bodyPr>
            <a:normAutofit fontScale="92500"/>
          </a:bodyPr>
          <a:lstStyle/>
          <a:p>
            <a:endParaRPr lang="en-US" b="0" dirty="0" smtClean="0"/>
          </a:p>
          <a:p>
            <a:r>
              <a:rPr lang="en-US" sz="2400" dirty="0" smtClean="0">
                <a:ln>
                  <a:solidFill>
                    <a:srgbClr val="3BBAC3"/>
                  </a:solidFill>
                </a:ln>
                <a:solidFill>
                  <a:srgbClr val="3BBAC3"/>
                </a:solidFill>
              </a:rPr>
              <a:t>Clean </a:t>
            </a:r>
            <a:r>
              <a:rPr lang="en-US" sz="2400" dirty="0">
                <a:ln>
                  <a:solidFill>
                    <a:srgbClr val="3BBAC3"/>
                  </a:solidFill>
                </a:ln>
                <a:solidFill>
                  <a:srgbClr val="3BBAC3"/>
                </a:solidFill>
              </a:rPr>
              <a:t>Energy Implementation Plan </a:t>
            </a:r>
            <a:endParaRPr lang="en-US" sz="2400" dirty="0" smtClean="0">
              <a:ln>
                <a:solidFill>
                  <a:srgbClr val="3BBAC3"/>
                </a:solidFill>
              </a:ln>
              <a:solidFill>
                <a:srgbClr val="3BBAC3"/>
              </a:solidFill>
            </a:endParaRPr>
          </a:p>
          <a:p>
            <a:r>
              <a:rPr lang="en-US" dirty="0" smtClean="0">
                <a:ln>
                  <a:solidFill>
                    <a:srgbClr val="3BBAC3"/>
                  </a:solidFill>
                </a:ln>
                <a:solidFill>
                  <a:srgbClr val="3BBAC3"/>
                </a:solidFill>
              </a:rPr>
              <a:t>			</a:t>
            </a:r>
            <a:r>
              <a:rPr lang="en-US" sz="2200" dirty="0" smtClean="0">
                <a:ln>
                  <a:solidFill>
                    <a:srgbClr val="3BBAC3"/>
                  </a:solidFill>
                </a:ln>
                <a:solidFill>
                  <a:srgbClr val="3BBAC3"/>
                </a:solidFill>
              </a:rPr>
              <a:t>UE-191023</a:t>
            </a:r>
            <a:endParaRPr lang="en-US" sz="2200" dirty="0">
              <a:ln>
                <a:solidFill>
                  <a:srgbClr val="3BBAC3"/>
                </a:solidFill>
              </a:ln>
              <a:solidFill>
                <a:srgbClr val="3BBAC3"/>
              </a:solidFill>
            </a:endParaRPr>
          </a:p>
          <a:p>
            <a:r>
              <a:rPr lang="en-US" sz="2200" b="0" dirty="0"/>
              <a:t>Determine </a:t>
            </a:r>
            <a:r>
              <a:rPr lang="en-US" sz="2200" b="0" u="sng" dirty="0"/>
              <a:t>if guidance is needed</a:t>
            </a:r>
            <a:r>
              <a:rPr lang="en-US" sz="2200" b="0" dirty="0"/>
              <a:t> for new requirement to:</a:t>
            </a:r>
          </a:p>
          <a:p>
            <a:endParaRPr lang="en-US" dirty="0"/>
          </a:p>
        </p:txBody>
      </p:sp>
      <p:sp>
        <p:nvSpPr>
          <p:cNvPr id="6" name="Content Placeholder 5"/>
          <p:cNvSpPr>
            <a:spLocks noGrp="1"/>
          </p:cNvSpPr>
          <p:nvPr>
            <p:ph sz="quarter" idx="4"/>
          </p:nvPr>
        </p:nvSpPr>
        <p:spPr>
          <a:xfrm>
            <a:off x="6231230" y="3974840"/>
            <a:ext cx="4754880" cy="2247883"/>
          </a:xfrm>
        </p:spPr>
        <p:txBody>
          <a:bodyPr anchor="t">
            <a:normAutofit/>
          </a:bodyPr>
          <a:lstStyle/>
          <a:p>
            <a:pPr marL="0" indent="0" algn="ctr">
              <a:buNone/>
            </a:pPr>
            <a:r>
              <a:rPr lang="en-US" sz="2000" b="1" dirty="0" smtClean="0"/>
              <a:t>   Propose </a:t>
            </a:r>
            <a:r>
              <a:rPr lang="en-US" sz="2000" b="1" dirty="0"/>
              <a:t>specific targets </a:t>
            </a:r>
            <a:r>
              <a:rPr lang="en-US" sz="2000" dirty="0"/>
              <a:t>that pursue all cost-effective, reliable, and feasible demand response.</a:t>
            </a:r>
          </a:p>
        </p:txBody>
      </p:sp>
      <p:sp>
        <p:nvSpPr>
          <p:cNvPr id="9" name="Slide Number Placeholder 8"/>
          <p:cNvSpPr>
            <a:spLocks noGrp="1"/>
          </p:cNvSpPr>
          <p:nvPr>
            <p:ph type="sldNum" sz="quarter" idx="12"/>
          </p:nvPr>
        </p:nvSpPr>
        <p:spPr/>
        <p:txBody>
          <a:bodyPr/>
          <a:lstStyle/>
          <a:p>
            <a:fld id="{2845CD35-F553-4E08-A833-EDD8479A35EB}" type="slidenum">
              <a:rPr lang="en-US" smtClean="0"/>
              <a:t>3</a:t>
            </a:fld>
            <a:endParaRPr lang="en-US"/>
          </a:p>
        </p:txBody>
      </p:sp>
      <p:pic>
        <p:nvPicPr>
          <p:cNvPr id="11" name="Picture 10"/>
          <p:cNvPicPr>
            <a:picLocks noChangeAspect="1"/>
          </p:cNvPicPr>
          <p:nvPr/>
        </p:nvPicPr>
        <p:blipFill>
          <a:blip r:embed="rId2"/>
          <a:stretch>
            <a:fillRect/>
          </a:stretch>
        </p:blipFill>
        <p:spPr>
          <a:xfrm>
            <a:off x="10986999" y="5650887"/>
            <a:ext cx="1213209" cy="1207113"/>
          </a:xfrm>
          <a:prstGeom prst="rect">
            <a:avLst/>
          </a:prstGeom>
        </p:spPr>
      </p:pic>
      <p:sp>
        <p:nvSpPr>
          <p:cNvPr id="13" name="Snip Single Corner Rectangle 12"/>
          <p:cNvSpPr/>
          <p:nvPr/>
        </p:nvSpPr>
        <p:spPr>
          <a:xfrm>
            <a:off x="1063690" y="1987420"/>
            <a:ext cx="5001208" cy="3517641"/>
          </a:xfrm>
          <a:prstGeom prst="snip1Rect">
            <a:avLst/>
          </a:prstGeom>
          <a:noFill/>
          <a:ln w="38100">
            <a:solidFill>
              <a:srgbClr val="F69463"/>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Single Corner Rectangle 13"/>
          <p:cNvSpPr/>
          <p:nvPr/>
        </p:nvSpPr>
        <p:spPr>
          <a:xfrm>
            <a:off x="6254244" y="2015888"/>
            <a:ext cx="5001208" cy="3517641"/>
          </a:xfrm>
          <a:prstGeom prst="snip1Rect">
            <a:avLst/>
          </a:prstGeom>
          <a:noFill/>
          <a:ln w="38100">
            <a:solidFill>
              <a:srgbClr val="F69463"/>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86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steps to full-scale deployment</a:t>
            </a:r>
            <a:endParaRPr lang="en-US" dirty="0"/>
          </a:p>
        </p:txBody>
      </p:sp>
      <p:sp>
        <p:nvSpPr>
          <p:cNvPr id="3" name="Text Placeholder 2"/>
          <p:cNvSpPr>
            <a:spLocks noGrp="1"/>
          </p:cNvSpPr>
          <p:nvPr>
            <p:ph type="body" sz="quarter" idx="14"/>
          </p:nvPr>
        </p:nvSpPr>
        <p:spPr>
          <a:xfrm>
            <a:off x="1981201" y="1514476"/>
            <a:ext cx="7833361" cy="4675114"/>
          </a:xfrm>
        </p:spPr>
        <p:txBody>
          <a:bodyPr/>
          <a:lstStyle/>
          <a:p>
            <a:pPr marL="796925" lvl="1" indent="-457200">
              <a:buSzPct val="100000"/>
              <a:buFont typeface="+mj-lt"/>
              <a:buAutoNum type="arabicPeriod"/>
            </a:pPr>
            <a:r>
              <a:rPr lang="en-US" sz="2800" dirty="0"/>
              <a:t>Design the rates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Market the rates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Include enabling technologies</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Provide behavioral messaging</a:t>
            </a:r>
          </a:p>
          <a:p>
            <a:pPr marL="796925" lvl="1" indent="-457200">
              <a:buSzPct val="100000"/>
              <a:buFont typeface="+mj-lt"/>
              <a:buAutoNum type="arabicPeriod"/>
            </a:pPr>
            <a:endParaRPr lang="en-US" sz="2800" dirty="0"/>
          </a:p>
          <a:p>
            <a:pPr marL="796925" lvl="1" indent="-457200">
              <a:buSzPct val="100000"/>
              <a:buFont typeface="+mj-lt"/>
              <a:buAutoNum type="arabicPeriod"/>
            </a:pPr>
            <a:r>
              <a:rPr lang="en-US" sz="2800" dirty="0"/>
              <a:t>Roll out the new rates</a:t>
            </a:r>
          </a:p>
          <a:p>
            <a:endParaRPr lang="en-US" sz="2800" dirty="0"/>
          </a:p>
        </p:txBody>
      </p:sp>
    </p:spTree>
    <p:extLst>
      <p:ext uri="{BB962C8B-B14F-4D97-AF65-F5344CB8AC3E}">
        <p14:creationId xmlns:p14="http://schemas.microsoft.com/office/powerpoint/2010/main" val="2765698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Brattle’s load flexibility expertise</a:t>
            </a:r>
            <a:endParaRPr lang="en-US" dirty="0"/>
          </a:p>
        </p:txBody>
      </p:sp>
      <p:graphicFrame>
        <p:nvGraphicFramePr>
          <p:cNvPr id="4" name="Diagram 3"/>
          <p:cNvGraphicFramePr/>
          <p:nvPr>
            <p:extLst/>
          </p:nvPr>
        </p:nvGraphicFramePr>
        <p:xfrm>
          <a:off x="2011680" y="1290320"/>
          <a:ext cx="8188960" cy="517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881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Selected Brattle load flexibility </a:t>
            </a:r>
            <a:r>
              <a:rPr lang="en-US" dirty="0"/>
              <a:t>&amp; </a:t>
            </a:r>
            <a:r>
              <a:rPr lang="en-US" dirty="0" smtClean="0"/>
              <a:t>DR work products</a:t>
            </a:r>
            <a:endParaRPr lang="en-US" dirty="0"/>
          </a:p>
        </p:txBody>
      </p:sp>
      <p:sp>
        <p:nvSpPr>
          <p:cNvPr id="3" name="Text Placeholder 2"/>
          <p:cNvSpPr>
            <a:spLocks noGrp="1"/>
          </p:cNvSpPr>
          <p:nvPr>
            <p:ph type="body" sz="quarter" idx="14"/>
          </p:nvPr>
        </p:nvSpPr>
        <p:spPr>
          <a:xfrm>
            <a:off x="1856509" y="1273486"/>
            <a:ext cx="8120292" cy="5188275"/>
          </a:xfrm>
        </p:spPr>
        <p:txBody>
          <a:bodyPr>
            <a:normAutofit fontScale="77500" lnSpcReduction="20000"/>
          </a:bodyPr>
          <a:lstStyle/>
          <a:p>
            <a:pPr lvl="1"/>
            <a:r>
              <a:rPr lang="en-US" b="1" dirty="0" smtClean="0">
                <a:solidFill>
                  <a:schemeClr val="accent4"/>
                </a:solidFill>
                <a:hlinkClick r:id="rId2"/>
              </a:rPr>
              <a:t>The Potential for Load Flexibility in Xcel Energy’s Northern States Power Service Territory</a:t>
            </a:r>
            <a:r>
              <a:rPr lang="en-US" dirty="0" smtClean="0"/>
              <a:t>, prepared for Xcel Energy, June 2019.</a:t>
            </a:r>
          </a:p>
          <a:p>
            <a:pPr lvl="1"/>
            <a:r>
              <a:rPr lang="en-US" b="1" dirty="0" smtClean="0">
                <a:solidFill>
                  <a:schemeClr val="accent4"/>
                </a:solidFill>
                <a:hlinkClick r:id="rId3"/>
              </a:rPr>
              <a:t>The Hidden Battery: Opportunities in Electric Water Heating</a:t>
            </a:r>
            <a:r>
              <a:rPr lang="en-US" dirty="0" smtClean="0"/>
              <a:t>, prepared for NRECA, NRDC, and PLMA, January 2016.</a:t>
            </a:r>
          </a:p>
          <a:p>
            <a:pPr lvl="1"/>
            <a:r>
              <a:rPr lang="en-US" b="1" dirty="0" smtClean="0">
                <a:solidFill>
                  <a:schemeClr val="accent4"/>
                </a:solidFill>
                <a:hlinkClick r:id="rId4"/>
              </a:rPr>
              <a:t>Demand Response Market Research: Portland General Electric</a:t>
            </a:r>
            <a:r>
              <a:rPr lang="en-US" i="1" dirty="0" smtClean="0"/>
              <a:t>, 2016 to 2035</a:t>
            </a:r>
            <a:r>
              <a:rPr lang="en-US" dirty="0" smtClean="0"/>
              <a:t>, prepared for PGE, January 2016.</a:t>
            </a:r>
          </a:p>
          <a:p>
            <a:pPr lvl="1"/>
            <a:r>
              <a:rPr lang="en-US" b="1" dirty="0">
                <a:solidFill>
                  <a:schemeClr val="accent4"/>
                </a:solidFill>
                <a:hlinkClick r:id="rId5"/>
              </a:rPr>
              <a:t>Valuing Demand Response: International Best Practices, Case Studies, and Applications</a:t>
            </a:r>
            <a:r>
              <a:rPr lang="en-US" dirty="0"/>
              <a:t>, prepared for EnerNOC, January 2015.</a:t>
            </a:r>
            <a:endParaRPr lang="en-US" dirty="0" smtClean="0"/>
          </a:p>
          <a:p>
            <a:pPr lvl="1"/>
            <a:r>
              <a:rPr lang="en-US" b="1" dirty="0" smtClean="0">
                <a:solidFill>
                  <a:schemeClr val="accent4"/>
                </a:solidFill>
                <a:hlinkClick r:id="rId6"/>
              </a:rPr>
              <a:t>Exploring </a:t>
            </a:r>
            <a:r>
              <a:rPr lang="en-US" b="1" dirty="0">
                <a:solidFill>
                  <a:schemeClr val="accent4"/>
                </a:solidFill>
                <a:hlinkClick r:id="rId6"/>
              </a:rPr>
              <a:t>the Role of Natural Gas and Renewables in ERCOT, Part III: The Role of DR, EE, and CHP</a:t>
            </a:r>
            <a:r>
              <a:rPr lang="en-US" dirty="0"/>
              <a:t>, prepared for the Texas Clean Energy Coalition, May 2014.</a:t>
            </a:r>
          </a:p>
          <a:p>
            <a:pPr lvl="1"/>
            <a:r>
              <a:rPr lang="en-US" b="1" dirty="0" smtClean="0">
                <a:solidFill>
                  <a:schemeClr val="accent4"/>
                </a:solidFill>
                <a:hlinkClick r:id="rId7"/>
              </a:rPr>
              <a:t>Demand Response Market Potential in Xcel Energy’s Northern States Power Service Territory</a:t>
            </a:r>
            <a:r>
              <a:rPr lang="en-US" i="1" dirty="0" smtClean="0"/>
              <a:t>, </a:t>
            </a:r>
            <a:r>
              <a:rPr lang="en-US" dirty="0" smtClean="0"/>
              <a:t>prepared for Xcel Energy, April 2014.</a:t>
            </a:r>
          </a:p>
          <a:p>
            <a:pPr lvl="1"/>
            <a:r>
              <a:rPr lang="en-US" b="1" dirty="0" smtClean="0">
                <a:solidFill>
                  <a:schemeClr val="accent4"/>
                </a:solidFill>
                <a:hlinkClick r:id="rId8"/>
              </a:rPr>
              <a:t>PacifiCorp Demand-Side Resource Potential Assessment for 2015-2034, Volume 3: Class 1 and 3 DSM Analysis</a:t>
            </a:r>
            <a:r>
              <a:rPr lang="en-US" dirty="0" smtClean="0"/>
              <a:t>, prepared for PacifiCorp with EnerNOC Utility Solutions, May 2014.</a:t>
            </a:r>
          </a:p>
          <a:p>
            <a:pPr lvl="1"/>
            <a:r>
              <a:rPr lang="en-US" b="1" dirty="0" smtClean="0">
                <a:solidFill>
                  <a:schemeClr val="accent4"/>
                </a:solidFill>
                <a:hlinkClick r:id="rId9"/>
              </a:rPr>
              <a:t>Estimating Xcel Energy’s Public Service Company of Colorado Territory Demand Response Market Potential</a:t>
            </a:r>
            <a:r>
              <a:rPr lang="en-US" i="1" dirty="0" smtClean="0"/>
              <a:t>, </a:t>
            </a:r>
            <a:r>
              <a:rPr lang="en-US" dirty="0" smtClean="0"/>
              <a:t>prepared for Xcel Energy with YouGov America, June 2013.</a:t>
            </a:r>
          </a:p>
          <a:p>
            <a:pPr lvl="1"/>
            <a:r>
              <a:rPr lang="en-US" b="1" dirty="0" smtClean="0">
                <a:solidFill>
                  <a:schemeClr val="accent4"/>
                </a:solidFill>
                <a:hlinkClick r:id="rId10"/>
              </a:rPr>
              <a:t>Bringing </a:t>
            </a:r>
            <a:r>
              <a:rPr lang="en-US" b="1" dirty="0">
                <a:solidFill>
                  <a:schemeClr val="accent4"/>
                </a:solidFill>
                <a:hlinkClick r:id="rId10"/>
              </a:rPr>
              <a:t>Demand Side Management to the Kingdom of Saudi Arabia</a:t>
            </a:r>
            <a:r>
              <a:rPr lang="en-US" dirty="0"/>
              <a:t>, prepared for ECRA with Global Energy Partners and PacWest Consulting, May </a:t>
            </a:r>
            <a:r>
              <a:rPr lang="en-US" dirty="0" smtClean="0"/>
              <a:t>2011.</a:t>
            </a:r>
          </a:p>
          <a:p>
            <a:pPr lvl="1"/>
            <a:r>
              <a:rPr lang="en-US" b="1" dirty="0" smtClean="0">
                <a:solidFill>
                  <a:schemeClr val="accent4"/>
                </a:solidFill>
                <a:hlinkClick r:id="rId11"/>
              </a:rPr>
              <a:t>The Demand Response Impact and Value Estimation (DRIVE) Model</a:t>
            </a:r>
            <a:r>
              <a:rPr lang="en-US" dirty="0" smtClean="0"/>
              <a:t>, developed for FERC, 2010.  Available on FERC website.</a:t>
            </a:r>
            <a:endParaRPr lang="en-US" dirty="0"/>
          </a:p>
          <a:p>
            <a:pPr lvl="1"/>
            <a:r>
              <a:rPr lang="en-US" b="1" dirty="0" smtClean="0">
                <a:solidFill>
                  <a:schemeClr val="accent4"/>
                </a:solidFill>
                <a:hlinkClick r:id="rId12"/>
              </a:rPr>
              <a:t>National </a:t>
            </a:r>
            <a:r>
              <a:rPr lang="en-US" b="1" dirty="0">
                <a:solidFill>
                  <a:schemeClr val="accent4"/>
                </a:solidFill>
                <a:hlinkClick r:id="rId12"/>
              </a:rPr>
              <a:t>Action Plan on Demand Response</a:t>
            </a:r>
            <a:r>
              <a:rPr lang="en-US" dirty="0"/>
              <a:t>, prepared for FERC, June 2010.</a:t>
            </a:r>
          </a:p>
          <a:p>
            <a:pPr lvl="1"/>
            <a:r>
              <a:rPr lang="en-US" b="1" dirty="0" smtClean="0">
                <a:solidFill>
                  <a:schemeClr val="accent4"/>
                </a:solidFill>
                <a:hlinkClick r:id="rId13"/>
              </a:rPr>
              <a:t>A National Assessment of Demand Response Potential</a:t>
            </a:r>
            <a:r>
              <a:rPr lang="en-US" dirty="0" smtClean="0"/>
              <a:t>, prepared for FERC with Freeman Sullivan and Global Energy Partners, June 2009.</a:t>
            </a:r>
            <a:endParaRPr lang="en-US" dirty="0"/>
          </a:p>
          <a:p>
            <a:endParaRPr lang="en-US" dirty="0"/>
          </a:p>
        </p:txBody>
      </p:sp>
    </p:spTree>
    <p:extLst>
      <p:ext uri="{BB962C8B-B14F-4D97-AF65-F5344CB8AC3E}">
        <p14:creationId xmlns:p14="http://schemas.microsoft.com/office/powerpoint/2010/main" val="2586324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load flexibility potential studies</a:t>
            </a:r>
            <a:endParaRPr lang="en-US" dirty="0"/>
          </a:p>
        </p:txBody>
      </p:sp>
      <p:sp>
        <p:nvSpPr>
          <p:cNvPr id="3" name="Text Placeholder 2"/>
          <p:cNvSpPr>
            <a:spLocks noGrp="1"/>
          </p:cNvSpPr>
          <p:nvPr>
            <p:ph type="body" sz="quarter" idx="14"/>
          </p:nvPr>
        </p:nvSpPr>
        <p:spPr>
          <a:xfrm>
            <a:off x="1856509" y="1426464"/>
            <a:ext cx="8348443" cy="5029200"/>
          </a:xfrm>
        </p:spPr>
        <p:txBody>
          <a:bodyPr>
            <a:normAutofit fontScale="55000" lnSpcReduction="20000"/>
          </a:bodyPr>
          <a:lstStyle/>
          <a:p>
            <a:pPr lvl="1"/>
            <a:r>
              <a:rPr lang="en-US" dirty="0" err="1" smtClean="0"/>
              <a:t>Abdisalaam</a:t>
            </a:r>
            <a:r>
              <a:rPr lang="en-US" dirty="0"/>
              <a:t>, Ahmed, Ioannis </a:t>
            </a:r>
            <a:r>
              <a:rPr lang="en-US" dirty="0" err="1"/>
              <a:t>Lampropoulos</a:t>
            </a:r>
            <a:r>
              <a:rPr lang="en-US" dirty="0"/>
              <a:t>, Jasper </a:t>
            </a:r>
            <a:r>
              <a:rPr lang="en-US" dirty="0" err="1"/>
              <a:t>Frunt</a:t>
            </a:r>
            <a:r>
              <a:rPr lang="en-US" dirty="0"/>
              <a:t>, Geert P.J. </a:t>
            </a:r>
            <a:r>
              <a:rPr lang="en-US" dirty="0" err="1"/>
              <a:t>Verbong</a:t>
            </a:r>
            <a:r>
              <a:rPr lang="en-US" dirty="0"/>
              <a:t>, and Wil L. Kling, “Assessing the economic benefits of flexible residential load participation in the Dutch day-ahead auction and balancing market,” Conference paper: 2012 9th International Conference on the European Energy Market, May 2012.</a:t>
            </a:r>
          </a:p>
          <a:p>
            <a:pPr lvl="1"/>
            <a:r>
              <a:rPr lang="en-US" dirty="0" err="1"/>
              <a:t>Alstone</a:t>
            </a:r>
            <a:r>
              <a:rPr lang="en-US" dirty="0"/>
              <a:t>, Peter, Jennifer Potter, Mary Ann </a:t>
            </a:r>
            <a:r>
              <a:rPr lang="en-US" dirty="0" err="1"/>
              <a:t>Piette</a:t>
            </a:r>
            <a:r>
              <a:rPr lang="en-US" dirty="0"/>
              <a:t>, Peter Schwartz, Michael A. Berger, Laurel N. Dunn, Sarah J. Smith, Michael D. Sohn, Arian </a:t>
            </a:r>
            <a:r>
              <a:rPr lang="en-US" dirty="0" err="1"/>
              <a:t>Aghajanzadeh</a:t>
            </a:r>
            <a:r>
              <a:rPr lang="en-US" dirty="0"/>
              <a:t>, Sofia </a:t>
            </a:r>
            <a:r>
              <a:rPr lang="en-US" dirty="0" err="1"/>
              <a:t>Stensson</a:t>
            </a:r>
            <a:r>
              <a:rPr lang="en-US" dirty="0"/>
              <a:t>, Julia </a:t>
            </a:r>
            <a:r>
              <a:rPr lang="en-US" dirty="0" err="1"/>
              <a:t>Szinai</a:t>
            </a:r>
            <a:r>
              <a:rPr lang="en-US" dirty="0"/>
              <a:t>, Travis Walter, Lucy McKenzie, Luke Lavin, Brendan </a:t>
            </a:r>
            <a:r>
              <a:rPr lang="en-US" dirty="0" err="1"/>
              <a:t>Schneiderman</a:t>
            </a:r>
            <a:r>
              <a:rPr lang="en-US" dirty="0"/>
              <a:t>, Ana </a:t>
            </a:r>
            <a:r>
              <a:rPr lang="en-US" dirty="0" err="1"/>
              <a:t>Mileva</a:t>
            </a:r>
            <a:r>
              <a:rPr lang="en-US" dirty="0"/>
              <a:t>, Eric Cutter, Arne Olson, Josh Bode, Adriana </a:t>
            </a:r>
            <a:r>
              <a:rPr lang="en-US" dirty="0" err="1"/>
              <a:t>Ciccone</a:t>
            </a:r>
            <a:r>
              <a:rPr lang="en-US" dirty="0"/>
              <a:t>, and Ankit Jain, “2025 California Demand Response Potential Study – Charting California’s Demand Response Future: Final Report on Phase 2 Results,” March 1, 2017.</a:t>
            </a:r>
          </a:p>
          <a:p>
            <a:pPr lvl="1"/>
            <a:r>
              <a:rPr lang="en-US" dirty="0" err="1"/>
              <a:t>D’hulst</a:t>
            </a:r>
            <a:r>
              <a:rPr lang="en-US" dirty="0"/>
              <a:t>, R., W. </a:t>
            </a:r>
            <a:r>
              <a:rPr lang="en-US" dirty="0" err="1"/>
              <a:t>Labeeuw</a:t>
            </a:r>
            <a:r>
              <a:rPr lang="en-US" dirty="0"/>
              <a:t>, B. </a:t>
            </a:r>
            <a:r>
              <a:rPr lang="en-US" dirty="0" err="1"/>
              <a:t>Beusen</a:t>
            </a:r>
            <a:r>
              <a:rPr lang="en-US" dirty="0"/>
              <a:t>, S. </a:t>
            </a:r>
            <a:r>
              <a:rPr lang="en-US" dirty="0" err="1"/>
              <a:t>Claessens</a:t>
            </a:r>
            <a:r>
              <a:rPr lang="en-US" dirty="0"/>
              <a:t>, G. </a:t>
            </a:r>
            <a:r>
              <a:rPr lang="en-US" dirty="0" err="1"/>
              <a:t>Deconinck</a:t>
            </a:r>
            <a:r>
              <a:rPr lang="en-US" dirty="0"/>
              <a:t>, and K. </a:t>
            </a:r>
            <a:r>
              <a:rPr lang="en-US" dirty="0" err="1"/>
              <a:t>Vanthournout</a:t>
            </a:r>
            <a:r>
              <a:rPr lang="en-US" dirty="0"/>
              <a:t>, “Demand response flexibility and flexibility potential of residential smart appliances: Experiences from large pilot test in Belgium,” Applied Energy, 155, 79-90, 2015.</a:t>
            </a:r>
          </a:p>
          <a:p>
            <a:pPr lvl="1"/>
            <a:r>
              <a:rPr lang="en-US" dirty="0"/>
              <a:t>De </a:t>
            </a:r>
            <a:r>
              <a:rPr lang="en-US" dirty="0" err="1"/>
              <a:t>Coninck</a:t>
            </a:r>
            <a:r>
              <a:rPr lang="en-US" dirty="0"/>
              <a:t>, </a:t>
            </a:r>
            <a:r>
              <a:rPr lang="en-US" dirty="0" err="1"/>
              <a:t>Roel</a:t>
            </a:r>
            <a:r>
              <a:rPr lang="en-US" dirty="0"/>
              <a:t> and </a:t>
            </a:r>
            <a:r>
              <a:rPr lang="en-US" dirty="0" err="1"/>
              <a:t>Lieve</a:t>
            </a:r>
            <a:r>
              <a:rPr lang="en-US" dirty="0"/>
              <a:t> </a:t>
            </a:r>
            <a:r>
              <a:rPr lang="en-US" dirty="0" err="1"/>
              <a:t>Helsen</a:t>
            </a:r>
            <a:r>
              <a:rPr lang="en-US" dirty="0"/>
              <a:t>, “Bottom-up Quantification of the Flexibility Potential of Buildings,” Conference paper: Building Simulation, 13th International Conference of the International Building Performance Simulation Association, January 2013.</a:t>
            </a:r>
          </a:p>
          <a:p>
            <a:pPr lvl="1"/>
            <a:r>
              <a:rPr lang="en-US" dirty="0"/>
              <a:t>Dyson, Mark, James Mandel, Peter </a:t>
            </a:r>
            <a:r>
              <a:rPr lang="en-US" dirty="0" err="1"/>
              <a:t>Bronski</a:t>
            </a:r>
            <a:r>
              <a:rPr lang="en-US" dirty="0"/>
              <a:t>, Matt </a:t>
            </a:r>
            <a:r>
              <a:rPr lang="en-US" dirty="0" err="1"/>
              <a:t>Lehrman</a:t>
            </a:r>
            <a:r>
              <a:rPr lang="en-US" dirty="0"/>
              <a:t>, Jesse Morris, </a:t>
            </a:r>
            <a:r>
              <a:rPr lang="en-US" dirty="0" err="1"/>
              <a:t>Titiaan</a:t>
            </a:r>
            <a:r>
              <a:rPr lang="en-US" dirty="0"/>
              <a:t> Palazzi, Sam Ramirez, and </a:t>
            </a:r>
            <a:r>
              <a:rPr lang="en-US" dirty="0" err="1"/>
              <a:t>Hervé</a:t>
            </a:r>
            <a:r>
              <a:rPr lang="en-US" dirty="0"/>
              <a:t> </a:t>
            </a:r>
            <a:r>
              <a:rPr lang="en-US" dirty="0" err="1"/>
              <a:t>Touati</a:t>
            </a:r>
            <a:r>
              <a:rPr lang="en-US" dirty="0"/>
              <a:t>, “The Economics of Demand Flexibility: How “</a:t>
            </a:r>
            <a:r>
              <a:rPr lang="en-US" dirty="0" err="1"/>
              <a:t>flexiwatts</a:t>
            </a:r>
            <a:r>
              <a:rPr lang="en-US" dirty="0"/>
              <a:t>” create quantifiable value for customers and the grid,” Rocky Mountain Institute, August 2015.</a:t>
            </a:r>
          </a:p>
          <a:p>
            <a:pPr lvl="1"/>
            <a:r>
              <a:rPr lang="en-US" dirty="0" err="1"/>
              <a:t>Eto</a:t>
            </a:r>
            <a:r>
              <a:rPr lang="en-US" dirty="0"/>
              <a:t>, Joseph, H., John </a:t>
            </a:r>
            <a:r>
              <a:rPr lang="en-US" dirty="0" err="1"/>
              <a:t>Undrill</a:t>
            </a:r>
            <a:r>
              <a:rPr lang="en-US" dirty="0"/>
              <a:t>, Ciaran Roberts, Peter </a:t>
            </a:r>
            <a:r>
              <a:rPr lang="en-US" dirty="0" err="1"/>
              <a:t>Mackin</a:t>
            </a:r>
            <a:r>
              <a:rPr lang="en-US" dirty="0"/>
              <a:t>, and Jeffrey Ellis, “Frequency Control Requirements for Reliable Interconnection Frequency Response,” prepared for the Office of Electric Reliability Federal Energy Regulatory Commission, February 2018.</a:t>
            </a:r>
          </a:p>
          <a:p>
            <a:pPr lvl="1"/>
            <a:r>
              <a:rPr lang="en-US" dirty="0"/>
              <a:t>Goldenberg, Cara, Mark Dyson, and Harry Masters, “Demand Flexibility – The key to enabling a low-cost, low-carbon grid,” Rocky Mountain Institute, February 2018.</a:t>
            </a:r>
          </a:p>
          <a:p>
            <a:pPr lvl="1"/>
            <a:r>
              <a:rPr lang="en-US" dirty="0"/>
              <a:t>Lopes, </a:t>
            </a:r>
            <a:r>
              <a:rPr lang="en-US" dirty="0" err="1"/>
              <a:t>Rui</a:t>
            </a:r>
            <a:r>
              <a:rPr lang="en-US" dirty="0"/>
              <a:t> </a:t>
            </a:r>
            <a:r>
              <a:rPr lang="en-US" dirty="0" err="1"/>
              <a:t>Amaral</a:t>
            </a:r>
            <a:r>
              <a:rPr lang="en-US" dirty="0"/>
              <a:t>, Adriana </a:t>
            </a:r>
            <a:r>
              <a:rPr lang="en-US" dirty="0" err="1"/>
              <a:t>Chambel</a:t>
            </a:r>
            <a:r>
              <a:rPr lang="en-US" dirty="0"/>
              <a:t>, </a:t>
            </a:r>
            <a:r>
              <a:rPr lang="en-US" dirty="0" err="1"/>
              <a:t>João</a:t>
            </a:r>
            <a:r>
              <a:rPr lang="en-US" dirty="0"/>
              <a:t> </a:t>
            </a:r>
            <a:r>
              <a:rPr lang="en-US" dirty="0" err="1"/>
              <a:t>Neves</a:t>
            </a:r>
            <a:r>
              <a:rPr lang="en-US" dirty="0"/>
              <a:t>, Daniel </a:t>
            </a:r>
            <a:r>
              <a:rPr lang="en-US" dirty="0" err="1"/>
              <a:t>Aelenei</a:t>
            </a:r>
            <a:r>
              <a:rPr lang="en-US" dirty="0"/>
              <a:t>, </a:t>
            </a:r>
            <a:r>
              <a:rPr lang="en-US" dirty="0" err="1"/>
              <a:t>João</a:t>
            </a:r>
            <a:r>
              <a:rPr lang="en-US" dirty="0"/>
              <a:t> Martins, “A literature review of methodologies used to assess the energy flexibility of buildings,” Energy Procedia, 91, 1053-1058, 2016.</a:t>
            </a:r>
          </a:p>
          <a:p>
            <a:pPr lvl="1"/>
            <a:r>
              <a:rPr lang="en-US" dirty="0"/>
              <a:t>O’Connell, Sarah, and Stefano </a:t>
            </a:r>
            <a:r>
              <a:rPr lang="en-US" dirty="0" err="1"/>
              <a:t>Riverso</a:t>
            </a:r>
            <a:r>
              <a:rPr lang="en-US" dirty="0"/>
              <a:t>, “Flexibility Analysis for Smart Grid Demand Response,” 2017.</a:t>
            </a:r>
          </a:p>
          <a:p>
            <a:pPr lvl="1"/>
            <a:r>
              <a:rPr lang="en-US" dirty="0"/>
              <a:t>Olsen, D. J., N. Matson, M. D. Sohn, C. Rose, J. Dudley, S. Coli, S. </a:t>
            </a:r>
            <a:r>
              <a:rPr lang="en-US" dirty="0" err="1"/>
              <a:t>Kiliccote</a:t>
            </a:r>
            <a:r>
              <a:rPr lang="en-US" dirty="0"/>
              <a:t>, M. </a:t>
            </a:r>
            <a:r>
              <a:rPr lang="en-US" dirty="0" err="1"/>
              <a:t>Hummon</a:t>
            </a:r>
            <a:r>
              <a:rPr lang="en-US" dirty="0"/>
              <a:t>, D. </a:t>
            </a:r>
            <a:r>
              <a:rPr lang="en-US" dirty="0" err="1"/>
              <a:t>Palchak</a:t>
            </a:r>
            <a:r>
              <a:rPr lang="en-US" dirty="0"/>
              <a:t>, J. Jorgenson, P. Denholm, O. Ma., “Grid Integration of Aggregated Demand Response, Part 1: Load Availability Profiles and Constraints for the Western Interconnection,” LBNL-6417E, 2013.</a:t>
            </a:r>
          </a:p>
          <a:p>
            <a:pPr lvl="1"/>
            <a:r>
              <a:rPr lang="en-US" dirty="0"/>
              <a:t>Potter, Jennifer and Peter Cappers, “Demand Response Advanced Controls Framework and Assessment of Enabling Technology Costs,” prepared for the Office of Energy Efficiency and Renewable Energy U.S. Department of Energy, August 2017.</a:t>
            </a:r>
          </a:p>
          <a:p>
            <a:pPr lvl="1"/>
            <a:r>
              <a:rPr lang="en-US" dirty="0"/>
              <a:t>Starke, Michael, Nasr </a:t>
            </a:r>
            <a:r>
              <a:rPr lang="en-US" dirty="0" err="1"/>
              <a:t>Alkadi</a:t>
            </a:r>
            <a:r>
              <a:rPr lang="en-US" dirty="0"/>
              <a:t>, and </a:t>
            </a:r>
            <a:r>
              <a:rPr lang="en-US" dirty="0" err="1"/>
              <a:t>Ookie</a:t>
            </a:r>
            <a:r>
              <a:rPr lang="en-US" dirty="0"/>
              <a:t> Ma, “Assessment of Industrial Load for Demand Response across U.S. Regions of the Western Interconnect,” prepared for the Energy Efficiency and Renewable Energy U.S. Department of Energy, ORNL/TM-2013/407, September 2013.</a:t>
            </a:r>
          </a:p>
          <a:p>
            <a:pPr lvl="1"/>
            <a:r>
              <a:rPr lang="en-US" dirty="0"/>
              <a:t>Stoll, Brady, Elizabeth </a:t>
            </a:r>
            <a:r>
              <a:rPr lang="en-US" dirty="0" err="1"/>
              <a:t>Buechler</a:t>
            </a:r>
            <a:r>
              <a:rPr lang="en-US" dirty="0"/>
              <a:t>, and Elaine Hale, “The Value of Demand Response in Florida,” The Electricity Journal, 30, 57-64, 2017.</a:t>
            </a:r>
          </a:p>
          <a:p>
            <a:pPr lvl="1"/>
            <a:endParaRPr lang="en-US" dirty="0" smtClean="0"/>
          </a:p>
          <a:p>
            <a:pPr lvl="1"/>
            <a:endParaRPr lang="en-US" dirty="0"/>
          </a:p>
        </p:txBody>
      </p:sp>
    </p:spTree>
    <p:extLst>
      <p:ext uri="{BB962C8B-B14F-4D97-AF65-F5344CB8AC3E}">
        <p14:creationId xmlns:p14="http://schemas.microsoft.com/office/powerpoint/2010/main" val="1192144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2428764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Illustrating the potential for load flexibility</a:t>
            </a:r>
            <a:endParaRPr lang="en-US" dirty="0"/>
          </a:p>
        </p:txBody>
      </p:sp>
      <p:sp>
        <p:nvSpPr>
          <p:cNvPr id="3" name="Text Placeholder 2"/>
          <p:cNvSpPr>
            <a:spLocks noGrp="1"/>
          </p:cNvSpPr>
          <p:nvPr>
            <p:ph type="body" sz="quarter" idx="14"/>
          </p:nvPr>
        </p:nvSpPr>
        <p:spPr>
          <a:xfrm>
            <a:off x="1856509" y="1310640"/>
            <a:ext cx="4402052" cy="5445760"/>
          </a:xfrm>
        </p:spPr>
        <p:txBody>
          <a:bodyPr>
            <a:normAutofit fontScale="77500" lnSpcReduction="20000"/>
          </a:bodyPr>
          <a:lstStyle/>
          <a:p>
            <a:r>
              <a:rPr lang="en-GB" b="0" dirty="0" smtClean="0"/>
              <a:t>Electric water heating is a compelling example of load flexibility</a:t>
            </a:r>
          </a:p>
          <a:p>
            <a:endParaRPr lang="en-GB" b="0" dirty="0"/>
          </a:p>
          <a:p>
            <a:r>
              <a:rPr lang="en-GB" b="0" dirty="0"/>
              <a:t>E</a:t>
            </a:r>
            <a:r>
              <a:rPr lang="en-GB" b="0" dirty="0" smtClean="0"/>
              <a:t>lectric resistance water heating load can be controlled to provide several grid services. The thermal energy storage properties of the water tank work similar to a battery</a:t>
            </a:r>
          </a:p>
          <a:p>
            <a:endParaRPr lang="en-GB" b="0" dirty="0"/>
          </a:p>
          <a:p>
            <a:r>
              <a:rPr lang="en-GB" b="0" dirty="0" smtClean="0"/>
              <a:t>While water heaters have been used to reduce peak capacity for decades, recent technological developments now allow for more flexibility in load control, including the provision of frequency regulation</a:t>
            </a:r>
          </a:p>
          <a:p>
            <a:endParaRPr lang="en-GB" b="0" dirty="0"/>
          </a:p>
          <a:p>
            <a:r>
              <a:rPr lang="en-GB" b="0" dirty="0" smtClean="0"/>
              <a:t>In the past few years, “grid-connected water heating” programs have been introduced in Arizona, California, Hawaii, Minnesota, Oregon, Vermont, and across PJM</a:t>
            </a:r>
          </a:p>
          <a:p>
            <a:endParaRPr lang="en-GB" b="0" dirty="0"/>
          </a:p>
          <a:p>
            <a:r>
              <a:rPr lang="en-GB" b="0" dirty="0" smtClean="0"/>
              <a:t>In recognition of the potential renewables integration benefits, 2015 federal legislation made grid-connected water heaters exempt from prohibitive energy efficiency standards</a:t>
            </a:r>
          </a:p>
        </p:txBody>
      </p:sp>
      <p:grpSp>
        <p:nvGrpSpPr>
          <p:cNvPr id="22" name="Group 21"/>
          <p:cNvGrpSpPr/>
          <p:nvPr/>
        </p:nvGrpSpPr>
        <p:grpSpPr>
          <a:xfrm>
            <a:off x="6421120" y="1965375"/>
            <a:ext cx="3804886" cy="2808820"/>
            <a:chOff x="4897120" y="2188895"/>
            <a:chExt cx="3804886" cy="280882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120" y="2236746"/>
              <a:ext cx="3804886" cy="276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5986046" y="2188895"/>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sp>
          <p:nvSpPr>
            <p:cNvPr id="8" name="Oval 7"/>
            <p:cNvSpPr/>
            <p:nvPr/>
          </p:nvSpPr>
          <p:spPr>
            <a:xfrm>
              <a:off x="5694645" y="3576590"/>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9" name="Oval 8"/>
            <p:cNvSpPr/>
            <p:nvPr/>
          </p:nvSpPr>
          <p:spPr>
            <a:xfrm>
              <a:off x="7664281" y="4145550"/>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3</a:t>
              </a:r>
              <a:endParaRPr lang="en-US" sz="1200" b="1" dirty="0">
                <a:solidFill>
                  <a:srgbClr val="002B54"/>
                </a:solidFill>
              </a:endParaRPr>
            </a:p>
          </p:txBody>
        </p:sp>
        <p:cxnSp>
          <p:nvCxnSpPr>
            <p:cNvPr id="11" name="Straight Arrow Connector 10"/>
            <p:cNvCxnSpPr/>
            <p:nvPr/>
          </p:nvCxnSpPr>
          <p:spPr>
            <a:xfrm>
              <a:off x="7574245" y="4135390"/>
              <a:ext cx="0" cy="361047"/>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643845" y="3271520"/>
              <a:ext cx="0" cy="863870"/>
            </a:xfrm>
            <a:prstGeom prst="straightConnector1">
              <a:avLst/>
            </a:prstGeom>
            <a:ln w="12700">
              <a:tailEnd type="arrow"/>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480116" y="1323698"/>
            <a:ext cx="3804886" cy="369332"/>
          </a:xfrm>
          <a:prstGeom prst="rect">
            <a:avLst/>
          </a:prstGeom>
          <a:solidFill>
            <a:schemeClr val="tx2"/>
          </a:solidFill>
        </p:spPr>
        <p:txBody>
          <a:bodyPr wrap="square" rtlCol="0">
            <a:spAutoFit/>
          </a:bodyPr>
          <a:lstStyle/>
          <a:p>
            <a:pPr algn="ctr"/>
            <a:r>
              <a:rPr lang="en-GB" b="1" dirty="0">
                <a:solidFill>
                  <a:srgbClr val="FFFFFF"/>
                </a:solidFill>
              </a:rPr>
              <a:t>Water Heating Load Profile</a:t>
            </a:r>
            <a:endParaRPr lang="en-US" b="1" dirty="0">
              <a:solidFill>
                <a:srgbClr val="FFFFFF"/>
              </a:solidFill>
            </a:endParaRPr>
          </a:p>
        </p:txBody>
      </p:sp>
      <p:sp>
        <p:nvSpPr>
          <p:cNvPr id="18" name="Oval 17"/>
          <p:cNvSpPr/>
          <p:nvPr/>
        </p:nvSpPr>
        <p:spPr>
          <a:xfrm>
            <a:off x="6658691" y="481017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1</a:t>
            </a:r>
            <a:endParaRPr lang="en-US" sz="1200" b="1" dirty="0">
              <a:solidFill>
                <a:srgbClr val="002B54"/>
              </a:solidFill>
            </a:endParaRPr>
          </a:p>
        </p:txBody>
      </p:sp>
      <p:sp>
        <p:nvSpPr>
          <p:cNvPr id="19" name="Oval 18"/>
          <p:cNvSpPr/>
          <p:nvPr/>
        </p:nvSpPr>
        <p:spPr>
          <a:xfrm>
            <a:off x="6658691" y="527245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2</a:t>
            </a:r>
            <a:endParaRPr lang="en-US" sz="1200" b="1" dirty="0">
              <a:solidFill>
                <a:srgbClr val="002B54"/>
              </a:solidFill>
            </a:endParaRPr>
          </a:p>
        </p:txBody>
      </p:sp>
      <p:sp>
        <p:nvSpPr>
          <p:cNvPr id="20" name="Oval 19"/>
          <p:cNvSpPr/>
          <p:nvPr/>
        </p:nvSpPr>
        <p:spPr>
          <a:xfrm>
            <a:off x="6658691" y="5734736"/>
            <a:ext cx="232277" cy="232277"/>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solidFill>
                  <a:srgbClr val="002B54"/>
                </a:solidFill>
              </a:rPr>
              <a:t>3</a:t>
            </a:r>
            <a:endParaRPr lang="en-US" sz="1200" b="1" dirty="0">
              <a:solidFill>
                <a:srgbClr val="002B54"/>
              </a:solidFill>
            </a:endParaRPr>
          </a:p>
        </p:txBody>
      </p:sp>
      <p:sp>
        <p:nvSpPr>
          <p:cNvPr id="21" name="TextBox 20"/>
          <p:cNvSpPr txBox="1"/>
          <p:nvPr/>
        </p:nvSpPr>
        <p:spPr>
          <a:xfrm>
            <a:off x="6934166" y="4769536"/>
            <a:ext cx="3449355" cy="461665"/>
          </a:xfrm>
          <a:prstGeom prst="rect">
            <a:avLst/>
          </a:prstGeom>
          <a:noFill/>
        </p:spPr>
        <p:txBody>
          <a:bodyPr wrap="square" rtlCol="0">
            <a:spAutoFit/>
          </a:bodyPr>
          <a:lstStyle/>
          <a:p>
            <a:r>
              <a:rPr lang="en-GB" sz="1200" dirty="0">
                <a:solidFill>
                  <a:srgbClr val="302F35"/>
                </a:solidFill>
              </a:rPr>
              <a:t>Heating element controlled with near-instantaneous response to provide </a:t>
            </a:r>
            <a:r>
              <a:rPr lang="en-GB" sz="1200" b="1" dirty="0">
                <a:solidFill>
                  <a:srgbClr val="302F35"/>
                </a:solidFill>
              </a:rPr>
              <a:t>balancing services</a:t>
            </a:r>
            <a:endParaRPr lang="en-US" sz="1200" b="1" dirty="0">
              <a:solidFill>
                <a:srgbClr val="302F35"/>
              </a:solidFill>
            </a:endParaRPr>
          </a:p>
        </p:txBody>
      </p:sp>
      <p:sp>
        <p:nvSpPr>
          <p:cNvPr id="23" name="TextBox 22"/>
          <p:cNvSpPr txBox="1"/>
          <p:nvPr/>
        </p:nvSpPr>
        <p:spPr>
          <a:xfrm>
            <a:off x="6935250" y="5239041"/>
            <a:ext cx="3449355" cy="461665"/>
          </a:xfrm>
          <a:prstGeom prst="rect">
            <a:avLst/>
          </a:prstGeom>
          <a:noFill/>
        </p:spPr>
        <p:txBody>
          <a:bodyPr wrap="square" rtlCol="0">
            <a:spAutoFit/>
          </a:bodyPr>
          <a:lstStyle/>
          <a:p>
            <a:r>
              <a:rPr lang="en-GB" sz="1200" dirty="0">
                <a:solidFill>
                  <a:srgbClr val="302F35"/>
                </a:solidFill>
              </a:rPr>
              <a:t>Off-peak </a:t>
            </a:r>
            <a:r>
              <a:rPr lang="en-GB" sz="1200" b="1" dirty="0">
                <a:solidFill>
                  <a:srgbClr val="302F35"/>
                </a:solidFill>
              </a:rPr>
              <a:t>load building</a:t>
            </a:r>
            <a:r>
              <a:rPr lang="en-GB" sz="1200" dirty="0">
                <a:solidFill>
                  <a:srgbClr val="302F35"/>
                </a:solidFill>
              </a:rPr>
              <a:t> to reduce wind curtailments or reduce ramping of thermal generation</a:t>
            </a:r>
            <a:endParaRPr lang="en-US" sz="1200" dirty="0">
              <a:solidFill>
                <a:srgbClr val="302F35"/>
              </a:solidFill>
            </a:endParaRPr>
          </a:p>
        </p:txBody>
      </p:sp>
      <p:sp>
        <p:nvSpPr>
          <p:cNvPr id="24" name="TextBox 23"/>
          <p:cNvSpPr txBox="1"/>
          <p:nvPr/>
        </p:nvSpPr>
        <p:spPr>
          <a:xfrm>
            <a:off x="6935250" y="5701651"/>
            <a:ext cx="3449355" cy="646331"/>
          </a:xfrm>
          <a:prstGeom prst="rect">
            <a:avLst/>
          </a:prstGeom>
          <a:noFill/>
        </p:spPr>
        <p:txBody>
          <a:bodyPr wrap="square" rtlCol="0">
            <a:spAutoFit/>
          </a:bodyPr>
          <a:lstStyle/>
          <a:p>
            <a:r>
              <a:rPr lang="en-GB" sz="1200" b="1" dirty="0">
                <a:solidFill>
                  <a:srgbClr val="302F35"/>
                </a:solidFill>
              </a:rPr>
              <a:t>Peak demand reduction</a:t>
            </a:r>
            <a:r>
              <a:rPr lang="en-GB" sz="1200" dirty="0">
                <a:solidFill>
                  <a:srgbClr val="302F35"/>
                </a:solidFill>
              </a:rPr>
              <a:t> to reduce need for generation capacity and/or T&amp;D capacity, and to avoid peak energy prices</a:t>
            </a:r>
            <a:endParaRPr lang="en-US" sz="1200" dirty="0">
              <a:solidFill>
                <a:srgbClr val="302F35"/>
              </a:solidFill>
            </a:endParaRPr>
          </a:p>
        </p:txBody>
      </p:sp>
    </p:spTree>
    <p:extLst>
      <p:ext uri="{BB962C8B-B14F-4D97-AF65-F5344CB8AC3E}">
        <p14:creationId xmlns:p14="http://schemas.microsoft.com/office/powerpoint/2010/main" val="3494582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94109" y="2996475"/>
            <a:ext cx="2115712" cy="1871874"/>
          </a:xfrm>
          <a:prstGeom prst="rect">
            <a:avLst/>
          </a:prstGeom>
        </p:spPr>
      </p:pic>
      <p:pic>
        <p:nvPicPr>
          <p:cNvPr id="4" name="Picture 3"/>
          <p:cNvPicPr>
            <a:picLocks noChangeAspect="1"/>
          </p:cNvPicPr>
          <p:nvPr/>
        </p:nvPicPr>
        <p:blipFill>
          <a:blip r:embed="rId3"/>
          <a:stretch>
            <a:fillRect/>
          </a:stretch>
        </p:blipFill>
        <p:spPr>
          <a:xfrm>
            <a:off x="5989988" y="2890302"/>
            <a:ext cx="2124511" cy="1998698"/>
          </a:xfrm>
          <a:prstGeom prst="rect">
            <a:avLst/>
          </a:prstGeom>
        </p:spPr>
      </p:pic>
      <p:sp>
        <p:nvSpPr>
          <p:cNvPr id="2" name="Title 1"/>
          <p:cNvSpPr>
            <a:spLocks noGrp="1"/>
          </p:cNvSpPr>
          <p:nvPr>
            <p:ph type="title"/>
          </p:nvPr>
        </p:nvSpPr>
        <p:spPr>
          <a:xfrm>
            <a:off x="1794903" y="634324"/>
            <a:ext cx="8763915" cy="530352"/>
          </a:xfrm>
        </p:spPr>
        <p:txBody>
          <a:bodyPr/>
          <a:lstStyle/>
          <a:p>
            <a:r>
              <a:rPr lang="en-GB" dirty="0" smtClean="0"/>
              <a:t>Consumer technologies drive the DR transition</a:t>
            </a:r>
            <a:endParaRPr lang="en-US" dirty="0"/>
          </a:p>
        </p:txBody>
      </p:sp>
      <p:sp>
        <p:nvSpPr>
          <p:cNvPr id="3" name="Text Placeholder 2"/>
          <p:cNvSpPr>
            <a:spLocks noGrp="1"/>
          </p:cNvSpPr>
          <p:nvPr>
            <p:ph type="body" sz="quarter" idx="14"/>
          </p:nvPr>
        </p:nvSpPr>
        <p:spPr>
          <a:xfrm>
            <a:off x="1694108" y="1273486"/>
            <a:ext cx="8888434" cy="783914"/>
          </a:xfrm>
        </p:spPr>
        <p:txBody>
          <a:bodyPr/>
          <a:lstStyle/>
          <a:p>
            <a:r>
              <a:rPr lang="en-GB" dirty="0" smtClean="0"/>
              <a:t>Adoption of behind-the-meter (BTM) energy technology is accelerating; these technologies are enabling the provision of load flexibility</a:t>
            </a:r>
            <a:endParaRPr lang="en-US"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850" y="3031280"/>
            <a:ext cx="2123966" cy="183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4903" y="2473255"/>
            <a:ext cx="1890347" cy="523220"/>
          </a:xfrm>
          <a:prstGeom prst="rect">
            <a:avLst/>
          </a:prstGeom>
          <a:noFill/>
        </p:spPr>
        <p:txBody>
          <a:bodyPr wrap="square" rtlCol="0">
            <a:spAutoFit/>
          </a:bodyPr>
          <a:lstStyle/>
          <a:p>
            <a:pPr algn="ctr"/>
            <a:r>
              <a:rPr lang="en-GB" sz="1400" b="1" dirty="0">
                <a:solidFill>
                  <a:srgbClr val="00467F"/>
                </a:solidFill>
              </a:rPr>
              <a:t>BTM Storage</a:t>
            </a:r>
          </a:p>
          <a:p>
            <a:pPr algn="ctr"/>
            <a:r>
              <a:rPr lang="en-GB" sz="1400" dirty="0">
                <a:solidFill>
                  <a:srgbClr val="00467F"/>
                </a:solidFill>
              </a:rPr>
              <a:t>(U.S. capacity, MW)</a:t>
            </a:r>
            <a:endParaRPr lang="en-US" sz="1400" dirty="0">
              <a:solidFill>
                <a:srgbClr val="00467F"/>
              </a:solidFill>
            </a:endParaRPr>
          </a:p>
        </p:txBody>
      </p:sp>
      <p:sp>
        <p:nvSpPr>
          <p:cNvPr id="11" name="TextBox 10"/>
          <p:cNvSpPr txBox="1"/>
          <p:nvPr/>
        </p:nvSpPr>
        <p:spPr>
          <a:xfrm>
            <a:off x="3958660" y="2473255"/>
            <a:ext cx="1890347" cy="523220"/>
          </a:xfrm>
          <a:prstGeom prst="rect">
            <a:avLst/>
          </a:prstGeom>
          <a:noFill/>
        </p:spPr>
        <p:txBody>
          <a:bodyPr wrap="square" rtlCol="0">
            <a:spAutoFit/>
          </a:bodyPr>
          <a:lstStyle/>
          <a:p>
            <a:pPr algn="ctr"/>
            <a:r>
              <a:rPr lang="en-GB" sz="1400" b="1" dirty="0">
                <a:solidFill>
                  <a:srgbClr val="7FB9C2"/>
                </a:solidFill>
              </a:rPr>
              <a:t>Smart Meters</a:t>
            </a:r>
          </a:p>
          <a:p>
            <a:pPr algn="ctr"/>
            <a:r>
              <a:rPr lang="en-GB" sz="1400" dirty="0">
                <a:solidFill>
                  <a:srgbClr val="7FB9C2"/>
                </a:solidFill>
              </a:rPr>
              <a:t>(U.S. meters, millions)</a:t>
            </a:r>
            <a:endParaRPr lang="en-US" sz="1400" dirty="0">
              <a:solidFill>
                <a:srgbClr val="7FB9C2"/>
              </a:solidFill>
            </a:endParaRPr>
          </a:p>
        </p:txBody>
      </p:sp>
      <p:sp>
        <p:nvSpPr>
          <p:cNvPr id="12" name="TextBox 11"/>
          <p:cNvSpPr txBox="1"/>
          <p:nvPr/>
        </p:nvSpPr>
        <p:spPr>
          <a:xfrm>
            <a:off x="6107342" y="2473255"/>
            <a:ext cx="1890347" cy="523220"/>
          </a:xfrm>
          <a:prstGeom prst="rect">
            <a:avLst/>
          </a:prstGeom>
          <a:noFill/>
        </p:spPr>
        <p:txBody>
          <a:bodyPr wrap="square" rtlCol="0">
            <a:spAutoFit/>
          </a:bodyPr>
          <a:lstStyle/>
          <a:p>
            <a:pPr algn="ctr"/>
            <a:r>
              <a:rPr lang="en-GB" sz="1400" b="1" dirty="0">
                <a:solidFill>
                  <a:srgbClr val="EF4623"/>
                </a:solidFill>
              </a:rPr>
              <a:t>Electric Vehicles</a:t>
            </a:r>
          </a:p>
          <a:p>
            <a:pPr algn="ctr"/>
            <a:r>
              <a:rPr lang="en-GB" sz="1400" dirty="0">
                <a:solidFill>
                  <a:srgbClr val="EF4623"/>
                </a:solidFill>
              </a:rPr>
              <a:t>(U.S. annual sales)</a:t>
            </a:r>
            <a:endParaRPr lang="en-US" sz="1400" dirty="0">
              <a:solidFill>
                <a:srgbClr val="EF4623"/>
              </a:solidFill>
            </a:endParaRPr>
          </a:p>
        </p:txBody>
      </p:sp>
      <p:sp>
        <p:nvSpPr>
          <p:cNvPr id="13" name="TextBox 12"/>
          <p:cNvSpPr txBox="1"/>
          <p:nvPr/>
        </p:nvSpPr>
        <p:spPr>
          <a:xfrm>
            <a:off x="8255480" y="2473255"/>
            <a:ext cx="1890347" cy="523220"/>
          </a:xfrm>
          <a:prstGeom prst="rect">
            <a:avLst/>
          </a:prstGeom>
          <a:noFill/>
        </p:spPr>
        <p:txBody>
          <a:bodyPr wrap="square" rtlCol="0">
            <a:spAutoFit/>
          </a:bodyPr>
          <a:lstStyle/>
          <a:p>
            <a:pPr algn="ctr"/>
            <a:r>
              <a:rPr lang="en-GB" sz="1400" b="1" dirty="0">
                <a:solidFill>
                  <a:srgbClr val="302F35">
                    <a:lumMod val="75000"/>
                    <a:lumOff val="25000"/>
                  </a:srgbClr>
                </a:solidFill>
              </a:rPr>
              <a:t>Smart Appliances</a:t>
            </a:r>
          </a:p>
          <a:p>
            <a:pPr algn="ctr"/>
            <a:r>
              <a:rPr lang="en-GB" sz="1400" dirty="0">
                <a:solidFill>
                  <a:srgbClr val="302F35">
                    <a:lumMod val="75000"/>
                    <a:lumOff val="25000"/>
                  </a:srgbClr>
                </a:solidFill>
              </a:rPr>
              <a:t>(U.S. homes, millions)</a:t>
            </a:r>
            <a:endParaRPr lang="en-US" sz="1400" dirty="0">
              <a:solidFill>
                <a:srgbClr val="302F35">
                  <a:lumMod val="75000"/>
                  <a:lumOff val="25000"/>
                </a:srgbClr>
              </a:solidFill>
            </a:endParaRPr>
          </a:p>
        </p:txBody>
      </p:sp>
      <p:sp>
        <p:nvSpPr>
          <p:cNvPr id="6" name="TextBox 5"/>
          <p:cNvSpPr txBox="1"/>
          <p:nvPr/>
        </p:nvSpPr>
        <p:spPr>
          <a:xfrm>
            <a:off x="1694108" y="4878306"/>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Estimated from Wood Mackenzie and Energy Storage Association, 2019</a:t>
            </a:r>
            <a:endParaRPr lang="en-US" sz="800" dirty="0">
              <a:solidFill>
                <a:srgbClr val="302F35">
                  <a:lumMod val="50000"/>
                  <a:lumOff val="50000"/>
                </a:srgbClr>
              </a:solidFill>
            </a:endParaRPr>
          </a:p>
        </p:txBody>
      </p:sp>
      <p:sp>
        <p:nvSpPr>
          <p:cNvPr id="15" name="TextBox 14"/>
          <p:cNvSpPr txBox="1"/>
          <p:nvPr/>
        </p:nvSpPr>
        <p:spPr>
          <a:xfrm>
            <a:off x="3841850" y="4868351"/>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Institute for Energy Innovation (IEI), 2017</a:t>
            </a:r>
            <a:endParaRPr lang="en-US" sz="800" dirty="0">
              <a:solidFill>
                <a:srgbClr val="302F35">
                  <a:lumMod val="50000"/>
                  <a:lumOff val="50000"/>
                </a:srgbClr>
              </a:solidFill>
            </a:endParaRPr>
          </a:p>
        </p:txBody>
      </p:sp>
      <p:sp>
        <p:nvSpPr>
          <p:cNvPr id="16" name="TextBox 15"/>
          <p:cNvSpPr txBox="1"/>
          <p:nvPr/>
        </p:nvSpPr>
        <p:spPr>
          <a:xfrm>
            <a:off x="6016482" y="4878306"/>
            <a:ext cx="2022232" cy="338554"/>
          </a:xfrm>
          <a:prstGeom prst="rect">
            <a:avLst/>
          </a:prstGeom>
          <a:noFill/>
        </p:spPr>
        <p:txBody>
          <a:bodyPr wrap="square" rtlCol="0">
            <a:spAutoFit/>
          </a:bodyPr>
          <a:lstStyle/>
          <a:p>
            <a:pPr algn="ctr"/>
            <a:r>
              <a:rPr lang="en-GB" sz="800" dirty="0">
                <a:solidFill>
                  <a:srgbClr val="302F35">
                    <a:lumMod val="50000"/>
                    <a:lumOff val="50000"/>
                  </a:srgbClr>
                </a:solidFill>
              </a:rPr>
              <a:t>Source: Edison Electric Institute and IEI, 2018</a:t>
            </a:r>
            <a:endParaRPr lang="en-US" sz="800" dirty="0">
              <a:solidFill>
                <a:srgbClr val="302F35">
                  <a:lumMod val="50000"/>
                  <a:lumOff val="50000"/>
                </a:srgbClr>
              </a:solidFill>
            </a:endParaRPr>
          </a:p>
        </p:txBody>
      </p:sp>
      <p:sp>
        <p:nvSpPr>
          <p:cNvPr id="17" name="TextBox 16"/>
          <p:cNvSpPr txBox="1"/>
          <p:nvPr/>
        </p:nvSpPr>
        <p:spPr>
          <a:xfrm>
            <a:off x="8266899" y="4885706"/>
            <a:ext cx="2122879" cy="338554"/>
          </a:xfrm>
          <a:prstGeom prst="rect">
            <a:avLst/>
          </a:prstGeom>
          <a:noFill/>
        </p:spPr>
        <p:txBody>
          <a:bodyPr wrap="square" rtlCol="0">
            <a:spAutoFit/>
          </a:bodyPr>
          <a:lstStyle/>
          <a:p>
            <a:pPr algn="ctr"/>
            <a:r>
              <a:rPr lang="en-GB" sz="800" dirty="0">
                <a:solidFill>
                  <a:srgbClr val="302F35">
                    <a:lumMod val="50000"/>
                    <a:lumOff val="50000"/>
                  </a:srgbClr>
                </a:solidFill>
              </a:rPr>
              <a:t>Source: Brattle estimate based on review of various sources</a:t>
            </a:r>
            <a:endParaRPr lang="en-US" sz="800" dirty="0">
              <a:solidFill>
                <a:srgbClr val="302F35">
                  <a:lumMod val="50000"/>
                  <a:lumOff val="50000"/>
                </a:srgbClr>
              </a:solidFill>
            </a:endParaRPr>
          </a:p>
        </p:txBody>
      </p:sp>
      <p:sp>
        <p:nvSpPr>
          <p:cNvPr id="18" name="TextBox 17"/>
          <p:cNvSpPr txBox="1"/>
          <p:nvPr/>
        </p:nvSpPr>
        <p:spPr>
          <a:xfrm>
            <a:off x="1694108" y="5292147"/>
            <a:ext cx="2022232" cy="523220"/>
          </a:xfrm>
          <a:prstGeom prst="rect">
            <a:avLst/>
          </a:prstGeom>
          <a:noFill/>
        </p:spPr>
        <p:txBody>
          <a:bodyPr wrap="square" rtlCol="0">
            <a:spAutoFit/>
          </a:bodyPr>
          <a:lstStyle/>
          <a:p>
            <a:pPr algn="ctr"/>
            <a:r>
              <a:rPr lang="en-GB" sz="1400" b="1" dirty="0">
                <a:solidFill>
                  <a:srgbClr val="00467F"/>
                </a:solidFill>
              </a:rPr>
              <a:t>CAGR: 89% </a:t>
            </a:r>
            <a:r>
              <a:rPr lang="en-GB" sz="1100" dirty="0">
                <a:solidFill>
                  <a:srgbClr val="00467F"/>
                </a:solidFill>
              </a:rPr>
              <a:t>(2017-24)</a:t>
            </a:r>
          </a:p>
          <a:p>
            <a:pPr algn="ctr"/>
            <a:r>
              <a:rPr lang="en-GB" sz="1400" b="1" dirty="0">
                <a:solidFill>
                  <a:srgbClr val="00467F"/>
                </a:solidFill>
              </a:rPr>
              <a:t>85x total growth in 7 yrs</a:t>
            </a:r>
            <a:endParaRPr lang="en-US" sz="1400" dirty="0">
              <a:solidFill>
                <a:srgbClr val="00467F"/>
              </a:solidFill>
            </a:endParaRPr>
          </a:p>
        </p:txBody>
      </p:sp>
      <p:sp>
        <p:nvSpPr>
          <p:cNvPr id="19" name="TextBox 18"/>
          <p:cNvSpPr txBox="1"/>
          <p:nvPr/>
        </p:nvSpPr>
        <p:spPr>
          <a:xfrm>
            <a:off x="3854925" y="5292147"/>
            <a:ext cx="2097815" cy="523220"/>
          </a:xfrm>
          <a:prstGeom prst="rect">
            <a:avLst/>
          </a:prstGeom>
          <a:noFill/>
        </p:spPr>
        <p:txBody>
          <a:bodyPr wrap="square" rtlCol="0">
            <a:spAutoFit/>
          </a:bodyPr>
          <a:lstStyle/>
          <a:p>
            <a:pPr algn="ctr"/>
            <a:r>
              <a:rPr lang="en-GB" sz="1400" b="1" dirty="0">
                <a:solidFill>
                  <a:srgbClr val="7FB9C2"/>
                </a:solidFill>
              </a:rPr>
              <a:t>CAGR: 22% </a:t>
            </a:r>
            <a:r>
              <a:rPr lang="en-GB" sz="1100" dirty="0">
                <a:solidFill>
                  <a:srgbClr val="7FB9C2"/>
                </a:solidFill>
              </a:rPr>
              <a:t>(2007-20)</a:t>
            </a:r>
          </a:p>
          <a:p>
            <a:pPr algn="ctr"/>
            <a:r>
              <a:rPr lang="en-GB" sz="1400" b="1" dirty="0">
                <a:solidFill>
                  <a:srgbClr val="7FB9C2"/>
                </a:solidFill>
              </a:rPr>
              <a:t>13x total growth in 13 yrs</a:t>
            </a:r>
            <a:endParaRPr lang="en-US" sz="1400" dirty="0">
              <a:solidFill>
                <a:srgbClr val="7FB9C2"/>
              </a:solidFill>
            </a:endParaRPr>
          </a:p>
        </p:txBody>
      </p:sp>
      <p:sp>
        <p:nvSpPr>
          <p:cNvPr id="20" name="TextBox 19"/>
          <p:cNvSpPr txBox="1"/>
          <p:nvPr/>
        </p:nvSpPr>
        <p:spPr>
          <a:xfrm>
            <a:off x="6107342" y="5292147"/>
            <a:ext cx="2097815" cy="523220"/>
          </a:xfrm>
          <a:prstGeom prst="rect">
            <a:avLst/>
          </a:prstGeom>
          <a:noFill/>
        </p:spPr>
        <p:txBody>
          <a:bodyPr wrap="square" rtlCol="0">
            <a:spAutoFit/>
          </a:bodyPr>
          <a:lstStyle/>
          <a:p>
            <a:pPr algn="ctr"/>
            <a:r>
              <a:rPr lang="en-GB" sz="1400" b="1" dirty="0">
                <a:solidFill>
                  <a:srgbClr val="EF4623"/>
                </a:solidFill>
              </a:rPr>
              <a:t>CAGR: 24% </a:t>
            </a:r>
            <a:r>
              <a:rPr lang="en-GB" sz="1100" dirty="0">
                <a:solidFill>
                  <a:srgbClr val="EF4623"/>
                </a:solidFill>
              </a:rPr>
              <a:t>(2017-25)</a:t>
            </a:r>
          </a:p>
          <a:p>
            <a:pPr algn="ctr"/>
            <a:r>
              <a:rPr lang="en-GB" sz="1400" b="1" dirty="0">
                <a:solidFill>
                  <a:srgbClr val="EF4623"/>
                </a:solidFill>
              </a:rPr>
              <a:t>6x total growth in 8 yrs</a:t>
            </a:r>
            <a:endParaRPr lang="en-US" sz="1400" dirty="0">
              <a:solidFill>
                <a:srgbClr val="EF4623"/>
              </a:solidFill>
            </a:endParaRPr>
          </a:p>
        </p:txBody>
      </p:sp>
      <p:sp>
        <p:nvSpPr>
          <p:cNvPr id="21" name="TextBox 20"/>
          <p:cNvSpPr txBox="1"/>
          <p:nvPr/>
        </p:nvSpPr>
        <p:spPr>
          <a:xfrm>
            <a:off x="8357557" y="5292147"/>
            <a:ext cx="2097815" cy="523220"/>
          </a:xfrm>
          <a:prstGeom prst="rect">
            <a:avLst/>
          </a:prstGeom>
          <a:noFill/>
        </p:spPr>
        <p:txBody>
          <a:bodyPr wrap="square" rtlCol="0">
            <a:spAutoFit/>
          </a:bodyPr>
          <a:lstStyle/>
          <a:p>
            <a:pPr algn="ctr"/>
            <a:r>
              <a:rPr lang="en-GB" sz="1400" b="1" dirty="0">
                <a:solidFill>
                  <a:srgbClr val="6A7277"/>
                </a:solidFill>
              </a:rPr>
              <a:t>CAGR: 53% </a:t>
            </a:r>
            <a:r>
              <a:rPr lang="en-GB" sz="1100" dirty="0">
                <a:solidFill>
                  <a:srgbClr val="6A7277"/>
                </a:solidFill>
              </a:rPr>
              <a:t>(2017-20)</a:t>
            </a:r>
          </a:p>
          <a:p>
            <a:pPr algn="ctr"/>
            <a:r>
              <a:rPr lang="en-GB" sz="1400" b="1" dirty="0">
                <a:solidFill>
                  <a:srgbClr val="6A7277"/>
                </a:solidFill>
              </a:rPr>
              <a:t>4x total growth in 3 yrs</a:t>
            </a:r>
            <a:endParaRPr lang="en-US" sz="1400" dirty="0">
              <a:solidFill>
                <a:srgbClr val="6A7277"/>
              </a:solidFill>
            </a:endParaRPr>
          </a:p>
        </p:txBody>
      </p:sp>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5481" y="3025276"/>
            <a:ext cx="2129817" cy="18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394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potential for load flexibility</a:t>
            </a:r>
            <a:endParaRPr lang="en-US" dirty="0"/>
          </a:p>
        </p:txBody>
      </p:sp>
      <p:sp>
        <p:nvSpPr>
          <p:cNvPr id="3" name="Text Placeholder 2"/>
          <p:cNvSpPr>
            <a:spLocks noGrp="1"/>
          </p:cNvSpPr>
          <p:nvPr>
            <p:ph type="body" sz="quarter" idx="14"/>
          </p:nvPr>
        </p:nvSpPr>
        <p:spPr>
          <a:xfrm>
            <a:off x="1856509" y="1757856"/>
            <a:ext cx="8348443" cy="4722145"/>
          </a:xfrm>
        </p:spPr>
        <p:txBody>
          <a:bodyPr>
            <a:normAutofit fontScale="62500" lnSpcReduction="20000"/>
          </a:bodyPr>
          <a:lstStyle/>
          <a:p>
            <a:pPr lvl="1"/>
            <a:r>
              <a:rPr lang="en-US" sz="2900" b="1" dirty="0">
                <a:solidFill>
                  <a:schemeClr val="tx2"/>
                </a:solidFill>
              </a:rPr>
              <a:t>Expanded conventional programs</a:t>
            </a:r>
            <a:endParaRPr lang="en-US" sz="2600" b="1" dirty="0">
              <a:solidFill>
                <a:schemeClr val="tx2"/>
              </a:solidFill>
            </a:endParaRPr>
          </a:p>
          <a:p>
            <a:pPr lvl="2"/>
            <a:r>
              <a:rPr lang="en-US" dirty="0"/>
              <a:t>Existing conventional programs often have untapped potential that can be harnessed through revamped customer marketing and outreach, modified program rules, and redesigned incentive structures</a:t>
            </a:r>
          </a:p>
          <a:p>
            <a:pPr lvl="2"/>
            <a:r>
              <a:rPr lang="en-US" dirty="0"/>
              <a:t>These programs generally only provide peak capacity value, but often can do so cost-effectively </a:t>
            </a:r>
            <a:r>
              <a:rPr lang="en-US" dirty="0" smtClean="0"/>
              <a:t>by leveraging existing </a:t>
            </a:r>
            <a:r>
              <a:rPr lang="en-US" dirty="0"/>
              <a:t>program </a:t>
            </a:r>
            <a:r>
              <a:rPr lang="en-US" dirty="0" smtClean="0"/>
              <a:t>infrastructure</a:t>
            </a:r>
            <a:endParaRPr lang="en-US" dirty="0"/>
          </a:p>
          <a:p>
            <a:pPr lvl="2"/>
            <a:r>
              <a:rPr lang="en-US" i="1" dirty="0"/>
              <a:t>Potential increase over existing DR capability: 16 GW (27% increase)</a:t>
            </a:r>
          </a:p>
          <a:p>
            <a:pPr lvl="1"/>
            <a:endParaRPr lang="en-US" b="1" dirty="0"/>
          </a:p>
          <a:p>
            <a:pPr lvl="1"/>
            <a:r>
              <a:rPr lang="en-US" sz="2900" b="1" dirty="0">
                <a:solidFill>
                  <a:schemeClr val="tx2"/>
                </a:solidFill>
              </a:rPr>
              <a:t>New load flexibility programs</a:t>
            </a:r>
            <a:endParaRPr lang="en-US" sz="2600" b="1" dirty="0">
              <a:solidFill>
                <a:schemeClr val="tx2"/>
              </a:solidFill>
            </a:endParaRPr>
          </a:p>
          <a:p>
            <a:pPr lvl="2"/>
            <a:r>
              <a:rPr lang="en-US" dirty="0"/>
              <a:t>Relative to existing conventional programs, new load flexibility programs capture additional value streams and leverage emerging load control technologies and sources of load</a:t>
            </a:r>
          </a:p>
          <a:p>
            <a:pPr lvl="2"/>
            <a:r>
              <a:rPr lang="en-US" dirty="0"/>
              <a:t>Under current national average market conditions, the most significant cost-effective potential is in smart thermostat programs (residential) and dynamic pricing (all customer segments)</a:t>
            </a:r>
          </a:p>
          <a:p>
            <a:pPr lvl="2"/>
            <a:r>
              <a:rPr lang="en-US" i="1" dirty="0"/>
              <a:t>Potential increase over existing DR capability: 40 GW (67% increase)</a:t>
            </a:r>
          </a:p>
          <a:p>
            <a:pPr lvl="1"/>
            <a:endParaRPr lang="en-US" b="1" dirty="0"/>
          </a:p>
          <a:p>
            <a:pPr lvl="1"/>
            <a:r>
              <a:rPr lang="en-US" sz="2900" b="1" dirty="0">
                <a:solidFill>
                  <a:schemeClr val="tx2"/>
                </a:solidFill>
              </a:rPr>
              <a:t>Market transition impacts (2019 – 2030)</a:t>
            </a:r>
          </a:p>
          <a:p>
            <a:pPr lvl="2"/>
            <a:r>
              <a:rPr lang="en-US" dirty="0"/>
              <a:t>Growth in adoption of AMI, EVs, smart thermostats and other smart appliances over the forecast horizon enables expanded participation in load flexibility programs</a:t>
            </a:r>
          </a:p>
          <a:p>
            <a:pPr lvl="2"/>
            <a:r>
              <a:rPr lang="en-US" dirty="0"/>
              <a:t>Increased renewable generation </a:t>
            </a:r>
            <a:r>
              <a:rPr lang="en-US" dirty="0" smtClean="0"/>
              <a:t>development introduces </a:t>
            </a:r>
            <a:r>
              <a:rPr lang="en-US" dirty="0"/>
              <a:t>more energy price variability and a greater need for ancillary services, increasing the value of load flexibility programs with fast-response capability</a:t>
            </a:r>
          </a:p>
          <a:p>
            <a:pPr lvl="2"/>
            <a:r>
              <a:rPr lang="en-US" dirty="0"/>
              <a:t>Continued expansion and modernization of the T&amp;D system introduces a growing opportunity for non-wires alternatives</a:t>
            </a:r>
          </a:p>
          <a:p>
            <a:pPr lvl="2"/>
            <a:r>
              <a:rPr lang="en-US" dirty="0"/>
              <a:t>These market developments justify greater incentive payments for customer participation in load flexibility programs and also justify the introduction of robust smart water heating and Auto-DR programs, among others</a:t>
            </a:r>
          </a:p>
          <a:p>
            <a:pPr lvl="2"/>
            <a:r>
              <a:rPr lang="en-US" i="1" dirty="0"/>
              <a:t>Potential increase over existing DR capability: 83 GW (140% increase)</a:t>
            </a:r>
          </a:p>
        </p:txBody>
      </p:sp>
      <p:sp>
        <p:nvSpPr>
          <p:cNvPr id="4" name="Oval 3"/>
          <p:cNvSpPr/>
          <p:nvPr/>
        </p:nvSpPr>
        <p:spPr>
          <a:xfrm>
            <a:off x="1988420" y="1787337"/>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1</a:t>
            </a:r>
          </a:p>
        </p:txBody>
      </p:sp>
      <p:sp>
        <p:nvSpPr>
          <p:cNvPr id="7" name="Text Placeholder 2"/>
          <p:cNvSpPr txBox="1">
            <a:spLocks/>
          </p:cNvSpPr>
          <p:nvPr/>
        </p:nvSpPr>
        <p:spPr>
          <a:xfrm>
            <a:off x="1856508" y="1273485"/>
            <a:ext cx="8545092" cy="852094"/>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2B54"/>
              </a:buClr>
            </a:pPr>
            <a:r>
              <a:t>Three factors drive the national potential estimate of 198 GW</a:t>
            </a:r>
            <a:endParaRPr/>
          </a:p>
        </p:txBody>
      </p:sp>
      <p:sp>
        <p:nvSpPr>
          <p:cNvPr id="8" name="Oval 7"/>
          <p:cNvSpPr/>
          <p:nvPr/>
        </p:nvSpPr>
        <p:spPr>
          <a:xfrm>
            <a:off x="1988420" y="3147679"/>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2</a:t>
            </a:r>
          </a:p>
        </p:txBody>
      </p:sp>
      <p:sp>
        <p:nvSpPr>
          <p:cNvPr id="9" name="Oval 8"/>
          <p:cNvSpPr/>
          <p:nvPr/>
        </p:nvSpPr>
        <p:spPr>
          <a:xfrm>
            <a:off x="1975352" y="4556561"/>
            <a:ext cx="217040" cy="217040"/>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00" b="1" dirty="0">
                <a:solidFill>
                  <a:srgbClr val="002B54"/>
                </a:solidFill>
              </a:rPr>
              <a:t>3</a:t>
            </a:r>
          </a:p>
        </p:txBody>
      </p:sp>
    </p:spTree>
    <p:extLst>
      <p:ext uri="{BB962C8B-B14F-4D97-AF65-F5344CB8AC3E}">
        <p14:creationId xmlns:p14="http://schemas.microsoft.com/office/powerpoint/2010/main" val="1433787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4194" y="2609603"/>
            <a:ext cx="5493163" cy="3295898"/>
          </a:xfrm>
          <a:prstGeom prst="rect">
            <a:avLst/>
          </a:prstGeom>
        </p:spPr>
      </p:pic>
      <p:sp>
        <p:nvSpPr>
          <p:cNvPr id="2" name="Title 1"/>
          <p:cNvSpPr>
            <a:spLocks noGrp="1"/>
          </p:cNvSpPr>
          <p:nvPr>
            <p:ph type="title"/>
          </p:nvPr>
        </p:nvSpPr>
        <p:spPr/>
        <p:txBody>
          <a:bodyPr/>
          <a:lstStyle/>
          <a:p>
            <a:r>
              <a:rPr lang="en-US" dirty="0" smtClean="0"/>
              <a:t>Load flexibility value</a:t>
            </a:r>
            <a:endParaRPr lang="en-US" dirty="0"/>
          </a:p>
        </p:txBody>
      </p:sp>
      <p:sp>
        <p:nvSpPr>
          <p:cNvPr id="3" name="Text Placeholder 2"/>
          <p:cNvSpPr>
            <a:spLocks noGrp="1"/>
          </p:cNvSpPr>
          <p:nvPr>
            <p:ph type="body" sz="quarter" idx="14"/>
          </p:nvPr>
        </p:nvSpPr>
        <p:spPr>
          <a:xfrm>
            <a:off x="1856508" y="1178370"/>
            <a:ext cx="8545092" cy="658081"/>
          </a:xfrm>
        </p:spPr>
        <p:txBody>
          <a:bodyPr>
            <a:normAutofit/>
          </a:bodyPr>
          <a:lstStyle/>
          <a:p>
            <a:r>
              <a:rPr lang="en-US" sz="1800" dirty="0"/>
              <a:t>Avoided generation costs are the largest source of load flexibility value under national average conditions.  There is significant regional variation in this finding.</a:t>
            </a:r>
          </a:p>
        </p:txBody>
      </p:sp>
      <p:sp>
        <p:nvSpPr>
          <p:cNvPr id="5" name="TextBox 4"/>
          <p:cNvSpPr txBox="1"/>
          <p:nvPr/>
        </p:nvSpPr>
        <p:spPr>
          <a:xfrm>
            <a:off x="1725600" y="1908359"/>
            <a:ext cx="8676000" cy="369332"/>
          </a:xfrm>
          <a:prstGeom prst="rect">
            <a:avLst/>
          </a:prstGeom>
          <a:solidFill>
            <a:schemeClr val="tx2"/>
          </a:solidFill>
        </p:spPr>
        <p:txBody>
          <a:bodyPr wrap="square" rtlCol="0">
            <a:spAutoFit/>
          </a:bodyPr>
          <a:lstStyle/>
          <a:p>
            <a:pPr algn="ctr"/>
            <a:r>
              <a:rPr lang="en-GB" b="1" dirty="0">
                <a:solidFill>
                  <a:srgbClr val="FFFFFF"/>
                </a:solidFill>
              </a:rPr>
              <a:t>2030 Annual Benefits of National Load Flexibility Portfolio</a:t>
            </a:r>
            <a:endParaRPr lang="en-US" b="1" dirty="0">
              <a:solidFill>
                <a:srgbClr val="FFFFFF"/>
              </a:solidFill>
            </a:endParaRPr>
          </a:p>
        </p:txBody>
      </p:sp>
      <p:sp>
        <p:nvSpPr>
          <p:cNvPr id="6" name="TextBox 5"/>
          <p:cNvSpPr txBox="1"/>
          <p:nvPr/>
        </p:nvSpPr>
        <p:spPr>
          <a:xfrm>
            <a:off x="1632000" y="2567961"/>
            <a:ext cx="2016000" cy="3647152"/>
          </a:xfrm>
          <a:prstGeom prst="rect">
            <a:avLst/>
          </a:prstGeom>
          <a:noFill/>
        </p:spPr>
        <p:txBody>
          <a:bodyPr wrap="square" rtlCol="0">
            <a:spAutoFit/>
          </a:bodyPr>
          <a:lstStyle/>
          <a:p>
            <a:r>
              <a:rPr lang="en-US" sz="1100" b="1" dirty="0">
                <a:solidFill>
                  <a:srgbClr val="7FB9C2">
                    <a:lumMod val="50000"/>
                  </a:srgbClr>
                </a:solidFill>
              </a:rPr>
              <a:t>Avoided Generation Capacity,</a:t>
            </a:r>
          </a:p>
          <a:p>
            <a:r>
              <a:rPr lang="en-US" sz="1100" b="1" i="1" dirty="0">
                <a:solidFill>
                  <a:srgbClr val="7FB9C2">
                    <a:lumMod val="50000"/>
                  </a:srgbClr>
                </a:solidFill>
              </a:rPr>
              <a:t>$9.4 billion/yr (57%)</a:t>
            </a:r>
          </a:p>
          <a:p>
            <a:pPr marL="171450" indent="-171450">
              <a:buFont typeface="Arial" panose="020B0604020202020204" pitchFamily="34" charset="0"/>
              <a:buChar char="•"/>
            </a:pPr>
            <a:r>
              <a:rPr lang="en-US" sz="1100" dirty="0">
                <a:solidFill>
                  <a:srgbClr val="7FB9C2">
                    <a:lumMod val="50000"/>
                  </a:srgbClr>
                </a:solidFill>
              </a:rPr>
              <a:t>Value based on avoided cost of gas-fired combustion turbine, assuming no near-term peaking capacity need in some regions</a:t>
            </a:r>
          </a:p>
          <a:p>
            <a:pPr marL="171450" indent="-171450">
              <a:buFont typeface="Arial" panose="020B0604020202020204" pitchFamily="34" charset="0"/>
              <a:buChar char="•"/>
            </a:pPr>
            <a:r>
              <a:rPr lang="en-US" sz="1100" dirty="0">
                <a:solidFill>
                  <a:srgbClr val="7FB9C2">
                    <a:lumMod val="50000"/>
                  </a:srgbClr>
                </a:solidFill>
              </a:rPr>
              <a:t>Capacity remains the dominant source of load flexibility value through at least 2030</a:t>
            </a:r>
          </a:p>
          <a:p>
            <a:pPr marL="171450" indent="-171450">
              <a:buFont typeface="Arial" panose="020B0604020202020204" pitchFamily="34" charset="0"/>
              <a:buChar char="•"/>
            </a:pPr>
            <a:r>
              <a:rPr lang="en-US" sz="1100" dirty="0">
                <a:solidFill>
                  <a:srgbClr val="7FB9C2">
                    <a:lumMod val="50000"/>
                  </a:srgbClr>
                </a:solidFill>
              </a:rPr>
              <a:t>Capacity value will vary significantly by region; load flexibility poised to provide most capacity value in regions with pending capacity retirements, supply needs in transmission-constrained locations, or unexpected supply shortages</a:t>
            </a:r>
          </a:p>
          <a:p>
            <a:endParaRPr lang="en-US" sz="1100" dirty="0">
              <a:solidFill>
                <a:srgbClr val="7FB9C2">
                  <a:lumMod val="50000"/>
                </a:srgbClr>
              </a:solidFill>
            </a:endParaRPr>
          </a:p>
        </p:txBody>
      </p:sp>
      <p:sp>
        <p:nvSpPr>
          <p:cNvPr id="7" name="TextBox 6"/>
          <p:cNvSpPr txBox="1"/>
          <p:nvPr/>
        </p:nvSpPr>
        <p:spPr>
          <a:xfrm>
            <a:off x="6110400" y="2396520"/>
            <a:ext cx="4492800" cy="1107996"/>
          </a:xfrm>
          <a:prstGeom prst="rect">
            <a:avLst/>
          </a:prstGeom>
          <a:noFill/>
        </p:spPr>
        <p:txBody>
          <a:bodyPr wrap="square" rtlCol="0">
            <a:spAutoFit/>
          </a:bodyPr>
          <a:lstStyle/>
          <a:p>
            <a:r>
              <a:rPr lang="en-US" sz="1100" b="1" dirty="0">
                <a:solidFill>
                  <a:srgbClr val="6A7277"/>
                </a:solidFill>
              </a:rPr>
              <a:t>Avoided Transmission &amp; Distribution Capacity, </a:t>
            </a:r>
            <a:r>
              <a:rPr lang="en-US" sz="1100" b="1" i="1" dirty="0">
                <a:solidFill>
                  <a:srgbClr val="6A7277"/>
                </a:solidFill>
              </a:rPr>
              <a:t>$1.9 billion/yr (12%)</a:t>
            </a:r>
          </a:p>
          <a:p>
            <a:pPr marL="171450" indent="-171450">
              <a:buFont typeface="Arial" panose="020B0604020202020204" pitchFamily="34" charset="0"/>
              <a:buChar char="•"/>
            </a:pPr>
            <a:r>
              <a:rPr lang="en-US" sz="1100" dirty="0">
                <a:solidFill>
                  <a:srgbClr val="6A7277"/>
                </a:solidFill>
              </a:rPr>
              <a:t>Value includes system-wide benefits of peak demand reduction, plus added benefit of geographically targeted T&amp;D investment deferral</a:t>
            </a:r>
          </a:p>
          <a:p>
            <a:pPr marL="171450" indent="-171450">
              <a:buFont typeface="Arial" panose="020B0604020202020204" pitchFamily="34" charset="0"/>
              <a:buChar char="•"/>
            </a:pPr>
            <a:r>
              <a:rPr lang="en-US" sz="1100" dirty="0">
                <a:solidFill>
                  <a:srgbClr val="6A7277"/>
                </a:solidFill>
              </a:rPr>
              <a:t>Geo-targeted T&amp;D deferral opportunities are typically high value but limited in quantity of near-term need; this value is likely to grow as utility T&amp;D data collection and planning processes improve</a:t>
            </a:r>
          </a:p>
        </p:txBody>
      </p:sp>
      <p:sp>
        <p:nvSpPr>
          <p:cNvPr id="8" name="TextBox 7"/>
          <p:cNvSpPr txBox="1"/>
          <p:nvPr/>
        </p:nvSpPr>
        <p:spPr>
          <a:xfrm>
            <a:off x="1856508" y="6547024"/>
            <a:ext cx="7421892" cy="230832"/>
          </a:xfrm>
          <a:prstGeom prst="rect">
            <a:avLst/>
          </a:prstGeom>
          <a:noFill/>
        </p:spPr>
        <p:txBody>
          <a:bodyPr wrap="square" rtlCol="0">
            <a:spAutoFit/>
          </a:bodyPr>
          <a:lstStyle/>
          <a:p>
            <a:r>
              <a:rPr lang="en-US" sz="900" dirty="0">
                <a:solidFill>
                  <a:srgbClr val="302F35"/>
                </a:solidFill>
              </a:rPr>
              <a:t>Notes: Values shown in 2030 dollars. Values are gross benefits, before netting out costs of the load flexibility programs.</a:t>
            </a:r>
          </a:p>
        </p:txBody>
      </p:sp>
      <p:sp>
        <p:nvSpPr>
          <p:cNvPr id="9" name="TextBox 8"/>
          <p:cNvSpPr txBox="1"/>
          <p:nvPr/>
        </p:nvSpPr>
        <p:spPr>
          <a:xfrm>
            <a:off x="6585600" y="3623345"/>
            <a:ext cx="4017600" cy="1446550"/>
          </a:xfrm>
          <a:prstGeom prst="rect">
            <a:avLst/>
          </a:prstGeom>
          <a:noFill/>
        </p:spPr>
        <p:txBody>
          <a:bodyPr wrap="square" rtlCol="0">
            <a:spAutoFit/>
          </a:bodyPr>
          <a:lstStyle/>
          <a:p>
            <a:r>
              <a:rPr lang="en-US" sz="1100" b="1" dirty="0">
                <a:solidFill>
                  <a:srgbClr val="EF4623"/>
                </a:solidFill>
              </a:rPr>
              <a:t>Ancillary Services, </a:t>
            </a:r>
            <a:r>
              <a:rPr lang="en-US" sz="1100" b="1" i="1" dirty="0">
                <a:solidFill>
                  <a:srgbClr val="EF4623"/>
                </a:solidFill>
              </a:rPr>
              <a:t>$0.3 billion/yr (2%)</a:t>
            </a:r>
          </a:p>
          <a:p>
            <a:pPr marL="171450" indent="-171450">
              <a:buFont typeface="Arial" panose="020B0604020202020204" pitchFamily="34" charset="0"/>
              <a:buChar char="•"/>
            </a:pPr>
            <a:r>
              <a:rPr lang="en-US" sz="1100" dirty="0">
                <a:solidFill>
                  <a:srgbClr val="EF4623"/>
                </a:solidFill>
              </a:rPr>
              <a:t>Value accounts only for frequency regulation and assumes a need equal to 0.5% of system peak demand; additional value may exist if considering other ancillary services products</a:t>
            </a:r>
          </a:p>
          <a:p>
            <a:pPr marL="171450" indent="-171450">
              <a:buFont typeface="Arial" panose="020B0604020202020204" pitchFamily="34" charset="0"/>
              <a:buChar char="•"/>
            </a:pPr>
            <a:r>
              <a:rPr lang="en-US" sz="1100" dirty="0">
                <a:solidFill>
                  <a:srgbClr val="EF4623"/>
                </a:solidFill>
              </a:rPr>
              <a:t>Frequency regulation provides very high value to a small amount of capacity; in our analysis, the full need for frequency regulation can be served through a robust smart water heating program</a:t>
            </a:r>
          </a:p>
        </p:txBody>
      </p:sp>
      <p:sp>
        <p:nvSpPr>
          <p:cNvPr id="10" name="TextBox 9"/>
          <p:cNvSpPr txBox="1"/>
          <p:nvPr/>
        </p:nvSpPr>
        <p:spPr>
          <a:xfrm>
            <a:off x="6110400" y="5181022"/>
            <a:ext cx="4492800" cy="1277273"/>
          </a:xfrm>
          <a:prstGeom prst="rect">
            <a:avLst/>
          </a:prstGeom>
          <a:noFill/>
        </p:spPr>
        <p:txBody>
          <a:bodyPr wrap="square" rtlCol="0">
            <a:spAutoFit/>
          </a:bodyPr>
          <a:lstStyle/>
          <a:p>
            <a:r>
              <a:rPr lang="en-US" sz="1100" b="1" dirty="0">
                <a:solidFill>
                  <a:srgbClr val="002060"/>
                </a:solidFill>
              </a:rPr>
              <a:t>Avoided Energy Costs, </a:t>
            </a:r>
            <a:r>
              <a:rPr lang="en-US" sz="1100" b="1" i="1" dirty="0">
                <a:solidFill>
                  <a:srgbClr val="002060"/>
                </a:solidFill>
              </a:rPr>
              <a:t>$4.8 billion/yr (29%)</a:t>
            </a:r>
          </a:p>
          <a:p>
            <a:pPr marL="171450" indent="-171450">
              <a:buFont typeface="Arial" panose="020B0604020202020204" pitchFamily="34" charset="0"/>
              <a:buChar char="•"/>
            </a:pPr>
            <a:r>
              <a:rPr lang="en-US" sz="1100" dirty="0">
                <a:solidFill>
                  <a:srgbClr val="002060"/>
                </a:solidFill>
              </a:rPr>
              <a:t>Value accounts for reduced resource costs associated with shifting load to hours with lower cost to serve; does not include consumer benefits from reductions in wholesale price of electricity</a:t>
            </a:r>
          </a:p>
          <a:p>
            <a:pPr marL="171450" indent="-171450">
              <a:buFont typeface="Arial" panose="020B0604020202020204" pitchFamily="34" charset="0"/>
              <a:buChar char="•"/>
            </a:pPr>
            <a:r>
              <a:rPr lang="en-US" sz="1100" dirty="0">
                <a:solidFill>
                  <a:srgbClr val="002060"/>
                </a:solidFill>
              </a:rPr>
              <a:t>Energy value is best captured through programs that provide daily flexibility year-round, such as Auto-DR for C&amp;I customers, TOU rates, EV charging load control, and smart water heating</a:t>
            </a:r>
          </a:p>
        </p:txBody>
      </p:sp>
    </p:spTree>
    <p:extLst>
      <p:ext uri="{BB962C8B-B14F-4D97-AF65-F5344CB8AC3E}">
        <p14:creationId xmlns:p14="http://schemas.microsoft.com/office/powerpoint/2010/main" val="2298520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392550" y="2559971"/>
            <a:ext cx="3646305" cy="2544248"/>
          </a:xfrm>
          <a:prstGeom prst="rect">
            <a:avLst/>
          </a:prstGeom>
        </p:spPr>
      </p:pic>
      <p:sp>
        <p:nvSpPr>
          <p:cNvPr id="2" name="Title 1"/>
          <p:cNvSpPr>
            <a:spLocks noGrp="1"/>
          </p:cNvSpPr>
          <p:nvPr>
            <p:ph type="title"/>
          </p:nvPr>
        </p:nvSpPr>
        <p:spPr/>
        <p:txBody>
          <a:bodyPr/>
          <a:lstStyle/>
          <a:p>
            <a:r>
              <a:rPr lang="en-US" dirty="0" smtClean="0"/>
              <a:t>Operational implications</a:t>
            </a:r>
            <a:endParaRPr lang="en-US" dirty="0"/>
          </a:p>
        </p:txBody>
      </p:sp>
      <p:sp>
        <p:nvSpPr>
          <p:cNvPr id="3" name="Text Placeholder 2"/>
          <p:cNvSpPr>
            <a:spLocks noGrp="1"/>
          </p:cNvSpPr>
          <p:nvPr>
            <p:ph type="body" sz="quarter" idx="14"/>
          </p:nvPr>
        </p:nvSpPr>
        <p:spPr>
          <a:xfrm>
            <a:off x="1839163" y="1210887"/>
            <a:ext cx="8348443" cy="701041"/>
          </a:xfrm>
        </p:spPr>
        <p:txBody>
          <a:bodyPr>
            <a:normAutofit lnSpcReduction="10000"/>
          </a:bodyPr>
          <a:lstStyle/>
          <a:p>
            <a:r>
              <a:rPr lang="en-US" dirty="0" smtClean="0"/>
              <a:t>Deep load reductions will require significant changes to the way DR programs have been utilized historically</a:t>
            </a:r>
            <a:endParaRPr lang="en-US" dirty="0"/>
          </a:p>
        </p:txBody>
      </p:sp>
      <p:pic>
        <p:nvPicPr>
          <p:cNvPr id="4" name="Picture 3"/>
          <p:cNvPicPr>
            <a:picLocks noChangeAspect="1"/>
          </p:cNvPicPr>
          <p:nvPr/>
        </p:nvPicPr>
        <p:blipFill rotWithShape="1">
          <a:blip r:embed="rId3"/>
          <a:srcRect l="9456" r="16646"/>
          <a:stretch/>
        </p:blipFill>
        <p:spPr>
          <a:xfrm>
            <a:off x="2896254" y="2457878"/>
            <a:ext cx="3218400" cy="2423572"/>
          </a:xfrm>
          <a:prstGeom prst="rect">
            <a:avLst/>
          </a:prstGeom>
        </p:spPr>
      </p:pic>
      <p:sp>
        <p:nvSpPr>
          <p:cNvPr id="5" name="TextBox 4"/>
          <p:cNvSpPr txBox="1"/>
          <p:nvPr/>
        </p:nvSpPr>
        <p:spPr>
          <a:xfrm>
            <a:off x="1926301" y="2022937"/>
            <a:ext cx="4122031" cy="338554"/>
          </a:xfrm>
          <a:prstGeom prst="rect">
            <a:avLst/>
          </a:prstGeom>
          <a:solidFill>
            <a:schemeClr val="tx2"/>
          </a:solidFill>
        </p:spPr>
        <p:txBody>
          <a:bodyPr wrap="square" rtlCol="0">
            <a:spAutoFit/>
          </a:bodyPr>
          <a:lstStyle/>
          <a:p>
            <a:pPr algn="ctr"/>
            <a:r>
              <a:rPr lang="en-GB" sz="1600" b="1" dirty="0">
                <a:solidFill>
                  <a:srgbClr val="FFFFFF"/>
                </a:solidFill>
              </a:rPr>
              <a:t>Utility Load Duration Curve (Top 1,000 Hours)</a:t>
            </a:r>
            <a:endParaRPr lang="en-US" sz="1600" b="1" dirty="0">
              <a:solidFill>
                <a:srgbClr val="FFFFFF"/>
              </a:solidFill>
            </a:endParaRPr>
          </a:p>
        </p:txBody>
      </p:sp>
      <p:sp>
        <p:nvSpPr>
          <p:cNvPr id="7" name="TextBox 6"/>
          <p:cNvSpPr txBox="1"/>
          <p:nvPr/>
        </p:nvSpPr>
        <p:spPr>
          <a:xfrm>
            <a:off x="6392551" y="2022937"/>
            <a:ext cx="3625425" cy="338554"/>
          </a:xfrm>
          <a:prstGeom prst="rect">
            <a:avLst/>
          </a:prstGeom>
          <a:solidFill>
            <a:schemeClr val="tx2"/>
          </a:solidFill>
        </p:spPr>
        <p:txBody>
          <a:bodyPr wrap="square" rtlCol="0">
            <a:spAutoFit/>
          </a:bodyPr>
          <a:lstStyle/>
          <a:p>
            <a:pPr algn="ctr"/>
            <a:r>
              <a:rPr lang="en-GB" sz="1600" b="1" dirty="0">
                <a:solidFill>
                  <a:srgbClr val="FFFFFF"/>
                </a:solidFill>
              </a:rPr>
              <a:t>Required # Hours of Dispatch Over Year</a:t>
            </a:r>
            <a:endParaRPr lang="en-US" sz="1600" b="1" dirty="0">
              <a:solidFill>
                <a:srgbClr val="FFFFFF"/>
              </a:solidFill>
            </a:endParaRPr>
          </a:p>
        </p:txBody>
      </p:sp>
      <p:cxnSp>
        <p:nvCxnSpPr>
          <p:cNvPr id="9" name="Straight Connector 8"/>
          <p:cNvCxnSpPr/>
          <p:nvPr/>
        </p:nvCxnSpPr>
        <p:spPr>
          <a:xfrm flipV="1">
            <a:off x="3241854" y="3370321"/>
            <a:ext cx="0" cy="1144798"/>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947856" y="3370321"/>
            <a:ext cx="293998" cy="0"/>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185910" y="3341808"/>
            <a:ext cx="93600" cy="93600"/>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cxnSp>
        <p:nvCxnSpPr>
          <p:cNvPr id="17" name="Straight Arrow Connector 16"/>
          <p:cNvCxnSpPr/>
          <p:nvPr/>
        </p:nvCxnSpPr>
        <p:spPr>
          <a:xfrm>
            <a:off x="2838654" y="2851920"/>
            <a:ext cx="0" cy="51840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738346" y="2772596"/>
            <a:ext cx="1100308" cy="900246"/>
          </a:xfrm>
          <a:prstGeom prst="rect">
            <a:avLst/>
          </a:prstGeom>
          <a:noFill/>
        </p:spPr>
        <p:txBody>
          <a:bodyPr wrap="square" rtlCol="0">
            <a:spAutoFit/>
          </a:bodyPr>
          <a:lstStyle/>
          <a:p>
            <a:r>
              <a:rPr lang="en-US" sz="1050" dirty="0">
                <a:solidFill>
                  <a:srgbClr val="EF4623"/>
                </a:solidFill>
              </a:rPr>
              <a:t>15% reduction in system peak demand from load flexibility portfolio</a:t>
            </a:r>
          </a:p>
        </p:txBody>
      </p:sp>
      <p:cxnSp>
        <p:nvCxnSpPr>
          <p:cNvPr id="19" name="Straight Arrow Connector 18"/>
          <p:cNvCxnSpPr/>
          <p:nvPr/>
        </p:nvCxnSpPr>
        <p:spPr>
          <a:xfrm>
            <a:off x="2947856" y="4820250"/>
            <a:ext cx="293999" cy="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38654" y="4887343"/>
            <a:ext cx="1709346" cy="415498"/>
          </a:xfrm>
          <a:prstGeom prst="rect">
            <a:avLst/>
          </a:prstGeom>
          <a:noFill/>
        </p:spPr>
        <p:txBody>
          <a:bodyPr wrap="square" rtlCol="0">
            <a:spAutoFit/>
          </a:bodyPr>
          <a:lstStyle/>
          <a:p>
            <a:r>
              <a:rPr lang="en-US" sz="1050" dirty="0">
                <a:solidFill>
                  <a:srgbClr val="EF4623"/>
                </a:solidFill>
              </a:rPr>
              <a:t>106 hours of DR dispatch required to flatten peak</a:t>
            </a:r>
          </a:p>
        </p:txBody>
      </p:sp>
      <p:sp>
        <p:nvSpPr>
          <p:cNvPr id="24" name="TextBox 23"/>
          <p:cNvSpPr txBox="1"/>
          <p:nvPr/>
        </p:nvSpPr>
        <p:spPr>
          <a:xfrm>
            <a:off x="1647708" y="6587510"/>
            <a:ext cx="7421892" cy="230832"/>
          </a:xfrm>
          <a:prstGeom prst="rect">
            <a:avLst/>
          </a:prstGeom>
          <a:noFill/>
        </p:spPr>
        <p:txBody>
          <a:bodyPr wrap="square" rtlCol="0">
            <a:spAutoFit/>
          </a:bodyPr>
          <a:lstStyle/>
          <a:p>
            <a:r>
              <a:rPr lang="en-US" sz="900" dirty="0">
                <a:solidFill>
                  <a:srgbClr val="302F35"/>
                </a:solidFill>
              </a:rPr>
              <a:t>Notes: Based on actual load data for a large Midwestern utility during a year with a hotter-than-normal summer.</a:t>
            </a:r>
          </a:p>
        </p:txBody>
      </p:sp>
      <p:sp>
        <p:nvSpPr>
          <p:cNvPr id="25" name="Rectangle 24"/>
          <p:cNvSpPr/>
          <p:nvPr/>
        </p:nvSpPr>
        <p:spPr>
          <a:xfrm>
            <a:off x="1926300" y="5510584"/>
            <a:ext cx="8058438" cy="83524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p>
            <a:r>
              <a:rPr lang="en-US" b="1" dirty="0">
                <a:solidFill>
                  <a:srgbClr val="002B54"/>
                </a:solidFill>
              </a:rPr>
              <a:t>Implications:</a:t>
            </a:r>
            <a:r>
              <a:rPr lang="en-US" dirty="0">
                <a:solidFill>
                  <a:srgbClr val="002B54"/>
                </a:solidFill>
              </a:rPr>
              <a:t> Load flexibility programs will need to be dispatched much more frequently and during a broader window of hours of the day.  This requires new customer engagement initiatives and advanced portfolio dispatch strategies.</a:t>
            </a:r>
          </a:p>
        </p:txBody>
      </p:sp>
      <p:sp>
        <p:nvSpPr>
          <p:cNvPr id="26" name="TextBox 25"/>
          <p:cNvSpPr txBox="1"/>
          <p:nvPr/>
        </p:nvSpPr>
        <p:spPr>
          <a:xfrm>
            <a:off x="6880174" y="2691764"/>
            <a:ext cx="1512627" cy="738664"/>
          </a:xfrm>
          <a:prstGeom prst="rect">
            <a:avLst/>
          </a:prstGeom>
          <a:solidFill>
            <a:srgbClr val="FFFFFF"/>
          </a:solidFill>
        </p:spPr>
        <p:txBody>
          <a:bodyPr wrap="square" rtlCol="0">
            <a:spAutoFit/>
          </a:bodyPr>
          <a:lstStyle/>
          <a:p>
            <a:r>
              <a:rPr lang="en-US" sz="1050" dirty="0">
                <a:solidFill>
                  <a:srgbClr val="EF4623"/>
                </a:solidFill>
              </a:rPr>
              <a:t>Max consecutive hours of dispatch required in one day to achieve 15% peak reduction = 12 hrs</a:t>
            </a:r>
          </a:p>
        </p:txBody>
      </p:sp>
    </p:spTree>
    <p:extLst>
      <p:ext uri="{BB962C8B-B14F-4D97-AF65-F5344CB8AC3E}">
        <p14:creationId xmlns:p14="http://schemas.microsoft.com/office/powerpoint/2010/main" val="420066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Today’s Agenda</a:t>
            </a:r>
            <a:endParaRPr lang="en-US" cap="none" dirty="0"/>
          </a:p>
        </p:txBody>
      </p:sp>
      <p:sp>
        <p:nvSpPr>
          <p:cNvPr id="9" name="Content Placeholder 8"/>
          <p:cNvSpPr>
            <a:spLocks noGrp="1"/>
          </p:cNvSpPr>
          <p:nvPr>
            <p:ph sz="half" idx="1"/>
          </p:nvPr>
        </p:nvSpPr>
        <p:spPr>
          <a:xfrm>
            <a:off x="1205343" y="2011680"/>
            <a:ext cx="9935407" cy="4206240"/>
          </a:xfrm>
        </p:spPr>
        <p:txBody>
          <a:bodyPr/>
          <a:lstStyle/>
          <a:p>
            <a:r>
              <a:rPr lang="en-US" b="1" dirty="0"/>
              <a:t>1:30 </a:t>
            </a:r>
            <a:r>
              <a:rPr lang="en-US" dirty="0" smtClean="0"/>
              <a:t>	Welcome </a:t>
            </a:r>
            <a:r>
              <a:rPr lang="en-US" dirty="0"/>
              <a:t>and introduction</a:t>
            </a:r>
          </a:p>
          <a:p>
            <a:r>
              <a:rPr lang="en-US" b="1" dirty="0"/>
              <a:t>1:40 </a:t>
            </a:r>
            <a:r>
              <a:rPr lang="en-US" dirty="0" smtClean="0"/>
              <a:t>	Potential </a:t>
            </a:r>
            <a:r>
              <a:rPr lang="en-US" dirty="0"/>
              <a:t>for Load Flexibility – The Brattle Group</a:t>
            </a:r>
          </a:p>
          <a:p>
            <a:r>
              <a:rPr lang="en-US" b="1" dirty="0"/>
              <a:t>2:55</a:t>
            </a:r>
            <a:r>
              <a:rPr lang="en-US" dirty="0"/>
              <a:t> </a:t>
            </a:r>
            <a:r>
              <a:rPr lang="en-US" dirty="0" smtClean="0"/>
              <a:t>	Ten </a:t>
            </a:r>
            <a:r>
              <a:rPr lang="en-US" dirty="0"/>
              <a:t>minute </a:t>
            </a:r>
            <a:r>
              <a:rPr lang="en-US" dirty="0" smtClean="0"/>
              <a:t>break</a:t>
            </a:r>
            <a:r>
              <a:rPr lang="en-US" baseline="30000" dirty="0" smtClean="0"/>
              <a:t>*</a:t>
            </a:r>
            <a:endParaRPr lang="en-US" baseline="30000" dirty="0"/>
          </a:p>
          <a:p>
            <a:r>
              <a:rPr lang="en-US" b="1" dirty="0"/>
              <a:t>3:05</a:t>
            </a:r>
            <a:r>
              <a:rPr lang="en-US" dirty="0"/>
              <a:t> </a:t>
            </a:r>
            <a:r>
              <a:rPr lang="en-US" dirty="0" smtClean="0"/>
              <a:t>	DR </a:t>
            </a:r>
            <a:r>
              <a:rPr lang="en-US" dirty="0"/>
              <a:t>insights for the northwest – Pacific Northwest National </a:t>
            </a:r>
            <a:r>
              <a:rPr lang="en-US" dirty="0" smtClean="0"/>
              <a:t>Laboratory</a:t>
            </a:r>
            <a:endParaRPr lang="en-US" dirty="0"/>
          </a:p>
          <a:p>
            <a:r>
              <a:rPr lang="en-US" b="1" dirty="0"/>
              <a:t> 4:00 </a:t>
            </a:r>
            <a:r>
              <a:rPr lang="en-US" dirty="0" smtClean="0"/>
              <a:t>	Facilitated discussion </a:t>
            </a:r>
            <a:r>
              <a:rPr lang="en-US" dirty="0"/>
              <a:t>on DR potential and CEIP </a:t>
            </a:r>
            <a:r>
              <a:rPr lang="en-US" dirty="0" smtClean="0"/>
              <a:t>targets</a:t>
            </a:r>
          </a:p>
          <a:p>
            <a:r>
              <a:rPr lang="en-US" b="1" dirty="0"/>
              <a:t>4:45</a:t>
            </a:r>
            <a:r>
              <a:rPr lang="en-US" dirty="0"/>
              <a:t> </a:t>
            </a:r>
            <a:r>
              <a:rPr lang="en-US" dirty="0" smtClean="0"/>
              <a:t>	Next </a:t>
            </a:r>
            <a:r>
              <a:rPr lang="en-US" dirty="0"/>
              <a:t>steps </a:t>
            </a:r>
            <a:endParaRPr lang="en-US" dirty="0" smtClean="0"/>
          </a:p>
          <a:p>
            <a:endParaRPr lang="en-US" dirty="0"/>
          </a:p>
          <a:p>
            <a:pPr marL="0" indent="0">
              <a:buNone/>
            </a:pPr>
            <a:r>
              <a:rPr lang="en-US" sz="2000" baseline="30000" dirty="0"/>
              <a:t> </a:t>
            </a:r>
            <a:r>
              <a:rPr lang="en-US" sz="2000" dirty="0" smtClean="0"/>
              <a:t>                                                                       </a:t>
            </a:r>
            <a:r>
              <a:rPr lang="en-US" sz="1800" baseline="30000" dirty="0" smtClean="0"/>
              <a:t>* </a:t>
            </a:r>
            <a:r>
              <a:rPr lang="en-US" sz="1800" dirty="0" smtClean="0"/>
              <a:t>Additional 5 min bio breaks will be announced verbally</a:t>
            </a:r>
            <a:endParaRPr lang="en-US" sz="1800" dirty="0"/>
          </a:p>
        </p:txBody>
      </p:sp>
      <p:sp>
        <p:nvSpPr>
          <p:cNvPr id="7" name="Slide Number Placeholder 6"/>
          <p:cNvSpPr>
            <a:spLocks noGrp="1"/>
          </p:cNvSpPr>
          <p:nvPr>
            <p:ph type="sldNum" sz="quarter" idx="12"/>
          </p:nvPr>
        </p:nvSpPr>
        <p:spPr/>
        <p:txBody>
          <a:bodyPr/>
          <a:lstStyle/>
          <a:p>
            <a:fld id="{2845CD35-F553-4E08-A833-EDD8479A35EB}" type="slidenum">
              <a:rPr lang="en-US" smtClean="0"/>
              <a:t>4</a:t>
            </a:fld>
            <a:endParaRPr lang="en-US"/>
          </a:p>
        </p:txBody>
      </p:sp>
      <p:pic>
        <p:nvPicPr>
          <p:cNvPr id="8" name="Picture 7"/>
          <p:cNvPicPr>
            <a:picLocks noChangeAspect="1"/>
          </p:cNvPicPr>
          <p:nvPr/>
        </p:nvPicPr>
        <p:blipFill>
          <a:blip r:embed="rId2"/>
          <a:stretch>
            <a:fillRect/>
          </a:stretch>
        </p:blipFill>
        <p:spPr>
          <a:xfrm>
            <a:off x="10986999" y="5650887"/>
            <a:ext cx="1213209" cy="1207113"/>
          </a:xfrm>
          <a:prstGeom prst="rect">
            <a:avLst/>
          </a:prstGeom>
        </p:spPr>
      </p:pic>
      <p:sp>
        <p:nvSpPr>
          <p:cNvPr id="11" name="Rectangle 10"/>
          <p:cNvSpPr/>
          <p:nvPr/>
        </p:nvSpPr>
        <p:spPr>
          <a:xfrm>
            <a:off x="298580" y="0"/>
            <a:ext cx="531844" cy="6858000"/>
          </a:xfrm>
          <a:prstGeom prst="rect">
            <a:avLst/>
          </a:prstGeom>
          <a:solidFill>
            <a:srgbClr val="3BBAC3"/>
          </a:solidFill>
          <a:ln>
            <a:solidFill>
              <a:srgbClr val="3BB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41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&amp; market developments</a:t>
            </a:r>
            <a:endParaRPr lang="en-US" dirty="0"/>
          </a:p>
        </p:txBody>
      </p:sp>
      <p:sp>
        <p:nvSpPr>
          <p:cNvPr id="3" name="Text Placeholder 2"/>
          <p:cNvSpPr>
            <a:spLocks noGrp="1"/>
          </p:cNvSpPr>
          <p:nvPr>
            <p:ph type="body" sz="quarter" idx="14"/>
          </p:nvPr>
        </p:nvSpPr>
        <p:spPr>
          <a:xfrm>
            <a:off x="1856509" y="1273486"/>
            <a:ext cx="8348443" cy="837255"/>
          </a:xfrm>
        </p:spPr>
        <p:txBody>
          <a:bodyPr/>
          <a:lstStyle/>
          <a:p>
            <a:r>
              <a:rPr lang="en-US" dirty="0" smtClean="0"/>
              <a:t>The constantly evolving policy and market landscape will define new load flexibility opportunities and challenges</a:t>
            </a:r>
          </a:p>
        </p:txBody>
      </p:sp>
      <p:grpSp>
        <p:nvGrpSpPr>
          <p:cNvPr id="8" name="Group 7"/>
          <p:cNvGrpSpPr/>
          <p:nvPr/>
        </p:nvGrpSpPr>
        <p:grpSpPr>
          <a:xfrm>
            <a:off x="2045969" y="2253525"/>
            <a:ext cx="2286000" cy="1767840"/>
            <a:chOff x="1051560" y="2308860"/>
            <a:chExt cx="2286000" cy="1767840"/>
          </a:xfrm>
        </p:grpSpPr>
        <p:sp>
          <p:nvSpPr>
            <p:cNvPr id="4" name="Rectangle 3"/>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Policies are increasingly opening wholesale markets to demand-side participation (e.g., FERC Order 745)</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Existing market rules still undervalue load flexibility (e.g., year-round, 10-hour performance requirement for capacity credit)</a:t>
              </a:r>
            </a:p>
            <a:p>
              <a:endParaRPr lang="en-US" sz="1200" dirty="0">
                <a:solidFill>
                  <a:srgbClr val="002B54"/>
                </a:solidFill>
              </a:endParaRPr>
            </a:p>
          </p:txBody>
        </p:sp>
        <p:sp>
          <p:nvSpPr>
            <p:cNvPr id="5" name="Rectangle 4"/>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Wholesale Market Design</a:t>
              </a:r>
            </a:p>
          </p:txBody>
        </p:sp>
        <p:sp>
          <p:nvSpPr>
            <p:cNvPr id="6" name="Down Arrow 5"/>
            <p:cNvSpPr/>
            <p:nvPr/>
          </p:nvSpPr>
          <p:spPr>
            <a:xfrm>
              <a:off x="1074420" y="342519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7" name="Down Arrow 6"/>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9" name="Group 8"/>
          <p:cNvGrpSpPr/>
          <p:nvPr/>
        </p:nvGrpSpPr>
        <p:grpSpPr>
          <a:xfrm>
            <a:off x="7616191" y="2232346"/>
            <a:ext cx="2286000" cy="1767840"/>
            <a:chOff x="1051560" y="2308860"/>
            <a:chExt cx="2286000" cy="1767840"/>
          </a:xfrm>
        </p:grpSpPr>
        <p:sp>
          <p:nvSpPr>
            <p:cNvPr id="10" name="Rectangle 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10000"/>
            </a:bodyPr>
            <a:lstStyle/>
            <a:p>
              <a:pPr marL="171450" indent="-171450">
                <a:buFont typeface="Arial" panose="020B0604020202020204" pitchFamily="34" charset="0"/>
                <a:buChar char="•"/>
              </a:pPr>
              <a:r>
                <a:rPr lang="en-US" sz="1200" dirty="0">
                  <a:solidFill>
                    <a:srgbClr val="002B54"/>
                  </a:solidFill>
                </a:rPr>
                <a:t>The transition to a fully decarbonized and electrified economy will create massive fluctuations in power supply and load, emphasizing the value of load flexibility</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Seasonal mismatches between supply and demand will be difficult to mitigate through load flexibility alone</a:t>
              </a:r>
            </a:p>
            <a:p>
              <a:endParaRPr lang="en-US" sz="1200" dirty="0">
                <a:solidFill>
                  <a:srgbClr val="002B54"/>
                </a:solidFill>
              </a:endParaRPr>
            </a:p>
          </p:txBody>
        </p:sp>
        <p:sp>
          <p:nvSpPr>
            <p:cNvPr id="11" name="Rectangle 1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Deep Decarbonization Policies</a:t>
              </a:r>
            </a:p>
          </p:txBody>
        </p:sp>
        <p:sp>
          <p:nvSpPr>
            <p:cNvPr id="12" name="Down Arrow 11"/>
            <p:cNvSpPr/>
            <p:nvPr/>
          </p:nvSpPr>
          <p:spPr>
            <a:xfrm>
              <a:off x="1074420" y="3480659"/>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3" name="Down Arrow 12"/>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14" name="Group 13"/>
          <p:cNvGrpSpPr/>
          <p:nvPr/>
        </p:nvGrpSpPr>
        <p:grpSpPr>
          <a:xfrm>
            <a:off x="4831080" y="4495486"/>
            <a:ext cx="2286000" cy="1767840"/>
            <a:chOff x="1051560" y="2308860"/>
            <a:chExt cx="2286000" cy="1767840"/>
          </a:xfrm>
        </p:grpSpPr>
        <p:sp>
          <p:nvSpPr>
            <p:cNvPr id="15" name="Rectangle 14"/>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10000"/>
            </a:bodyPr>
            <a:lstStyle/>
            <a:p>
              <a:pPr marL="171450" indent="-171450">
                <a:buFont typeface="Arial" panose="020B0604020202020204" pitchFamily="34" charset="0"/>
                <a:buChar char="•"/>
              </a:pPr>
              <a:r>
                <a:rPr lang="en-US" sz="1200" dirty="0">
                  <a:solidFill>
                    <a:srgbClr val="002B54"/>
                  </a:solidFill>
                  <a:hlinkClick r:id="rId2"/>
                </a:rPr>
                <a:t>Performance incentive mechanisms</a:t>
              </a:r>
              <a:r>
                <a:rPr lang="en-US" sz="1200" dirty="0">
                  <a:solidFill>
                    <a:srgbClr val="002B54"/>
                  </a:solidFill>
                </a:rPr>
                <a:t> will provide utilities with a financial incentive to pursue load flexibility as an alternative to capital investment in grid infrastructure</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Without accompanying incentives, traditional cost-of-service regulation discourages utility investment in demand-side resource options</a:t>
              </a:r>
            </a:p>
            <a:p>
              <a:endParaRPr lang="en-US" sz="1200" dirty="0">
                <a:solidFill>
                  <a:srgbClr val="002B54"/>
                </a:solidFill>
              </a:endParaRPr>
            </a:p>
          </p:txBody>
        </p:sp>
        <p:sp>
          <p:nvSpPr>
            <p:cNvPr id="16" name="Rectangle 15"/>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Regulatory Incentives</a:t>
              </a:r>
            </a:p>
          </p:txBody>
        </p:sp>
        <p:sp>
          <p:nvSpPr>
            <p:cNvPr id="17" name="Down Arrow 16"/>
            <p:cNvSpPr/>
            <p:nvPr/>
          </p:nvSpPr>
          <p:spPr>
            <a:xfrm>
              <a:off x="1074420" y="349164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18" name="Down Arrow 17"/>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19" name="Group 18"/>
          <p:cNvGrpSpPr/>
          <p:nvPr/>
        </p:nvGrpSpPr>
        <p:grpSpPr>
          <a:xfrm>
            <a:off x="2045969" y="4495486"/>
            <a:ext cx="2286000" cy="1767840"/>
            <a:chOff x="1051560" y="2308860"/>
            <a:chExt cx="2286000" cy="1767840"/>
          </a:xfrm>
        </p:grpSpPr>
        <p:sp>
          <p:nvSpPr>
            <p:cNvPr id="20" name="Rectangle 1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Standards such as </a:t>
              </a:r>
              <a:r>
                <a:rPr lang="en-US" sz="1200" dirty="0">
                  <a:solidFill>
                    <a:srgbClr val="002B54"/>
                  </a:solidFill>
                  <a:hlinkClick r:id="rId3"/>
                </a:rPr>
                <a:t>CTA-2045</a:t>
              </a:r>
              <a:r>
                <a:rPr lang="en-US" sz="1200" dirty="0">
                  <a:solidFill>
                    <a:srgbClr val="002B54"/>
                  </a:solidFill>
                </a:rPr>
                <a:t> can significantly reduce load flexibility technology costs for consumers</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Policies prohibiting programs that promote electrification, such as the </a:t>
              </a:r>
              <a:r>
                <a:rPr lang="en-US" sz="1200" dirty="0">
                  <a:solidFill>
                    <a:srgbClr val="002B54"/>
                  </a:solidFill>
                  <a:hlinkClick r:id="rId4"/>
                </a:rPr>
                <a:t>Three Prong Test</a:t>
              </a:r>
              <a:r>
                <a:rPr lang="en-US" sz="1200" dirty="0">
                  <a:solidFill>
                    <a:srgbClr val="002B54"/>
                  </a:solidFill>
                </a:rPr>
                <a:t> in California, will inhibit adoption of load flexibility technologies</a:t>
              </a:r>
            </a:p>
            <a:p>
              <a:endParaRPr lang="en-US" sz="1200" dirty="0">
                <a:solidFill>
                  <a:srgbClr val="002B54"/>
                </a:solidFill>
              </a:endParaRPr>
            </a:p>
          </p:txBody>
        </p:sp>
        <p:sp>
          <p:nvSpPr>
            <p:cNvPr id="21" name="Rectangle 2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Codes and Standards</a:t>
              </a:r>
            </a:p>
          </p:txBody>
        </p:sp>
        <p:sp>
          <p:nvSpPr>
            <p:cNvPr id="22" name="Down Arrow 21"/>
            <p:cNvSpPr/>
            <p:nvPr/>
          </p:nvSpPr>
          <p:spPr>
            <a:xfrm>
              <a:off x="1074420" y="326136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3" name="Down Arrow 22"/>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4" name="Group 23"/>
          <p:cNvGrpSpPr/>
          <p:nvPr/>
        </p:nvGrpSpPr>
        <p:grpSpPr>
          <a:xfrm>
            <a:off x="4831080" y="2232346"/>
            <a:ext cx="2286000" cy="1767840"/>
            <a:chOff x="1051560" y="2308860"/>
            <a:chExt cx="2286000" cy="1767840"/>
          </a:xfrm>
        </p:grpSpPr>
        <p:sp>
          <p:nvSpPr>
            <p:cNvPr id="25" name="Rectangle 24"/>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92500" lnSpcReduction="10000"/>
            </a:bodyPr>
            <a:lstStyle/>
            <a:p>
              <a:pPr marL="171450" indent="-171450">
                <a:buFont typeface="Arial" panose="020B0604020202020204" pitchFamily="34" charset="0"/>
                <a:buChar char="•"/>
              </a:pPr>
              <a:r>
                <a:rPr lang="en-US" sz="1200" dirty="0">
                  <a:solidFill>
                    <a:srgbClr val="002B54"/>
                  </a:solidFill>
                </a:rPr>
                <a:t>Cost declines for smart home technologies and EVs could accelerate load flexibility adoption</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Batteries and solar PV could soon become the technology that load flexibility competes with, rather than combustion turbines</a:t>
              </a:r>
            </a:p>
            <a:p>
              <a:endParaRPr lang="en-US" sz="1200" dirty="0">
                <a:solidFill>
                  <a:srgbClr val="002B54"/>
                </a:solidFill>
              </a:endParaRPr>
            </a:p>
          </p:txBody>
        </p:sp>
        <p:sp>
          <p:nvSpPr>
            <p:cNvPr id="26" name="Rectangle 25"/>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Emerging Technologies</a:t>
              </a:r>
            </a:p>
          </p:txBody>
        </p:sp>
        <p:sp>
          <p:nvSpPr>
            <p:cNvPr id="27" name="Down Arrow 26"/>
            <p:cNvSpPr/>
            <p:nvPr/>
          </p:nvSpPr>
          <p:spPr>
            <a:xfrm>
              <a:off x="1074420" y="342519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28" name="Down Arrow 27"/>
            <p:cNvSpPr/>
            <p:nvPr/>
          </p:nvSpPr>
          <p:spPr>
            <a:xfrm rot="10800000">
              <a:off x="1074420" y="265938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grpSp>
        <p:nvGrpSpPr>
          <p:cNvPr id="29" name="Group 28"/>
          <p:cNvGrpSpPr/>
          <p:nvPr/>
        </p:nvGrpSpPr>
        <p:grpSpPr>
          <a:xfrm>
            <a:off x="7616191" y="4506916"/>
            <a:ext cx="2286000" cy="1767840"/>
            <a:chOff x="1051560" y="2308860"/>
            <a:chExt cx="2286000" cy="1767840"/>
          </a:xfrm>
        </p:grpSpPr>
        <p:sp>
          <p:nvSpPr>
            <p:cNvPr id="30" name="Rectangle 29"/>
            <p:cNvSpPr/>
            <p:nvPr/>
          </p:nvSpPr>
          <p:spPr>
            <a:xfrm>
              <a:off x="1051560" y="2590800"/>
              <a:ext cx="2286000" cy="1485900"/>
            </a:xfrm>
            <a:prstGeom prst="rect">
              <a:avLst/>
            </a:prstGeom>
            <a:solidFill>
              <a:schemeClr val="accent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t" anchorCtr="0">
              <a:normAutofit fontScale="85000" lnSpcReduction="20000"/>
            </a:bodyPr>
            <a:lstStyle/>
            <a:p>
              <a:pPr marL="171450" indent="-171450">
                <a:buFont typeface="Arial" panose="020B0604020202020204" pitchFamily="34" charset="0"/>
                <a:buChar char="•"/>
              </a:pPr>
              <a:r>
                <a:rPr lang="en-US" sz="1200" dirty="0">
                  <a:solidFill>
                    <a:srgbClr val="002B54"/>
                  </a:solidFill>
                </a:rPr>
                <a:t>Some utilities are using increasingly sophisticated modeling techniques to account for the unique value of load flexibility, putting it on a level playing field with conventional generation resources in planning activities</a:t>
              </a:r>
            </a:p>
            <a:p>
              <a:pPr marL="171450" indent="-171450">
                <a:buFont typeface="Arial" panose="020B0604020202020204" pitchFamily="34" charset="0"/>
                <a:buChar char="•"/>
              </a:pPr>
              <a:endParaRPr lang="en-US" sz="1200" dirty="0">
                <a:solidFill>
                  <a:srgbClr val="002B54"/>
                </a:solidFill>
              </a:endParaRPr>
            </a:p>
            <a:p>
              <a:pPr marL="171450" indent="-171450">
                <a:buFont typeface="Arial" panose="020B0604020202020204" pitchFamily="34" charset="0"/>
                <a:buChar char="•"/>
              </a:pPr>
              <a:r>
                <a:rPr lang="en-US" sz="1200" dirty="0">
                  <a:solidFill>
                    <a:srgbClr val="002B54"/>
                  </a:solidFill>
                </a:rPr>
                <a:t>Most traditional off-the-shelf resource planning approaches de-emphasize load flexibility</a:t>
              </a:r>
            </a:p>
            <a:p>
              <a:endParaRPr lang="en-US" sz="1200" dirty="0">
                <a:solidFill>
                  <a:srgbClr val="002B54"/>
                </a:solidFill>
              </a:endParaRPr>
            </a:p>
          </p:txBody>
        </p:sp>
        <p:sp>
          <p:nvSpPr>
            <p:cNvPr id="31" name="Rectangle 30"/>
            <p:cNvSpPr/>
            <p:nvPr/>
          </p:nvSpPr>
          <p:spPr>
            <a:xfrm>
              <a:off x="1051560" y="2308860"/>
              <a:ext cx="2286000" cy="28194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ctr"/>
              <a:r>
                <a:rPr lang="en-US" sz="1200" b="1" dirty="0">
                  <a:solidFill>
                    <a:srgbClr val="00467F"/>
                  </a:solidFill>
                </a:rPr>
                <a:t>Resource Planning</a:t>
              </a:r>
            </a:p>
          </p:txBody>
        </p:sp>
        <p:sp>
          <p:nvSpPr>
            <p:cNvPr id="32" name="Down Arrow 31"/>
            <p:cNvSpPr/>
            <p:nvPr/>
          </p:nvSpPr>
          <p:spPr>
            <a:xfrm>
              <a:off x="1078230" y="3623310"/>
              <a:ext cx="198120" cy="259080"/>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sp>
          <p:nvSpPr>
            <p:cNvPr id="33" name="Down Arrow 32"/>
            <p:cNvSpPr/>
            <p:nvPr/>
          </p:nvSpPr>
          <p:spPr>
            <a:xfrm rot="10800000">
              <a:off x="1074420" y="2644140"/>
              <a:ext cx="198120" cy="25908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B54"/>
                </a:solidFill>
              </a:endParaRPr>
            </a:p>
          </p:txBody>
        </p:sp>
      </p:grpSp>
    </p:spTree>
    <p:extLst>
      <p:ext uri="{BB962C8B-B14F-4D97-AF65-F5344CB8AC3E}">
        <p14:creationId xmlns:p14="http://schemas.microsoft.com/office/powerpoint/2010/main" val="2873072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retail pricing</a:t>
            </a:r>
            <a:endParaRPr lang="en-US" dirty="0"/>
          </a:p>
        </p:txBody>
      </p:sp>
      <p:sp>
        <p:nvSpPr>
          <p:cNvPr id="3" name="Text Placeholder 2"/>
          <p:cNvSpPr>
            <a:spLocks noGrp="1"/>
          </p:cNvSpPr>
          <p:nvPr>
            <p:ph type="body" sz="quarter" idx="14"/>
          </p:nvPr>
        </p:nvSpPr>
        <p:spPr>
          <a:xfrm>
            <a:off x="1856509" y="1246054"/>
            <a:ext cx="8348443" cy="601035"/>
          </a:xfrm>
        </p:spPr>
        <p:txBody>
          <a:bodyPr/>
          <a:lstStyle/>
          <a:p>
            <a:r>
              <a:rPr lang="en-US" dirty="0" smtClean="0"/>
              <a:t>There are two competing views on how to incentivize load flexibility</a:t>
            </a:r>
            <a:endParaRPr lang="en-US" dirty="0"/>
          </a:p>
        </p:txBody>
      </p:sp>
      <p:graphicFrame>
        <p:nvGraphicFramePr>
          <p:cNvPr id="4" name="Table 3"/>
          <p:cNvGraphicFramePr>
            <a:graphicFrameLocks noGrp="1"/>
          </p:cNvGraphicFramePr>
          <p:nvPr>
            <p:extLst/>
          </p:nvPr>
        </p:nvGraphicFramePr>
        <p:xfrm>
          <a:off x="1856508" y="1754729"/>
          <a:ext cx="8555460" cy="3718560"/>
        </p:xfrm>
        <a:graphic>
          <a:graphicData uri="http://schemas.openxmlformats.org/drawingml/2006/table">
            <a:tbl>
              <a:tblPr firstRow="1" bandRow="1">
                <a:tableStyleId>{5C22544A-7EE6-4342-B048-85BDC9FD1C3A}</a:tableStyleId>
              </a:tblPr>
              <a:tblGrid>
                <a:gridCol w="1638316">
                  <a:extLst>
                    <a:ext uri="{9D8B030D-6E8A-4147-A177-3AD203B41FA5}">
                      <a16:colId xmlns:a16="http://schemas.microsoft.com/office/drawing/2014/main" xmlns="" val="1898964261"/>
                    </a:ext>
                  </a:extLst>
                </a:gridCol>
                <a:gridCol w="3814741">
                  <a:extLst>
                    <a:ext uri="{9D8B030D-6E8A-4147-A177-3AD203B41FA5}">
                      <a16:colId xmlns:a16="http://schemas.microsoft.com/office/drawing/2014/main" xmlns="" val="1894606067"/>
                    </a:ext>
                  </a:extLst>
                </a:gridCol>
                <a:gridCol w="3102403">
                  <a:extLst>
                    <a:ext uri="{9D8B030D-6E8A-4147-A177-3AD203B41FA5}">
                      <a16:colId xmlns:a16="http://schemas.microsoft.com/office/drawing/2014/main" xmlns="" val="3371060705"/>
                    </a:ext>
                  </a:extLst>
                </a:gridCol>
              </a:tblGrid>
              <a:tr h="808672">
                <a:tc>
                  <a:txBody>
                    <a:bodyPr/>
                    <a:lstStyle/>
                    <a:p>
                      <a:pPr algn="l"/>
                      <a:endParaRPr lang="en-US" sz="1600" dirty="0">
                        <a:solidFill>
                          <a:srgbClr val="FFFFFF"/>
                        </a:solidFill>
                      </a:endParaRPr>
                    </a:p>
                  </a:txBody>
                  <a:tcPr anchor="ctr">
                    <a:lnR w="12700" cap="flat" cmpd="sng" algn="ctr">
                      <a:solidFill>
                        <a:schemeClr val="tx1">
                          <a:lumMod val="10000"/>
                          <a:lumOff val="9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600" dirty="0" smtClean="0">
                          <a:solidFill>
                            <a:srgbClr val="FFFFFF"/>
                          </a:solidFill>
                        </a:rPr>
                        <a:t>Method</a:t>
                      </a:r>
                      <a:r>
                        <a:rPr lang="en-US" sz="1600" baseline="0" dirty="0" smtClean="0">
                          <a:solidFill>
                            <a:srgbClr val="FFFFFF"/>
                          </a:solidFill>
                        </a:rPr>
                        <a:t> 1:</a:t>
                      </a:r>
                      <a:endParaRPr lang="en-US" sz="1600" dirty="0" smtClean="0">
                        <a:solidFill>
                          <a:srgbClr val="FFFFFF"/>
                        </a:solidFill>
                      </a:endParaRPr>
                    </a:p>
                    <a:p>
                      <a:pPr algn="ctr"/>
                      <a:r>
                        <a:rPr lang="en-US" sz="1600" dirty="0" smtClean="0">
                          <a:solidFill>
                            <a:srgbClr val="FFFFFF"/>
                          </a:solidFill>
                        </a:rPr>
                        <a:t>Dynamic</a:t>
                      </a:r>
                      <a:r>
                        <a:rPr lang="en-US" sz="1600" baseline="0" dirty="0" smtClean="0">
                          <a:solidFill>
                            <a:srgbClr val="FFFFFF"/>
                          </a:solidFill>
                        </a:rPr>
                        <a:t> retail rates</a:t>
                      </a:r>
                    </a:p>
                    <a:p>
                      <a:pPr algn="ctr"/>
                      <a:r>
                        <a:rPr lang="en-US" sz="1600" baseline="0" dirty="0" smtClean="0">
                          <a:solidFill>
                            <a:srgbClr val="FFFFFF"/>
                          </a:solidFill>
                        </a:rPr>
                        <a:t>(“Prices-to-Devices”)</a:t>
                      </a:r>
                      <a:endParaRPr lang="en-US" sz="1600" dirty="0">
                        <a:solidFill>
                          <a:srgbClr val="FFFFFF"/>
                        </a:solidFill>
                      </a:endParaRPr>
                    </a:p>
                  </a:txBody>
                  <a:tcPr anchor="ctr">
                    <a:lnL w="12700" cap="flat" cmpd="sng" algn="ctr">
                      <a:solidFill>
                        <a:schemeClr val="tx1">
                          <a:lumMod val="10000"/>
                          <a:lumOff val="90000"/>
                        </a:schemeClr>
                      </a:solidFill>
                      <a:prstDash val="solid"/>
                      <a:round/>
                      <a:headEnd type="none" w="med" len="med"/>
                      <a:tailEnd type="none" w="med" len="med"/>
                    </a:lnL>
                    <a:lnR w="12700" cap="flat" cmpd="sng" algn="ctr">
                      <a:solidFill>
                        <a:schemeClr val="tx1">
                          <a:lumMod val="10000"/>
                          <a:lumOff val="9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600" baseline="0" dirty="0" smtClean="0">
                          <a:solidFill>
                            <a:srgbClr val="FFFFFF"/>
                          </a:solidFill>
                        </a:rPr>
                        <a:t>Method 2: </a:t>
                      </a:r>
                    </a:p>
                    <a:p>
                      <a:pPr algn="ctr"/>
                      <a:r>
                        <a:rPr lang="en-US" sz="1600" baseline="0" dirty="0" smtClean="0">
                          <a:solidFill>
                            <a:srgbClr val="FFFFFF"/>
                          </a:solidFill>
                        </a:rPr>
                        <a:t>Participation incentives</a:t>
                      </a:r>
                    </a:p>
                    <a:p>
                      <a:pPr algn="ctr"/>
                      <a:r>
                        <a:rPr lang="en-US" sz="1600" baseline="0" dirty="0" smtClean="0">
                          <a:solidFill>
                            <a:srgbClr val="FFFFFF"/>
                          </a:solidFill>
                        </a:rPr>
                        <a:t>(“Flexibility Payments”)</a:t>
                      </a:r>
                      <a:endParaRPr lang="en-US" sz="1600" dirty="0">
                        <a:solidFill>
                          <a:srgbClr val="FFFFFF"/>
                        </a:solidFill>
                      </a:endParaRPr>
                    </a:p>
                  </a:txBody>
                  <a:tcPr anchor="ctr">
                    <a:lnL w="12700" cap="flat" cmpd="sng" algn="ctr">
                      <a:solidFill>
                        <a:schemeClr val="tx1">
                          <a:lumMod val="10000"/>
                          <a:lumOff val="90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3191500042"/>
                  </a:ext>
                </a:extLst>
              </a:tr>
              <a:tr h="468516">
                <a:tc>
                  <a:txBody>
                    <a:bodyPr/>
                    <a:lstStyle/>
                    <a:p>
                      <a:r>
                        <a:rPr lang="en-US" sz="1400" b="1" dirty="0" smtClean="0">
                          <a:solidFill>
                            <a:srgbClr val="002060"/>
                          </a:solidFill>
                        </a:rPr>
                        <a:t>Example of load flexibility incentive</a:t>
                      </a:r>
                      <a:endParaRPr lang="en-US" sz="1400" b="1" dirty="0">
                        <a:solidFill>
                          <a:srgbClr val="002060"/>
                        </a:solidFill>
                      </a:endParaRPr>
                    </a:p>
                  </a:txBody>
                  <a:tcPr anchor="ctr">
                    <a:lnT w="12700" cap="flat" cmpd="sng" algn="ctr">
                      <a:solidFill>
                        <a:schemeClr val="tx1"/>
                      </a:solidFill>
                      <a:prstDash val="solid"/>
                      <a:round/>
                      <a:headEnd type="none" w="med" len="med"/>
                      <a:tailEnd type="none" w="med" len="med"/>
                    </a:lnT>
                    <a:noFill/>
                  </a:tcPr>
                </a:tc>
                <a:tc>
                  <a:txBody>
                    <a:bodyPr/>
                    <a:lstStyle/>
                    <a:p>
                      <a:pPr algn="l"/>
                      <a:r>
                        <a:rPr lang="en-US" sz="1200" dirty="0" smtClean="0"/>
                        <a:t>Sub-hourly</a:t>
                      </a:r>
                      <a:r>
                        <a:rPr lang="en-US" sz="1200" baseline="0" dirty="0" smtClean="0"/>
                        <a:t> real-time pricing with locational price variation</a:t>
                      </a:r>
                      <a:endParaRPr lang="en-US" sz="1200" dirty="0"/>
                    </a:p>
                  </a:txBody>
                  <a:tcPr anchor="ctr">
                    <a:lnT w="12700" cap="flat" cmpd="sng" algn="ctr">
                      <a:solidFill>
                        <a:schemeClr val="tx1"/>
                      </a:solidFill>
                      <a:prstDash val="solid"/>
                      <a:round/>
                      <a:headEnd type="none" w="med" len="med"/>
                      <a:tailEnd type="none" w="med" len="med"/>
                    </a:lnT>
                    <a:noFill/>
                  </a:tcPr>
                </a:tc>
                <a:tc>
                  <a:txBody>
                    <a:bodyPr/>
                    <a:lstStyle/>
                    <a:p>
                      <a:pPr algn="l"/>
                      <a:r>
                        <a:rPr lang="en-US" sz="1200" dirty="0" smtClean="0"/>
                        <a:t>Fixed monthly incentive payment to participate</a:t>
                      </a:r>
                      <a:r>
                        <a:rPr lang="en-US" sz="1200" baseline="0" dirty="0" smtClean="0"/>
                        <a:t> in smart thermostat program</a:t>
                      </a:r>
                      <a:endParaRPr lang="en-US" sz="1200"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2126956762"/>
                  </a:ext>
                </a:extLst>
              </a:tr>
              <a:tr h="468516">
                <a:tc>
                  <a:txBody>
                    <a:bodyPr/>
                    <a:lstStyle/>
                    <a:p>
                      <a:r>
                        <a:rPr lang="en-US" sz="1400" b="1" dirty="0" smtClean="0">
                          <a:solidFill>
                            <a:srgbClr val="002060"/>
                          </a:solidFill>
                        </a:rPr>
                        <a:t>Role of retail rates</a:t>
                      </a:r>
                      <a:endParaRPr lang="en-US" sz="1400" b="1" dirty="0">
                        <a:solidFill>
                          <a:srgbClr val="002060"/>
                        </a:solidFill>
                      </a:endParaRPr>
                    </a:p>
                  </a:txBody>
                  <a:tcPr anchor="ctr">
                    <a:noFill/>
                  </a:tcPr>
                </a:tc>
                <a:tc>
                  <a:txBody>
                    <a:bodyPr/>
                    <a:lstStyle/>
                    <a:p>
                      <a:pPr algn="l"/>
                      <a:r>
                        <a:rPr lang="en-US" sz="1200" dirty="0" smtClean="0"/>
                        <a:t>Rates are the primary driver of customer investment in various load flexibility technologies</a:t>
                      </a:r>
                      <a:r>
                        <a:rPr lang="en-US" sz="1200" baseline="0" dirty="0" smtClean="0"/>
                        <a:t> and/or arrangements with third-party load flexibility service providers, in order to capture electricity bill savings</a:t>
                      </a:r>
                      <a:endParaRPr lang="en-US" sz="1200" dirty="0"/>
                    </a:p>
                  </a:txBody>
                  <a:tcPr anchor="ctr">
                    <a:noFill/>
                  </a:tcPr>
                </a:tc>
                <a:tc>
                  <a:txBody>
                    <a:bodyPr/>
                    <a:lstStyle/>
                    <a:p>
                      <a:pPr algn="l"/>
                      <a:r>
                        <a:rPr lang="en-US" sz="1200" baseline="0" dirty="0" smtClean="0"/>
                        <a:t>Simple dynamic pricing rates are offered as complementary, voluntary alternatives </a:t>
                      </a:r>
                      <a:r>
                        <a:rPr lang="en-US" sz="1200" dirty="0" smtClean="0"/>
                        <a:t>to various incentive-based programs</a:t>
                      </a:r>
                      <a:endParaRPr lang="en-US" sz="1200" dirty="0"/>
                    </a:p>
                  </a:txBody>
                  <a:tcPr anchor="ctr">
                    <a:noFill/>
                  </a:tcPr>
                </a:tc>
                <a:extLst>
                  <a:ext uri="{0D108BD9-81ED-4DB2-BD59-A6C34878D82A}">
                    <a16:rowId xmlns:a16="http://schemas.microsoft.com/office/drawing/2014/main" xmlns="" val="1436364785"/>
                  </a:ext>
                </a:extLst>
              </a:tr>
              <a:tr h="468516">
                <a:tc>
                  <a:txBody>
                    <a:bodyPr/>
                    <a:lstStyle/>
                    <a:p>
                      <a:r>
                        <a:rPr lang="en-US" sz="1400" b="1" dirty="0" smtClean="0">
                          <a:solidFill>
                            <a:srgbClr val="002060"/>
                          </a:solidFill>
                        </a:rPr>
                        <a:t>Advantages</a:t>
                      </a:r>
                      <a:endParaRPr lang="en-US" sz="1400" b="1" dirty="0">
                        <a:solidFill>
                          <a:srgbClr val="002060"/>
                        </a:solidFill>
                      </a:endParaRPr>
                    </a:p>
                  </a:txBody>
                  <a:tcPr anchor="ctr">
                    <a:noFill/>
                  </a:tcPr>
                </a:tc>
                <a:tc>
                  <a:txBody>
                    <a:bodyPr/>
                    <a:lstStyle/>
                    <a:p>
                      <a:pPr algn="l"/>
                      <a:r>
                        <a:rPr lang="en-US" sz="1200" b="1" dirty="0" smtClean="0">
                          <a:solidFill>
                            <a:srgbClr val="002060"/>
                          </a:solidFill>
                        </a:rPr>
                        <a:t>Equitable:</a:t>
                      </a:r>
                      <a:r>
                        <a:rPr lang="en-US" sz="1200" dirty="0" smtClean="0"/>
                        <a:t>  All load flexibility is treated equal; no need to develop program-specific incentive payments</a:t>
                      </a:r>
                    </a:p>
                    <a:p>
                      <a:pPr algn="l"/>
                      <a:r>
                        <a:rPr lang="en-US" sz="1200" b="1" dirty="0" smtClean="0">
                          <a:solidFill>
                            <a:srgbClr val="002060"/>
                          </a:solidFill>
                        </a:rPr>
                        <a:t>Efficient:</a:t>
                      </a:r>
                      <a:r>
                        <a:rPr lang="en-US" sz="1200" dirty="0" smtClean="0">
                          <a:solidFill>
                            <a:srgbClr val="002060"/>
                          </a:solidFill>
                        </a:rPr>
                        <a:t> </a:t>
                      </a:r>
                      <a:r>
                        <a:rPr lang="en-US" sz="1200" dirty="0" smtClean="0"/>
                        <a:t>Once</a:t>
                      </a:r>
                      <a:r>
                        <a:rPr lang="en-US" sz="1200" baseline="0" dirty="0" smtClean="0"/>
                        <a:t> the necessary infrastructure is in place (a big hurdle), ongoing implementation cost is relatively low</a:t>
                      </a:r>
                    </a:p>
                    <a:p>
                      <a:pPr algn="l"/>
                      <a:r>
                        <a:rPr lang="en-US" sz="1200" b="1" baseline="0" dirty="0" smtClean="0">
                          <a:solidFill>
                            <a:srgbClr val="002060"/>
                          </a:solidFill>
                        </a:rPr>
                        <a:t>Dynamic:</a:t>
                      </a:r>
                      <a:r>
                        <a:rPr lang="en-US" sz="1200" baseline="0" dirty="0" smtClean="0"/>
                        <a:t> Real-time prices could provide a financial incentive that is more closely aligned with the value of load flexibility to the system</a:t>
                      </a:r>
                      <a:endParaRPr lang="en-US" sz="1200" dirty="0" smtClean="0"/>
                    </a:p>
                  </a:txBody>
                  <a:tcPr anchor="ctr">
                    <a:noFill/>
                  </a:tcPr>
                </a:tc>
                <a:tc>
                  <a:txBody>
                    <a:bodyPr/>
                    <a:lstStyle/>
                    <a:p>
                      <a:pPr algn="l"/>
                      <a:r>
                        <a:rPr lang="en-US" sz="1200" b="1" dirty="0" smtClean="0">
                          <a:solidFill>
                            <a:srgbClr val="002060"/>
                          </a:solidFill>
                        </a:rPr>
                        <a:t>Simple:</a:t>
                      </a:r>
                      <a:r>
                        <a:rPr lang="en-US" sz="1200" dirty="0" smtClean="0"/>
                        <a:t> Fixed payments</a:t>
                      </a:r>
                      <a:r>
                        <a:rPr lang="en-US" sz="1200" baseline="0" dirty="0" smtClean="0"/>
                        <a:t> are predictable and easy for customers to understand</a:t>
                      </a:r>
                    </a:p>
                    <a:p>
                      <a:pPr algn="l"/>
                      <a:r>
                        <a:rPr lang="en-US" sz="1200" b="1" baseline="0" dirty="0" smtClean="0">
                          <a:solidFill>
                            <a:srgbClr val="002060"/>
                          </a:solidFill>
                        </a:rPr>
                        <a:t>Tailored:</a:t>
                      </a:r>
                      <a:r>
                        <a:rPr lang="en-US" sz="1200" baseline="0" dirty="0" smtClean="0"/>
                        <a:t> Each program can be designed to optimize the characteristics of the specific end-use it targets</a:t>
                      </a:r>
                    </a:p>
                    <a:p>
                      <a:pPr algn="l"/>
                      <a:r>
                        <a:rPr lang="en-US" sz="1200" b="1" baseline="0" dirty="0" smtClean="0">
                          <a:solidFill>
                            <a:srgbClr val="002060"/>
                          </a:solidFill>
                        </a:rPr>
                        <a:t>Practical:</a:t>
                      </a:r>
                      <a:r>
                        <a:rPr lang="en-US" sz="1200" baseline="0" dirty="0" smtClean="0"/>
                        <a:t> Does not involve massive IT investments or political complexity of implementing highly granular retail pricing</a:t>
                      </a:r>
                    </a:p>
                  </a:txBody>
                  <a:tcPr anchor="ctr">
                    <a:noFill/>
                  </a:tcPr>
                </a:tc>
                <a:extLst>
                  <a:ext uri="{0D108BD9-81ED-4DB2-BD59-A6C34878D82A}">
                    <a16:rowId xmlns:a16="http://schemas.microsoft.com/office/drawing/2014/main" xmlns="" val="31408770"/>
                  </a:ext>
                </a:extLst>
              </a:tr>
            </a:tbl>
          </a:graphicData>
        </a:graphic>
      </p:graphicFrame>
      <p:sp>
        <p:nvSpPr>
          <p:cNvPr id="5" name="Rectangle 4"/>
          <p:cNvSpPr/>
          <p:nvPr/>
        </p:nvSpPr>
        <p:spPr>
          <a:xfrm>
            <a:off x="1856508" y="5678642"/>
            <a:ext cx="8555460" cy="734663"/>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a:bodyPr>
          <a:lstStyle/>
          <a:p>
            <a:r>
              <a:rPr lang="en-US" b="1" dirty="0">
                <a:solidFill>
                  <a:srgbClr val="002B54"/>
                </a:solidFill>
              </a:rPr>
              <a:t>Implications:</a:t>
            </a:r>
            <a:r>
              <a:rPr lang="en-US" dirty="0">
                <a:solidFill>
                  <a:srgbClr val="002B54"/>
                </a:solidFill>
              </a:rPr>
              <a:t> Both methods can be used to achieve the potential identified in this study.  Utilities &amp; regulators must determine their preferred position on the spectrum of options.</a:t>
            </a:r>
          </a:p>
        </p:txBody>
      </p:sp>
    </p:spTree>
    <p:extLst>
      <p:ext uri="{BB962C8B-B14F-4D97-AF65-F5344CB8AC3E}">
        <p14:creationId xmlns:p14="http://schemas.microsoft.com/office/powerpoint/2010/main" val="2286747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load flexibility programs</a:t>
            </a:r>
            <a:endParaRPr lang="en-US" dirty="0"/>
          </a:p>
        </p:txBody>
      </p:sp>
      <p:sp>
        <p:nvSpPr>
          <p:cNvPr id="3" name="Text Placeholder 2"/>
          <p:cNvSpPr>
            <a:spLocks noGrp="1"/>
          </p:cNvSpPr>
          <p:nvPr>
            <p:ph type="body" sz="quarter" idx="14"/>
          </p:nvPr>
        </p:nvSpPr>
        <p:spPr>
          <a:xfrm>
            <a:off x="1796005" y="1354110"/>
            <a:ext cx="8588292" cy="5199090"/>
          </a:xfrm>
        </p:spPr>
        <p:txBody>
          <a:bodyPr>
            <a:normAutofit fontScale="62500" lnSpcReduction="20000"/>
          </a:bodyPr>
          <a:lstStyle/>
          <a:p>
            <a:r>
              <a:rPr lang="en-GB" dirty="0">
                <a:solidFill>
                  <a:schemeClr val="tx2"/>
                </a:solidFill>
              </a:rPr>
              <a:t>Direct load control (DLC)</a:t>
            </a:r>
            <a:r>
              <a:rPr lang="en-GB" dirty="0"/>
              <a:t>: </a:t>
            </a:r>
            <a:r>
              <a:rPr lang="en-GB" b="0" dirty="0"/>
              <a:t>Participant’s central air-conditioner is remotely cycled using a switch on the compressor</a:t>
            </a:r>
            <a:r>
              <a:rPr lang="en-GB" b="0" dirty="0" smtClean="0"/>
              <a:t>.</a:t>
            </a:r>
            <a:endParaRPr lang="en-GB" b="0" dirty="0"/>
          </a:p>
          <a:p>
            <a:endParaRPr lang="en-GB" dirty="0" smtClean="0"/>
          </a:p>
          <a:p>
            <a:r>
              <a:rPr lang="en-GB" dirty="0" smtClean="0">
                <a:solidFill>
                  <a:schemeClr val="tx2"/>
                </a:solidFill>
              </a:rPr>
              <a:t>Smart </a:t>
            </a:r>
            <a:r>
              <a:rPr lang="en-GB" dirty="0">
                <a:solidFill>
                  <a:schemeClr val="tx2"/>
                </a:solidFill>
              </a:rPr>
              <a:t>thermostats:</a:t>
            </a:r>
            <a:r>
              <a:rPr lang="en-GB" dirty="0"/>
              <a:t> </a:t>
            </a:r>
            <a:r>
              <a:rPr lang="en-GB" b="0" dirty="0"/>
              <a:t>An alternative to conventional DLC, smart thermostats allow the temperature </a:t>
            </a:r>
            <a:r>
              <a:rPr lang="en-GB" b="0" dirty="0" err="1"/>
              <a:t>setpoint</a:t>
            </a:r>
            <a:r>
              <a:rPr lang="en-GB" b="0" dirty="0"/>
              <a:t> to be remotely controlled to reduce A/C usage during peak times.  </a:t>
            </a:r>
            <a:r>
              <a:rPr lang="en-GB" b="0" dirty="0" smtClean="0"/>
              <a:t>Customers could provide their own thermostat, or purchase one from the utility.</a:t>
            </a:r>
            <a:endParaRPr lang="en-US" b="0" dirty="0"/>
          </a:p>
          <a:p>
            <a:endParaRPr lang="en-GB" dirty="0" smtClean="0"/>
          </a:p>
          <a:p>
            <a:r>
              <a:rPr lang="en-GB" dirty="0" smtClean="0">
                <a:solidFill>
                  <a:schemeClr val="tx2"/>
                </a:solidFill>
              </a:rPr>
              <a:t>Interruptible </a:t>
            </a:r>
            <a:r>
              <a:rPr lang="en-GB" dirty="0">
                <a:solidFill>
                  <a:schemeClr val="tx2"/>
                </a:solidFill>
              </a:rPr>
              <a:t>rates:</a:t>
            </a:r>
            <a:r>
              <a:rPr lang="en-GB" dirty="0"/>
              <a:t> </a:t>
            </a:r>
            <a:r>
              <a:rPr lang="en-GB" b="0" dirty="0"/>
              <a:t>Participants agree to reduce demand to a pre-specified level and receive an incentive payment in the form of a discounted rate.</a:t>
            </a:r>
          </a:p>
          <a:p>
            <a:endParaRPr lang="en-GB" dirty="0" smtClean="0"/>
          </a:p>
          <a:p>
            <a:r>
              <a:rPr lang="en-GB" dirty="0" smtClean="0">
                <a:solidFill>
                  <a:schemeClr val="tx2"/>
                </a:solidFill>
              </a:rPr>
              <a:t>Demand bidding:</a:t>
            </a:r>
            <a:r>
              <a:rPr lang="en-GB" dirty="0" smtClean="0"/>
              <a:t> </a:t>
            </a:r>
            <a:r>
              <a:rPr lang="en-GB" b="0" dirty="0" smtClean="0"/>
              <a:t>Participants </a:t>
            </a:r>
            <a:r>
              <a:rPr lang="en-GB" b="0" dirty="0"/>
              <a:t>submit hourly curtailment schedules on a daily basis and, if the bids are accepted, must curtail the bid load amount to receive the bid incentive payment or may be subject to a non-compliance penalty.  </a:t>
            </a:r>
            <a:endParaRPr lang="en-GB" b="0" dirty="0" smtClean="0"/>
          </a:p>
          <a:p>
            <a:endParaRPr lang="en-GB" b="0" dirty="0" smtClean="0"/>
          </a:p>
          <a:p>
            <a:r>
              <a:rPr lang="en-GB" dirty="0" smtClean="0">
                <a:solidFill>
                  <a:schemeClr val="tx2"/>
                </a:solidFill>
              </a:rPr>
              <a:t>Time-of-use </a:t>
            </a:r>
            <a:r>
              <a:rPr lang="en-GB" dirty="0">
                <a:solidFill>
                  <a:schemeClr val="tx2"/>
                </a:solidFill>
              </a:rPr>
              <a:t>(TOU) rate:</a:t>
            </a:r>
            <a:r>
              <a:rPr lang="en-GB" b="0" dirty="0"/>
              <a:t> </a:t>
            </a:r>
            <a:r>
              <a:rPr lang="en-GB" b="0" dirty="0" smtClean="0"/>
              <a:t>Static </a:t>
            </a:r>
            <a:r>
              <a:rPr lang="en-GB" b="0" dirty="0"/>
              <a:t>price signal with higher price during peak hours (assumed 5-hour period aligned with system peak) on non-holiday weekdays.  </a:t>
            </a:r>
            <a:r>
              <a:rPr lang="en-GB" b="0" dirty="0" smtClean="0"/>
              <a:t>Modeled for all customers as well as for EV charging.</a:t>
            </a:r>
            <a:endParaRPr lang="en-GB" b="0" dirty="0"/>
          </a:p>
          <a:p>
            <a:endParaRPr lang="en-GB" dirty="0" smtClean="0"/>
          </a:p>
          <a:p>
            <a:r>
              <a:rPr lang="en-GB" dirty="0" smtClean="0">
                <a:solidFill>
                  <a:schemeClr val="tx2"/>
                </a:solidFill>
              </a:rPr>
              <a:t>Critical </a:t>
            </a:r>
            <a:r>
              <a:rPr lang="en-GB" dirty="0">
                <a:solidFill>
                  <a:schemeClr val="tx2"/>
                </a:solidFill>
              </a:rPr>
              <a:t>peak pricing (CPP) rate:</a:t>
            </a:r>
            <a:r>
              <a:rPr lang="en-GB" b="0" dirty="0"/>
              <a:t> Provides customers with a discounted rate during most hours of the year, and a much higher rate (typically between 50 cents/kWh and $1/kWh) during peak hours on 10 to 15 days per year</a:t>
            </a:r>
            <a:r>
              <a:rPr lang="en-GB" b="0" dirty="0" smtClean="0"/>
              <a:t>.</a:t>
            </a:r>
            <a:endParaRPr lang="en-GB" b="0" dirty="0"/>
          </a:p>
          <a:p>
            <a:endParaRPr lang="en-GB" dirty="0" smtClean="0"/>
          </a:p>
          <a:p>
            <a:r>
              <a:rPr lang="en-GB" dirty="0" err="1" smtClean="0">
                <a:solidFill>
                  <a:schemeClr val="tx2"/>
                </a:solidFill>
              </a:rPr>
              <a:t>Behavioral</a:t>
            </a:r>
            <a:r>
              <a:rPr lang="en-GB" dirty="0" smtClean="0">
                <a:solidFill>
                  <a:schemeClr val="tx2"/>
                </a:solidFill>
              </a:rPr>
              <a:t> </a:t>
            </a:r>
            <a:r>
              <a:rPr lang="en-GB" dirty="0">
                <a:solidFill>
                  <a:schemeClr val="tx2"/>
                </a:solidFill>
              </a:rPr>
              <a:t>DR:</a:t>
            </a:r>
            <a:r>
              <a:rPr lang="en-GB" dirty="0"/>
              <a:t> </a:t>
            </a:r>
            <a:r>
              <a:rPr lang="en-GB" b="0" dirty="0"/>
              <a:t>Customers are informed of the need for load reductions during peak times without being provided an accompanying financial incentive. Customers are typically informed of the need for load reductions on a day-ahead basis and events are called somewhat sparingly throughout the year.  </a:t>
            </a:r>
            <a:r>
              <a:rPr lang="en-GB" b="0" dirty="0" err="1" smtClean="0"/>
              <a:t>Behavioral</a:t>
            </a:r>
            <a:r>
              <a:rPr lang="en-GB" b="0" dirty="0" smtClean="0"/>
              <a:t> DR programs have been piloted by several utilities, including Consumers Energy, Green Mountain Power, the City of Glendale, Baltimore Gas &amp; Electric, and four Minnesota cooperatives.</a:t>
            </a:r>
            <a:endParaRPr lang="en-GB" b="0" dirty="0"/>
          </a:p>
          <a:p>
            <a:endParaRPr lang="en-US" dirty="0"/>
          </a:p>
        </p:txBody>
      </p:sp>
    </p:spTree>
    <p:extLst>
      <p:ext uri="{BB962C8B-B14F-4D97-AF65-F5344CB8AC3E}">
        <p14:creationId xmlns:p14="http://schemas.microsoft.com/office/powerpoint/2010/main" val="992567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load flexibility programs (cont’d)</a:t>
            </a:r>
            <a:endParaRPr lang="en-US" dirty="0"/>
          </a:p>
        </p:txBody>
      </p:sp>
      <p:sp>
        <p:nvSpPr>
          <p:cNvPr id="3" name="Text Placeholder 2"/>
          <p:cNvSpPr>
            <a:spLocks noGrp="1"/>
          </p:cNvSpPr>
          <p:nvPr>
            <p:ph type="body" sz="quarter" idx="14"/>
          </p:nvPr>
        </p:nvSpPr>
        <p:spPr>
          <a:xfrm>
            <a:off x="1796005" y="1344586"/>
            <a:ext cx="8588292" cy="5018115"/>
          </a:xfrm>
        </p:spPr>
        <p:txBody>
          <a:bodyPr>
            <a:normAutofit fontScale="70000" lnSpcReduction="20000"/>
          </a:bodyPr>
          <a:lstStyle/>
          <a:p>
            <a:r>
              <a:rPr lang="en-GB" dirty="0" smtClean="0">
                <a:solidFill>
                  <a:schemeClr val="tx2"/>
                </a:solidFill>
              </a:rPr>
              <a:t>EV </a:t>
            </a:r>
            <a:r>
              <a:rPr lang="en-GB" dirty="0">
                <a:solidFill>
                  <a:schemeClr val="tx2"/>
                </a:solidFill>
              </a:rPr>
              <a:t>managed charging:</a:t>
            </a:r>
            <a:r>
              <a:rPr lang="en-GB" dirty="0"/>
              <a:t> </a:t>
            </a:r>
            <a:r>
              <a:rPr lang="en-GB" b="0" dirty="0"/>
              <a:t>Using communications-enabled smart chargers allows the utility to shift charging load of individual EVs plugged-in at home from on-peak to off-peak hours. Customers who do not opt-out of an event receive a financial incentive. </a:t>
            </a:r>
            <a:endParaRPr lang="en-GB" b="0" dirty="0" smtClean="0"/>
          </a:p>
          <a:p>
            <a:endParaRPr lang="en-GB" dirty="0" smtClean="0"/>
          </a:p>
          <a:p>
            <a:r>
              <a:rPr lang="en-GB" dirty="0" smtClean="0">
                <a:solidFill>
                  <a:schemeClr val="tx2"/>
                </a:solidFill>
              </a:rPr>
              <a:t>Timed </a:t>
            </a:r>
            <a:r>
              <a:rPr lang="en-GB" dirty="0">
                <a:solidFill>
                  <a:schemeClr val="tx2"/>
                </a:solidFill>
              </a:rPr>
              <a:t>water heating:</a:t>
            </a:r>
            <a:r>
              <a:rPr lang="en-GB" dirty="0"/>
              <a:t> </a:t>
            </a:r>
            <a:r>
              <a:rPr lang="en-GB" b="0" dirty="0"/>
              <a:t>The heating element of electric resistance water heaters can be set to heat water during off-peak hours of the day.  The thermal storage capabilities of the water tank provide sufficient hot water during peak hours without needing to activate the heating element.</a:t>
            </a:r>
          </a:p>
          <a:p>
            <a:endParaRPr lang="en-GB" dirty="0" smtClean="0"/>
          </a:p>
          <a:p>
            <a:r>
              <a:rPr lang="en-GB" dirty="0" smtClean="0">
                <a:solidFill>
                  <a:schemeClr val="tx2"/>
                </a:solidFill>
              </a:rPr>
              <a:t>Smart </a:t>
            </a:r>
            <a:r>
              <a:rPr lang="en-GB" dirty="0">
                <a:solidFill>
                  <a:schemeClr val="tx2"/>
                </a:solidFill>
              </a:rPr>
              <a:t>water heating:</a:t>
            </a:r>
            <a:r>
              <a:rPr lang="en-GB" b="0" dirty="0"/>
              <a:t>  Offers improved flexibility and functionality in the control of the heating element in the water heater. </a:t>
            </a:r>
            <a:r>
              <a:rPr lang="en-GB" b="0" dirty="0" smtClean="0"/>
              <a:t>Multiple </a:t>
            </a:r>
            <a:r>
              <a:rPr lang="en-GB" b="0" dirty="0"/>
              <a:t>load control strategies are possible, such as peak shaving, energy price arbitrage through day/night thermal storage, or the provision of ancillary services such as frequency regulation. Modeled for electric resistance water heaters, as these represent the vast majority of electric water heaters and are currently the most attractive candidates for a range of advanced load control strategies</a:t>
            </a:r>
            <a:r>
              <a:rPr lang="en-GB" b="0" dirty="0" smtClean="0"/>
              <a:t>.</a:t>
            </a:r>
          </a:p>
          <a:p>
            <a:endParaRPr lang="en-GB" b="0" dirty="0" smtClean="0"/>
          </a:p>
          <a:p>
            <a:r>
              <a:rPr lang="en-GB" dirty="0" smtClean="0">
                <a:solidFill>
                  <a:schemeClr val="tx2"/>
                </a:solidFill>
              </a:rPr>
              <a:t>Ice-based </a:t>
            </a:r>
            <a:r>
              <a:rPr lang="en-GB" dirty="0">
                <a:solidFill>
                  <a:schemeClr val="tx2"/>
                </a:solidFill>
              </a:rPr>
              <a:t>thermal storage:</a:t>
            </a:r>
            <a:r>
              <a:rPr lang="en-GB" dirty="0"/>
              <a:t> </a:t>
            </a:r>
            <a:r>
              <a:rPr lang="en-GB" b="0" dirty="0"/>
              <a:t>Commercial customers shift peak cooling demand to off-peak hours using ice-based storage systems. The thermal storage unit acts as a battery for the customer’s A/C unit, charging at night (freezing water) and discharging (allowing ice to thaw to provide cooling) during the day.</a:t>
            </a:r>
          </a:p>
          <a:p>
            <a:endParaRPr lang="en-GB" dirty="0" smtClean="0"/>
          </a:p>
          <a:p>
            <a:r>
              <a:rPr lang="en-GB" dirty="0" smtClean="0">
                <a:solidFill>
                  <a:schemeClr val="tx2"/>
                </a:solidFill>
              </a:rPr>
              <a:t>C&amp;I </a:t>
            </a:r>
            <a:r>
              <a:rPr lang="en-GB" dirty="0">
                <a:solidFill>
                  <a:schemeClr val="tx2"/>
                </a:solidFill>
              </a:rPr>
              <a:t>Auto-DR:</a:t>
            </a:r>
            <a:r>
              <a:rPr lang="en-GB" dirty="0"/>
              <a:t> </a:t>
            </a:r>
            <a:r>
              <a:rPr lang="en-GB" b="0" dirty="0"/>
              <a:t>Auto-DR technology automates the control of various C&amp;I end-uses.  Features of the technology allow for deep curtailment during peak events, moderate load shifting on a daily basis, and load increases and decreases to provide ancillary services. Modeled end-uses include HVAC and lighting (both luminaire and zonal lighting options</a:t>
            </a:r>
            <a:r>
              <a:rPr lang="en-GB" b="0" dirty="0" smtClean="0"/>
              <a:t>).</a:t>
            </a:r>
            <a:endParaRPr lang="en-GB" b="0" dirty="0"/>
          </a:p>
        </p:txBody>
      </p:sp>
    </p:spTree>
    <p:extLst>
      <p:ext uri="{BB962C8B-B14F-4D97-AF65-F5344CB8AC3E}">
        <p14:creationId xmlns:p14="http://schemas.microsoft.com/office/powerpoint/2010/main" val="2554301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Load</a:t>
            </a:r>
            <a:r>
              <a:rPr lang="en-US" i="1" dirty="0" smtClean="0"/>
              <a:t>FLEX</a:t>
            </a:r>
            <a:r>
              <a:rPr lang="en-US" dirty="0" smtClean="0"/>
              <a:t> modeling framework</a:t>
            </a:r>
            <a:endParaRPr lang="en-US" dirty="0"/>
          </a:p>
        </p:txBody>
      </p:sp>
      <p:pic>
        <p:nvPicPr>
          <p:cNvPr id="4" name="Picture 3"/>
          <p:cNvPicPr/>
          <p:nvPr/>
        </p:nvPicPr>
        <p:blipFill>
          <a:blip r:embed="rId2"/>
          <a:stretch>
            <a:fillRect/>
          </a:stretch>
        </p:blipFill>
        <p:spPr>
          <a:xfrm>
            <a:off x="2061076" y="1390968"/>
            <a:ext cx="8229600" cy="5037113"/>
          </a:xfrm>
          <a:prstGeom prst="rect">
            <a:avLst/>
          </a:prstGeom>
        </p:spPr>
      </p:pic>
    </p:spTree>
    <p:extLst>
      <p:ext uri="{BB962C8B-B14F-4D97-AF65-F5344CB8AC3E}">
        <p14:creationId xmlns:p14="http://schemas.microsoft.com/office/powerpoint/2010/main" val="2065681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75351" y="1374649"/>
          <a:ext cx="8354248" cy="4599263"/>
        </p:xfrm>
        <a:graphic>
          <a:graphicData uri="http://schemas.openxmlformats.org/drawingml/2006/table">
            <a:tbl>
              <a:tblPr firstRow="1" bandRow="1">
                <a:tableStyleId>{5C22544A-7EE6-4342-B048-85BDC9FD1C3A}</a:tableStyleId>
              </a:tblPr>
              <a:tblGrid>
                <a:gridCol w="1556936">
                  <a:extLst>
                    <a:ext uri="{9D8B030D-6E8A-4147-A177-3AD203B41FA5}">
                      <a16:colId xmlns:a16="http://schemas.microsoft.com/office/drawing/2014/main" xmlns="" val="20000"/>
                    </a:ext>
                  </a:extLst>
                </a:gridCol>
                <a:gridCol w="4055984">
                  <a:extLst>
                    <a:ext uri="{9D8B030D-6E8A-4147-A177-3AD203B41FA5}">
                      <a16:colId xmlns:a16="http://schemas.microsoft.com/office/drawing/2014/main" xmlns="" val="20001"/>
                    </a:ext>
                  </a:extLst>
                </a:gridCol>
                <a:gridCol w="2741328">
                  <a:extLst>
                    <a:ext uri="{9D8B030D-6E8A-4147-A177-3AD203B41FA5}">
                      <a16:colId xmlns:a16="http://schemas.microsoft.com/office/drawing/2014/main" xmlns="" val="20002"/>
                    </a:ext>
                  </a:extLst>
                </a:gridCol>
              </a:tblGrid>
              <a:tr h="949682">
                <a:tc>
                  <a:txBody>
                    <a:bodyPr/>
                    <a:lstStyle/>
                    <a:p>
                      <a:r>
                        <a:rPr lang="en-GB" sz="1600" dirty="0" smtClean="0">
                          <a:solidFill>
                            <a:srgbClr val="FFFFFF"/>
                          </a:solidFill>
                        </a:rPr>
                        <a:t>Load</a:t>
                      </a:r>
                      <a:r>
                        <a:rPr lang="en-GB" sz="1600" baseline="0" dirty="0" smtClean="0">
                          <a:solidFill>
                            <a:srgbClr val="FFFFFF"/>
                          </a:solidFill>
                        </a:rPr>
                        <a:t> Flexibility </a:t>
                      </a:r>
                      <a:r>
                        <a:rPr lang="en-GB" sz="1600" dirty="0" smtClean="0">
                          <a:solidFill>
                            <a:srgbClr val="FFFFFF"/>
                          </a:solidFill>
                        </a:rPr>
                        <a:t>Analytical Challenge</a:t>
                      </a:r>
                      <a:endParaRPr lang="en-US" sz="1600"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i="0" dirty="0" smtClean="0">
                          <a:solidFill>
                            <a:srgbClr val="FFFFFF"/>
                          </a:solidFill>
                        </a:rPr>
                        <a:t>Load</a:t>
                      </a:r>
                      <a:r>
                        <a:rPr lang="en-GB" i="1" dirty="0" smtClean="0">
                          <a:solidFill>
                            <a:srgbClr val="FFFFFF"/>
                          </a:solidFill>
                        </a:rPr>
                        <a:t>FLEX</a:t>
                      </a:r>
                      <a:r>
                        <a:rPr lang="en-GB" dirty="0" smtClean="0">
                          <a:solidFill>
                            <a:srgbClr val="FFFFFF"/>
                          </a:solidFill>
                        </a:rPr>
                        <a:t> Approach</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Illustration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1928282">
                <a:tc>
                  <a:txBody>
                    <a:bodyPr/>
                    <a:lstStyle/>
                    <a:p>
                      <a:r>
                        <a:rPr lang="en-GB" sz="1600" b="1" dirty="0" smtClean="0"/>
                        <a:t>Reliably</a:t>
                      </a:r>
                      <a:r>
                        <a:rPr lang="en-GB" sz="1600" b="1" baseline="0" dirty="0" smtClean="0"/>
                        <a:t> e</a:t>
                      </a:r>
                      <a:r>
                        <a:rPr lang="en-GB" sz="1600" b="1" dirty="0" smtClean="0"/>
                        <a:t>stimating impacts of nascent</a:t>
                      </a:r>
                      <a:r>
                        <a:rPr lang="en-GB" sz="1600" b="1" baseline="0" dirty="0" smtClean="0"/>
                        <a:t> programs &amp; technologies</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Brattle maintains a database of load flexibility programs</a:t>
                      </a:r>
                      <a:r>
                        <a:rPr lang="en-GB" sz="1200" baseline="0" dirty="0" smtClean="0"/>
                        <a:t> and their associated costs, impacts, and adoption rates</a:t>
                      </a:r>
                    </a:p>
                    <a:p>
                      <a:pPr marL="285750" indent="-285750">
                        <a:buFont typeface="Arial" panose="020B0604020202020204" pitchFamily="34" charset="0"/>
                        <a:buChar char="•"/>
                      </a:pPr>
                      <a:r>
                        <a:rPr lang="en-GB" sz="1200" baseline="0" dirty="0" smtClean="0"/>
                        <a:t>Supplementary interviews are conducted to fill in gaps where publicly available data is limited</a:t>
                      </a:r>
                    </a:p>
                    <a:p>
                      <a:pPr marL="285750" indent="-285750">
                        <a:buFont typeface="Arial" panose="020B0604020202020204" pitchFamily="34" charset="0"/>
                        <a:buChar char="•"/>
                      </a:pPr>
                      <a:r>
                        <a:rPr lang="en-GB" sz="1200" baseline="0" dirty="0" smtClean="0"/>
                        <a:t>Primary market research can establish tailored estimates of customer adoption</a:t>
                      </a:r>
                    </a:p>
                    <a:p>
                      <a:pPr marL="285750" indent="-285750">
                        <a:buFont typeface="Arial" panose="020B0604020202020204" pitchFamily="34" charset="0"/>
                        <a:buChar char="•"/>
                      </a:pPr>
                      <a:r>
                        <a:rPr lang="en-GB" sz="1200" baseline="0" dirty="0" smtClean="0"/>
                        <a:t>Participation is modeled as a function of the cost-effective participation incentive payment level</a:t>
                      </a:r>
                    </a:p>
                    <a:p>
                      <a:pPr marL="285750" indent="-285750">
                        <a:buFont typeface="Arial" panose="020B0604020202020204" pitchFamily="34" charset="0"/>
                        <a:buChar char="•"/>
                      </a:pPr>
                      <a:r>
                        <a:rPr lang="en-GB" sz="1200" baseline="0" dirty="0" smtClean="0"/>
                        <a:t>Probabilistic analysis (i.e., Monte Carlo simulation) can account for uncertainty</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1721299">
                <a:tc>
                  <a:txBody>
                    <a:bodyPr/>
                    <a:lstStyle/>
                    <a:p>
                      <a:r>
                        <a:rPr lang="en-GB" sz="1600" b="1" dirty="0" smtClean="0"/>
                        <a:t>Accounting for “depth” of resource need</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Some</a:t>
                      </a:r>
                      <a:r>
                        <a:rPr lang="en-GB" sz="1200" baseline="0" dirty="0" smtClean="0"/>
                        <a:t> of t</a:t>
                      </a:r>
                      <a:r>
                        <a:rPr lang="en-GB" sz="1200" dirty="0" smtClean="0"/>
                        <a:t>he new load flexibility value streams are sensitive to the quantity of the DR resource that is participating;</a:t>
                      </a:r>
                      <a:r>
                        <a:rPr lang="en-GB" sz="1200" baseline="0" dirty="0" smtClean="0"/>
                        <a:t> for instance, frequency regulation is valuable but has very limited need on most systems</a:t>
                      </a:r>
                    </a:p>
                    <a:p>
                      <a:pPr marL="285750" indent="-285750">
                        <a:buFont typeface="Arial" panose="020B0604020202020204" pitchFamily="34" charset="0"/>
                        <a:buChar char="•"/>
                      </a:pPr>
                      <a:r>
                        <a:rPr lang="en-GB" sz="1200" baseline="0" dirty="0" smtClean="0"/>
                        <a:t>Modeling establishes the “depth” of each value opportunity and quantifies the relationship between incremental value and DR resource additions</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pic>
        <p:nvPicPr>
          <p:cNvPr id="4" name="Picture 3"/>
          <p:cNvPicPr>
            <a:picLocks noChangeAspect="1"/>
          </p:cNvPicPr>
          <p:nvPr/>
        </p:nvPicPr>
        <p:blipFill>
          <a:blip r:embed="rId2"/>
          <a:stretch>
            <a:fillRect/>
          </a:stretch>
        </p:blipFill>
        <p:spPr>
          <a:xfrm>
            <a:off x="7797864" y="2539589"/>
            <a:ext cx="2125770" cy="1617267"/>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604" y="4412496"/>
            <a:ext cx="2145030" cy="153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75351" y="634324"/>
            <a:ext cx="8354249" cy="530352"/>
          </a:xfrm>
        </p:spPr>
        <p:txBody>
          <a:bodyPr/>
          <a:lstStyle/>
          <a:p>
            <a:r>
              <a:rPr lang="en-GB" dirty="0" smtClean="0"/>
              <a:t>Load flexibility analytical challenges &amp; solutions</a:t>
            </a:r>
            <a:endParaRPr lang="en-US" dirty="0"/>
          </a:p>
        </p:txBody>
      </p:sp>
      <p:sp>
        <p:nvSpPr>
          <p:cNvPr id="3" name="TextBox 2"/>
          <p:cNvSpPr txBox="1"/>
          <p:nvPr/>
        </p:nvSpPr>
        <p:spPr>
          <a:xfrm>
            <a:off x="7622401" y="2359570"/>
            <a:ext cx="2707198" cy="292388"/>
          </a:xfrm>
          <a:prstGeom prst="rect">
            <a:avLst/>
          </a:prstGeom>
          <a:noFill/>
        </p:spPr>
        <p:txBody>
          <a:bodyPr wrap="square" rtlCol="0">
            <a:spAutoFit/>
          </a:bodyPr>
          <a:lstStyle/>
          <a:p>
            <a:pPr algn="ctr"/>
            <a:r>
              <a:rPr lang="en-GB" sz="1300" b="1" dirty="0">
                <a:solidFill>
                  <a:srgbClr val="00467F"/>
                </a:solidFill>
              </a:rPr>
              <a:t>DR Enrollment vs Incentive Payment</a:t>
            </a:r>
            <a:endParaRPr lang="en-US" sz="1300" b="1" dirty="0">
              <a:solidFill>
                <a:srgbClr val="00467F"/>
              </a:solidFill>
            </a:endParaRPr>
          </a:p>
        </p:txBody>
      </p:sp>
      <p:sp>
        <p:nvSpPr>
          <p:cNvPr id="11" name="TextBox 10"/>
          <p:cNvSpPr txBox="1"/>
          <p:nvPr/>
        </p:nvSpPr>
        <p:spPr>
          <a:xfrm>
            <a:off x="7887323" y="4308288"/>
            <a:ext cx="2164942" cy="292388"/>
          </a:xfrm>
          <a:prstGeom prst="rect">
            <a:avLst/>
          </a:prstGeom>
          <a:noFill/>
        </p:spPr>
        <p:txBody>
          <a:bodyPr wrap="square" rtlCol="0">
            <a:spAutoFit/>
          </a:bodyPr>
          <a:lstStyle/>
          <a:p>
            <a:pPr algn="ctr"/>
            <a:r>
              <a:rPr lang="en-GB" sz="1300" b="1" dirty="0">
                <a:solidFill>
                  <a:srgbClr val="00467F"/>
                </a:solidFill>
              </a:rPr>
              <a:t>DR Value vs Quantity</a:t>
            </a:r>
            <a:endParaRPr lang="en-US" sz="1300" b="1" dirty="0">
              <a:solidFill>
                <a:srgbClr val="00467F"/>
              </a:solidFill>
            </a:endParaRPr>
          </a:p>
        </p:txBody>
      </p:sp>
    </p:spTree>
    <p:extLst>
      <p:ext uri="{BB962C8B-B14F-4D97-AF65-F5344CB8AC3E}">
        <p14:creationId xmlns:p14="http://schemas.microsoft.com/office/powerpoint/2010/main" val="1859497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990149" y="1279496"/>
          <a:ext cx="8439093" cy="5252719"/>
        </p:xfrm>
        <a:graphic>
          <a:graphicData uri="http://schemas.openxmlformats.org/drawingml/2006/table">
            <a:tbl>
              <a:tblPr firstRow="1" bandRow="1">
                <a:tableStyleId>{5C22544A-7EE6-4342-B048-85BDC9FD1C3A}</a:tableStyleId>
              </a:tblPr>
              <a:tblGrid>
                <a:gridCol w="1572747">
                  <a:extLst>
                    <a:ext uri="{9D8B030D-6E8A-4147-A177-3AD203B41FA5}">
                      <a16:colId xmlns:a16="http://schemas.microsoft.com/office/drawing/2014/main" xmlns="" val="20000"/>
                    </a:ext>
                  </a:extLst>
                </a:gridCol>
                <a:gridCol w="4087586">
                  <a:extLst>
                    <a:ext uri="{9D8B030D-6E8A-4147-A177-3AD203B41FA5}">
                      <a16:colId xmlns:a16="http://schemas.microsoft.com/office/drawing/2014/main" xmlns="" val="20001"/>
                    </a:ext>
                  </a:extLst>
                </a:gridCol>
                <a:gridCol w="2778760">
                  <a:extLst>
                    <a:ext uri="{9D8B030D-6E8A-4147-A177-3AD203B41FA5}">
                      <a16:colId xmlns:a16="http://schemas.microsoft.com/office/drawing/2014/main" xmlns="" val="20002"/>
                    </a:ext>
                  </a:extLst>
                </a:gridCol>
              </a:tblGrid>
              <a:tr h="943102">
                <a:tc>
                  <a:txBody>
                    <a:bodyPr/>
                    <a:lstStyle/>
                    <a:p>
                      <a:r>
                        <a:rPr lang="en-GB" sz="1600" dirty="0" smtClean="0">
                          <a:solidFill>
                            <a:srgbClr val="FFFFFF"/>
                          </a:solidFill>
                        </a:rPr>
                        <a:t>Load Flexibility Analytical Challenge</a:t>
                      </a:r>
                      <a:endParaRPr lang="en-US" sz="1600"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i="0" dirty="0" smtClean="0">
                          <a:solidFill>
                            <a:srgbClr val="FFFFFF"/>
                          </a:solidFill>
                        </a:rPr>
                        <a:t>Load</a:t>
                      </a:r>
                      <a:r>
                        <a:rPr lang="en-GB" i="1" dirty="0" smtClean="0">
                          <a:solidFill>
                            <a:srgbClr val="FFFFFF"/>
                          </a:solidFill>
                        </a:rPr>
                        <a:t>FLEX</a:t>
                      </a:r>
                      <a:r>
                        <a:rPr lang="en-GB" dirty="0" smtClean="0">
                          <a:solidFill>
                            <a:srgbClr val="FFFFFF"/>
                          </a:solidFill>
                        </a:rPr>
                        <a:t> Approach</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tc>
                  <a:txBody>
                    <a:bodyPr/>
                    <a:lstStyle/>
                    <a:p>
                      <a:pPr algn="ctr"/>
                      <a:r>
                        <a:rPr lang="en-GB" dirty="0" smtClean="0">
                          <a:solidFill>
                            <a:srgbClr val="FFFFFF"/>
                          </a:solidFill>
                        </a:rPr>
                        <a:t>Illustration</a:t>
                      </a:r>
                      <a:endParaRPr lang="en-US" dirty="0">
                        <a:solidFill>
                          <a:srgbClr val="FFFFFF"/>
                        </a:solidFill>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416699">
                <a:tc>
                  <a:txBody>
                    <a:bodyPr/>
                    <a:lstStyle/>
                    <a:p>
                      <a:r>
                        <a:rPr lang="en-GB" sz="1600" b="1" dirty="0" smtClean="0"/>
                        <a:t>Quantifying deferred distribution capacity</a:t>
                      </a:r>
                      <a:r>
                        <a:rPr lang="en-GB" sz="1600" b="1" baseline="0" dirty="0" smtClean="0"/>
                        <a:t> value</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Distribution capacity deferral is a highly system-specific calculation,</a:t>
                      </a:r>
                      <a:r>
                        <a:rPr lang="en-GB" sz="1200" baseline="0" dirty="0" smtClean="0"/>
                        <a:t> requiring locational assessment of utility distribution system data</a:t>
                      </a:r>
                    </a:p>
                    <a:p>
                      <a:pPr marL="285750" indent="-285750">
                        <a:buFont typeface="Arial" panose="020B0604020202020204" pitchFamily="34" charset="0"/>
                        <a:buChar char="•"/>
                      </a:pPr>
                      <a:r>
                        <a:rPr lang="en-GB" sz="1200" baseline="0" dirty="0" smtClean="0"/>
                        <a:t>Initial screening identifies grid locations at risk of capacity constraints</a:t>
                      </a:r>
                    </a:p>
                    <a:p>
                      <a:pPr marL="285750" indent="-285750">
                        <a:buFont typeface="Arial" panose="020B0604020202020204" pitchFamily="34" charset="0"/>
                        <a:buChar char="•"/>
                      </a:pPr>
                      <a:r>
                        <a:rPr lang="en-GB" sz="1200" baseline="0" dirty="0" smtClean="0"/>
                        <a:t>The performance profile of the load flexibility resource is compared to the load profile of the distribution system component</a:t>
                      </a:r>
                    </a:p>
                    <a:p>
                      <a:pPr marL="285750" indent="-285750">
                        <a:buFont typeface="Arial" panose="020B0604020202020204" pitchFamily="34" charset="0"/>
                        <a:buChar char="•"/>
                      </a:pPr>
                      <a:r>
                        <a:rPr lang="en-GB" sz="1200" baseline="0" dirty="0" smtClean="0"/>
                        <a:t>Capacity deferral value is assigned based on the probability that constraints can be relieved through deployment of the load flexibility resource</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1"/>
                  </a:ext>
                </a:extLst>
              </a:tr>
              <a:tr h="1892918">
                <a:tc>
                  <a:txBody>
                    <a:bodyPr/>
                    <a:lstStyle/>
                    <a:p>
                      <a:r>
                        <a:rPr lang="en-GB" sz="1600" b="1" dirty="0" smtClean="0"/>
                        <a:t>Accounting for “stacked value”</a:t>
                      </a:r>
                      <a:endParaRPr lang="en-US" sz="1600" b="1"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8F8F6"/>
                    </a:solidFill>
                  </a:tcPr>
                </a:tc>
                <a:tc>
                  <a:txBody>
                    <a:bodyPr/>
                    <a:lstStyle/>
                    <a:p>
                      <a:pPr marL="285750" indent="-285750">
                        <a:buFont typeface="Arial" panose="020B0604020202020204" pitchFamily="34" charset="0"/>
                        <a:buChar char="•"/>
                      </a:pPr>
                      <a:r>
                        <a:rPr lang="en-GB" sz="1200" dirty="0" smtClean="0"/>
                        <a:t>Load flexibility can provide multiple sources of value, but analysis must account for realistic operational constraints</a:t>
                      </a:r>
                      <a:r>
                        <a:rPr lang="en-GB" sz="1200" baseline="0" dirty="0" smtClean="0"/>
                        <a:t> associated with capturing this value</a:t>
                      </a:r>
                    </a:p>
                    <a:p>
                      <a:pPr marL="285750" indent="-285750">
                        <a:buFont typeface="Arial" panose="020B0604020202020204" pitchFamily="34" charset="0"/>
                        <a:buChar char="•"/>
                      </a:pPr>
                      <a:r>
                        <a:rPr lang="en-GB" sz="1200" baseline="0" dirty="0" smtClean="0"/>
                        <a:t>Each value stream is converted to an hourly price series based on assessment of appropriate cost drivers</a:t>
                      </a:r>
                    </a:p>
                    <a:p>
                      <a:pPr marL="285750" indent="-285750">
                        <a:buFont typeface="Arial" panose="020B0604020202020204" pitchFamily="34" charset="0"/>
                        <a:buChar char="•"/>
                      </a:pPr>
                      <a:r>
                        <a:rPr lang="en-GB" sz="1200" baseline="0" dirty="0" smtClean="0"/>
                        <a:t>Load flexibility resource is “dispatched” against  the price series based on realistic utilization algorithms</a:t>
                      </a: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pic>
        <p:nvPicPr>
          <p:cNvPr id="11" name="Picture 10"/>
          <p:cNvPicPr>
            <a:picLocks noChangeAspect="1"/>
          </p:cNvPicPr>
          <p:nvPr/>
        </p:nvPicPr>
        <p:blipFill>
          <a:blip r:embed="rId2"/>
          <a:stretch>
            <a:fillRect/>
          </a:stretch>
        </p:blipFill>
        <p:spPr>
          <a:xfrm>
            <a:off x="8007930" y="4634765"/>
            <a:ext cx="2104391" cy="1852214"/>
          </a:xfrm>
          <a:prstGeom prst="rect">
            <a:avLst/>
          </a:prstGeom>
        </p:spPr>
      </p:pic>
      <p:sp>
        <p:nvSpPr>
          <p:cNvPr id="2" name="Title 1"/>
          <p:cNvSpPr>
            <a:spLocks noGrp="1"/>
          </p:cNvSpPr>
          <p:nvPr>
            <p:ph type="title"/>
          </p:nvPr>
        </p:nvSpPr>
        <p:spPr>
          <a:xfrm>
            <a:off x="1975351" y="634324"/>
            <a:ext cx="8392929" cy="530352"/>
          </a:xfrm>
        </p:spPr>
        <p:txBody>
          <a:bodyPr/>
          <a:lstStyle/>
          <a:p>
            <a:r>
              <a:rPr lang="en-GB" dirty="0" smtClean="0"/>
              <a:t>Load flexibility analytical challenges &amp; solutions</a:t>
            </a:r>
            <a:endParaRPr lang="en-US" dirty="0"/>
          </a:p>
        </p:txBody>
      </p:sp>
      <p:sp>
        <p:nvSpPr>
          <p:cNvPr id="5" name="TextBox 4"/>
          <p:cNvSpPr txBox="1"/>
          <p:nvPr/>
        </p:nvSpPr>
        <p:spPr>
          <a:xfrm>
            <a:off x="7701280" y="2287468"/>
            <a:ext cx="2667001" cy="292388"/>
          </a:xfrm>
          <a:prstGeom prst="rect">
            <a:avLst/>
          </a:prstGeom>
          <a:noFill/>
        </p:spPr>
        <p:txBody>
          <a:bodyPr wrap="square" rtlCol="0">
            <a:spAutoFit/>
          </a:bodyPr>
          <a:lstStyle/>
          <a:p>
            <a:pPr algn="ctr"/>
            <a:r>
              <a:rPr lang="en-GB" sz="1300" b="1" dirty="0">
                <a:solidFill>
                  <a:srgbClr val="00467F"/>
                </a:solidFill>
              </a:rPr>
              <a:t>DR Impact on Distribution System</a:t>
            </a:r>
            <a:endParaRPr lang="en-US" sz="1300" b="1" dirty="0">
              <a:solidFill>
                <a:srgbClr val="00467F"/>
              </a:solidFill>
            </a:endParaRPr>
          </a:p>
        </p:txBody>
      </p:sp>
      <p:sp>
        <p:nvSpPr>
          <p:cNvPr id="8" name="TextBox 7"/>
          <p:cNvSpPr txBox="1"/>
          <p:nvPr/>
        </p:nvSpPr>
        <p:spPr>
          <a:xfrm>
            <a:off x="8061188" y="4444368"/>
            <a:ext cx="2252560" cy="292388"/>
          </a:xfrm>
          <a:prstGeom prst="rect">
            <a:avLst/>
          </a:prstGeom>
          <a:noFill/>
        </p:spPr>
        <p:txBody>
          <a:bodyPr wrap="square" rtlCol="0">
            <a:spAutoFit/>
          </a:bodyPr>
          <a:lstStyle/>
          <a:p>
            <a:pPr algn="ctr"/>
            <a:r>
              <a:rPr lang="en-GB" sz="1300" b="1" dirty="0">
                <a:solidFill>
                  <a:srgbClr val="00467F"/>
                </a:solidFill>
              </a:rPr>
              <a:t>DR Stacked Value (Illustrative)</a:t>
            </a:r>
            <a:endParaRPr lang="en-US" sz="1300" b="1" dirty="0">
              <a:solidFill>
                <a:srgbClr val="00467F"/>
              </a:solidFill>
            </a:endParaRPr>
          </a:p>
        </p:txBody>
      </p:sp>
      <p:pic>
        <p:nvPicPr>
          <p:cNvPr id="3" name="Picture 2"/>
          <p:cNvPicPr>
            <a:picLocks noChangeAspect="1"/>
          </p:cNvPicPr>
          <p:nvPr/>
        </p:nvPicPr>
        <p:blipFill rotWithShape="1">
          <a:blip r:embed="rId3"/>
          <a:srcRect t="3305" b="3551"/>
          <a:stretch/>
        </p:blipFill>
        <p:spPr>
          <a:xfrm>
            <a:off x="8061189" y="2522448"/>
            <a:ext cx="1997875" cy="1819153"/>
          </a:xfrm>
          <a:prstGeom prst="rect">
            <a:avLst/>
          </a:prstGeom>
        </p:spPr>
      </p:pic>
    </p:spTree>
    <p:extLst>
      <p:ext uri="{BB962C8B-B14F-4D97-AF65-F5344CB8AC3E}">
        <p14:creationId xmlns:p14="http://schemas.microsoft.com/office/powerpoint/2010/main" val="182767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modeling assumptions</a:t>
            </a:r>
            <a:endParaRPr lang="en-US" dirty="0"/>
          </a:p>
        </p:txBody>
      </p:sp>
      <p:sp>
        <p:nvSpPr>
          <p:cNvPr id="3" name="Text Placeholder 2"/>
          <p:cNvSpPr>
            <a:spLocks noGrp="1"/>
          </p:cNvSpPr>
          <p:nvPr>
            <p:ph type="body" sz="quarter" idx="14"/>
          </p:nvPr>
        </p:nvSpPr>
        <p:spPr>
          <a:xfrm>
            <a:off x="1856509" y="1273486"/>
            <a:ext cx="8348443" cy="928695"/>
          </a:xfrm>
        </p:spPr>
        <p:txBody>
          <a:bodyPr>
            <a:normAutofit fontScale="92500" lnSpcReduction="10000"/>
          </a:bodyPr>
          <a:lstStyle/>
          <a:p>
            <a:r>
              <a:rPr lang="en-US" dirty="0" smtClean="0"/>
              <a:t>To illustrate the national potential for load flexibility, we modeled the potential for a utility with characteristics that are roughly representative of the national average.  Results were then scaled up to the national level.</a:t>
            </a:r>
            <a:endParaRPr lang="en-US" dirty="0"/>
          </a:p>
        </p:txBody>
      </p:sp>
      <p:graphicFrame>
        <p:nvGraphicFramePr>
          <p:cNvPr id="4" name="Table 3"/>
          <p:cNvGraphicFramePr>
            <a:graphicFrameLocks noGrp="1"/>
          </p:cNvGraphicFramePr>
          <p:nvPr>
            <p:extLst/>
          </p:nvPr>
        </p:nvGraphicFramePr>
        <p:xfrm>
          <a:off x="1975349" y="2310990"/>
          <a:ext cx="8108034" cy="4040895"/>
        </p:xfrm>
        <a:graphic>
          <a:graphicData uri="http://schemas.openxmlformats.org/drawingml/2006/table">
            <a:tbl>
              <a:tblPr firstRow="1" bandRow="1">
                <a:tableStyleId>{3B4B98B0-60AC-42C2-AFA5-B58CD77FA1E5}</a:tableStyleId>
              </a:tblPr>
              <a:tblGrid>
                <a:gridCol w="2702678">
                  <a:extLst>
                    <a:ext uri="{9D8B030D-6E8A-4147-A177-3AD203B41FA5}">
                      <a16:colId xmlns:a16="http://schemas.microsoft.com/office/drawing/2014/main" xmlns="" val="2111614305"/>
                    </a:ext>
                  </a:extLst>
                </a:gridCol>
                <a:gridCol w="2702678">
                  <a:extLst>
                    <a:ext uri="{9D8B030D-6E8A-4147-A177-3AD203B41FA5}">
                      <a16:colId xmlns:a16="http://schemas.microsoft.com/office/drawing/2014/main" xmlns="" val="345801387"/>
                    </a:ext>
                  </a:extLst>
                </a:gridCol>
                <a:gridCol w="2702678">
                  <a:extLst>
                    <a:ext uri="{9D8B030D-6E8A-4147-A177-3AD203B41FA5}">
                      <a16:colId xmlns:a16="http://schemas.microsoft.com/office/drawing/2014/main" xmlns="" val="3547268591"/>
                    </a:ext>
                  </a:extLst>
                </a:gridCol>
              </a:tblGrid>
              <a:tr h="285131">
                <a:tc>
                  <a:txBody>
                    <a:bodyPr/>
                    <a:lstStyle/>
                    <a:p>
                      <a:pPr algn="l"/>
                      <a:endParaRPr lang="en-US" sz="1300" dirty="0">
                        <a:solidFill>
                          <a:srgbClr val="FFFFFF"/>
                        </a:solidFill>
                      </a:endParaRPr>
                    </a:p>
                  </a:txBody>
                  <a:tcPr marL="101938" marR="101938" marT="50969" marB="50969"/>
                </a:tc>
                <a:tc>
                  <a:txBody>
                    <a:bodyPr/>
                    <a:lstStyle/>
                    <a:p>
                      <a:pPr algn="ctr"/>
                      <a:r>
                        <a:rPr lang="en-US" sz="1300" dirty="0" smtClean="0"/>
                        <a:t>2019</a:t>
                      </a:r>
                      <a:endParaRPr lang="en-US" sz="1300" dirty="0">
                        <a:solidFill>
                          <a:srgbClr val="FFFFFF"/>
                        </a:solidFill>
                      </a:endParaRPr>
                    </a:p>
                  </a:txBody>
                  <a:tcPr marL="101938" marR="101938" marT="50969" marB="50969"/>
                </a:tc>
                <a:tc>
                  <a:txBody>
                    <a:bodyPr/>
                    <a:lstStyle/>
                    <a:p>
                      <a:pPr algn="ctr"/>
                      <a:r>
                        <a:rPr lang="en-US" sz="1300" dirty="0" smtClean="0"/>
                        <a:t>2030</a:t>
                      </a:r>
                      <a:endParaRPr lang="en-US" sz="1300" dirty="0">
                        <a:solidFill>
                          <a:srgbClr val="FFFFFF"/>
                        </a:solidFill>
                      </a:endParaRPr>
                    </a:p>
                  </a:txBody>
                  <a:tcPr marL="101938" marR="101938" marT="50969" marB="50969"/>
                </a:tc>
                <a:extLst>
                  <a:ext uri="{0D108BD9-81ED-4DB2-BD59-A6C34878D82A}">
                    <a16:rowId xmlns:a16="http://schemas.microsoft.com/office/drawing/2014/main" xmlns="" val="823198318"/>
                  </a:ext>
                </a:extLst>
              </a:tr>
              <a:tr h="443537">
                <a:tc>
                  <a:txBody>
                    <a:bodyPr/>
                    <a:lstStyle/>
                    <a:p>
                      <a:r>
                        <a:rPr lang="en-US" sz="1200" b="0" baseline="0" dirty="0" smtClean="0"/>
                        <a:t>Power Supply Mix</a:t>
                      </a:r>
                      <a:endParaRPr lang="en-US" sz="1200" b="0" dirty="0"/>
                    </a:p>
                  </a:txBody>
                  <a:tcPr marL="101938" marR="101938" marT="50969" marB="50969"/>
                </a:tc>
                <a:tc>
                  <a:txBody>
                    <a:bodyPr/>
                    <a:lstStyle/>
                    <a:p>
                      <a:pPr algn="ctr"/>
                      <a:r>
                        <a:rPr lang="en-US" sz="1200" baseline="0" dirty="0" smtClean="0"/>
                        <a:t>74% fossil, 15% nuclear, 9% renewable, 2% hydro</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54% fossil, 29%</a:t>
                      </a:r>
                      <a:r>
                        <a:rPr lang="en-US" sz="1200" baseline="0" dirty="0" smtClean="0"/>
                        <a:t> renewable, 12% nuclear, 2% hydro, 3% EE</a:t>
                      </a:r>
                      <a:endParaRPr lang="en-US" sz="1200" dirty="0" smtClean="0"/>
                    </a:p>
                  </a:txBody>
                  <a:tcPr marL="101938" marR="101938" marT="50969" marB="50969"/>
                </a:tc>
                <a:extLst>
                  <a:ext uri="{0D108BD9-81ED-4DB2-BD59-A6C34878D82A}">
                    <a16:rowId xmlns:a16="http://schemas.microsoft.com/office/drawing/2014/main" xmlns="" val="1847369221"/>
                  </a:ext>
                </a:extLst>
              </a:tr>
              <a:tr h="269290">
                <a:tc>
                  <a:txBody>
                    <a:bodyPr/>
                    <a:lstStyle/>
                    <a:p>
                      <a:r>
                        <a:rPr lang="en-US" sz="1200" b="0" dirty="0" smtClean="0"/>
                        <a:t>Henry Hub Gas Price</a:t>
                      </a:r>
                      <a:endParaRPr lang="en-US" sz="1200" b="0" dirty="0"/>
                    </a:p>
                  </a:txBody>
                  <a:tcPr marL="101938" marR="101938" marT="50969" marB="50969"/>
                </a:tc>
                <a:tc>
                  <a:txBody>
                    <a:bodyPr/>
                    <a:lstStyle/>
                    <a:p>
                      <a:pPr algn="ctr"/>
                      <a:r>
                        <a:rPr lang="en-US" sz="1200" dirty="0" smtClean="0"/>
                        <a:t>$3/MMBtu</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smtClean="0"/>
                        <a:t>$8/MMBtu</a:t>
                      </a:r>
                      <a:endParaRPr lang="en-US" sz="1200" dirty="0" smtClean="0"/>
                    </a:p>
                  </a:txBody>
                  <a:tcPr marL="101938" marR="101938" marT="50969" marB="50969"/>
                </a:tc>
                <a:extLst>
                  <a:ext uri="{0D108BD9-81ED-4DB2-BD59-A6C34878D82A}">
                    <a16:rowId xmlns:a16="http://schemas.microsoft.com/office/drawing/2014/main" xmlns="" val="266056655"/>
                  </a:ext>
                </a:extLst>
              </a:tr>
              <a:tr h="265554">
                <a:tc>
                  <a:txBody>
                    <a:bodyPr/>
                    <a:lstStyle/>
                    <a:p>
                      <a:r>
                        <a:rPr lang="en-US" sz="1200" b="0" dirty="0" smtClean="0"/>
                        <a:t>U.S. System Peak Demand</a:t>
                      </a:r>
                      <a:endParaRPr lang="en-US" sz="1200" b="0" dirty="0"/>
                    </a:p>
                  </a:txBody>
                  <a:tcPr marL="101938" marR="101938" marT="50969" marB="50969"/>
                </a:tc>
                <a:tc>
                  <a:txBody>
                    <a:bodyPr/>
                    <a:lstStyle/>
                    <a:p>
                      <a:pPr algn="ctr"/>
                      <a:r>
                        <a:rPr lang="en-US" sz="1200" dirty="0" smtClean="0"/>
                        <a:t>881</a:t>
                      </a:r>
                      <a:r>
                        <a:rPr lang="en-US" sz="1200" baseline="0" dirty="0" smtClean="0"/>
                        <a:t> GW</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987</a:t>
                      </a:r>
                      <a:r>
                        <a:rPr lang="en-US" sz="1200" baseline="0" dirty="0" smtClean="0"/>
                        <a:t> GW</a:t>
                      </a:r>
                      <a:endParaRPr lang="en-US" sz="1200" dirty="0" smtClean="0"/>
                    </a:p>
                  </a:txBody>
                  <a:tcPr marL="101938" marR="101938" marT="50969" marB="50969"/>
                </a:tc>
                <a:extLst>
                  <a:ext uri="{0D108BD9-81ED-4DB2-BD59-A6C34878D82A}">
                    <a16:rowId xmlns:a16="http://schemas.microsoft.com/office/drawing/2014/main" xmlns="" val="2227772207"/>
                  </a:ext>
                </a:extLst>
              </a:tr>
              <a:tr h="617783">
                <a:tc>
                  <a:txBody>
                    <a:bodyPr/>
                    <a:lstStyle/>
                    <a:p>
                      <a:r>
                        <a:rPr lang="en-US" sz="1200" dirty="0" smtClean="0"/>
                        <a:t>Marginal</a:t>
                      </a:r>
                      <a:r>
                        <a:rPr lang="en-US" sz="1200" baseline="0" dirty="0" smtClean="0"/>
                        <a:t> Generation Capacity Cost</a:t>
                      </a:r>
                      <a:endParaRPr lang="en-US" sz="1200" b="1" dirty="0"/>
                    </a:p>
                  </a:txBody>
                  <a:tcPr marL="101938" marR="101938" marT="50969" marB="50969"/>
                </a:tc>
                <a:tc>
                  <a:txBody>
                    <a:bodyPr/>
                    <a:lstStyle/>
                    <a:p>
                      <a:pPr algn="ctr"/>
                      <a:r>
                        <a:rPr lang="en-US" sz="1200" dirty="0" smtClean="0"/>
                        <a:t>$45/kW-</a:t>
                      </a:r>
                      <a:r>
                        <a:rPr lang="en-US" sz="1200" dirty="0" err="1" smtClean="0"/>
                        <a:t>yr</a:t>
                      </a:r>
                      <a:endParaRPr lang="en-US" sz="1200" dirty="0" smtClean="0"/>
                    </a:p>
                    <a:p>
                      <a:pPr algn="ctr"/>
                      <a:r>
                        <a:rPr lang="en-US" sz="1200" dirty="0" smtClean="0"/>
                        <a:t>Allocated across</a:t>
                      </a:r>
                      <a:r>
                        <a:rPr lang="en-US" sz="1200" baseline="0" dirty="0" smtClean="0"/>
                        <a:t> </a:t>
                      </a:r>
                      <a:r>
                        <a:rPr lang="en-US" sz="1200" dirty="0" smtClean="0"/>
                        <a:t>top 100 hours</a:t>
                      </a:r>
                      <a:r>
                        <a:rPr lang="en-US" sz="1200" baseline="0" dirty="0" smtClean="0"/>
                        <a:t> of </a:t>
                      </a:r>
                    </a:p>
                    <a:p>
                      <a:pPr algn="ctr"/>
                      <a:r>
                        <a:rPr lang="en-US" sz="1200" baseline="0" dirty="0" smtClean="0"/>
                        <a:t>hourly system load shape</a:t>
                      </a:r>
                      <a:endParaRPr lang="en-US" sz="1200" dirty="0"/>
                    </a:p>
                  </a:txBody>
                  <a:tcPr marL="101938" marR="101938" marT="50969" marB="50969"/>
                </a:tc>
                <a:tc>
                  <a:txBody>
                    <a:bodyPr/>
                    <a:lstStyle/>
                    <a:p>
                      <a:pPr algn="ctr"/>
                      <a:r>
                        <a:rPr lang="en-US" sz="1200" dirty="0" smtClean="0"/>
                        <a:t>$74/kW-</a:t>
                      </a:r>
                      <a:r>
                        <a:rPr lang="en-US" sz="1200" dirty="0" err="1" smtClean="0"/>
                        <a:t>yr</a:t>
                      </a:r>
                      <a:endParaRPr lang="en-US"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Allocated across</a:t>
                      </a:r>
                      <a:r>
                        <a:rPr lang="en-US" sz="1200" baseline="0" dirty="0" smtClean="0"/>
                        <a:t> </a:t>
                      </a:r>
                      <a:r>
                        <a:rPr lang="en-US" sz="1200" dirty="0" smtClean="0"/>
                        <a:t>top 100 hours</a:t>
                      </a:r>
                      <a:r>
                        <a:rPr lang="en-US" sz="1200" baseline="0" dirty="0" smtClean="0"/>
                        <a:t> of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aseline="0" dirty="0" smtClean="0"/>
                        <a:t>hourly system load shape</a:t>
                      </a:r>
                      <a:endParaRPr lang="en-US" sz="1200" dirty="0" smtClean="0"/>
                    </a:p>
                  </a:txBody>
                  <a:tcPr marL="101938" marR="101938" marT="50969" marB="50969"/>
                </a:tc>
                <a:extLst>
                  <a:ext uri="{0D108BD9-81ED-4DB2-BD59-A6C34878D82A}">
                    <a16:rowId xmlns:a16="http://schemas.microsoft.com/office/drawing/2014/main" xmlns="" val="3435251648"/>
                  </a:ext>
                </a:extLst>
              </a:tr>
              <a:tr h="443537">
                <a:tc>
                  <a:txBody>
                    <a:bodyPr/>
                    <a:lstStyle/>
                    <a:p>
                      <a:r>
                        <a:rPr lang="en-US" sz="1200" dirty="0" smtClean="0"/>
                        <a:t>Marginal Energy Cost</a:t>
                      </a:r>
                      <a:endParaRPr lang="en-US" sz="1200" dirty="0"/>
                    </a:p>
                  </a:txBody>
                  <a:tcPr marL="101938" marR="101938" marT="50969" marB="50969"/>
                </a:tc>
                <a:tc>
                  <a:txBody>
                    <a:bodyPr/>
                    <a:lstStyle/>
                    <a:p>
                      <a:pPr algn="ctr"/>
                      <a:r>
                        <a:rPr lang="en-US" sz="1200" dirty="0" smtClean="0"/>
                        <a:t>Forecasted hourly prices</a:t>
                      </a:r>
                      <a:endParaRPr lang="en-US" sz="1200" baseline="0" dirty="0" smtClean="0"/>
                    </a:p>
                    <a:p>
                      <a:pPr algn="ctr"/>
                      <a:r>
                        <a:rPr lang="en-US" sz="1200" dirty="0" smtClean="0"/>
                        <a:t>Average: $25/MWh</a:t>
                      </a:r>
                      <a:endParaRPr lang="en-US" sz="1200" dirty="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Forecasted hourly prices</a:t>
                      </a:r>
                      <a:endParaRPr lang="en-US" sz="1200" baseline="0" dirty="0" smtClean="0"/>
                    </a:p>
                    <a:p>
                      <a:pPr algn="ctr"/>
                      <a:r>
                        <a:rPr lang="en-US" sz="1200" dirty="0" smtClean="0"/>
                        <a:t>Average: $41/MWh</a:t>
                      </a:r>
                      <a:endParaRPr lang="en-US" sz="1200" dirty="0"/>
                    </a:p>
                  </a:txBody>
                  <a:tcPr marL="101938" marR="101938" marT="50969" marB="50969"/>
                </a:tc>
                <a:extLst>
                  <a:ext uri="{0D108BD9-81ED-4DB2-BD59-A6C34878D82A}">
                    <a16:rowId xmlns:a16="http://schemas.microsoft.com/office/drawing/2014/main" xmlns="" val="2063583529"/>
                  </a:ext>
                </a:extLst>
              </a:tr>
              <a:tr h="265554">
                <a:tc>
                  <a:txBody>
                    <a:bodyPr/>
                    <a:lstStyle/>
                    <a:p>
                      <a:r>
                        <a:rPr lang="en-US" sz="1200" dirty="0" smtClean="0"/>
                        <a:t>Avoided System-wide T&amp;D</a:t>
                      </a:r>
                      <a:r>
                        <a:rPr lang="en-US" sz="1200" baseline="0" dirty="0" smtClean="0"/>
                        <a:t> Cost</a:t>
                      </a:r>
                      <a:endParaRPr lang="en-US" sz="1200" dirty="0"/>
                    </a:p>
                  </a:txBody>
                  <a:tcPr marL="101938" marR="101938" marT="50969" marB="50969"/>
                </a:tc>
                <a:tc>
                  <a:txBody>
                    <a:bodyPr/>
                    <a:lstStyle/>
                    <a:p>
                      <a:pPr algn="ctr"/>
                      <a:r>
                        <a:rPr lang="en-US" sz="1200" dirty="0" smtClean="0"/>
                        <a:t>$10/kW-</a:t>
                      </a:r>
                      <a:r>
                        <a:rPr lang="en-US" sz="1200" dirty="0" err="1" smtClean="0"/>
                        <a:t>yr</a:t>
                      </a:r>
                      <a:endParaRPr lang="en-US" sz="1200" dirty="0" smtClean="0"/>
                    </a:p>
                  </a:txBody>
                  <a:tcPr marL="101938" marR="101938" marT="50969" marB="509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Same as 2019</a:t>
                      </a:r>
                    </a:p>
                  </a:txBody>
                  <a:tcPr marL="101938" marR="101938" marT="50969" marB="50969"/>
                </a:tc>
                <a:extLst>
                  <a:ext uri="{0D108BD9-81ED-4DB2-BD59-A6C34878D82A}">
                    <a16:rowId xmlns:a16="http://schemas.microsoft.com/office/drawing/2014/main" xmlns="" val="544483596"/>
                  </a:ext>
                </a:extLst>
              </a:tr>
              <a:tr h="443537">
                <a:tc>
                  <a:txBody>
                    <a:bodyPr/>
                    <a:lstStyle/>
                    <a:p>
                      <a:r>
                        <a:rPr lang="en-US" sz="1200" baseline="0" dirty="0" smtClean="0"/>
                        <a:t>Geo-targeted Distribution Investment Deferral Value</a:t>
                      </a:r>
                      <a:endParaRPr lang="en-US" sz="1200" dirty="0"/>
                    </a:p>
                  </a:txBody>
                  <a:tcPr marL="101938" marR="101938" marT="50969" marB="50969"/>
                </a:tc>
                <a:tc>
                  <a:txBody>
                    <a:bodyPr/>
                    <a:lstStyle/>
                    <a:p>
                      <a:pPr algn="ctr"/>
                      <a:r>
                        <a:rPr lang="en-US" sz="1200" dirty="0" smtClean="0"/>
                        <a:t>$35/kW-</a:t>
                      </a:r>
                      <a:r>
                        <a:rPr lang="en-US" sz="1200" dirty="0" err="1" smtClean="0"/>
                        <a:t>yr</a:t>
                      </a:r>
                      <a:r>
                        <a:rPr lang="en-US" sz="1200" dirty="0" smtClean="0"/>
                        <a:t> average,</a:t>
                      </a:r>
                    </a:p>
                    <a:p>
                      <a:pPr algn="ctr"/>
                      <a:r>
                        <a:rPr lang="en-US" sz="1200" dirty="0" smtClean="0"/>
                        <a:t>limited to 8,800</a:t>
                      </a:r>
                      <a:r>
                        <a:rPr lang="en-US" sz="1200" baseline="0" dirty="0" smtClean="0"/>
                        <a:t> MW</a:t>
                      </a:r>
                      <a:endParaRPr lang="en-US" sz="1200" dirty="0"/>
                    </a:p>
                  </a:txBody>
                  <a:tcPr marL="101938" marR="101938" marT="50969" marB="50969"/>
                </a:tc>
                <a:tc>
                  <a:txBody>
                    <a:bodyPr/>
                    <a:lstStyle/>
                    <a:p>
                      <a:pPr algn="ctr"/>
                      <a:r>
                        <a:rPr lang="en-US" sz="1200" dirty="0" smtClean="0"/>
                        <a:t>$45/kW-</a:t>
                      </a:r>
                      <a:r>
                        <a:rPr lang="en-US" sz="1200" dirty="0" err="1" smtClean="0"/>
                        <a:t>yr</a:t>
                      </a:r>
                      <a:r>
                        <a:rPr lang="en-US" sz="1200" baseline="0" dirty="0" smtClean="0"/>
                        <a:t> average,</a:t>
                      </a:r>
                      <a:endParaRPr lang="en-US" sz="1200" dirty="0" smtClean="0"/>
                    </a:p>
                    <a:p>
                      <a:pPr algn="ctr"/>
                      <a:r>
                        <a:rPr lang="en-US" sz="1200" dirty="0" smtClean="0"/>
                        <a:t>limited to 29,600</a:t>
                      </a:r>
                      <a:r>
                        <a:rPr lang="en-US" sz="1200" baseline="0" dirty="0" smtClean="0"/>
                        <a:t> MW (2019 – 2030)</a:t>
                      </a:r>
                      <a:endParaRPr lang="en-US" sz="1200" dirty="0" smtClean="0"/>
                    </a:p>
                  </a:txBody>
                  <a:tcPr marL="101938" marR="101938" marT="50969" marB="50969"/>
                </a:tc>
                <a:extLst>
                  <a:ext uri="{0D108BD9-81ED-4DB2-BD59-A6C34878D82A}">
                    <a16:rowId xmlns:a16="http://schemas.microsoft.com/office/drawing/2014/main" xmlns="" val="405046328"/>
                  </a:ext>
                </a:extLst>
              </a:tr>
              <a:tr h="443537">
                <a:tc>
                  <a:txBody>
                    <a:bodyPr/>
                    <a:lstStyle/>
                    <a:p>
                      <a:r>
                        <a:rPr lang="en-US" sz="1200" dirty="0" smtClean="0"/>
                        <a:t>Frequency Regulation Value</a:t>
                      </a:r>
                      <a:endParaRPr lang="en-US" sz="1200" dirty="0"/>
                    </a:p>
                  </a:txBody>
                  <a:tcPr marL="101938" marR="101938" marT="50969" marB="50969"/>
                </a:tc>
                <a:tc>
                  <a:txBody>
                    <a:bodyPr/>
                    <a:lstStyle/>
                    <a:p>
                      <a:pPr algn="ctr"/>
                      <a:r>
                        <a:rPr lang="en-US" sz="1200" dirty="0" smtClean="0"/>
                        <a:t>$11/MWh average,</a:t>
                      </a:r>
                    </a:p>
                    <a:p>
                      <a:pPr algn="ctr"/>
                      <a:r>
                        <a:rPr lang="en-US" sz="1200" dirty="0" smtClean="0"/>
                        <a:t>limited to </a:t>
                      </a:r>
                      <a:r>
                        <a:rPr lang="en-US" sz="1200" baseline="0" dirty="0" smtClean="0"/>
                        <a:t>2,400 MW</a:t>
                      </a:r>
                      <a:endParaRPr lang="en-US" sz="1200" dirty="0"/>
                    </a:p>
                  </a:txBody>
                  <a:tcPr marL="101938" marR="101938" marT="50969" marB="50969"/>
                </a:tc>
                <a:tc>
                  <a:txBody>
                    <a:bodyPr/>
                    <a:lstStyle/>
                    <a:p>
                      <a:pPr algn="ctr"/>
                      <a:r>
                        <a:rPr lang="en-US" sz="1200" dirty="0" smtClean="0"/>
                        <a:t>$14/MWh average,</a:t>
                      </a:r>
                    </a:p>
                    <a:p>
                      <a:pPr algn="ctr"/>
                      <a:r>
                        <a:rPr lang="en-US" sz="1200" dirty="0" smtClean="0"/>
                        <a:t>limited to </a:t>
                      </a:r>
                      <a:r>
                        <a:rPr lang="en-US" sz="1200" baseline="0" dirty="0" smtClean="0"/>
                        <a:t>5,300 MW</a:t>
                      </a:r>
                      <a:endParaRPr lang="en-US" sz="1200" dirty="0" smtClean="0"/>
                    </a:p>
                  </a:txBody>
                  <a:tcPr marL="101938" marR="101938" marT="50969" marB="50969"/>
                </a:tc>
                <a:extLst>
                  <a:ext uri="{0D108BD9-81ED-4DB2-BD59-A6C34878D82A}">
                    <a16:rowId xmlns:a16="http://schemas.microsoft.com/office/drawing/2014/main" xmlns="" val="486552805"/>
                  </a:ext>
                </a:extLst>
              </a:tr>
              <a:tr h="365013">
                <a:tc>
                  <a:txBody>
                    <a:bodyPr/>
                    <a:lstStyle/>
                    <a:p>
                      <a:r>
                        <a:rPr lang="en-US" sz="1200" dirty="0" smtClean="0"/>
                        <a:t>DR Technology Costs</a:t>
                      </a:r>
                      <a:endParaRPr lang="en-US" sz="1200" dirty="0"/>
                    </a:p>
                  </a:txBody>
                  <a:tcPr marL="101938" marR="101938" marT="50969" marB="50969"/>
                </a:tc>
                <a:tc>
                  <a:txBody>
                    <a:bodyPr/>
                    <a:lstStyle/>
                    <a:p>
                      <a:pPr algn="ctr"/>
                      <a:r>
                        <a:rPr lang="en-US" sz="1200" dirty="0" smtClean="0"/>
                        <a:t>Varies</a:t>
                      </a:r>
                      <a:r>
                        <a:rPr lang="en-US" sz="1200" baseline="0" dirty="0" smtClean="0"/>
                        <a:t> by technology</a:t>
                      </a:r>
                      <a:endParaRPr lang="en-US" sz="1200" dirty="0"/>
                    </a:p>
                  </a:txBody>
                  <a:tcPr marL="101938" marR="101938" marT="50969" marB="50969"/>
                </a:tc>
                <a:tc>
                  <a:txBody>
                    <a:bodyPr/>
                    <a:lstStyle/>
                    <a:p>
                      <a:pPr algn="ctr"/>
                      <a:r>
                        <a:rPr lang="en-US" sz="1200" dirty="0" smtClean="0"/>
                        <a:t>30% reduction from current levels</a:t>
                      </a:r>
                      <a:endParaRPr lang="en-US" sz="1200" dirty="0"/>
                    </a:p>
                  </a:txBody>
                  <a:tcPr marL="101938" marR="101938" marT="50969" marB="50969"/>
                </a:tc>
                <a:extLst>
                  <a:ext uri="{0D108BD9-81ED-4DB2-BD59-A6C34878D82A}">
                    <a16:rowId xmlns:a16="http://schemas.microsoft.com/office/drawing/2014/main" xmlns="" val="338892205"/>
                  </a:ext>
                </a:extLst>
              </a:tr>
            </a:tbl>
          </a:graphicData>
        </a:graphic>
      </p:graphicFrame>
    </p:spTree>
    <p:extLst>
      <p:ext uri="{BB962C8B-B14F-4D97-AF65-F5344CB8AC3E}">
        <p14:creationId xmlns:p14="http://schemas.microsoft.com/office/powerpoint/2010/main" val="26117821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modeling assumptions (cont’d)</a:t>
            </a:r>
            <a:endParaRPr lang="en-US" dirty="0"/>
          </a:p>
        </p:txBody>
      </p:sp>
      <p:sp>
        <p:nvSpPr>
          <p:cNvPr id="3" name="Text Placeholder 2"/>
          <p:cNvSpPr>
            <a:spLocks noGrp="1"/>
          </p:cNvSpPr>
          <p:nvPr>
            <p:ph type="body" sz="quarter" idx="14"/>
          </p:nvPr>
        </p:nvSpPr>
        <p:spPr>
          <a:xfrm>
            <a:off x="1662864" y="1349685"/>
            <a:ext cx="8757798" cy="4812991"/>
          </a:xfrm>
        </p:spPr>
        <p:txBody>
          <a:bodyPr>
            <a:normAutofit fontScale="70000" lnSpcReduction="20000"/>
          </a:bodyPr>
          <a:lstStyle/>
          <a:p>
            <a:pPr lvl="1"/>
            <a:r>
              <a:rPr lang="en-US" b="1" dirty="0">
                <a:solidFill>
                  <a:schemeClr val="accent4"/>
                </a:solidFill>
              </a:rPr>
              <a:t>Eligibility:</a:t>
            </a:r>
            <a:r>
              <a:rPr lang="en-US" dirty="0"/>
              <a:t>  Determined based on a review of appliance saturation data and independent forecasts.</a:t>
            </a:r>
          </a:p>
          <a:p>
            <a:pPr lvl="2"/>
            <a:r>
              <a:rPr lang="en-US" dirty="0"/>
              <a:t>E.g., 19 million EVs on the road by 2030, 64% of households with central A/C, 75% of households with AMI</a:t>
            </a:r>
          </a:p>
          <a:p>
            <a:pPr lvl="1"/>
            <a:endParaRPr lang="en-US" b="1" dirty="0"/>
          </a:p>
          <a:p>
            <a:pPr lvl="1"/>
            <a:r>
              <a:rPr lang="en-US" b="1" dirty="0">
                <a:solidFill>
                  <a:schemeClr val="accent4"/>
                </a:solidFill>
              </a:rPr>
              <a:t>Participation:</a:t>
            </a:r>
            <a:r>
              <a:rPr lang="en-US" dirty="0"/>
              <a:t> Based on a review of market research studies, actual participation in existing DR programs, and assumptions from various DR potential studies.  Participation is calibrated to the maximum incentive payment level that allows the program to pass the benefit-cost screen.  At the portfolio level, participation is reduced to account for overlap that would otherwise exist in competing programs.</a:t>
            </a:r>
          </a:p>
          <a:p>
            <a:pPr lvl="2"/>
            <a:r>
              <a:rPr lang="en-US" dirty="0"/>
              <a:t>E.g., </a:t>
            </a:r>
            <a:r>
              <a:rPr lang="en-US" dirty="0" smtClean="0"/>
              <a:t>Approximately 70% </a:t>
            </a:r>
            <a:r>
              <a:rPr lang="en-US" dirty="0"/>
              <a:t>of eligible customers participating in smart thermostat </a:t>
            </a:r>
            <a:r>
              <a:rPr lang="en-US" dirty="0" smtClean="0"/>
              <a:t>program (i.e., those with smart thermostat and central A/C), </a:t>
            </a:r>
            <a:r>
              <a:rPr lang="en-US" dirty="0"/>
              <a:t>14% of eligible customers participating in opt-in </a:t>
            </a:r>
            <a:r>
              <a:rPr lang="en-US" dirty="0" smtClean="0"/>
              <a:t>CPP (i.e., those with AMI)</a:t>
            </a:r>
            <a:endParaRPr lang="en-US" dirty="0"/>
          </a:p>
          <a:p>
            <a:pPr lvl="1"/>
            <a:endParaRPr lang="en-US" b="1" dirty="0"/>
          </a:p>
          <a:p>
            <a:pPr lvl="1"/>
            <a:r>
              <a:rPr lang="en-US" b="1" dirty="0">
                <a:solidFill>
                  <a:schemeClr val="accent4"/>
                </a:solidFill>
              </a:rPr>
              <a:t>Program performance:</a:t>
            </a:r>
            <a:r>
              <a:rPr lang="en-US" dirty="0"/>
              <a:t>  Operational parameters (hourly load impacts, allowed timing and frequency of dispatch events) based on review of pilot studies and full-scale utility programs</a:t>
            </a:r>
          </a:p>
          <a:p>
            <a:pPr lvl="2"/>
            <a:r>
              <a:rPr lang="en-US" dirty="0"/>
              <a:t>E.g., </a:t>
            </a:r>
            <a:r>
              <a:rPr lang="en-US" dirty="0" smtClean="0"/>
              <a:t>0.34 </a:t>
            </a:r>
            <a:r>
              <a:rPr lang="en-US" dirty="0"/>
              <a:t>kW </a:t>
            </a:r>
            <a:r>
              <a:rPr lang="en-US" dirty="0" err="1"/>
              <a:t>avg</a:t>
            </a:r>
            <a:r>
              <a:rPr lang="en-US" dirty="0"/>
              <a:t> peak impact from residential CPP, based on simulation using Brattle’s </a:t>
            </a:r>
            <a:r>
              <a:rPr lang="en-US" dirty="0">
                <a:hlinkClick r:id="rId2"/>
              </a:rPr>
              <a:t>Arcturus database</a:t>
            </a:r>
            <a:r>
              <a:rPr lang="en-US" dirty="0"/>
              <a:t>, with up to 75 hours of dispatch per summer</a:t>
            </a:r>
          </a:p>
          <a:p>
            <a:pPr lvl="1"/>
            <a:endParaRPr lang="en-US" b="1" dirty="0"/>
          </a:p>
          <a:p>
            <a:pPr lvl="1"/>
            <a:r>
              <a:rPr lang="en-US" b="1" dirty="0">
                <a:solidFill>
                  <a:schemeClr val="accent4"/>
                </a:solidFill>
              </a:rPr>
              <a:t>Program costs:</a:t>
            </a:r>
            <a:r>
              <a:rPr lang="en-US" dirty="0">
                <a:solidFill>
                  <a:schemeClr val="accent4"/>
                </a:solidFill>
              </a:rPr>
              <a:t> </a:t>
            </a:r>
            <a:r>
              <a:rPr lang="en-US" dirty="0"/>
              <a:t> Include startup costs, marketing and customer recruitment, utility share of equipment and installation, program administration and overhead, churn, and participation incentives.  Based on review of utility programs, demonstration projects, and conversations with vendors.</a:t>
            </a:r>
          </a:p>
          <a:p>
            <a:pPr lvl="2"/>
            <a:r>
              <a:rPr lang="en-US" dirty="0"/>
              <a:t>E.g., Smart thermostat program/equipment cost of $27/participant-year and incentive cost of $25/participant-year</a:t>
            </a:r>
          </a:p>
          <a:p>
            <a:pPr lvl="2"/>
            <a:endParaRPr lang="en-US" dirty="0"/>
          </a:p>
          <a:p>
            <a:pPr lvl="1"/>
            <a:r>
              <a:rPr lang="en-US" b="1" dirty="0">
                <a:solidFill>
                  <a:schemeClr val="accent4"/>
                </a:solidFill>
              </a:rPr>
              <a:t>Dispatch:</a:t>
            </a:r>
            <a:r>
              <a:rPr lang="en-US" dirty="0"/>
              <a:t>  Simulated using Brattle’s LoadFLEX model. Load flexibility programs are dispatched against the “stacked” marginal hourly cost series to maximize benefits, subject to each program’s unique operational constraints.</a:t>
            </a:r>
          </a:p>
        </p:txBody>
      </p:sp>
      <p:sp>
        <p:nvSpPr>
          <p:cNvPr id="4" name="TextBox 3"/>
          <p:cNvSpPr txBox="1"/>
          <p:nvPr/>
        </p:nvSpPr>
        <p:spPr>
          <a:xfrm>
            <a:off x="1662864" y="6298399"/>
            <a:ext cx="7662112" cy="369332"/>
          </a:xfrm>
          <a:prstGeom prst="rect">
            <a:avLst/>
          </a:prstGeom>
          <a:noFill/>
        </p:spPr>
        <p:txBody>
          <a:bodyPr wrap="square" rtlCol="0">
            <a:spAutoFit/>
          </a:bodyPr>
          <a:lstStyle/>
          <a:p>
            <a:r>
              <a:rPr lang="en-US" sz="900" dirty="0">
                <a:solidFill>
                  <a:srgbClr val="302F35"/>
                </a:solidFill>
              </a:rPr>
              <a:t>For additional information about the Load</a:t>
            </a:r>
            <a:r>
              <a:rPr lang="en-US" sz="900" i="1" dirty="0">
                <a:solidFill>
                  <a:srgbClr val="302F35"/>
                </a:solidFill>
              </a:rPr>
              <a:t>FLEX</a:t>
            </a:r>
            <a:r>
              <a:rPr lang="en-US" sz="900" dirty="0">
                <a:solidFill>
                  <a:srgbClr val="302F35"/>
                </a:solidFill>
              </a:rPr>
              <a:t> modeling methodology, see The Brattle Group, “The Potential for Load Flexibility in Xcel Energy’s Northern States Power Service Territory,” prepared for Xcel Energy, June 2019.</a:t>
            </a:r>
          </a:p>
        </p:txBody>
      </p:sp>
    </p:spTree>
    <p:extLst>
      <p:ext uri="{BB962C8B-B14F-4D97-AF65-F5344CB8AC3E}">
        <p14:creationId xmlns:p14="http://schemas.microsoft.com/office/powerpoint/2010/main" val="541519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811" y="150917"/>
            <a:ext cx="6823107" cy="873090"/>
          </a:xfrm>
          <a:prstGeom prst="rect">
            <a:avLst/>
          </a:prstGeom>
        </p:spPr>
        <p:txBody>
          <a:bodyPr vert="horz" wrap="square" lIns="0" tIns="11206" rIns="0" bIns="0" rtlCol="0" anchor="ctr">
            <a:spAutoFit/>
          </a:bodyPr>
          <a:lstStyle/>
          <a:p>
            <a:pPr marL="11206" marR="4483"/>
            <a:r>
              <a:rPr lang="en-US" spc="132" dirty="0">
                <a:solidFill>
                  <a:srgbClr val="0C3D79"/>
                </a:solidFill>
                <a:latin typeface="Century Gothic" panose="020B0502020202020204" pitchFamily="34" charset="0"/>
              </a:rPr>
              <a:t>Three commonly used approaches to pilot design</a:t>
            </a:r>
            <a:endParaRPr spc="132" dirty="0">
              <a:solidFill>
                <a:srgbClr val="0C3D79"/>
              </a:solidFill>
              <a:latin typeface="Century Gothic" panose="020B0502020202020204" pitchFamily="34" charset="0"/>
            </a:endParaRPr>
          </a:p>
        </p:txBody>
      </p:sp>
      <p:sp>
        <p:nvSpPr>
          <p:cNvPr id="4" name="object 4"/>
          <p:cNvSpPr/>
          <p:nvPr/>
        </p:nvSpPr>
        <p:spPr>
          <a:xfrm>
            <a:off x="2372521" y="1346764"/>
            <a:ext cx="7368619" cy="4744077"/>
          </a:xfrm>
          <a:prstGeom prst="rect">
            <a:avLst/>
          </a:prstGeom>
          <a:blipFill>
            <a:blip r:embed="rId2" cstate="print"/>
            <a:stretch>
              <a:fillRect/>
            </a:stretch>
          </a:blipFill>
        </p:spPr>
        <p:txBody>
          <a:bodyPr wrap="square" lIns="0" tIns="0" rIns="0" bIns="0" rtlCol="0"/>
          <a:lstStyle/>
          <a:p>
            <a:pPr defTabSz="457200">
              <a:defRPr/>
            </a:pPr>
            <a:endParaRPr sz="1588" dirty="0">
              <a:solidFill>
                <a:srgbClr val="000000"/>
              </a:solidFill>
            </a:endParaRPr>
          </a:p>
        </p:txBody>
      </p:sp>
      <p:sp>
        <p:nvSpPr>
          <p:cNvPr id="5" name="object 5"/>
          <p:cNvSpPr txBox="1"/>
          <p:nvPr/>
        </p:nvSpPr>
        <p:spPr>
          <a:xfrm>
            <a:off x="2264810" y="6090840"/>
            <a:ext cx="7584040" cy="337302"/>
          </a:xfrm>
          <a:prstGeom prst="rect">
            <a:avLst/>
          </a:prstGeom>
        </p:spPr>
        <p:txBody>
          <a:bodyPr vert="horz" wrap="square" lIns="0" tIns="11206" rIns="0" bIns="0" rtlCol="0">
            <a:spAutoFit/>
          </a:bodyPr>
          <a:lstStyle/>
          <a:p>
            <a:pPr marL="11206" marR="4483" defTabSz="457200">
              <a:spcBef>
                <a:spcPts val="88"/>
              </a:spcBef>
              <a:defRPr/>
            </a:pPr>
            <a:r>
              <a:rPr sz="1059" spc="-4" dirty="0">
                <a:solidFill>
                  <a:srgbClr val="000000"/>
                </a:solidFill>
                <a:cs typeface="Times New Roman"/>
              </a:rPr>
              <a:t>Source: </a:t>
            </a:r>
            <a:r>
              <a:rPr sz="1059" spc="-31" dirty="0">
                <a:solidFill>
                  <a:srgbClr val="000000"/>
                </a:solidFill>
                <a:cs typeface="Times New Roman"/>
              </a:rPr>
              <a:t>Sergici </a:t>
            </a:r>
            <a:r>
              <a:rPr sz="1059" spc="40" dirty="0">
                <a:solidFill>
                  <a:srgbClr val="000000"/>
                </a:solidFill>
                <a:cs typeface="Times New Roman"/>
              </a:rPr>
              <a:t>et </a:t>
            </a:r>
            <a:r>
              <a:rPr sz="1059" dirty="0">
                <a:solidFill>
                  <a:srgbClr val="000000"/>
                </a:solidFill>
                <a:cs typeface="Times New Roman"/>
              </a:rPr>
              <a:t>al., </a:t>
            </a:r>
            <a:r>
              <a:rPr sz="1059" spc="-9" dirty="0">
                <a:solidFill>
                  <a:srgbClr val="000000"/>
                </a:solidFill>
                <a:cs typeface="Times New Roman"/>
              </a:rPr>
              <a:t>“Evaluation, </a:t>
            </a:r>
            <a:r>
              <a:rPr sz="1059" spc="18" dirty="0">
                <a:solidFill>
                  <a:srgbClr val="000000"/>
                </a:solidFill>
                <a:cs typeface="Times New Roman"/>
              </a:rPr>
              <a:t>Measurement </a:t>
            </a:r>
            <a:r>
              <a:rPr sz="1059" spc="31" dirty="0">
                <a:solidFill>
                  <a:srgbClr val="000000"/>
                </a:solidFill>
                <a:cs typeface="Times New Roman"/>
              </a:rPr>
              <a:t>and </a:t>
            </a:r>
            <a:r>
              <a:rPr sz="1059" spc="-22" dirty="0">
                <a:solidFill>
                  <a:srgbClr val="000000"/>
                </a:solidFill>
                <a:cs typeface="Times New Roman"/>
              </a:rPr>
              <a:t>Verification </a:t>
            </a:r>
            <a:r>
              <a:rPr sz="1059" spc="-4" dirty="0">
                <a:solidFill>
                  <a:srgbClr val="000000"/>
                </a:solidFill>
                <a:cs typeface="Times New Roman"/>
              </a:rPr>
              <a:t>Plan </a:t>
            </a:r>
            <a:r>
              <a:rPr sz="1059" spc="-9" dirty="0">
                <a:solidFill>
                  <a:srgbClr val="000000"/>
                </a:solidFill>
                <a:cs typeface="Times New Roman"/>
              </a:rPr>
              <a:t>for </a:t>
            </a:r>
            <a:r>
              <a:rPr sz="1059" spc="35" dirty="0">
                <a:solidFill>
                  <a:srgbClr val="000000"/>
                </a:solidFill>
                <a:cs typeface="Times New Roman"/>
              </a:rPr>
              <a:t>the</a:t>
            </a:r>
            <a:r>
              <a:rPr sz="1059" spc="-163" dirty="0">
                <a:solidFill>
                  <a:srgbClr val="000000"/>
                </a:solidFill>
                <a:cs typeface="Times New Roman"/>
              </a:rPr>
              <a:t> </a:t>
            </a:r>
            <a:r>
              <a:rPr sz="1059" spc="-49" dirty="0">
                <a:solidFill>
                  <a:srgbClr val="000000"/>
                </a:solidFill>
                <a:cs typeface="Times New Roman"/>
              </a:rPr>
              <a:t>PC44 </a:t>
            </a:r>
            <a:r>
              <a:rPr sz="1059" spc="-110" dirty="0">
                <a:solidFill>
                  <a:srgbClr val="000000"/>
                </a:solidFill>
                <a:cs typeface="Times New Roman"/>
              </a:rPr>
              <a:t>TOU </a:t>
            </a:r>
            <a:r>
              <a:rPr sz="1059" spc="-22" dirty="0">
                <a:solidFill>
                  <a:srgbClr val="000000"/>
                </a:solidFill>
                <a:cs typeface="Times New Roman"/>
              </a:rPr>
              <a:t>Pilots,”  </a:t>
            </a:r>
            <a:r>
              <a:rPr sz="1059" spc="22" dirty="0">
                <a:solidFill>
                  <a:srgbClr val="000000"/>
                </a:solidFill>
                <a:cs typeface="Times New Roman"/>
              </a:rPr>
              <a:t>prepared </a:t>
            </a:r>
            <a:r>
              <a:rPr sz="1059" spc="-9" dirty="0">
                <a:solidFill>
                  <a:srgbClr val="000000"/>
                </a:solidFill>
                <a:cs typeface="Times New Roman"/>
              </a:rPr>
              <a:t>for </a:t>
            </a:r>
            <a:r>
              <a:rPr sz="1059" spc="-49" dirty="0">
                <a:solidFill>
                  <a:srgbClr val="000000"/>
                </a:solidFill>
                <a:cs typeface="Times New Roman"/>
              </a:rPr>
              <a:t>PC44 </a:t>
            </a:r>
            <a:r>
              <a:rPr sz="1059" spc="4" dirty="0">
                <a:solidFill>
                  <a:srgbClr val="000000"/>
                </a:solidFill>
                <a:cs typeface="Times New Roman"/>
              </a:rPr>
              <a:t>Rate </a:t>
            </a:r>
            <a:r>
              <a:rPr sz="1059" spc="-18" dirty="0">
                <a:solidFill>
                  <a:srgbClr val="000000"/>
                </a:solidFill>
                <a:cs typeface="Times New Roman"/>
              </a:rPr>
              <a:t>Design </a:t>
            </a:r>
            <a:r>
              <a:rPr sz="1059" spc="-35" dirty="0">
                <a:solidFill>
                  <a:srgbClr val="000000"/>
                </a:solidFill>
                <a:cs typeface="Times New Roman"/>
              </a:rPr>
              <a:t>Work </a:t>
            </a:r>
            <a:r>
              <a:rPr sz="1059" spc="-13" dirty="0">
                <a:solidFill>
                  <a:srgbClr val="000000"/>
                </a:solidFill>
                <a:cs typeface="Times New Roman"/>
              </a:rPr>
              <a:t>Group, </a:t>
            </a:r>
            <a:r>
              <a:rPr sz="1059" spc="-9" dirty="0">
                <a:solidFill>
                  <a:srgbClr val="000000"/>
                </a:solidFill>
                <a:cs typeface="Times New Roman"/>
              </a:rPr>
              <a:t>June</a:t>
            </a:r>
            <a:r>
              <a:rPr sz="1059" spc="-101" dirty="0">
                <a:solidFill>
                  <a:srgbClr val="000000"/>
                </a:solidFill>
                <a:cs typeface="Times New Roman"/>
              </a:rPr>
              <a:t> </a:t>
            </a:r>
            <a:r>
              <a:rPr sz="1059" spc="4" dirty="0">
                <a:solidFill>
                  <a:srgbClr val="000000"/>
                </a:solidFill>
                <a:cs typeface="Times New Roman"/>
              </a:rPr>
              <a:t>2018.</a:t>
            </a:r>
            <a:endParaRPr sz="1059" dirty="0">
              <a:solidFill>
                <a:srgbClr val="000000"/>
              </a:solidFill>
              <a:cs typeface="Times New Roman"/>
            </a:endParaRPr>
          </a:p>
        </p:txBody>
      </p:sp>
    </p:spTree>
    <p:extLst>
      <p:ext uri="{BB962C8B-B14F-4D97-AF65-F5344CB8AC3E}">
        <p14:creationId xmlns:p14="http://schemas.microsoft.com/office/powerpoint/2010/main" val="118630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Virtual Workshop Instructions</a:t>
            </a:r>
            <a:endParaRPr lang="en-US" cap="none" dirty="0"/>
          </a:p>
        </p:txBody>
      </p:sp>
      <p:sp>
        <p:nvSpPr>
          <p:cNvPr id="5" name="Text Placeholder 4"/>
          <p:cNvSpPr>
            <a:spLocks noGrp="1"/>
          </p:cNvSpPr>
          <p:nvPr>
            <p:ph type="body" idx="1"/>
          </p:nvPr>
        </p:nvSpPr>
        <p:spPr/>
        <p:txBody>
          <a:bodyPr/>
          <a:lstStyle/>
          <a:p>
            <a:r>
              <a:rPr lang="en-US" dirty="0" smtClean="0"/>
              <a:t>Do:</a:t>
            </a:r>
            <a:endParaRPr lang="en-US" dirty="0"/>
          </a:p>
        </p:txBody>
      </p:sp>
      <p:sp>
        <p:nvSpPr>
          <p:cNvPr id="6" name="Content Placeholder 5"/>
          <p:cNvSpPr>
            <a:spLocks noGrp="1"/>
          </p:cNvSpPr>
          <p:nvPr>
            <p:ph sz="half" idx="2"/>
          </p:nvPr>
        </p:nvSpPr>
        <p:spPr/>
        <p:txBody>
          <a:bodyPr>
            <a:normAutofit lnSpcReduction="10000"/>
          </a:bodyPr>
          <a:lstStyle/>
          <a:p>
            <a:pPr>
              <a:buFont typeface="Wingdings" panose="05000000000000000000" pitchFamily="2" charset="2"/>
              <a:buChar char="ü"/>
            </a:pPr>
            <a:r>
              <a:rPr lang="en-US" dirty="0"/>
              <a:t>Try to participate using your computer. </a:t>
            </a:r>
          </a:p>
          <a:p>
            <a:pPr>
              <a:buFont typeface="Wingdings" panose="05000000000000000000" pitchFamily="2" charset="2"/>
              <a:buChar char="ü"/>
            </a:pPr>
            <a:r>
              <a:rPr lang="en-US" dirty="0"/>
              <a:t>Mute your mics and turn off your video camera.</a:t>
            </a:r>
          </a:p>
          <a:p>
            <a:pPr>
              <a:buFont typeface="Wingdings" panose="05000000000000000000" pitchFamily="2" charset="2"/>
              <a:buChar char="ü"/>
            </a:pPr>
            <a:r>
              <a:rPr lang="en-US" dirty="0"/>
              <a:t>Use Skype </a:t>
            </a:r>
            <a:r>
              <a:rPr lang="en-US" dirty="0" err="1"/>
              <a:t>chatbox</a:t>
            </a:r>
            <a:r>
              <a:rPr lang="en-US" dirty="0"/>
              <a:t>.</a:t>
            </a:r>
          </a:p>
          <a:p>
            <a:pPr>
              <a:buFont typeface="Wingdings" panose="05000000000000000000" pitchFamily="2" charset="2"/>
              <a:buChar char="ü"/>
            </a:pPr>
            <a:r>
              <a:rPr lang="en-US" dirty="0"/>
              <a:t>Wait to be called on to speak.</a:t>
            </a:r>
          </a:p>
          <a:p>
            <a:pPr>
              <a:buFont typeface="Wingdings" panose="05000000000000000000" pitchFamily="2" charset="2"/>
              <a:buChar char="ü"/>
            </a:pPr>
            <a:r>
              <a:rPr lang="en-US" dirty="0"/>
              <a:t> Respect the pause.</a:t>
            </a:r>
          </a:p>
          <a:p>
            <a:pPr>
              <a:buFont typeface="Wingdings" panose="05000000000000000000" pitchFamily="2" charset="2"/>
              <a:buChar char="ü"/>
            </a:pPr>
            <a:r>
              <a:rPr lang="en-US" dirty="0"/>
              <a:t> Ask clarifying questions during the presentation.</a:t>
            </a:r>
          </a:p>
          <a:p>
            <a:endParaRPr lang="en-US" dirty="0"/>
          </a:p>
        </p:txBody>
      </p:sp>
      <p:sp>
        <p:nvSpPr>
          <p:cNvPr id="7" name="Text Placeholder 6"/>
          <p:cNvSpPr>
            <a:spLocks noGrp="1"/>
          </p:cNvSpPr>
          <p:nvPr>
            <p:ph type="body" sz="quarter" idx="3"/>
          </p:nvPr>
        </p:nvSpPr>
        <p:spPr/>
        <p:txBody>
          <a:bodyPr/>
          <a:lstStyle/>
          <a:p>
            <a:r>
              <a:rPr lang="en-US" dirty="0" smtClean="0"/>
              <a:t>Don’t:</a:t>
            </a:r>
            <a:endParaRPr lang="en-US" dirty="0"/>
          </a:p>
        </p:txBody>
      </p:sp>
      <p:sp>
        <p:nvSpPr>
          <p:cNvPr id="8" name="Content Placeholder 7"/>
          <p:cNvSpPr>
            <a:spLocks noGrp="1"/>
          </p:cNvSpPr>
          <p:nvPr>
            <p:ph sz="quarter" idx="4"/>
          </p:nvPr>
        </p:nvSpPr>
        <p:spPr/>
        <p:txBody>
          <a:bodyPr/>
          <a:lstStyle/>
          <a:p>
            <a:pPr>
              <a:buFont typeface="Tw Cen MT" panose="020B0602020104020603" pitchFamily="34" charset="0"/>
              <a:buChar char="×"/>
            </a:pPr>
            <a:r>
              <a:rPr lang="en-US" dirty="0" smtClean="0"/>
              <a:t>Hesitate </a:t>
            </a:r>
            <a:r>
              <a:rPr lang="en-US" dirty="0"/>
              <a:t>to “raise your hand” or ask a question!</a:t>
            </a:r>
          </a:p>
          <a:p>
            <a:pPr>
              <a:buFont typeface="Tw Cen MT" panose="020B0602020104020603" pitchFamily="34" charset="0"/>
              <a:buChar char="×"/>
            </a:pPr>
            <a:r>
              <a:rPr lang="en-US" dirty="0"/>
              <a:t>Speak over the presenter or a speaker who is voicing a question or thought.</a:t>
            </a:r>
          </a:p>
          <a:p>
            <a:pPr>
              <a:buFont typeface="Tw Cen MT" panose="020B0602020104020603" pitchFamily="34" charset="0"/>
              <a:buChar char="×"/>
            </a:pPr>
            <a:r>
              <a:rPr lang="en-US" dirty="0"/>
              <a:t>Forget this is a public workshop. The presentation and comments will be recorded and posted.</a:t>
            </a:r>
          </a:p>
          <a:p>
            <a:endParaRPr lang="en-US" dirty="0"/>
          </a:p>
        </p:txBody>
      </p:sp>
      <p:sp>
        <p:nvSpPr>
          <p:cNvPr id="10" name="Slide Number Placeholder 9"/>
          <p:cNvSpPr>
            <a:spLocks noGrp="1"/>
          </p:cNvSpPr>
          <p:nvPr>
            <p:ph type="sldNum" sz="quarter" idx="12"/>
          </p:nvPr>
        </p:nvSpPr>
        <p:spPr/>
        <p:txBody>
          <a:bodyPr/>
          <a:lstStyle/>
          <a:p>
            <a:fld id="{2845CD35-F553-4E08-A833-EDD8479A35EB}" type="slidenum">
              <a:rPr lang="en-US" smtClean="0"/>
              <a:t>5</a:t>
            </a:fld>
            <a:endParaRPr lang="en-US"/>
          </a:p>
        </p:txBody>
      </p:sp>
      <p:pic>
        <p:nvPicPr>
          <p:cNvPr id="9" name="Picture 8"/>
          <p:cNvPicPr>
            <a:picLocks noChangeAspect="1"/>
          </p:cNvPicPr>
          <p:nvPr/>
        </p:nvPicPr>
        <p:blipFill>
          <a:blip r:embed="rId3"/>
          <a:stretch>
            <a:fillRect/>
          </a:stretch>
        </p:blipFill>
        <p:spPr>
          <a:xfrm>
            <a:off x="10986999" y="5650887"/>
            <a:ext cx="1213209" cy="1207113"/>
          </a:xfrm>
          <a:prstGeom prst="rect">
            <a:avLst/>
          </a:prstGeom>
        </p:spPr>
      </p:pic>
      <p:sp>
        <p:nvSpPr>
          <p:cNvPr id="11" name="Rectangle 10"/>
          <p:cNvSpPr/>
          <p:nvPr/>
        </p:nvSpPr>
        <p:spPr>
          <a:xfrm>
            <a:off x="298580" y="0"/>
            <a:ext cx="531844" cy="6858000"/>
          </a:xfrm>
          <a:prstGeom prst="rect">
            <a:avLst/>
          </a:prstGeom>
          <a:solidFill>
            <a:srgbClr val="D25827"/>
          </a:solidFill>
          <a:ln>
            <a:solidFill>
              <a:srgbClr val="D25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211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549751" cy="1143000"/>
          </a:xfrm>
        </p:spPr>
        <p:txBody>
          <a:bodyPr>
            <a:normAutofit/>
          </a:bodyPr>
          <a:lstStyle/>
          <a:p>
            <a:r>
              <a:rPr lang="en-US" dirty="0" smtClean="0">
                <a:latin typeface="Century Gothic" panose="020B0502020202020204" pitchFamily="34" charset="0"/>
              </a:rPr>
              <a:t>Five steps to full-scale </a:t>
            </a:r>
            <a:r>
              <a:rPr lang="en-US" dirty="0">
                <a:latin typeface="Century Gothic" panose="020B0502020202020204" pitchFamily="34" charset="0"/>
              </a:rPr>
              <a:t>deployment </a:t>
            </a:r>
            <a:r>
              <a:rPr lang="en-US" dirty="0" smtClean="0">
                <a:latin typeface="Century Gothic" panose="020B0502020202020204" pitchFamily="34" charset="0"/>
              </a:rPr>
              <a:t> </a:t>
            </a:r>
            <a:endParaRPr lang="en-US" dirty="0"/>
          </a:p>
        </p:txBody>
      </p:sp>
      <p:pic>
        <p:nvPicPr>
          <p:cNvPr id="4" name="Picture 3"/>
          <p:cNvPicPr>
            <a:picLocks noChangeAspect="1"/>
          </p:cNvPicPr>
          <p:nvPr/>
        </p:nvPicPr>
        <p:blipFill>
          <a:blip r:embed="rId2"/>
          <a:stretch>
            <a:fillRect/>
          </a:stretch>
        </p:blipFill>
        <p:spPr>
          <a:xfrm>
            <a:off x="1752354" y="1524190"/>
            <a:ext cx="8687292" cy="4762311"/>
          </a:xfrm>
          <a:prstGeom prst="rect">
            <a:avLst/>
          </a:prstGeom>
        </p:spPr>
      </p:pic>
    </p:spTree>
    <p:extLst>
      <p:ext uri="{BB962C8B-B14F-4D97-AF65-F5344CB8AC3E}">
        <p14:creationId xmlns:p14="http://schemas.microsoft.com/office/powerpoint/2010/main" val="1101495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811" y="15962"/>
            <a:ext cx="7549751" cy="1143000"/>
          </a:xfrm>
        </p:spPr>
        <p:txBody>
          <a:bodyPr/>
          <a:lstStyle/>
          <a:p>
            <a:r>
              <a:rPr lang="en-US" dirty="0" smtClean="0">
                <a:latin typeface="Century Gothic" panose="020B0502020202020204" pitchFamily="34" charset="0"/>
              </a:rPr>
              <a:t>Five steps to full-scale deployment</a:t>
            </a:r>
            <a:endParaRPr lang="en-US" dirty="0"/>
          </a:p>
        </p:txBody>
      </p:sp>
      <p:pic>
        <p:nvPicPr>
          <p:cNvPr id="4" name="Picture 3"/>
          <p:cNvPicPr>
            <a:picLocks noChangeAspect="1"/>
          </p:cNvPicPr>
          <p:nvPr/>
        </p:nvPicPr>
        <p:blipFill>
          <a:blip r:embed="rId2"/>
          <a:stretch>
            <a:fillRect/>
          </a:stretch>
        </p:blipFill>
        <p:spPr>
          <a:xfrm>
            <a:off x="1816744" y="1500937"/>
            <a:ext cx="8558512" cy="4947488"/>
          </a:xfrm>
          <a:prstGeom prst="rect">
            <a:avLst/>
          </a:prstGeom>
        </p:spPr>
      </p:pic>
    </p:spTree>
    <p:extLst>
      <p:ext uri="{BB962C8B-B14F-4D97-AF65-F5344CB8AC3E}">
        <p14:creationId xmlns:p14="http://schemas.microsoft.com/office/powerpoint/2010/main" val="3455144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Information</a:t>
            </a:r>
            <a:endParaRPr lang="en-US" dirty="0"/>
          </a:p>
        </p:txBody>
      </p:sp>
      <p:sp>
        <p:nvSpPr>
          <p:cNvPr id="4" name="Text Placeholder 8"/>
          <p:cNvSpPr txBox="1">
            <a:spLocks/>
          </p:cNvSpPr>
          <p:nvPr/>
        </p:nvSpPr>
        <p:spPr>
          <a:xfrm>
            <a:off x="5162791" y="1307544"/>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600"/>
              </a:spcAft>
              <a:buNone/>
              <a:defRPr/>
            </a:pPr>
            <a:r>
              <a:rPr sz="1800" kern="0" cap="all">
                <a:solidFill>
                  <a:srgbClr val="00467F"/>
                </a:solidFill>
              </a:rPr>
              <a:t>Ryan Hledik</a:t>
            </a:r>
          </a:p>
          <a:p>
            <a:pPr marL="0" indent="0">
              <a:lnSpc>
                <a:spcPct val="80000"/>
              </a:lnSpc>
              <a:spcBef>
                <a:spcPts val="0"/>
              </a:spcBef>
              <a:buNone/>
              <a:defRPr/>
            </a:pPr>
            <a:r>
              <a:rPr sz="1600" b="0" kern="0">
                <a:solidFill>
                  <a:srgbClr val="302F35"/>
                </a:solidFill>
              </a:rPr>
              <a:t>Principal</a:t>
            </a:r>
            <a:r>
              <a:rPr sz="1600" b="0" i="1" kern="0">
                <a:solidFill>
                  <a:srgbClr val="002B54">
                    <a:lumMod val="50000"/>
                  </a:srgbClr>
                </a:solidFill>
              </a:rPr>
              <a:t> </a:t>
            </a:r>
            <a:r>
              <a:rPr sz="1600" b="0" kern="0">
                <a:solidFill>
                  <a:srgbClr val="71ADB6"/>
                </a:solidFill>
                <a:cs typeface="Arial"/>
              </a:rPr>
              <a:t>│</a:t>
            </a:r>
            <a:r>
              <a:rPr sz="1600" b="0" i="1" kern="0">
                <a:solidFill>
                  <a:srgbClr val="002B54">
                    <a:lumMod val="50000"/>
                  </a:srgbClr>
                </a:solidFill>
                <a:cs typeface="Arial"/>
              </a:rPr>
              <a:t> </a:t>
            </a:r>
            <a:r>
              <a:rPr sz="1600" b="0" kern="0">
                <a:solidFill>
                  <a:srgbClr val="302F35"/>
                </a:solidFill>
                <a:cs typeface="Arial"/>
              </a:rPr>
              <a:t>San Francisco, CA</a:t>
            </a:r>
          </a:p>
          <a:p>
            <a:pPr marL="0" indent="0">
              <a:lnSpc>
                <a:spcPct val="80000"/>
              </a:lnSpc>
              <a:spcBef>
                <a:spcPts val="600"/>
              </a:spcBef>
              <a:buNone/>
              <a:defRPr/>
            </a:pPr>
            <a:r>
              <a:rPr sz="1600" b="0" kern="0">
                <a:solidFill>
                  <a:srgbClr val="302F35"/>
                </a:solidFill>
                <a:cs typeface="Arial"/>
                <a:hlinkClick r:id="rId2"/>
              </a:rPr>
              <a:t>ryan.hledik@brattle.com</a:t>
            </a:r>
            <a:r>
              <a:rPr sz="1600" b="0" kern="0">
                <a:solidFill>
                  <a:srgbClr val="302F35"/>
                </a:solidFill>
                <a:cs typeface="Arial"/>
              </a:rPr>
              <a:t>  </a:t>
            </a:r>
          </a:p>
          <a:p>
            <a:pPr marL="0" indent="0">
              <a:lnSpc>
                <a:spcPct val="80000"/>
              </a:lnSpc>
              <a:spcBef>
                <a:spcPts val="600"/>
              </a:spcBef>
              <a:buNone/>
              <a:defRPr/>
            </a:pPr>
            <a:r>
              <a:rPr sz="1600" b="0" kern="0">
                <a:solidFill>
                  <a:srgbClr val="302F35"/>
                </a:solidFill>
                <a:cs typeface="Arial"/>
              </a:rPr>
              <a:t>415.217.1029</a:t>
            </a:r>
          </a:p>
          <a:p>
            <a:pPr marL="0" indent="0">
              <a:spcBef>
                <a:spcPts val="0"/>
              </a:spcBef>
              <a:buNone/>
              <a:defRPr/>
            </a:pPr>
            <a:endParaRPr sz="1800" b="0" kern="0">
              <a:solidFill>
                <a:srgbClr val="0C3E70"/>
              </a:solidFill>
            </a:endParaRPr>
          </a:p>
        </p:txBody>
      </p:sp>
      <p:pic>
        <p:nvPicPr>
          <p:cNvPr id="3" name="Picture 2"/>
          <p:cNvPicPr>
            <a:picLocks noChangeAspect="1"/>
          </p:cNvPicPr>
          <p:nvPr/>
        </p:nvPicPr>
        <p:blipFill>
          <a:blip r:embed="rId3"/>
          <a:stretch>
            <a:fillRect/>
          </a:stretch>
        </p:blipFill>
        <p:spPr>
          <a:xfrm>
            <a:off x="1975352" y="1307544"/>
            <a:ext cx="3187440" cy="1953911"/>
          </a:xfrm>
          <a:prstGeom prst="rect">
            <a:avLst/>
          </a:prstGeom>
        </p:spPr>
      </p:pic>
      <p:sp>
        <p:nvSpPr>
          <p:cNvPr id="7" name="Content Placeholder 8"/>
          <p:cNvSpPr txBox="1">
            <a:spLocks/>
          </p:cNvSpPr>
          <p:nvPr/>
        </p:nvSpPr>
        <p:spPr>
          <a:xfrm>
            <a:off x="1897921" y="3404321"/>
            <a:ext cx="8307030" cy="3416830"/>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ts val="0"/>
              </a:spcBef>
              <a:buFont typeface="Arial"/>
              <a:buNone/>
              <a:defRPr sz="2200" kern="1200">
                <a:solidFill>
                  <a:srgbClr val="0C3E7A"/>
                </a:solidFill>
                <a:latin typeface="+mn-lt"/>
                <a:ea typeface="+mn-ea"/>
                <a:cs typeface="Adobe Caslon Pro"/>
              </a:defRPr>
            </a:lvl1pPr>
            <a:lvl2pPr marL="0" indent="0" algn="l" defTabSz="457200" rtl="0" eaLnBrk="1" latinLnBrk="0" hangingPunct="1">
              <a:lnSpc>
                <a:spcPct val="70000"/>
              </a:lnSpc>
              <a:spcBef>
                <a:spcPts val="0"/>
              </a:spcBef>
              <a:buFont typeface="Arial"/>
              <a:buNone/>
              <a:defRPr sz="1600" b="1" kern="1200">
                <a:solidFill>
                  <a:srgbClr val="000000"/>
                </a:solidFill>
                <a:latin typeface="Calibri"/>
                <a:ea typeface="+mn-ea"/>
                <a:cs typeface="Calibri"/>
              </a:defRPr>
            </a:lvl2pPr>
            <a:lvl3pPr marL="0" indent="0" algn="l" defTabSz="457200" rtl="0" eaLnBrk="1" latinLnBrk="0" hangingPunct="1">
              <a:lnSpc>
                <a:spcPct val="130000"/>
              </a:lnSpc>
              <a:spcBef>
                <a:spcPts val="0"/>
              </a:spcBef>
              <a:buFont typeface="Arial"/>
              <a:buNone/>
              <a:defRPr sz="2000" kern="1200" baseline="0">
                <a:solidFill>
                  <a:srgbClr val="000000"/>
                </a:solidFill>
                <a:latin typeface="Calibri"/>
                <a:ea typeface="+mn-ea"/>
                <a:cs typeface="Calibri"/>
              </a:defRPr>
            </a:lvl3pPr>
            <a:lvl4pPr marL="402336" indent="-176213" algn="l" defTabSz="457200" rtl="0" eaLnBrk="1" latinLnBrk="0" hangingPunct="1">
              <a:spcBef>
                <a:spcPts val="500"/>
              </a:spcBef>
              <a:buClr>
                <a:schemeClr val="tx2"/>
              </a:buClr>
              <a:buSzPct val="130000"/>
              <a:buFont typeface="Lucida Grande"/>
              <a:buChar char="–"/>
              <a:defRPr sz="1500" kern="1200">
                <a:solidFill>
                  <a:srgbClr val="000000"/>
                </a:solidFill>
                <a:latin typeface="Calibri"/>
                <a:ea typeface="+mn-ea"/>
                <a:cs typeface="Calibri"/>
              </a:defRPr>
            </a:lvl4pPr>
            <a:lvl5pPr marL="682625" indent="-106363" algn="l" defTabSz="457200" rtl="0" eaLnBrk="1" latinLnBrk="0" hangingPunct="1">
              <a:spcBef>
                <a:spcPts val="500"/>
              </a:spcBef>
              <a:buClr>
                <a:schemeClr val="accent1"/>
              </a:buClr>
              <a:buFont typeface="Arial"/>
              <a:buChar char="•"/>
              <a:defRPr sz="1300" kern="1200">
                <a:solidFill>
                  <a:srgbClr val="000000"/>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solidFill>
                  <a:srgbClr val="000000"/>
                </a:solidFill>
              </a:rPr>
              <a:t>Ryan Hledik specializes in regulatory and planning matters related to the emergence of distributed energy technologies.  </a:t>
            </a:r>
          </a:p>
          <a:p>
            <a:pPr>
              <a:defRPr/>
            </a:pPr>
            <a:endParaRPr lang="en-US" sz="2400" dirty="0">
              <a:solidFill>
                <a:srgbClr val="000000"/>
              </a:solidFill>
            </a:endParaRPr>
          </a:p>
          <a:p>
            <a:pPr>
              <a:defRPr/>
            </a:pPr>
            <a:r>
              <a:rPr lang="en-US" sz="2400" dirty="0">
                <a:solidFill>
                  <a:srgbClr val="000000"/>
                </a:solidFill>
              </a:rPr>
              <a:t>Mr. Hledik has consulted for more than 50 clients across 30 states and eight countries. He has supported his clients in matters related to energy storage, load flexibility, distributed generation, electrification, retail tariff design, energy efficiency, and grid modernization.</a:t>
            </a:r>
          </a:p>
          <a:p>
            <a:pPr>
              <a:defRPr/>
            </a:pPr>
            <a:endParaRPr lang="en-US" sz="2400" dirty="0">
              <a:solidFill>
                <a:srgbClr val="000000"/>
              </a:solidFill>
            </a:endParaRPr>
          </a:p>
          <a:p>
            <a:pPr>
              <a:defRPr/>
            </a:pPr>
            <a:r>
              <a:rPr lang="en-US" sz="2400" dirty="0">
                <a:solidFill>
                  <a:srgbClr val="000000"/>
                </a:solidFill>
              </a:rPr>
              <a:t>Mr. Hledik’s work has been cited in regulatory decisions establishing procurement targets for energy storage and demand response, authorizing billions of dollars in smart metering investments, and approving the introduction of innovative rate designs. He is a recognized voice in debates on how to price electricity for customers with distributed generation. He co-authored Saudi Arabia’s first Demand Side Management (DSM) plan, and the Federal Energy Regulatory Commission’s landmark study, A National Assessment of Demand Response Potential.</a:t>
            </a:r>
          </a:p>
          <a:p>
            <a:pPr>
              <a:defRPr/>
            </a:pPr>
            <a:endParaRPr lang="en-US" sz="2400" dirty="0">
              <a:solidFill>
                <a:srgbClr val="000000"/>
              </a:solidFill>
            </a:endParaRPr>
          </a:p>
          <a:p>
            <a:pPr>
              <a:defRPr/>
            </a:pPr>
            <a:r>
              <a:rPr lang="en-US" sz="2400" dirty="0">
                <a:solidFill>
                  <a:srgbClr val="000000"/>
                </a:solidFill>
              </a:rPr>
              <a:t>Mr. Hledik has published more than 25 articles on retail electricity issues and has presented at industry events throughout the United States as well as in Brazil, Belgium, Canada, Germany, Poland, South Korea, Saudi Arabia, the United Kingdom, and Vietnam. His research on the “grid edge” has been cited in </a:t>
            </a:r>
            <a:r>
              <a:rPr lang="en-US" sz="2400" i="1" dirty="0">
                <a:solidFill>
                  <a:srgbClr val="000000"/>
                </a:solidFill>
              </a:rPr>
              <a:t>The New York Times</a:t>
            </a:r>
            <a:r>
              <a:rPr lang="en-US" sz="2400" dirty="0">
                <a:solidFill>
                  <a:srgbClr val="000000"/>
                </a:solidFill>
              </a:rPr>
              <a:t> and </a:t>
            </a:r>
            <a:r>
              <a:rPr lang="en-US" sz="2400" i="1" dirty="0">
                <a:solidFill>
                  <a:srgbClr val="000000"/>
                </a:solidFill>
              </a:rPr>
              <a:t>The Washington Post</a:t>
            </a:r>
            <a:r>
              <a:rPr lang="en-US" sz="2400" dirty="0">
                <a:solidFill>
                  <a:srgbClr val="000000"/>
                </a:solidFill>
              </a:rPr>
              <a:t>, and in trade press such as </a:t>
            </a:r>
            <a:r>
              <a:rPr lang="en-US" sz="2400" i="1" dirty="0" err="1">
                <a:solidFill>
                  <a:srgbClr val="000000"/>
                </a:solidFill>
              </a:rPr>
              <a:t>GreenTech</a:t>
            </a:r>
            <a:r>
              <a:rPr lang="en-US" sz="2400" i="1" dirty="0">
                <a:solidFill>
                  <a:srgbClr val="000000"/>
                </a:solidFill>
              </a:rPr>
              <a:t> Media</a:t>
            </a:r>
            <a:r>
              <a:rPr lang="en-US" sz="2400" dirty="0">
                <a:solidFill>
                  <a:srgbClr val="000000"/>
                </a:solidFill>
              </a:rPr>
              <a:t>, </a:t>
            </a:r>
            <a:r>
              <a:rPr lang="en-US" sz="2400" i="1" dirty="0">
                <a:solidFill>
                  <a:srgbClr val="000000"/>
                </a:solidFill>
              </a:rPr>
              <a:t>Utility Dive</a:t>
            </a:r>
            <a:r>
              <a:rPr lang="en-US" sz="2400" dirty="0">
                <a:solidFill>
                  <a:srgbClr val="000000"/>
                </a:solidFill>
              </a:rPr>
              <a:t>, and </a:t>
            </a:r>
            <a:r>
              <a:rPr lang="en-US" sz="2400" i="1" dirty="0" err="1">
                <a:solidFill>
                  <a:srgbClr val="000000"/>
                </a:solidFill>
              </a:rPr>
              <a:t>Vox</a:t>
            </a:r>
            <a:r>
              <a:rPr lang="en-US" sz="2400" dirty="0">
                <a:solidFill>
                  <a:srgbClr val="000000"/>
                </a:solidFill>
              </a:rPr>
              <a:t>.  He was named to </a:t>
            </a:r>
            <a:r>
              <a:rPr lang="en-US" sz="2400" i="1" dirty="0">
                <a:solidFill>
                  <a:srgbClr val="000000"/>
                </a:solidFill>
              </a:rPr>
              <a:t>Public Utilities Fortnightly’s</a:t>
            </a:r>
            <a:r>
              <a:rPr lang="en-US" sz="2400" dirty="0">
                <a:solidFill>
                  <a:srgbClr val="000000"/>
                </a:solidFill>
              </a:rPr>
              <a:t> Under Forty 2019 list, recognizing rising stars in the industry.</a:t>
            </a:r>
          </a:p>
          <a:p>
            <a:pPr>
              <a:defRPr/>
            </a:pPr>
            <a:endParaRPr lang="en-US" sz="2400" dirty="0">
              <a:solidFill>
                <a:srgbClr val="000000"/>
              </a:solidFill>
            </a:endParaRPr>
          </a:p>
          <a:p>
            <a:pPr>
              <a:defRPr/>
            </a:pPr>
            <a:r>
              <a:rPr lang="en-US" sz="2400" dirty="0">
                <a:solidFill>
                  <a:srgbClr val="000000"/>
                </a:solidFill>
              </a:rPr>
              <a:t>Mr. Hledik received his M.S. in Management Science and Engineering from Stanford University, where he concentrated in Energy Economics and Policy. He received his B.S. in Applied Science from the University of Pennsylvania, with minors in Economics and Mathematics. Prior to joining Brattle, Mr. Hledik was a research assistant with Stanford’s Energy Modeling Forum and a research analyst in Charles River Associates’ Energy Practice.</a:t>
            </a:r>
          </a:p>
        </p:txBody>
      </p:sp>
      <p:sp>
        <p:nvSpPr>
          <p:cNvPr id="6" name="Rectangle 5"/>
          <p:cNvSpPr/>
          <p:nvPr/>
        </p:nvSpPr>
        <p:spPr>
          <a:xfrm>
            <a:off x="1897921" y="6258326"/>
            <a:ext cx="6800852" cy="400110"/>
          </a:xfrm>
          <a:prstGeom prst="rect">
            <a:avLst/>
          </a:prstGeom>
        </p:spPr>
        <p:txBody>
          <a:bodyPr wrap="square">
            <a:spAutoFit/>
          </a:bodyPr>
          <a:lstStyle/>
          <a:p>
            <a:pPr defTabSz="457200"/>
            <a:r>
              <a:rPr lang="en-US" sz="1000" dirty="0">
                <a:solidFill>
                  <a:srgbClr val="6A7277"/>
                </a:solidFill>
              </a:rPr>
              <a:t>The views expressed in this presentation are strictly those of the presenter(s) and do not necessarily state or reflect the views of </a:t>
            </a:r>
          </a:p>
          <a:p>
            <a:pPr defTabSz="457200"/>
            <a:r>
              <a:rPr lang="en-US" sz="1000" dirty="0">
                <a:solidFill>
                  <a:srgbClr val="6A7277"/>
                </a:solidFill>
              </a:rPr>
              <a:t>The Brattle Group, Inc. or its clients. </a:t>
            </a:r>
          </a:p>
        </p:txBody>
      </p:sp>
    </p:spTree>
    <p:extLst>
      <p:ext uri="{BB962C8B-B14F-4D97-AF65-F5344CB8AC3E}">
        <p14:creationId xmlns:p14="http://schemas.microsoft.com/office/powerpoint/2010/main" val="3144672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Information</a:t>
            </a:r>
            <a:endParaRPr lang="en-US" dirty="0"/>
          </a:p>
        </p:txBody>
      </p:sp>
      <p:sp>
        <p:nvSpPr>
          <p:cNvPr id="4" name="Text Placeholder 8"/>
          <p:cNvSpPr txBox="1">
            <a:spLocks/>
          </p:cNvSpPr>
          <p:nvPr/>
        </p:nvSpPr>
        <p:spPr>
          <a:xfrm>
            <a:off x="4675611" y="1291613"/>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600"/>
              </a:spcAft>
              <a:buNone/>
              <a:defRPr/>
            </a:pPr>
            <a:r>
              <a:rPr sz="1800" kern="0" cap="all">
                <a:solidFill>
                  <a:srgbClr val="00467F"/>
                </a:solidFill>
              </a:rPr>
              <a:t>Ahmad Faruqui</a:t>
            </a:r>
          </a:p>
          <a:p>
            <a:pPr marL="0" indent="0">
              <a:lnSpc>
                <a:spcPct val="80000"/>
              </a:lnSpc>
              <a:spcBef>
                <a:spcPts val="0"/>
              </a:spcBef>
              <a:buNone/>
              <a:defRPr/>
            </a:pPr>
            <a:r>
              <a:rPr sz="1600" b="0" kern="0">
                <a:solidFill>
                  <a:srgbClr val="302F35"/>
                </a:solidFill>
              </a:rPr>
              <a:t>Principal</a:t>
            </a:r>
            <a:r>
              <a:rPr sz="1600" b="0" i="1" kern="0">
                <a:solidFill>
                  <a:srgbClr val="002B54">
                    <a:lumMod val="50000"/>
                  </a:srgbClr>
                </a:solidFill>
              </a:rPr>
              <a:t> </a:t>
            </a:r>
            <a:r>
              <a:rPr sz="1600" b="0" kern="0">
                <a:solidFill>
                  <a:srgbClr val="71ADB6"/>
                </a:solidFill>
                <a:cs typeface="Arial"/>
              </a:rPr>
              <a:t>│</a:t>
            </a:r>
            <a:r>
              <a:rPr sz="1600" b="0" i="1" kern="0">
                <a:solidFill>
                  <a:srgbClr val="002B54">
                    <a:lumMod val="50000"/>
                  </a:srgbClr>
                </a:solidFill>
                <a:cs typeface="Arial"/>
              </a:rPr>
              <a:t> </a:t>
            </a:r>
            <a:r>
              <a:rPr sz="1600" b="0" kern="0">
                <a:solidFill>
                  <a:srgbClr val="302F35"/>
                </a:solidFill>
                <a:cs typeface="Arial"/>
              </a:rPr>
              <a:t>San Francisco, CA</a:t>
            </a:r>
          </a:p>
          <a:p>
            <a:pPr marL="0" indent="0">
              <a:lnSpc>
                <a:spcPct val="80000"/>
              </a:lnSpc>
              <a:spcBef>
                <a:spcPts val="600"/>
              </a:spcBef>
              <a:buNone/>
              <a:defRPr/>
            </a:pPr>
            <a:r>
              <a:rPr sz="1600" b="0" kern="0">
                <a:solidFill>
                  <a:srgbClr val="302F35"/>
                </a:solidFill>
                <a:cs typeface="Arial"/>
                <a:hlinkClick r:id="rId2"/>
              </a:rPr>
              <a:t>Ahmad.Faruqui@brattle.com</a:t>
            </a:r>
            <a:r>
              <a:rPr sz="1600" b="0" kern="0">
                <a:solidFill>
                  <a:srgbClr val="302F35"/>
                </a:solidFill>
                <a:cs typeface="Arial"/>
              </a:rPr>
              <a:t>  </a:t>
            </a:r>
          </a:p>
          <a:p>
            <a:pPr marL="0" indent="0">
              <a:lnSpc>
                <a:spcPct val="80000"/>
              </a:lnSpc>
              <a:spcBef>
                <a:spcPts val="600"/>
              </a:spcBef>
              <a:buNone/>
              <a:defRPr/>
            </a:pPr>
            <a:r>
              <a:rPr sz="1600" b="0" kern="0">
                <a:solidFill>
                  <a:srgbClr val="302F35"/>
                </a:solidFill>
                <a:cs typeface="Arial"/>
              </a:rPr>
              <a:t>415.217.1029</a:t>
            </a:r>
          </a:p>
          <a:p>
            <a:pPr marL="0" indent="0">
              <a:spcBef>
                <a:spcPts val="0"/>
              </a:spcBef>
              <a:buNone/>
              <a:defRPr/>
            </a:pPr>
            <a:endParaRPr sz="1800" b="0" kern="0">
              <a:solidFill>
                <a:srgbClr val="0C3E70"/>
              </a:solidFill>
            </a:endParaRPr>
          </a:p>
        </p:txBody>
      </p:sp>
      <p:sp>
        <p:nvSpPr>
          <p:cNvPr id="7" name="Content Placeholder 8"/>
          <p:cNvSpPr txBox="1">
            <a:spLocks/>
          </p:cNvSpPr>
          <p:nvPr/>
        </p:nvSpPr>
        <p:spPr>
          <a:xfrm>
            <a:off x="1897921" y="3404322"/>
            <a:ext cx="8307030" cy="2854005"/>
          </a:xfrm>
          <a:prstGeom prst="rect">
            <a:avLst/>
          </a:prstGeom>
        </p:spPr>
        <p:txBody>
          <a:bodyPr vert="horz" lIns="91440" tIns="45720" rIns="91440" bIns="45720" rtlCol="0">
            <a:normAutofit fontScale="40000" lnSpcReduction="20000"/>
          </a:bodyPr>
          <a:lstStyle>
            <a:lvl1pPr marL="0" indent="0" algn="l" defTabSz="457200" rtl="0" eaLnBrk="1" latinLnBrk="0" hangingPunct="1">
              <a:spcBef>
                <a:spcPts val="0"/>
              </a:spcBef>
              <a:buFont typeface="Arial"/>
              <a:buNone/>
              <a:defRPr sz="2200" kern="1200">
                <a:solidFill>
                  <a:srgbClr val="0C3E7A"/>
                </a:solidFill>
                <a:latin typeface="+mn-lt"/>
                <a:ea typeface="+mn-ea"/>
                <a:cs typeface="Adobe Caslon Pro"/>
              </a:defRPr>
            </a:lvl1pPr>
            <a:lvl2pPr marL="0" indent="0" algn="l" defTabSz="457200" rtl="0" eaLnBrk="1" latinLnBrk="0" hangingPunct="1">
              <a:lnSpc>
                <a:spcPct val="70000"/>
              </a:lnSpc>
              <a:spcBef>
                <a:spcPts val="0"/>
              </a:spcBef>
              <a:buFont typeface="Arial"/>
              <a:buNone/>
              <a:defRPr sz="1600" b="1" kern="1200">
                <a:solidFill>
                  <a:srgbClr val="000000"/>
                </a:solidFill>
                <a:latin typeface="Calibri"/>
                <a:ea typeface="+mn-ea"/>
                <a:cs typeface="Calibri"/>
              </a:defRPr>
            </a:lvl2pPr>
            <a:lvl3pPr marL="0" indent="0" algn="l" defTabSz="457200" rtl="0" eaLnBrk="1" latinLnBrk="0" hangingPunct="1">
              <a:lnSpc>
                <a:spcPct val="130000"/>
              </a:lnSpc>
              <a:spcBef>
                <a:spcPts val="0"/>
              </a:spcBef>
              <a:buFont typeface="Arial"/>
              <a:buNone/>
              <a:defRPr sz="2000" kern="1200" baseline="0">
                <a:solidFill>
                  <a:srgbClr val="000000"/>
                </a:solidFill>
                <a:latin typeface="Calibri"/>
                <a:ea typeface="+mn-ea"/>
                <a:cs typeface="Calibri"/>
              </a:defRPr>
            </a:lvl3pPr>
            <a:lvl4pPr marL="402336" indent="-176213" algn="l" defTabSz="457200" rtl="0" eaLnBrk="1" latinLnBrk="0" hangingPunct="1">
              <a:spcBef>
                <a:spcPts val="500"/>
              </a:spcBef>
              <a:buClr>
                <a:schemeClr val="tx2"/>
              </a:buClr>
              <a:buSzPct val="130000"/>
              <a:buFont typeface="Lucida Grande"/>
              <a:buChar char="–"/>
              <a:defRPr sz="1500" kern="1200">
                <a:solidFill>
                  <a:srgbClr val="000000"/>
                </a:solidFill>
                <a:latin typeface="Calibri"/>
                <a:ea typeface="+mn-ea"/>
                <a:cs typeface="Calibri"/>
              </a:defRPr>
            </a:lvl4pPr>
            <a:lvl5pPr marL="682625" indent="-106363" algn="l" defTabSz="457200" rtl="0" eaLnBrk="1" latinLnBrk="0" hangingPunct="1">
              <a:spcBef>
                <a:spcPts val="500"/>
              </a:spcBef>
              <a:buClr>
                <a:schemeClr val="accent1"/>
              </a:buClr>
              <a:buFont typeface="Arial"/>
              <a:buChar char="•"/>
              <a:defRPr sz="1300" kern="1200">
                <a:solidFill>
                  <a:srgbClr val="000000"/>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solidFill>
                  <a:srgbClr val="000000"/>
                </a:solidFill>
              </a:rPr>
              <a:t>Ahmad Faruqui is an internationally recognized authority on the design, evaluation and benchmarking of tariffs. He has analyzed the efficacy of tariffs featuring fixed charges, demand charges, time-varying rates, inclining block structures, and guaranteed bills. He has also designed experiments to model the impact of these tariffs and organized focus groups to study customer acceptance. Besides tariffs, his areas of expertise include demand response, energy efficiency, distributed energy resources, advanced metering infrastructure, plug-in electric vehicles, energy storage, inter-fuel substitution, combined heat and power, </a:t>
            </a:r>
            <a:r>
              <a:rPr lang="en-US" sz="2400" dirty="0" err="1">
                <a:solidFill>
                  <a:srgbClr val="000000"/>
                </a:solidFill>
              </a:rPr>
              <a:t>microgrids</a:t>
            </a:r>
            <a:r>
              <a:rPr lang="en-US" sz="2400" dirty="0">
                <a:solidFill>
                  <a:srgbClr val="000000"/>
                </a:solidFill>
              </a:rPr>
              <a:t>, and demand forecasting. He has worked for nearly 150 clients on 5 continents, including electric and gas utilities, state and federal commissions, governments, independent system operators, trade associations, research institutes, and manufacturers. </a:t>
            </a:r>
          </a:p>
          <a:p>
            <a:pPr>
              <a:defRPr/>
            </a:pPr>
            <a:r>
              <a:rPr lang="en-US" sz="2400" dirty="0">
                <a:solidFill>
                  <a:srgbClr val="000000"/>
                </a:solidFill>
              </a:rPr>
              <a:t/>
            </a:r>
            <a:br>
              <a:rPr lang="en-US" sz="2400" dirty="0">
                <a:solidFill>
                  <a:srgbClr val="000000"/>
                </a:solidFill>
              </a:rPr>
            </a:br>
            <a:r>
              <a:rPr lang="en-US" sz="2400" dirty="0">
                <a:solidFill>
                  <a:srgbClr val="000000"/>
                </a:solidFill>
              </a:rPr>
              <a:t>Ahmad has testified or appeared before commissions in Alberta (Canada),  Arizona, Arkansas, California, Colorado, Connecticut, Delaware, the District of Columbia, FERC, Illinois, Indiana, Kansas, Maryland, Minnesota, Nevada, Ohio, Oklahoma, Ontario (Canada), Pennsylvania, Saudi Arabia, and Texas. He has presented to governments in Australia, Egypt, Ireland, the Philippines, Thailand, New Zealand and the United Kingdom and given seminars on all 6 continents. He has also given lectures at Carnegie Mellon University, Harvard, Northwestern, Stanford, University of California at Berkeley, and University of California at Davis and taught economics at San Jose State, the University of California at Davis, and the University of Karachi. </a:t>
            </a:r>
          </a:p>
          <a:p>
            <a:pPr>
              <a:defRPr/>
            </a:pPr>
            <a:r>
              <a:rPr lang="en-US" sz="2400" dirty="0">
                <a:solidFill>
                  <a:srgbClr val="000000"/>
                </a:solidFill>
              </a:rPr>
              <a:t/>
            </a:r>
            <a:br>
              <a:rPr lang="en-US" sz="2400" dirty="0">
                <a:solidFill>
                  <a:srgbClr val="000000"/>
                </a:solidFill>
              </a:rPr>
            </a:br>
            <a:r>
              <a:rPr lang="en-US" sz="2400" dirty="0">
                <a:solidFill>
                  <a:srgbClr val="000000"/>
                </a:solidFill>
              </a:rPr>
              <a:t>His research been cited in Business Week, The Economist, Forbes, National Geographic, The New York Times, San Francisco Chronicle, San Jose Mercury News, Wall Street Journal and USA Today. He has appeared on Fox Business News, National Public Radio and Voice of America. He is the author, co-author or editor of 4 books and more than 150 articles, papers and reports on energy matters. He has published in peer-reviewed journals such as Energy Economics, Energy Journal, Energy Efficiency, Energy Policy, Journal of Regulatory Economics and Utilities Policy and trade journals such as The Electricity Journal and the Public Utilities Fortnightly. He is a member of the editorial board of The Electricity Journal. He holds BA and MA degrees from the University of Karachi, both with the highest honors, and an MA in agricultural economics and a PhD in economics from The University of California at Davis, where he was a research fellow.</a:t>
            </a:r>
          </a:p>
        </p:txBody>
      </p:sp>
      <p:sp>
        <p:nvSpPr>
          <p:cNvPr id="6" name="Rectangle 5"/>
          <p:cNvSpPr/>
          <p:nvPr/>
        </p:nvSpPr>
        <p:spPr>
          <a:xfrm>
            <a:off x="1897921" y="6258326"/>
            <a:ext cx="6800852" cy="400110"/>
          </a:xfrm>
          <a:prstGeom prst="rect">
            <a:avLst/>
          </a:prstGeom>
        </p:spPr>
        <p:txBody>
          <a:bodyPr wrap="square">
            <a:spAutoFit/>
          </a:bodyPr>
          <a:lstStyle/>
          <a:p>
            <a:pPr defTabSz="457200"/>
            <a:r>
              <a:rPr lang="en-US" sz="1000" dirty="0">
                <a:solidFill>
                  <a:srgbClr val="6A7277"/>
                </a:solidFill>
              </a:rPr>
              <a:t>The views expressed in this presentation are strictly those of the presenter(s) and do not necessarily state or reflect the views of </a:t>
            </a:r>
          </a:p>
          <a:p>
            <a:pPr defTabSz="457200"/>
            <a:r>
              <a:rPr lang="en-US" sz="1000" dirty="0">
                <a:solidFill>
                  <a:srgbClr val="6A7277"/>
                </a:solidFill>
              </a:rPr>
              <a:t>The Brattle Group, Inc. or its clients. </a:t>
            </a:r>
          </a:p>
        </p:txBody>
      </p:sp>
      <p:pic>
        <p:nvPicPr>
          <p:cNvPr id="8" name="Picture 2" descr="C:\Users\Toni Enright\Desktop\AhmadFaruqui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5351" y="1291612"/>
            <a:ext cx="2600646" cy="194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5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1073728" y="2770909"/>
            <a:ext cx="4061113" cy="1524000"/>
          </a:xfrm>
        </p:spPr>
        <p:txBody>
          <a:bodyPr>
            <a:normAutofit fontScale="90000"/>
          </a:bodyPr>
          <a:lstStyle/>
          <a:p>
            <a:r>
              <a:rPr lang="en-US" b="0" dirty="0"/>
              <a:t>Demand Response </a:t>
            </a:r>
            <a:br>
              <a:rPr lang="en-US" b="0" dirty="0"/>
            </a:br>
            <a:r>
              <a:rPr lang="en-US" b="0" dirty="0"/>
              <a:t>Insights for the Northwest</a:t>
            </a:r>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1427858" y="4757530"/>
            <a:ext cx="3810000" cy="228600"/>
          </a:xfrm>
        </p:spPr>
        <p:txBody>
          <a:bodyPr/>
          <a:lstStyle/>
          <a:p>
            <a:r>
              <a:rPr lang="en-US" dirty="0"/>
              <a:t>Juliet Homer; Josh </a:t>
            </a:r>
            <a:r>
              <a:rPr lang="en-US" dirty="0" err="1"/>
              <a:t>Butzbaugh</a:t>
            </a:r>
            <a:r>
              <a:rPr lang="en-US" dirty="0"/>
              <a:t>; Dhruv Bhatnagar</a:t>
            </a:r>
          </a:p>
        </p:txBody>
      </p:sp>
      <p:sp>
        <p:nvSpPr>
          <p:cNvPr id="5" name="Text Placeholder 4">
            <a:extLst>
              <a:ext uri="{FF2B5EF4-FFF2-40B4-BE49-F238E27FC236}">
                <a16:creationId xmlns="" xmlns:a16="http://schemas.microsoft.com/office/drawing/2014/main" id="{2599C3C0-764A-4145-9480-D79B28BB6551}"/>
              </a:ext>
            </a:extLst>
          </p:cNvPr>
          <p:cNvSpPr>
            <a:spLocks noGrp="1"/>
          </p:cNvSpPr>
          <p:nvPr>
            <p:ph type="body" sz="quarter" idx="11"/>
          </p:nvPr>
        </p:nvSpPr>
        <p:spPr>
          <a:xfrm>
            <a:off x="1324841" y="5018764"/>
            <a:ext cx="3810000" cy="228600"/>
          </a:xfrm>
        </p:spPr>
        <p:txBody>
          <a:bodyPr/>
          <a:lstStyle/>
          <a:p>
            <a:r>
              <a:rPr lang="en-US" dirty="0"/>
              <a:t>Pacific Northwest National Laboratory</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a:xfrm>
            <a:off x="2141321" y="4327092"/>
            <a:ext cx="2742407" cy="365125"/>
          </a:xfrm>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12613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D37D2D1-5992-414D-B18A-503BCA502F7B}"/>
              </a:ext>
            </a:extLst>
          </p:cNvPr>
          <p:cNvSpPr>
            <a:spLocks noGrp="1"/>
          </p:cNvSpPr>
          <p:nvPr>
            <p:ph type="sldNum" sz="quarter" idx="12"/>
          </p:nvPr>
        </p:nvSpPr>
        <p:spPr/>
        <p:txBody>
          <a:bodyPr/>
          <a:lstStyle/>
          <a:p>
            <a:fld id="{FE7A4BB3-E848-5A44-82DF-322201952CD8}" type="slidenum">
              <a:rPr lang="en-US" smtClean="0"/>
              <a:pPr/>
              <a:t>55</a:t>
            </a:fld>
            <a:endParaRPr lang="en-US" dirty="0"/>
          </a:p>
        </p:txBody>
      </p:sp>
      <p:sp>
        <p:nvSpPr>
          <p:cNvPr id="3" name="Title 2">
            <a:extLst>
              <a:ext uri="{FF2B5EF4-FFF2-40B4-BE49-F238E27FC236}">
                <a16:creationId xmlns="" xmlns:a16="http://schemas.microsoft.com/office/drawing/2014/main" id="{A72536CB-3226-4458-9217-E849F60CE332}"/>
              </a:ext>
            </a:extLst>
          </p:cNvPr>
          <p:cNvSpPr>
            <a:spLocks noGrp="1"/>
          </p:cNvSpPr>
          <p:nvPr>
            <p:ph type="title"/>
          </p:nvPr>
        </p:nvSpPr>
        <p:spPr>
          <a:xfrm>
            <a:off x="2667000" y="225778"/>
            <a:ext cx="7185527" cy="1092483"/>
          </a:xfrm>
        </p:spPr>
        <p:txBody>
          <a:bodyPr/>
          <a:lstStyle/>
          <a:p>
            <a:r>
              <a:rPr lang="en-US" sz="3333" dirty="0"/>
              <a:t>Outline</a:t>
            </a:r>
          </a:p>
        </p:txBody>
      </p:sp>
      <p:sp>
        <p:nvSpPr>
          <p:cNvPr id="4" name="Content Placeholder 3">
            <a:extLst>
              <a:ext uri="{FF2B5EF4-FFF2-40B4-BE49-F238E27FC236}">
                <a16:creationId xmlns="" xmlns:a16="http://schemas.microsoft.com/office/drawing/2014/main" id="{D5FE8644-EEB8-4711-A52A-A6311D289E4B}"/>
              </a:ext>
            </a:extLst>
          </p:cNvPr>
          <p:cNvSpPr>
            <a:spLocks noGrp="1"/>
          </p:cNvSpPr>
          <p:nvPr>
            <p:ph sz="quarter" idx="20"/>
          </p:nvPr>
        </p:nvSpPr>
        <p:spPr/>
        <p:txBody>
          <a:bodyPr/>
          <a:lstStyle/>
          <a:p>
            <a:pPr marL="428608" indent="-428608">
              <a:buFont typeface="+mj-lt"/>
              <a:buAutoNum type="arabicPeriod"/>
            </a:pPr>
            <a:r>
              <a:rPr lang="en-US" sz="3000" dirty="0"/>
              <a:t>Load Shifting in Residential Buildings: Grid-connected Heat Pump Water Heaters (HPWH) in the Pacific Northwest (PNW) </a:t>
            </a:r>
            <a:br>
              <a:rPr lang="en-US" sz="3000" dirty="0"/>
            </a:br>
            <a:r>
              <a:rPr lang="en-US" sz="3000" dirty="0"/>
              <a:t>– Josh Butzbaugh</a:t>
            </a:r>
          </a:p>
          <a:p>
            <a:pPr marL="428608" indent="-428608">
              <a:buFont typeface="+mj-lt"/>
              <a:buAutoNum type="arabicPeriod"/>
            </a:pPr>
            <a:r>
              <a:rPr lang="en-US" sz="3000" dirty="0"/>
              <a:t>Olympic Peninsula </a:t>
            </a:r>
            <a:r>
              <a:rPr lang="en-US" sz="3000" dirty="0" err="1"/>
              <a:t>GridWise</a:t>
            </a:r>
            <a:r>
              <a:rPr lang="en-US" sz="3000" dirty="0"/>
              <a:t> Demo, Portland General Electric Demand Response Testbed, and Other Considerations for the PNW </a:t>
            </a:r>
            <a:br>
              <a:rPr lang="en-US" sz="3000" dirty="0"/>
            </a:br>
            <a:r>
              <a:rPr lang="en-US" sz="3000" dirty="0"/>
              <a:t>– Juliet Homer</a:t>
            </a:r>
          </a:p>
          <a:p>
            <a:pPr marL="428608" indent="-428608">
              <a:buFont typeface="+mj-lt"/>
              <a:buAutoNum type="arabicPeriod"/>
            </a:pPr>
            <a:r>
              <a:rPr lang="en-US" sz="3000" dirty="0"/>
              <a:t>Demand Response in Hawaii and Massachusetts </a:t>
            </a:r>
            <a:br>
              <a:rPr lang="en-US" sz="3000" dirty="0"/>
            </a:br>
            <a:r>
              <a:rPr lang="en-US" sz="3000" dirty="0"/>
              <a:t>– Dhruv Bhatnagar</a:t>
            </a:r>
          </a:p>
          <a:p>
            <a:endParaRPr lang="en-US" dirty="0"/>
          </a:p>
          <a:p>
            <a:endParaRPr lang="en-US" dirty="0"/>
          </a:p>
          <a:p>
            <a:endParaRPr lang="en-US" dirty="0"/>
          </a:p>
        </p:txBody>
      </p:sp>
    </p:spTree>
    <p:extLst>
      <p:ext uri="{BB962C8B-B14F-4D97-AF65-F5344CB8AC3E}">
        <p14:creationId xmlns:p14="http://schemas.microsoft.com/office/powerpoint/2010/main" val="31177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950531" y="2376049"/>
            <a:ext cx="4343364" cy="1549225"/>
          </a:xfrm>
        </p:spPr>
        <p:txBody>
          <a:bodyPr/>
          <a:lstStyle/>
          <a:p>
            <a:pPr algn="l">
              <a:lnSpc>
                <a:spcPct val="100000"/>
              </a:lnSpc>
            </a:pPr>
            <a:r>
              <a:rPr lang="en-US" sz="2833" b="0" dirty="0">
                <a:solidFill>
                  <a:schemeClr val="tx2"/>
                </a:solidFill>
              </a:rPr>
              <a:t>Load Shifting in Residential Buildings:</a:t>
            </a:r>
            <a:br>
              <a:rPr lang="en-US" sz="2833" b="0" dirty="0">
                <a:solidFill>
                  <a:schemeClr val="tx2"/>
                </a:solidFill>
              </a:rPr>
            </a:br>
            <a:r>
              <a:rPr lang="en-US" sz="2833" b="0" dirty="0">
                <a:solidFill>
                  <a:schemeClr val="tx2"/>
                </a:solidFill>
              </a:rPr>
              <a:t>Grid-Connected </a:t>
            </a:r>
            <a:br>
              <a:rPr lang="en-US" sz="2833" b="0" dirty="0">
                <a:solidFill>
                  <a:schemeClr val="tx2"/>
                </a:solidFill>
              </a:rPr>
            </a:br>
            <a:r>
              <a:rPr lang="en-US" sz="2750" b="0" dirty="0">
                <a:solidFill>
                  <a:schemeClr val="tx2"/>
                </a:solidFill>
              </a:rPr>
              <a:t>Heat Pump Water Heaters</a:t>
            </a:r>
            <a:r>
              <a:rPr lang="en-US" sz="2833" b="0" dirty="0">
                <a:solidFill>
                  <a:schemeClr val="tx2"/>
                </a:solidFill>
              </a:rPr>
              <a:t/>
            </a:r>
            <a:br>
              <a:rPr lang="en-US" sz="2833" b="0" dirty="0">
                <a:solidFill>
                  <a:schemeClr val="tx2"/>
                </a:solidFill>
              </a:rPr>
            </a:br>
            <a:r>
              <a:rPr lang="en-US" sz="2833" b="0" dirty="0">
                <a:solidFill>
                  <a:schemeClr val="tx2"/>
                </a:solidFill>
              </a:rPr>
              <a:t>in the Pacific Northwest</a:t>
            </a:r>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950531" y="4632593"/>
            <a:ext cx="3644853" cy="990600"/>
          </a:xfrm>
        </p:spPr>
        <p:txBody>
          <a:bodyPr/>
          <a:lstStyle/>
          <a:p>
            <a:pPr algn="l"/>
            <a:r>
              <a:rPr lang="en-US" dirty="0"/>
              <a:t>Presenter: Josh Butzbaugh</a:t>
            </a:r>
          </a:p>
          <a:p>
            <a:pPr algn="l"/>
            <a:r>
              <a:rPr lang="en-US" b="0" dirty="0"/>
              <a:t>Team: Cheryn Metzger, Josh Butzbaugh, </a:t>
            </a:r>
            <a:br>
              <a:rPr lang="en-US" b="0" dirty="0"/>
            </a:br>
            <a:r>
              <a:rPr lang="en-US" b="0" dirty="0"/>
              <a:t>Walt Hunt, Travis Ashley, Ebony </a:t>
            </a:r>
            <a:r>
              <a:rPr lang="en-US" b="0" dirty="0" err="1"/>
              <a:t>Mayhorn</a:t>
            </a:r>
            <a:r>
              <a:rPr lang="en-US" b="0" dirty="0"/>
              <a:t>, </a:t>
            </a:r>
            <a:br>
              <a:rPr lang="en-US" b="0" dirty="0"/>
            </a:br>
            <a:r>
              <a:rPr lang="en-US" b="0" dirty="0"/>
              <a:t>Sam </a:t>
            </a:r>
            <a:r>
              <a:rPr lang="en-US" b="0" dirty="0" err="1"/>
              <a:t>Rosenberg,Jaime</a:t>
            </a:r>
            <a:r>
              <a:rPr lang="en-US" b="0" dirty="0"/>
              <a:t> Kolln, </a:t>
            </a:r>
            <a:br>
              <a:rPr lang="en-US" b="0" dirty="0"/>
            </a:br>
            <a:r>
              <a:rPr lang="en-US" b="0" dirty="0"/>
              <a:t>and Michael Baechler</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29959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57</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sz="3333" dirty="0"/>
              <a:t>Project Goals: Grid-Connected HPWHs</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611630"/>
            <a:ext cx="7981950" cy="4572001"/>
          </a:xfrm>
        </p:spPr>
        <p:txBody>
          <a:bodyPr/>
          <a:lstStyle/>
          <a:p>
            <a:r>
              <a:rPr lang="en-US" sz="2667" dirty="0"/>
              <a:t>Determine the kW reduction (on-peak) between electric resistance (ERWHs) and connected heat pump water heaters (HPWHs)</a:t>
            </a:r>
          </a:p>
          <a:p>
            <a:r>
              <a:rPr lang="en-US" sz="2667" dirty="0"/>
              <a:t>Demonstrate a 24x7 control paradigm for shifting load to align with renewable generation (e.g., loading up during solar bulge in late afternoon or high-wind-power periods in early morning)</a:t>
            </a:r>
          </a:p>
          <a:p>
            <a:r>
              <a:rPr lang="en-US" sz="2667" dirty="0"/>
              <a:t>Evaluate customer acceptance/impact of 24x7 demand response operation of their water heater</a:t>
            </a:r>
          </a:p>
          <a:p>
            <a:r>
              <a:rPr lang="en-US" sz="2667" dirty="0"/>
              <a:t>Compare data reported from the universal communication modules to sub-metered data to determine accuracy</a:t>
            </a:r>
          </a:p>
          <a:p>
            <a:endParaRPr lang="en-US" dirty="0"/>
          </a:p>
        </p:txBody>
      </p:sp>
      <p:pic>
        <p:nvPicPr>
          <p:cNvPr id="5" name="Picture 2" descr="https://cdn2.webdamdb.com/220th_sm_0NEt2O8ZuOMZ.jpg?1521837877">
            <a:extLst>
              <a:ext uri="{FF2B5EF4-FFF2-40B4-BE49-F238E27FC236}">
                <a16:creationId xmlns="" xmlns:a16="http://schemas.microsoft.com/office/drawing/2014/main" id="{E51ABEED-43AA-42BA-A214-C28C0CA4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256" y="1714500"/>
            <a:ext cx="1752600" cy="2628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318E9E9B-0401-4E73-9854-D4D31441A881}"/>
              </a:ext>
            </a:extLst>
          </p:cNvPr>
          <p:cNvPicPr>
            <a:picLocks noChangeAspect="1"/>
          </p:cNvPicPr>
          <p:nvPr/>
        </p:nvPicPr>
        <p:blipFill>
          <a:blip r:embed="rId3"/>
          <a:stretch>
            <a:fillRect/>
          </a:stretch>
        </p:blipFill>
        <p:spPr>
          <a:xfrm>
            <a:off x="9574806" y="4529447"/>
            <a:ext cx="2095500" cy="1676400"/>
          </a:xfrm>
          <a:prstGeom prst="rect">
            <a:avLst/>
          </a:prstGeom>
        </p:spPr>
      </p:pic>
    </p:spTree>
    <p:extLst>
      <p:ext uri="{BB962C8B-B14F-4D97-AF65-F5344CB8AC3E}">
        <p14:creationId xmlns:p14="http://schemas.microsoft.com/office/powerpoint/2010/main" val="299097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58</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a:xfrm>
            <a:off x="2667000" y="225778"/>
            <a:ext cx="9144000" cy="843696"/>
          </a:xfrm>
        </p:spPr>
        <p:txBody>
          <a:bodyPr/>
          <a:lstStyle/>
          <a:p>
            <a:r>
              <a:rPr lang="en-US" sz="3333" dirty="0"/>
              <a:t>Overview</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143000" y="1481421"/>
            <a:ext cx="11049001" cy="5374104"/>
          </a:xfrm>
        </p:spPr>
        <p:txBody>
          <a:bodyPr/>
          <a:lstStyle/>
          <a:p>
            <a:r>
              <a:rPr lang="en-US" sz="2667" dirty="0"/>
              <a:t>Water heating is the second largest energy use in U.S. residences</a:t>
            </a:r>
          </a:p>
          <a:p>
            <a:r>
              <a:rPr lang="en-US" sz="2667" dirty="0"/>
              <a:t>Heat pump water heaters (HPWH) can save 60% of electric water heating energy</a:t>
            </a:r>
          </a:p>
          <a:p>
            <a:pPr lvl="1"/>
            <a:r>
              <a:rPr lang="en-US" sz="2167" dirty="0"/>
              <a:t>Only 70,000 shipments per year (1.5% market share of electric water heaters)</a:t>
            </a:r>
          </a:p>
          <a:p>
            <a:pPr lvl="1"/>
            <a:r>
              <a:rPr lang="en-US" sz="2167" dirty="0"/>
              <a:t>Market share has been flat since 2009 despite more than 180 models in the market</a:t>
            </a:r>
          </a:p>
          <a:p>
            <a:r>
              <a:rPr lang="en-US" sz="2667" dirty="0"/>
              <a:t>Opportunity to demonstrate the viability of HPWH in providing load shifting</a:t>
            </a:r>
          </a:p>
          <a:p>
            <a:pPr lvl="1"/>
            <a:r>
              <a:rPr lang="en-US" sz="2167" dirty="0"/>
              <a:t>Pacific Northwest – region is active and committed to studying energy efficiency and load shifting strategies to integrate into existing utility programs</a:t>
            </a:r>
          </a:p>
          <a:p>
            <a:pPr lvl="1"/>
            <a:r>
              <a:rPr lang="en-US" sz="2167" dirty="0"/>
              <a:t>Southeast or Mid-Atlantic – regions with high potential for energy efficiency and load shifting, need technology demonstration to justify launching new programs and/or revising state policies</a:t>
            </a:r>
          </a:p>
          <a:p>
            <a:pPr lvl="1"/>
            <a:r>
              <a:rPr lang="en-US" sz="2167" dirty="0"/>
              <a:t>Transfer lessons learned and best practices from PNW study to a field study based in the Southeast</a:t>
            </a:r>
          </a:p>
        </p:txBody>
      </p:sp>
    </p:spTree>
    <p:extLst>
      <p:ext uri="{BB962C8B-B14F-4D97-AF65-F5344CB8AC3E}">
        <p14:creationId xmlns:p14="http://schemas.microsoft.com/office/powerpoint/2010/main" val="6688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B108115-81FB-459C-8992-78A13D8A5BA2}"/>
              </a:ext>
            </a:extLst>
          </p:cNvPr>
          <p:cNvSpPr>
            <a:spLocks noGrp="1"/>
          </p:cNvSpPr>
          <p:nvPr>
            <p:ph type="sldNum" sz="quarter" idx="12"/>
          </p:nvPr>
        </p:nvSpPr>
        <p:spPr/>
        <p:txBody>
          <a:bodyPr/>
          <a:lstStyle/>
          <a:p>
            <a:fld id="{FE7A4BB3-E848-5A44-82DF-322201952CD8}" type="slidenum">
              <a:rPr lang="en-US" smtClean="0"/>
              <a:pPr/>
              <a:t>59</a:t>
            </a:fld>
            <a:endParaRPr lang="en-US" dirty="0"/>
          </a:p>
        </p:txBody>
      </p:sp>
      <p:sp>
        <p:nvSpPr>
          <p:cNvPr id="3" name="Title 2">
            <a:extLst>
              <a:ext uri="{FF2B5EF4-FFF2-40B4-BE49-F238E27FC236}">
                <a16:creationId xmlns="" xmlns:a16="http://schemas.microsoft.com/office/drawing/2014/main" id="{CBD43D68-F3B8-4C90-B3B3-50873CD628EF}"/>
              </a:ext>
            </a:extLst>
          </p:cNvPr>
          <p:cNvSpPr>
            <a:spLocks noGrp="1"/>
          </p:cNvSpPr>
          <p:nvPr>
            <p:ph type="title"/>
          </p:nvPr>
        </p:nvSpPr>
        <p:spPr>
          <a:xfrm>
            <a:off x="2667000" y="225779"/>
            <a:ext cx="3986447" cy="616433"/>
          </a:xfrm>
        </p:spPr>
        <p:txBody>
          <a:bodyPr/>
          <a:lstStyle/>
          <a:p>
            <a:r>
              <a:rPr lang="en-US" sz="3333" dirty="0"/>
              <a:t>The Secret Sauce</a:t>
            </a:r>
          </a:p>
        </p:txBody>
      </p:sp>
      <p:sp>
        <p:nvSpPr>
          <p:cNvPr id="4" name="Content Placeholder 3">
            <a:extLst>
              <a:ext uri="{FF2B5EF4-FFF2-40B4-BE49-F238E27FC236}">
                <a16:creationId xmlns="" xmlns:a16="http://schemas.microsoft.com/office/drawing/2014/main" id="{69DAF1CA-1BFC-49A3-A99B-2A94A6964F4E}"/>
              </a:ext>
            </a:extLst>
          </p:cNvPr>
          <p:cNvSpPr>
            <a:spLocks noGrp="1"/>
          </p:cNvSpPr>
          <p:nvPr>
            <p:ph sz="quarter" idx="20"/>
          </p:nvPr>
        </p:nvSpPr>
        <p:spPr>
          <a:xfrm>
            <a:off x="1143000" y="1624308"/>
            <a:ext cx="5367421" cy="3074617"/>
          </a:xfrm>
        </p:spPr>
        <p:txBody>
          <a:bodyPr/>
          <a:lstStyle/>
          <a:p>
            <a:pPr marL="0" indent="0">
              <a:buNone/>
            </a:pPr>
            <a:r>
              <a:rPr lang="en-US" sz="2667" dirty="0"/>
              <a:t>CTA-2045</a:t>
            </a:r>
          </a:p>
          <a:p>
            <a:r>
              <a:rPr lang="en-US" sz="2000" dirty="0"/>
              <a:t>Manufacturer only supplies standard port</a:t>
            </a:r>
          </a:p>
          <a:p>
            <a:r>
              <a:rPr lang="en-US" sz="2000" dirty="0"/>
              <a:t>Others can pay additional costs to make devices “connected”</a:t>
            </a:r>
          </a:p>
          <a:p>
            <a:r>
              <a:rPr lang="en-US" sz="2000" dirty="0"/>
              <a:t>Interface supports every type of communication method </a:t>
            </a:r>
          </a:p>
          <a:p>
            <a:pPr lvl="1"/>
            <a:r>
              <a:rPr lang="en-US" sz="1833" dirty="0"/>
              <a:t>Physical layer (e.g. Wi-Fi, 4G LTE, etc.)</a:t>
            </a:r>
          </a:p>
          <a:p>
            <a:pPr lvl="1"/>
            <a:r>
              <a:rPr lang="en-US" sz="1833" dirty="0"/>
              <a:t>Command layer (e.g. SEP, </a:t>
            </a:r>
            <a:r>
              <a:rPr lang="en-US" sz="1833" dirty="0" err="1"/>
              <a:t>OpenADR</a:t>
            </a:r>
            <a:r>
              <a:rPr lang="en-US" sz="1833" dirty="0"/>
              <a:t>, etc.)  </a:t>
            </a:r>
          </a:p>
        </p:txBody>
      </p:sp>
      <p:pic>
        <p:nvPicPr>
          <p:cNvPr id="5" name="Picture 4" descr="C:\Users\metz285\AppData\Local\Microsoft\Windows\Temporary Internet Files\Content.Outlook\NN7YEA8R\AOS HPWH Adapter Installed - installing UCM.jpg">
            <a:extLst>
              <a:ext uri="{FF2B5EF4-FFF2-40B4-BE49-F238E27FC236}">
                <a16:creationId xmlns="" xmlns:a16="http://schemas.microsoft.com/office/drawing/2014/main" id="{28D2D05A-6211-4001-9765-18B5986962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4852736"/>
            <a:ext cx="4030579" cy="1928514"/>
          </a:xfrm>
          <a:prstGeom prst="rect">
            <a:avLst/>
          </a:prstGeom>
          <a:noFill/>
          <a:ln>
            <a:noFill/>
          </a:ln>
        </p:spPr>
      </p:pic>
      <p:sp>
        <p:nvSpPr>
          <p:cNvPr id="6" name="Content Placeholder 3">
            <a:extLst>
              <a:ext uri="{FF2B5EF4-FFF2-40B4-BE49-F238E27FC236}">
                <a16:creationId xmlns="" xmlns:a16="http://schemas.microsoft.com/office/drawing/2014/main" id="{C87DC8DD-B011-4049-BE23-BB289EAD020A}"/>
              </a:ext>
            </a:extLst>
          </p:cNvPr>
          <p:cNvSpPr txBox="1">
            <a:spLocks/>
          </p:cNvSpPr>
          <p:nvPr/>
        </p:nvSpPr>
        <p:spPr>
          <a:xfrm>
            <a:off x="8039737" y="474578"/>
            <a:ext cx="4197684" cy="619292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667" dirty="0">
                <a:solidFill>
                  <a:srgbClr val="616265"/>
                </a:solidFill>
              </a:rPr>
              <a:t>Heat Pump Water Heaters</a:t>
            </a:r>
          </a:p>
          <a:p>
            <a:pPr lvl="1"/>
            <a:r>
              <a:rPr lang="en-US" sz="2333" dirty="0">
                <a:solidFill>
                  <a:srgbClr val="616265"/>
                </a:solidFill>
              </a:rPr>
              <a:t>3-5 year payback</a:t>
            </a:r>
          </a:p>
          <a:p>
            <a:pPr lvl="1"/>
            <a:r>
              <a:rPr lang="en-US" sz="2333" dirty="0">
                <a:solidFill>
                  <a:srgbClr val="616265"/>
                </a:solidFill>
              </a:rPr>
              <a:t>Reduce peak loads </a:t>
            </a:r>
          </a:p>
          <a:p>
            <a:pPr lvl="1"/>
            <a:r>
              <a:rPr lang="en-US" sz="2333" dirty="0">
                <a:solidFill>
                  <a:srgbClr val="616265"/>
                </a:solidFill>
              </a:rPr>
              <a:t>Interactions with interior temperatures are minimal </a:t>
            </a:r>
            <a:r>
              <a:rPr lang="en-US" sz="2333" baseline="30000" dirty="0">
                <a:solidFill>
                  <a:srgbClr val="616265"/>
                </a:solidFill>
              </a:rPr>
              <a:t>1</a:t>
            </a:r>
            <a:endParaRPr lang="en-US" sz="2333" dirty="0">
              <a:solidFill>
                <a:srgbClr val="616265"/>
              </a:solidFill>
            </a:endParaRPr>
          </a:p>
          <a:p>
            <a:pPr lvl="1"/>
            <a:r>
              <a:rPr lang="en-US" sz="2333" dirty="0">
                <a:solidFill>
                  <a:srgbClr val="616265"/>
                </a:solidFill>
              </a:rPr>
              <a:t>NEEA Advanced Water Heater Spec</a:t>
            </a:r>
          </a:p>
          <a:p>
            <a:pPr lvl="2"/>
            <a:r>
              <a:rPr lang="en-US" dirty="0">
                <a:solidFill>
                  <a:srgbClr val="616265"/>
                </a:solidFill>
              </a:rPr>
              <a:t>Cold-climate compressor cut-off temperature</a:t>
            </a:r>
          </a:p>
          <a:p>
            <a:pPr lvl="2"/>
            <a:r>
              <a:rPr lang="en-US" dirty="0">
                <a:solidFill>
                  <a:srgbClr val="616265"/>
                </a:solidFill>
              </a:rPr>
              <a:t>Maximum decibel requirements</a:t>
            </a:r>
          </a:p>
          <a:p>
            <a:pPr lvl="2"/>
            <a:r>
              <a:rPr lang="en-US" dirty="0">
                <a:solidFill>
                  <a:srgbClr val="616265"/>
                </a:solidFill>
              </a:rPr>
              <a:t>CTA-2045 or equivalent</a:t>
            </a:r>
          </a:p>
          <a:p>
            <a:pPr lvl="1"/>
            <a:endParaRPr lang="en-US" sz="1667" dirty="0">
              <a:solidFill>
                <a:srgbClr val="616265"/>
              </a:solidFill>
            </a:endParaRPr>
          </a:p>
          <a:p>
            <a:pPr lvl="1"/>
            <a:endParaRPr lang="en-US" sz="1667" dirty="0">
              <a:solidFill>
                <a:srgbClr val="616265"/>
              </a:solidFill>
            </a:endParaRPr>
          </a:p>
          <a:p>
            <a:pPr lvl="1"/>
            <a:endParaRPr lang="en-US" sz="2000" dirty="0">
              <a:solidFill>
                <a:srgbClr val="616265"/>
              </a:solidFill>
            </a:endParaRPr>
          </a:p>
        </p:txBody>
      </p:sp>
      <p:pic>
        <p:nvPicPr>
          <p:cNvPr id="1026" name="Picture 2" descr="A.O. Smith FPTU-50">
            <a:extLst>
              <a:ext uri="{FF2B5EF4-FFF2-40B4-BE49-F238E27FC236}">
                <a16:creationId xmlns="" xmlns:a16="http://schemas.microsoft.com/office/drawing/2014/main" id="{960C105B-DC3D-49CC-8D54-3E9997EAE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11" t="7900" r="35283" b="4656"/>
          <a:stretch/>
        </p:blipFill>
        <p:spPr bwMode="auto">
          <a:xfrm>
            <a:off x="6559869" y="882717"/>
            <a:ext cx="1755290" cy="493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8E1FF198-66DC-4D2F-8C0C-63A6287DBC8B}"/>
              </a:ext>
            </a:extLst>
          </p:cNvPr>
          <p:cNvSpPr txBox="1"/>
          <p:nvPr/>
        </p:nvSpPr>
        <p:spPr>
          <a:xfrm>
            <a:off x="8075180" y="5735068"/>
            <a:ext cx="4031929" cy="1117935"/>
          </a:xfrm>
          <a:prstGeom prst="rect">
            <a:avLst/>
          </a:prstGeom>
          <a:noFill/>
        </p:spPr>
        <p:txBody>
          <a:bodyPr wrap="square" rtlCol="0">
            <a:spAutoFit/>
          </a:bodyPr>
          <a:lstStyle/>
          <a:p>
            <a:pPr defTabSz="914363"/>
            <a:r>
              <a:rPr lang="en-US" sz="1333" baseline="30000" dirty="0">
                <a:solidFill>
                  <a:srgbClr val="616265"/>
                </a:solidFill>
              </a:rPr>
              <a:t>1</a:t>
            </a:r>
            <a:r>
              <a:rPr lang="en-US" sz="1333" dirty="0">
                <a:solidFill>
                  <a:srgbClr val="616265"/>
                </a:solidFill>
              </a:rPr>
              <a:t>Widder et al. Interaction between HPWH or Other Internal Point Source Loads and a Central Heating System. NEEA/PNNL </a:t>
            </a:r>
            <a:r>
              <a:rPr lang="en-US" sz="1333" dirty="0">
                <a:solidFill>
                  <a:srgbClr val="616265"/>
                </a:solidFill>
                <a:hlinkClick r:id="rId4"/>
              </a:rPr>
              <a:t>https://neea.org/img/uploads/interaction-between-heat-pump-water-heaters-and-heating-system.pdf</a:t>
            </a:r>
            <a:endParaRPr lang="en-US" sz="1333" baseline="30000" dirty="0">
              <a:solidFill>
                <a:srgbClr val="616265"/>
              </a:solidFill>
            </a:endParaRPr>
          </a:p>
        </p:txBody>
      </p:sp>
    </p:spTree>
    <p:extLst>
      <p:ext uri="{BB962C8B-B14F-4D97-AF65-F5344CB8AC3E}">
        <p14:creationId xmlns:p14="http://schemas.microsoft.com/office/powerpoint/2010/main" val="24021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The Skype chat box</a:t>
            </a:r>
            <a:endParaRPr lang="en-US" cap="none" dirty="0"/>
          </a:p>
        </p:txBody>
      </p:sp>
      <p:sp>
        <p:nvSpPr>
          <p:cNvPr id="4" name="Text Placeholder 3"/>
          <p:cNvSpPr>
            <a:spLocks noGrp="1"/>
          </p:cNvSpPr>
          <p:nvPr>
            <p:ph type="body" sz="half" idx="2"/>
          </p:nvPr>
        </p:nvSpPr>
        <p:spPr>
          <a:xfrm>
            <a:off x="718084" y="2393395"/>
            <a:ext cx="3200400" cy="3429000"/>
          </a:xfrm>
        </p:spPr>
        <p:txBody>
          <a:bodyPr/>
          <a:lstStyle/>
          <a:p>
            <a:r>
              <a:rPr lang="en-US" sz="2000" dirty="0"/>
              <a:t>Look for this icon on your Skype window to open the meeting </a:t>
            </a:r>
            <a:r>
              <a:rPr lang="en-US" sz="2000" dirty="0" smtClean="0"/>
              <a:t>chat box.</a:t>
            </a:r>
            <a:endParaRPr lang="en-US" sz="2000" dirty="0"/>
          </a:p>
          <a:p>
            <a:endParaRPr lang="en-US" dirty="0"/>
          </a:p>
        </p:txBody>
      </p:sp>
      <p:sp>
        <p:nvSpPr>
          <p:cNvPr id="5" name="Slide Number Placeholder 4"/>
          <p:cNvSpPr>
            <a:spLocks noGrp="1"/>
          </p:cNvSpPr>
          <p:nvPr>
            <p:ph type="sldNum" sz="quarter" idx="12"/>
          </p:nvPr>
        </p:nvSpPr>
        <p:spPr/>
        <p:txBody>
          <a:bodyPr/>
          <a:lstStyle/>
          <a:p>
            <a:fld id="{2845CD35-F553-4E08-A833-EDD8479A35EB}" type="slidenum">
              <a:rPr lang="en-US" smtClean="0"/>
              <a:t>6</a:t>
            </a:fld>
            <a:endParaRPr lang="en-US"/>
          </a:p>
        </p:txBody>
      </p:sp>
      <p:pic>
        <p:nvPicPr>
          <p:cNvPr id="7" name="Picture 6"/>
          <p:cNvPicPr>
            <a:picLocks noChangeAspect="1"/>
          </p:cNvPicPr>
          <p:nvPr/>
        </p:nvPicPr>
        <p:blipFill>
          <a:blip r:embed="rId2"/>
          <a:stretch>
            <a:fillRect/>
          </a:stretch>
        </p:blipFill>
        <p:spPr>
          <a:xfrm>
            <a:off x="3720123" y="3928188"/>
            <a:ext cx="2085587" cy="18821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 Placeholder 3"/>
          <p:cNvSpPr txBox="1">
            <a:spLocks/>
          </p:cNvSpPr>
          <p:nvPr/>
        </p:nvSpPr>
        <p:spPr>
          <a:xfrm>
            <a:off x="7931659" y="2517803"/>
            <a:ext cx="3200400" cy="342900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200"/>
              </a:spcBef>
              <a:spcAft>
                <a:spcPts val="200"/>
              </a:spcAft>
              <a:buClr>
                <a:schemeClr val="tx1"/>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900" kern="1200">
                <a:solidFill>
                  <a:schemeClr val="tx1"/>
                </a:solidFill>
                <a:latin typeface="+mn-lt"/>
                <a:ea typeface="+mn-ea"/>
                <a:cs typeface="+mn-cs"/>
              </a:defRPr>
            </a:lvl9pPr>
          </a:lstStyle>
          <a:p>
            <a:r>
              <a:rPr lang="en-US" sz="2000" dirty="0" smtClean="0"/>
              <a:t>Type “Raise hand” or type out question in chat box to ask questions during presentations.</a:t>
            </a:r>
          </a:p>
          <a:p>
            <a:endParaRPr lang="en-US" sz="2000" dirty="0" smtClean="0"/>
          </a:p>
          <a:p>
            <a:r>
              <a:rPr lang="en-US" sz="2000" dirty="0" smtClean="0"/>
              <a:t>“Raise hand” for discussion after the presentations.</a:t>
            </a:r>
          </a:p>
          <a:p>
            <a:endParaRPr lang="en-US" dirty="0"/>
          </a:p>
        </p:txBody>
      </p:sp>
      <p:cxnSp>
        <p:nvCxnSpPr>
          <p:cNvPr id="11" name="Straight Arrow Connector 10"/>
          <p:cNvCxnSpPr/>
          <p:nvPr/>
        </p:nvCxnSpPr>
        <p:spPr>
          <a:xfrm>
            <a:off x="1810139" y="3545633"/>
            <a:ext cx="1623526" cy="765110"/>
          </a:xfrm>
          <a:prstGeom prst="straightConnector1">
            <a:avLst/>
          </a:prstGeom>
          <a:ln w="76200">
            <a:solidFill>
              <a:srgbClr val="F6946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710" y="2122801"/>
            <a:ext cx="1648499" cy="1648499"/>
          </a:xfrm>
          <a:prstGeom prst="rect">
            <a:avLst/>
          </a:prstGeom>
        </p:spPr>
      </p:pic>
      <p:cxnSp>
        <p:nvCxnSpPr>
          <p:cNvPr id="16" name="Straight Arrow Connector 15"/>
          <p:cNvCxnSpPr/>
          <p:nvPr/>
        </p:nvCxnSpPr>
        <p:spPr>
          <a:xfrm>
            <a:off x="4572000" y="2696547"/>
            <a:ext cx="9331" cy="1074753"/>
          </a:xfrm>
          <a:prstGeom prst="straightConnector1">
            <a:avLst/>
          </a:prstGeom>
          <a:ln w="76200">
            <a:solidFill>
              <a:srgbClr val="F6946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10986999" y="5650887"/>
            <a:ext cx="1213209" cy="1207113"/>
          </a:xfrm>
          <a:prstGeom prst="rect">
            <a:avLst/>
          </a:prstGeom>
        </p:spPr>
      </p:pic>
    </p:spTree>
    <p:extLst>
      <p:ext uri="{BB962C8B-B14F-4D97-AF65-F5344CB8AC3E}">
        <p14:creationId xmlns:p14="http://schemas.microsoft.com/office/powerpoint/2010/main" val="1053452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333" dirty="0"/>
              <a:t>How It Really Works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29633"/>
            <a:ext cx="1943100" cy="1457325"/>
          </a:xfrm>
          <a:prstGeom prst="rect">
            <a:avLst/>
          </a:prstGeom>
        </p:spPr>
      </p:pic>
      <p:sp>
        <p:nvSpPr>
          <p:cNvPr id="6" name="Right Arrow 5"/>
          <p:cNvSpPr/>
          <p:nvPr/>
        </p:nvSpPr>
        <p:spPr>
          <a:xfrm>
            <a:off x="3657600" y="23151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8389620" y="4375726"/>
            <a:ext cx="2238275" cy="2188535"/>
          </a:xfrm>
          <a:prstGeom prst="rect">
            <a:avLst/>
          </a:prstGeom>
        </p:spPr>
      </p:pic>
      <p:sp>
        <p:nvSpPr>
          <p:cNvPr id="8" name="Right Arrow 7"/>
          <p:cNvSpPr/>
          <p:nvPr/>
        </p:nvSpPr>
        <p:spPr>
          <a:xfrm>
            <a:off x="7086600" y="24159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7228" y="1692079"/>
            <a:ext cx="1863060" cy="1447800"/>
          </a:xfrm>
          <a:prstGeom prst="rect">
            <a:avLst/>
          </a:prstGeom>
        </p:spPr>
      </p:pic>
      <p:sp>
        <p:nvSpPr>
          <p:cNvPr id="13" name="Up-Down Arrow 12"/>
          <p:cNvSpPr/>
          <p:nvPr/>
        </p:nvSpPr>
        <p:spPr>
          <a:xfrm>
            <a:off x="9245944" y="311004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2160">
              <a:solidFill>
                <a:srgbClr val="FFFFFF"/>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8870" y="4074905"/>
            <a:ext cx="3390901" cy="1622995"/>
          </a:xfrm>
          <a:prstGeom prst="rect">
            <a:avLst/>
          </a:prstGeom>
        </p:spPr>
      </p:pic>
      <p:cxnSp>
        <p:nvCxnSpPr>
          <p:cNvPr id="23" name="Straight Arrow Connector 22"/>
          <p:cNvCxnSpPr/>
          <p:nvPr/>
        </p:nvCxnSpPr>
        <p:spPr>
          <a:xfrm flipH="1">
            <a:off x="7086600" y="3453385"/>
            <a:ext cx="1066800" cy="8138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581401" y="3453385"/>
            <a:ext cx="760639" cy="813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 xmlns:a16="http://schemas.microsoft.com/office/drawing/2014/main" id="{7A462ACF-D1E6-4BB5-A3D0-B81A2D313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1" y="1524001"/>
            <a:ext cx="1269999" cy="1269999"/>
          </a:xfrm>
        </p:spPr>
      </p:pic>
      <p:pic>
        <p:nvPicPr>
          <p:cNvPr id="2" name="Picture 1">
            <a:extLst>
              <a:ext uri="{FF2B5EF4-FFF2-40B4-BE49-F238E27FC236}">
                <a16:creationId xmlns="" xmlns:a16="http://schemas.microsoft.com/office/drawing/2014/main" id="{62428511-1BDD-463B-9DE1-01D0A4E7F7EE}"/>
              </a:ext>
            </a:extLst>
          </p:cNvPr>
          <p:cNvPicPr>
            <a:picLocks noChangeAspect="1"/>
          </p:cNvPicPr>
          <p:nvPr/>
        </p:nvPicPr>
        <p:blipFill>
          <a:blip r:embed="rId7"/>
          <a:stretch>
            <a:fillRect/>
          </a:stretch>
        </p:blipFill>
        <p:spPr>
          <a:xfrm>
            <a:off x="1447744" y="2007642"/>
            <a:ext cx="1785938" cy="1785938"/>
          </a:xfrm>
          <a:prstGeom prst="rect">
            <a:avLst/>
          </a:prstGeom>
        </p:spPr>
      </p:pic>
    </p:spTree>
    <p:extLst>
      <p:ext uri="{BB962C8B-B14F-4D97-AF65-F5344CB8AC3E}">
        <p14:creationId xmlns:p14="http://schemas.microsoft.com/office/powerpoint/2010/main" val="258969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281EEC1-1381-4D65-8D83-C82D975AF73F}"/>
              </a:ext>
            </a:extLst>
          </p:cNvPr>
          <p:cNvSpPr>
            <a:spLocks noGrp="1"/>
          </p:cNvSpPr>
          <p:nvPr>
            <p:ph type="sldNum" sz="quarter" idx="12"/>
          </p:nvPr>
        </p:nvSpPr>
        <p:spPr/>
        <p:txBody>
          <a:bodyPr/>
          <a:lstStyle/>
          <a:p>
            <a:fld id="{FE7A4BB3-E848-5A44-82DF-322201952CD8}" type="slidenum">
              <a:rPr lang="en-US" smtClean="0"/>
              <a:pPr/>
              <a:t>61</a:t>
            </a:fld>
            <a:endParaRPr lang="en-US" dirty="0"/>
          </a:p>
        </p:txBody>
      </p:sp>
      <p:sp>
        <p:nvSpPr>
          <p:cNvPr id="3" name="Title 2">
            <a:extLst>
              <a:ext uri="{FF2B5EF4-FFF2-40B4-BE49-F238E27FC236}">
                <a16:creationId xmlns="" xmlns:a16="http://schemas.microsoft.com/office/drawing/2014/main" id="{EE8954C2-8E7D-49B2-ADE6-ADF0B7ECE021}"/>
              </a:ext>
            </a:extLst>
          </p:cNvPr>
          <p:cNvSpPr>
            <a:spLocks noGrp="1"/>
          </p:cNvSpPr>
          <p:nvPr>
            <p:ph type="title"/>
          </p:nvPr>
        </p:nvSpPr>
        <p:spPr/>
        <p:txBody>
          <a:bodyPr/>
          <a:lstStyle/>
          <a:p>
            <a:r>
              <a:rPr lang="en-US" sz="3333" dirty="0"/>
              <a:t>Roles and Responsibilities</a:t>
            </a:r>
          </a:p>
        </p:txBody>
      </p:sp>
      <p:sp>
        <p:nvSpPr>
          <p:cNvPr id="4" name="Content Placeholder 3">
            <a:extLst>
              <a:ext uri="{FF2B5EF4-FFF2-40B4-BE49-F238E27FC236}">
                <a16:creationId xmlns="" xmlns:a16="http://schemas.microsoft.com/office/drawing/2014/main" id="{1A3E284A-F368-4A50-B90B-110AA4210942}"/>
              </a:ext>
            </a:extLst>
          </p:cNvPr>
          <p:cNvSpPr>
            <a:spLocks noGrp="1"/>
          </p:cNvSpPr>
          <p:nvPr>
            <p:ph sz="quarter" idx="20"/>
          </p:nvPr>
        </p:nvSpPr>
        <p:spPr/>
        <p:txBody>
          <a:bodyPr/>
          <a:lstStyle/>
          <a:p>
            <a:pPr lvl="1"/>
            <a:r>
              <a:rPr lang="en-US" sz="2667" dirty="0"/>
              <a:t>Bonneville Power Administration: Initial funder of NW efforts</a:t>
            </a:r>
          </a:p>
          <a:p>
            <a:pPr lvl="1"/>
            <a:r>
              <a:rPr lang="en-US" sz="2667" dirty="0"/>
              <a:t>Portland General Electric: Lead utility</a:t>
            </a:r>
          </a:p>
          <a:p>
            <a:pPr lvl="1"/>
            <a:r>
              <a:rPr lang="en-US" sz="2667" dirty="0"/>
              <a:t>U.S. Department of Energy: Funder of PNNL work</a:t>
            </a:r>
          </a:p>
          <a:p>
            <a:pPr lvl="1"/>
            <a:r>
              <a:rPr lang="en-US" sz="2667" dirty="0"/>
              <a:t>Northwest Energy Efficiency Alliance: Market analysis</a:t>
            </a:r>
          </a:p>
          <a:p>
            <a:pPr lvl="1"/>
            <a:r>
              <a:rPr lang="en-US" sz="2667" dirty="0"/>
              <a:t>PNNL: Data analysis and reporting</a:t>
            </a:r>
          </a:p>
          <a:p>
            <a:pPr lvl="1"/>
            <a:r>
              <a:rPr lang="en-US" sz="2667" dirty="0"/>
              <a:t>Other Utilities: Recruitment of homes for study</a:t>
            </a:r>
          </a:p>
          <a:p>
            <a:pPr lvl="2"/>
            <a:r>
              <a:rPr lang="en-US" sz="2333" dirty="0"/>
              <a:t>Puget Sound Energy</a:t>
            </a:r>
          </a:p>
          <a:p>
            <a:pPr lvl="2"/>
            <a:r>
              <a:rPr lang="en-US" sz="2333" dirty="0"/>
              <a:t>Tacoma Power</a:t>
            </a:r>
          </a:p>
          <a:p>
            <a:pPr lvl="2"/>
            <a:r>
              <a:rPr lang="en-US" sz="2333" dirty="0"/>
              <a:t>Franklin PUD</a:t>
            </a:r>
          </a:p>
          <a:p>
            <a:pPr lvl="2"/>
            <a:r>
              <a:rPr lang="en-US" sz="2333" dirty="0"/>
              <a:t>Emerald PUD</a:t>
            </a:r>
          </a:p>
          <a:p>
            <a:pPr lvl="2"/>
            <a:r>
              <a:rPr lang="en-US" sz="2333" dirty="0"/>
              <a:t>Clark PUD</a:t>
            </a:r>
          </a:p>
          <a:p>
            <a:endParaRPr lang="en-US" dirty="0"/>
          </a:p>
        </p:txBody>
      </p:sp>
    </p:spTree>
    <p:extLst>
      <p:ext uri="{BB962C8B-B14F-4D97-AF65-F5344CB8AC3E}">
        <p14:creationId xmlns:p14="http://schemas.microsoft.com/office/powerpoint/2010/main" val="12146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62</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a:xfrm>
            <a:off x="2667000" y="225779"/>
            <a:ext cx="9144000" cy="656538"/>
          </a:xfrm>
        </p:spPr>
        <p:txBody>
          <a:bodyPr/>
          <a:lstStyle/>
          <a:p>
            <a:r>
              <a:rPr lang="en-US" sz="3333" dirty="0"/>
              <a:t>Northwest Field Validation</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a:xfrm>
            <a:off x="1064614" y="1350574"/>
            <a:ext cx="8360123" cy="2600158"/>
          </a:xfrm>
        </p:spPr>
        <p:txBody>
          <a:bodyPr/>
          <a:lstStyle/>
          <a:p>
            <a:pPr marL="0" indent="0">
              <a:buNone/>
            </a:pPr>
            <a:r>
              <a:rPr lang="en-US" sz="3000" dirty="0"/>
              <a:t>Project Scope</a:t>
            </a:r>
          </a:p>
          <a:p>
            <a:r>
              <a:rPr lang="en-US" sz="2500" dirty="0"/>
              <a:t>145 HPWH (~40 sub-metered)</a:t>
            </a:r>
          </a:p>
          <a:p>
            <a:r>
              <a:rPr lang="en-US" sz="2500" dirty="0"/>
              <a:t>86 Electric Resistance Water Heaters </a:t>
            </a:r>
          </a:p>
          <a:p>
            <a:r>
              <a:rPr lang="en-US" sz="2500" dirty="0"/>
              <a:t>10 weeks of data per season</a:t>
            </a:r>
          </a:p>
          <a:p>
            <a:r>
              <a:rPr lang="en-US" sz="2500" dirty="0"/>
              <a:t>2 load shifting events per day during peak hours</a:t>
            </a:r>
          </a:p>
          <a:p>
            <a:r>
              <a:rPr lang="en-US" sz="2500" dirty="0"/>
              <a:t>Control group and event group flip-flop each week</a:t>
            </a:r>
          </a:p>
          <a:p>
            <a:endParaRPr lang="en-US" dirty="0"/>
          </a:p>
        </p:txBody>
      </p:sp>
      <p:graphicFrame>
        <p:nvGraphicFramePr>
          <p:cNvPr id="5" name="Content Placeholder 3">
            <a:extLst>
              <a:ext uri="{FF2B5EF4-FFF2-40B4-BE49-F238E27FC236}">
                <a16:creationId xmlns="" xmlns:a16="http://schemas.microsoft.com/office/drawing/2014/main" id="{348C9A34-3D46-4AB1-97FF-41D04C5CB36D}"/>
              </a:ext>
            </a:extLst>
          </p:cNvPr>
          <p:cNvGraphicFramePr>
            <a:graphicFrameLocks/>
          </p:cNvGraphicFramePr>
          <p:nvPr>
            <p:extLst/>
          </p:nvPr>
        </p:nvGraphicFramePr>
        <p:xfrm>
          <a:off x="1064614" y="4705684"/>
          <a:ext cx="6408332" cy="2045369"/>
        </p:xfrm>
        <a:graphic>
          <a:graphicData uri="http://schemas.openxmlformats.org/drawingml/2006/table">
            <a:tbl>
              <a:tblPr firstRow="1" firstCol="1" bandRow="1">
                <a:tableStyleId>{5C22544A-7EE6-4342-B048-85BDC9FD1C3A}</a:tableStyleId>
              </a:tblPr>
              <a:tblGrid>
                <a:gridCol w="1457288">
                  <a:extLst>
                    <a:ext uri="{9D8B030D-6E8A-4147-A177-3AD203B41FA5}">
                      <a16:colId xmlns="" xmlns:a16="http://schemas.microsoft.com/office/drawing/2014/main" val="20000"/>
                    </a:ext>
                  </a:extLst>
                </a:gridCol>
                <a:gridCol w="1789939">
                  <a:extLst>
                    <a:ext uri="{9D8B030D-6E8A-4147-A177-3AD203B41FA5}">
                      <a16:colId xmlns="" xmlns:a16="http://schemas.microsoft.com/office/drawing/2014/main" val="20001"/>
                    </a:ext>
                  </a:extLst>
                </a:gridCol>
                <a:gridCol w="1310051">
                  <a:extLst>
                    <a:ext uri="{9D8B030D-6E8A-4147-A177-3AD203B41FA5}">
                      <a16:colId xmlns="" xmlns:a16="http://schemas.microsoft.com/office/drawing/2014/main" val="20002"/>
                    </a:ext>
                  </a:extLst>
                </a:gridCol>
                <a:gridCol w="925527">
                  <a:extLst>
                    <a:ext uri="{9D8B030D-6E8A-4147-A177-3AD203B41FA5}">
                      <a16:colId xmlns="" xmlns:a16="http://schemas.microsoft.com/office/drawing/2014/main" val="20003"/>
                    </a:ext>
                  </a:extLst>
                </a:gridCol>
                <a:gridCol w="925527">
                  <a:extLst>
                    <a:ext uri="{9D8B030D-6E8A-4147-A177-3AD203B41FA5}">
                      <a16:colId xmlns="" xmlns:a16="http://schemas.microsoft.com/office/drawing/2014/main" val="20004"/>
                    </a:ext>
                  </a:extLst>
                </a:gridCol>
              </a:tblGrid>
              <a:tr h="681789">
                <a:tc>
                  <a:txBody>
                    <a:bodyPr/>
                    <a:lstStyle/>
                    <a:p>
                      <a:pPr marL="0" marR="0">
                        <a:spcBef>
                          <a:spcPts val="0"/>
                        </a:spcBef>
                        <a:spcAft>
                          <a:spcPts val="0"/>
                        </a:spcAft>
                      </a:pPr>
                      <a:r>
                        <a:rPr lang="en-US" sz="1700" dirty="0">
                          <a:effectLst/>
                        </a:rPr>
                        <a:t>Date</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Event Description</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Duration</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Start Time</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End Time</a:t>
                      </a:r>
                      <a:endParaRPr lang="en-US" sz="170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0"/>
                  </a:ext>
                </a:extLst>
              </a:tr>
              <a:tr h="340895">
                <a:tc>
                  <a:txBody>
                    <a:bodyPr/>
                    <a:lstStyle/>
                    <a:p>
                      <a:pPr marL="0" marR="0">
                        <a:spcBef>
                          <a:spcPts val="0"/>
                        </a:spcBef>
                        <a:spcAft>
                          <a:spcPts val="0"/>
                        </a:spcAft>
                      </a:pPr>
                      <a:r>
                        <a:rPr lang="en-US" sz="1700" dirty="0">
                          <a:effectLst/>
                        </a:rPr>
                        <a:t>Feb. 19</a:t>
                      </a:r>
                      <a:r>
                        <a:rPr lang="en-US" sz="1700" baseline="30000" dirty="0">
                          <a:effectLst/>
                        </a:rPr>
                        <a:t>th</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Load Up</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 hr</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5:00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5:59</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1"/>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Shed</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3 hrs</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6:00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9:00</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2"/>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Load Up</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1 </a:t>
                      </a:r>
                      <a:r>
                        <a:rPr lang="en-US" sz="1700" dirty="0" err="1">
                          <a:effectLst/>
                        </a:rPr>
                        <a:t>hr</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16:00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16:59</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3"/>
                  </a:ext>
                </a:extLst>
              </a:tr>
              <a:tr h="340895">
                <a:tc>
                  <a:txBody>
                    <a:bodyPr/>
                    <a:lstStyle/>
                    <a:p>
                      <a:pPr marL="0" marR="0">
                        <a:spcBef>
                          <a:spcPts val="0"/>
                        </a:spcBef>
                        <a:spcAft>
                          <a:spcPts val="0"/>
                        </a:spcAft>
                      </a:pPr>
                      <a:r>
                        <a:rPr lang="en-US" sz="1700">
                          <a:effectLst/>
                        </a:rPr>
                        <a:t>Feb. 19</a:t>
                      </a:r>
                      <a:r>
                        <a:rPr lang="en-US" sz="1700" baseline="30000">
                          <a:effectLst/>
                        </a:rPr>
                        <a:t>th</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Shed</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3 </a:t>
                      </a:r>
                      <a:r>
                        <a:rPr lang="en-US" sz="1700" dirty="0" err="1">
                          <a:effectLst/>
                        </a:rPr>
                        <a:t>hrs</a:t>
                      </a:r>
                      <a:endParaRPr lang="en-US" sz="1700" dirty="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a:effectLst/>
                        </a:rPr>
                        <a:t>17:00</a:t>
                      </a:r>
                      <a:endParaRPr lang="en-US" sz="1700">
                        <a:effectLst/>
                        <a:latin typeface="Times New Roman" panose="02020603050405020304" pitchFamily="18" charset="0"/>
                        <a:ea typeface="Times New Roman" panose="02020603050405020304" pitchFamily="18" charset="0"/>
                      </a:endParaRPr>
                    </a:p>
                  </a:txBody>
                  <a:tcPr marL="57150" marR="57150" marT="0" marB="0"/>
                </a:tc>
                <a:tc>
                  <a:txBody>
                    <a:bodyPr/>
                    <a:lstStyle/>
                    <a:p>
                      <a:pPr marL="0" marR="0">
                        <a:spcBef>
                          <a:spcPts val="0"/>
                        </a:spcBef>
                        <a:spcAft>
                          <a:spcPts val="0"/>
                        </a:spcAft>
                      </a:pPr>
                      <a:r>
                        <a:rPr lang="en-US" sz="1700" dirty="0">
                          <a:effectLst/>
                        </a:rPr>
                        <a:t>20:00</a:t>
                      </a:r>
                      <a:endParaRPr lang="en-US" sz="1700" dirty="0">
                        <a:effectLst/>
                        <a:latin typeface="Times New Roman" panose="02020603050405020304" pitchFamily="18" charset="0"/>
                        <a:ea typeface="Times New Roman" panose="02020603050405020304" pitchFamily="18" charset="0"/>
                      </a:endParaRPr>
                    </a:p>
                  </a:txBody>
                  <a:tcPr marL="57150" marR="57150" marT="0" marB="0"/>
                </a:tc>
                <a:extLst>
                  <a:ext uri="{0D108BD9-81ED-4DB2-BD59-A6C34878D82A}">
                    <a16:rowId xmlns="" xmlns:a16="http://schemas.microsoft.com/office/drawing/2014/main" val="10004"/>
                  </a:ext>
                </a:extLst>
              </a:tr>
            </a:tbl>
          </a:graphicData>
        </a:graphic>
      </p:graphicFrame>
      <p:sp>
        <p:nvSpPr>
          <p:cNvPr id="6" name="Rectangle 5">
            <a:extLst>
              <a:ext uri="{FF2B5EF4-FFF2-40B4-BE49-F238E27FC236}">
                <a16:creationId xmlns="" xmlns:a16="http://schemas.microsoft.com/office/drawing/2014/main" id="{A241C4E5-83C0-4490-8FBA-65A5CC507AF4}"/>
              </a:ext>
            </a:extLst>
          </p:cNvPr>
          <p:cNvSpPr/>
          <p:nvPr/>
        </p:nvSpPr>
        <p:spPr>
          <a:xfrm>
            <a:off x="8689474" y="1350574"/>
            <a:ext cx="3502527" cy="4400435"/>
          </a:xfrm>
          <a:prstGeom prst="rect">
            <a:avLst/>
          </a:prstGeom>
        </p:spPr>
        <p:txBody>
          <a:bodyPr wrap="square">
            <a:spAutoFit/>
          </a:bodyPr>
          <a:lstStyle/>
          <a:p>
            <a:pPr defTabSz="914363"/>
            <a:r>
              <a:rPr lang="en-US" sz="2333" b="1" dirty="0">
                <a:solidFill>
                  <a:srgbClr val="616265"/>
                </a:solidFill>
              </a:rPr>
              <a:t>Load Up Event </a:t>
            </a:r>
            <a:r>
              <a:rPr lang="en-US" sz="2333" dirty="0">
                <a:solidFill>
                  <a:srgbClr val="616265"/>
                </a:solidFill>
              </a:rPr>
              <a:t>= Command water heater to energize and reach set point</a:t>
            </a:r>
          </a:p>
          <a:p>
            <a:pPr defTabSz="914363"/>
            <a:r>
              <a:rPr lang="en-US" sz="2333" dirty="0">
                <a:solidFill>
                  <a:srgbClr val="616265"/>
                </a:solidFill>
              </a:rPr>
              <a:t> </a:t>
            </a:r>
          </a:p>
          <a:p>
            <a:pPr defTabSz="914363"/>
            <a:r>
              <a:rPr lang="en-US" sz="2333" b="1" dirty="0">
                <a:solidFill>
                  <a:srgbClr val="616265"/>
                </a:solidFill>
              </a:rPr>
              <a:t>Shed Event </a:t>
            </a:r>
            <a:r>
              <a:rPr lang="en-US" sz="2333" dirty="0">
                <a:solidFill>
                  <a:srgbClr val="616265"/>
                </a:solidFill>
              </a:rPr>
              <a:t>= Command water heater to turn off as long as customer still has hot water (exact definition of “hot water” is determined by manufacturer/algorithm)</a:t>
            </a:r>
          </a:p>
        </p:txBody>
      </p:sp>
      <p:sp>
        <p:nvSpPr>
          <p:cNvPr id="7" name="Rectangle 6">
            <a:extLst>
              <a:ext uri="{FF2B5EF4-FFF2-40B4-BE49-F238E27FC236}">
                <a16:creationId xmlns="" xmlns:a16="http://schemas.microsoft.com/office/drawing/2014/main" id="{BFC4AA65-8596-4D28-8029-AA6A7E4889BF}"/>
              </a:ext>
            </a:extLst>
          </p:cNvPr>
          <p:cNvSpPr/>
          <p:nvPr/>
        </p:nvSpPr>
        <p:spPr>
          <a:xfrm>
            <a:off x="1064614" y="4203845"/>
            <a:ext cx="4743606" cy="400110"/>
          </a:xfrm>
          <a:prstGeom prst="rect">
            <a:avLst/>
          </a:prstGeom>
        </p:spPr>
        <p:txBody>
          <a:bodyPr wrap="none">
            <a:spAutoFit/>
          </a:bodyPr>
          <a:lstStyle/>
          <a:p>
            <a:pPr defTabSz="914363"/>
            <a:r>
              <a:rPr lang="en-US" sz="2000" b="1" dirty="0">
                <a:solidFill>
                  <a:srgbClr val="616265"/>
                </a:solidFill>
              </a:rPr>
              <a:t>Example Event Schedule for One Day</a:t>
            </a:r>
          </a:p>
        </p:txBody>
      </p:sp>
    </p:spTree>
    <p:extLst>
      <p:ext uri="{BB962C8B-B14F-4D97-AF65-F5344CB8AC3E}">
        <p14:creationId xmlns:p14="http://schemas.microsoft.com/office/powerpoint/2010/main" val="26953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EDC0FCC-93ED-424A-8255-66EB8CB0B180}"/>
              </a:ext>
            </a:extLst>
          </p:cNvPr>
          <p:cNvSpPr>
            <a:spLocks noGrp="1"/>
          </p:cNvSpPr>
          <p:nvPr>
            <p:ph type="sldNum" sz="quarter" idx="12"/>
          </p:nvPr>
        </p:nvSpPr>
        <p:spPr/>
        <p:txBody>
          <a:bodyPr/>
          <a:lstStyle/>
          <a:p>
            <a:fld id="{FE7A4BB3-E848-5A44-82DF-322201952CD8}" type="slidenum">
              <a:rPr lang="en-US" smtClean="0"/>
              <a:pPr/>
              <a:t>63</a:t>
            </a:fld>
            <a:endParaRPr lang="en-US" dirty="0"/>
          </a:p>
        </p:txBody>
      </p:sp>
      <p:sp>
        <p:nvSpPr>
          <p:cNvPr id="3" name="Title 2">
            <a:extLst>
              <a:ext uri="{FF2B5EF4-FFF2-40B4-BE49-F238E27FC236}">
                <a16:creationId xmlns="" xmlns:a16="http://schemas.microsoft.com/office/drawing/2014/main" id="{19B2896B-BFD3-4380-B5A0-5A4E55FB4A3F}"/>
              </a:ext>
            </a:extLst>
          </p:cNvPr>
          <p:cNvSpPr>
            <a:spLocks noGrp="1"/>
          </p:cNvSpPr>
          <p:nvPr>
            <p:ph type="title"/>
          </p:nvPr>
        </p:nvSpPr>
        <p:spPr/>
        <p:txBody>
          <a:bodyPr/>
          <a:lstStyle/>
          <a:p>
            <a:r>
              <a:rPr lang="en-US" sz="3333" dirty="0"/>
              <a:t>Average Peak kW Reduction during </a:t>
            </a:r>
            <a:br>
              <a:rPr lang="en-US" sz="3333" dirty="0"/>
            </a:br>
            <a:r>
              <a:rPr lang="en-US" sz="3333" dirty="0"/>
              <a:t>Shed Events per Water Heater</a:t>
            </a:r>
          </a:p>
        </p:txBody>
      </p:sp>
      <p:sp>
        <p:nvSpPr>
          <p:cNvPr id="4" name="Content Placeholder 3">
            <a:extLst>
              <a:ext uri="{FF2B5EF4-FFF2-40B4-BE49-F238E27FC236}">
                <a16:creationId xmlns="" xmlns:a16="http://schemas.microsoft.com/office/drawing/2014/main" id="{E3C376A9-3DE4-4CDE-AE6F-091255D8A675}"/>
              </a:ext>
            </a:extLst>
          </p:cNvPr>
          <p:cNvSpPr>
            <a:spLocks noGrp="1"/>
          </p:cNvSpPr>
          <p:nvPr>
            <p:ph sz="quarter" idx="20"/>
          </p:nvPr>
        </p:nvSpPr>
        <p:spPr>
          <a:xfrm>
            <a:off x="922421" y="1635172"/>
            <a:ext cx="11269579" cy="1904731"/>
          </a:xfrm>
        </p:spPr>
        <p:txBody>
          <a:bodyPr/>
          <a:lstStyle/>
          <a:p>
            <a:pPr marL="0" indent="0">
              <a:buNone/>
            </a:pPr>
            <a:r>
              <a:rPr lang="en-US" sz="2833" dirty="0"/>
              <a:t>Many ways to determine the average kW reduction </a:t>
            </a:r>
          </a:p>
          <a:p>
            <a:r>
              <a:rPr lang="en-US" sz="2500" dirty="0"/>
              <a:t>Baseline 1: Event Group vs. Control Group during same week</a:t>
            </a:r>
          </a:p>
          <a:p>
            <a:r>
              <a:rPr lang="en-US" sz="2500" dirty="0"/>
              <a:t>Baseline 2: Event Group compared to its previous week as the Control Group</a:t>
            </a:r>
          </a:p>
          <a:p>
            <a:r>
              <a:rPr lang="en-US" sz="2500" dirty="0"/>
              <a:t>Baseline 3: Full Season Average of all Event and Control power data</a:t>
            </a:r>
          </a:p>
          <a:p>
            <a:endParaRPr lang="en-US" dirty="0"/>
          </a:p>
        </p:txBody>
      </p:sp>
      <p:graphicFrame>
        <p:nvGraphicFramePr>
          <p:cNvPr id="5" name="Table 4">
            <a:extLst>
              <a:ext uri="{FF2B5EF4-FFF2-40B4-BE49-F238E27FC236}">
                <a16:creationId xmlns="" xmlns:a16="http://schemas.microsoft.com/office/drawing/2014/main" id="{F47E74B2-0FFB-41DE-A3BE-09EA6E75E84B}"/>
              </a:ext>
            </a:extLst>
          </p:cNvPr>
          <p:cNvGraphicFramePr>
            <a:graphicFrameLocks noGrp="1"/>
          </p:cNvGraphicFramePr>
          <p:nvPr>
            <p:extLst/>
          </p:nvPr>
        </p:nvGraphicFramePr>
        <p:xfrm>
          <a:off x="1680927" y="4762770"/>
          <a:ext cx="9583820" cy="1904730"/>
        </p:xfrm>
        <a:graphic>
          <a:graphicData uri="http://schemas.openxmlformats.org/drawingml/2006/table">
            <a:tbl>
              <a:tblPr firstRow="1" bandRow="1">
                <a:tableStyleId>{5C22544A-7EE6-4342-B048-85BDC9FD1C3A}</a:tableStyleId>
              </a:tblPr>
              <a:tblGrid>
                <a:gridCol w="1909952">
                  <a:extLst>
                    <a:ext uri="{9D8B030D-6E8A-4147-A177-3AD203B41FA5}">
                      <a16:colId xmlns="" xmlns:a16="http://schemas.microsoft.com/office/drawing/2014/main" val="20000"/>
                    </a:ext>
                  </a:extLst>
                </a:gridCol>
                <a:gridCol w="1313793">
                  <a:extLst>
                    <a:ext uri="{9D8B030D-6E8A-4147-A177-3AD203B41FA5}">
                      <a16:colId xmlns="" xmlns:a16="http://schemas.microsoft.com/office/drawing/2014/main" val="3458216380"/>
                    </a:ext>
                  </a:extLst>
                </a:gridCol>
                <a:gridCol w="1366345">
                  <a:extLst>
                    <a:ext uri="{9D8B030D-6E8A-4147-A177-3AD203B41FA5}">
                      <a16:colId xmlns="" xmlns:a16="http://schemas.microsoft.com/office/drawing/2014/main" val="20001"/>
                    </a:ext>
                  </a:extLst>
                </a:gridCol>
                <a:gridCol w="1208689">
                  <a:extLst>
                    <a:ext uri="{9D8B030D-6E8A-4147-A177-3AD203B41FA5}">
                      <a16:colId xmlns="" xmlns:a16="http://schemas.microsoft.com/office/drawing/2014/main" val="20002"/>
                    </a:ext>
                  </a:extLst>
                </a:gridCol>
                <a:gridCol w="1499041">
                  <a:extLst>
                    <a:ext uri="{9D8B030D-6E8A-4147-A177-3AD203B41FA5}">
                      <a16:colId xmlns="" xmlns:a16="http://schemas.microsoft.com/office/drawing/2014/main" val="20003"/>
                    </a:ext>
                  </a:extLst>
                </a:gridCol>
                <a:gridCol w="2286000">
                  <a:extLst>
                    <a:ext uri="{9D8B030D-6E8A-4147-A177-3AD203B41FA5}">
                      <a16:colId xmlns="" xmlns:a16="http://schemas.microsoft.com/office/drawing/2014/main" val="2002590622"/>
                    </a:ext>
                  </a:extLst>
                </a:gridCol>
              </a:tblGrid>
              <a:tr h="678063">
                <a:tc>
                  <a:txBody>
                    <a:bodyPr/>
                    <a:lstStyle/>
                    <a:p>
                      <a:endParaRPr lang="en-US" sz="1500" dirty="0"/>
                    </a:p>
                  </a:txBody>
                  <a:tcPr marL="76200" marR="76200" marT="38100" marB="38100"/>
                </a:tc>
                <a:tc>
                  <a:txBody>
                    <a:bodyPr/>
                    <a:lstStyle/>
                    <a:p>
                      <a:r>
                        <a:rPr lang="en-US" sz="1500" dirty="0"/>
                        <a:t>ERWH (Baseline)</a:t>
                      </a:r>
                    </a:p>
                  </a:txBody>
                  <a:tcPr marL="76200" marR="76200" marT="38100" marB="38100">
                    <a:solidFill>
                      <a:schemeClr val="accent2"/>
                    </a:solidFill>
                  </a:tcPr>
                </a:tc>
                <a:tc>
                  <a:txBody>
                    <a:bodyPr/>
                    <a:lstStyle/>
                    <a:p>
                      <a:r>
                        <a:rPr lang="en-US" sz="1500" dirty="0"/>
                        <a:t>Connected ERWH</a:t>
                      </a:r>
                    </a:p>
                  </a:txBody>
                  <a:tcPr marL="76200" marR="76200" marT="38100" marB="38100"/>
                </a:tc>
                <a:tc>
                  <a:txBody>
                    <a:bodyPr/>
                    <a:lstStyle/>
                    <a:p>
                      <a:r>
                        <a:rPr lang="en-US" sz="1500" dirty="0"/>
                        <a:t>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Connected HPWH</a:t>
                      </a: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 Load Reduced</a:t>
                      </a:r>
                      <a:br>
                        <a:rPr lang="en-US" sz="1500" dirty="0"/>
                      </a:br>
                      <a:r>
                        <a:rPr lang="en-US" sz="1500" dirty="0"/>
                        <a:t>Connected HPWH</a:t>
                      </a:r>
                    </a:p>
                  </a:txBody>
                  <a:tcPr marL="76200" marR="76200" marT="38100" marB="38100"/>
                </a:tc>
                <a:extLst>
                  <a:ext uri="{0D108BD9-81ED-4DB2-BD59-A6C34878D82A}">
                    <a16:rowId xmlns="" xmlns:a16="http://schemas.microsoft.com/office/drawing/2014/main" val="10000"/>
                  </a:ext>
                </a:extLst>
              </a:tr>
              <a:tr h="408889">
                <a:tc>
                  <a:txBody>
                    <a:bodyPr/>
                    <a:lstStyle/>
                    <a:p>
                      <a:r>
                        <a:rPr lang="en-US" sz="1500" dirty="0"/>
                        <a:t>Winter Morning</a:t>
                      </a:r>
                    </a:p>
                  </a:txBody>
                  <a:tcPr marL="76200" marR="76200" marT="38100" marB="38100"/>
                </a:tc>
                <a:tc>
                  <a:txBody>
                    <a:bodyPr/>
                    <a:lstStyle/>
                    <a:p>
                      <a:r>
                        <a:rPr lang="en-US" sz="1500" dirty="0">
                          <a:solidFill>
                            <a:schemeClr val="bg1"/>
                          </a:solidFill>
                        </a:rPr>
                        <a:t>616</a:t>
                      </a:r>
                    </a:p>
                  </a:txBody>
                  <a:tcPr marL="76200" marR="76200" marT="38100" marB="38100">
                    <a:solidFill>
                      <a:schemeClr val="accent2"/>
                    </a:solidFill>
                  </a:tcPr>
                </a:tc>
                <a:tc>
                  <a:txBody>
                    <a:bodyPr/>
                    <a:lstStyle/>
                    <a:p>
                      <a:r>
                        <a:rPr lang="en-US" sz="1500" dirty="0"/>
                        <a:t>-374</a:t>
                      </a:r>
                    </a:p>
                  </a:txBody>
                  <a:tcPr marL="76200" marR="76200" marT="38100" marB="38100"/>
                </a:tc>
                <a:tc>
                  <a:txBody>
                    <a:bodyPr/>
                    <a:lstStyle/>
                    <a:p>
                      <a:r>
                        <a:rPr lang="en-US" sz="1500" dirty="0"/>
                        <a:t>-310</a:t>
                      </a:r>
                    </a:p>
                  </a:txBody>
                  <a:tcPr marL="76200" marR="76200" marT="38100" marB="38100"/>
                </a:tc>
                <a:tc>
                  <a:txBody>
                    <a:bodyPr/>
                    <a:lstStyle/>
                    <a:p>
                      <a:r>
                        <a:rPr lang="en-US" sz="1500" dirty="0"/>
                        <a:t>-533</a:t>
                      </a:r>
                    </a:p>
                  </a:txBody>
                  <a:tcPr marL="76200" marR="76200" marT="38100" marB="38100"/>
                </a:tc>
                <a:tc>
                  <a:txBody>
                    <a:bodyPr/>
                    <a:lstStyle/>
                    <a:p>
                      <a:r>
                        <a:rPr lang="en-US" sz="1500" dirty="0"/>
                        <a:t>87%</a:t>
                      </a:r>
                    </a:p>
                  </a:txBody>
                  <a:tcPr marL="76200" marR="76200" marT="38100" marB="38100"/>
                </a:tc>
                <a:extLst>
                  <a:ext uri="{0D108BD9-81ED-4DB2-BD59-A6C34878D82A}">
                    <a16:rowId xmlns="" xmlns:a16="http://schemas.microsoft.com/office/drawing/2014/main" val="10001"/>
                  </a:ext>
                </a:extLst>
              </a:tr>
              <a:tr h="408889">
                <a:tc>
                  <a:txBody>
                    <a:bodyPr/>
                    <a:lstStyle/>
                    <a:p>
                      <a:r>
                        <a:rPr lang="en-US" sz="1500" dirty="0"/>
                        <a:t>Winter Evening</a:t>
                      </a:r>
                    </a:p>
                  </a:txBody>
                  <a:tcPr marL="76200" marR="76200" marT="38100" marB="38100"/>
                </a:tc>
                <a:tc>
                  <a:txBody>
                    <a:bodyPr/>
                    <a:lstStyle/>
                    <a:p>
                      <a:r>
                        <a:rPr lang="en-US" sz="1500" dirty="0">
                          <a:solidFill>
                            <a:schemeClr val="bg1"/>
                          </a:solidFill>
                        </a:rPr>
                        <a:t>668</a:t>
                      </a:r>
                    </a:p>
                  </a:txBody>
                  <a:tcPr marL="76200" marR="76200" marT="38100" marB="38100">
                    <a:solidFill>
                      <a:schemeClr val="accent2"/>
                    </a:solidFill>
                  </a:tcPr>
                </a:tc>
                <a:tc>
                  <a:txBody>
                    <a:bodyPr/>
                    <a:lstStyle/>
                    <a:p>
                      <a:r>
                        <a:rPr lang="en-US" sz="1500" dirty="0"/>
                        <a:t>-321</a:t>
                      </a:r>
                    </a:p>
                  </a:txBody>
                  <a:tcPr marL="76200" marR="76200" marT="38100" marB="38100"/>
                </a:tc>
                <a:tc>
                  <a:txBody>
                    <a:bodyPr/>
                    <a:lstStyle/>
                    <a:p>
                      <a:r>
                        <a:rPr lang="en-US" sz="1500" dirty="0"/>
                        <a:t>-437</a:t>
                      </a:r>
                    </a:p>
                  </a:txBody>
                  <a:tcPr marL="76200" marR="76200" marT="38100" marB="38100"/>
                </a:tc>
                <a:tc>
                  <a:txBody>
                    <a:bodyPr/>
                    <a:lstStyle/>
                    <a:p>
                      <a:r>
                        <a:rPr lang="en-US" sz="1500" dirty="0"/>
                        <a:t>-602</a:t>
                      </a:r>
                    </a:p>
                  </a:txBody>
                  <a:tcPr marL="76200" marR="76200" marT="38100" marB="38100"/>
                </a:tc>
                <a:tc>
                  <a:txBody>
                    <a:bodyPr/>
                    <a:lstStyle/>
                    <a:p>
                      <a:r>
                        <a:rPr lang="en-US" sz="1500" dirty="0"/>
                        <a:t>90%</a:t>
                      </a:r>
                    </a:p>
                  </a:txBody>
                  <a:tcPr marL="76200" marR="76200" marT="38100" marB="38100"/>
                </a:tc>
                <a:extLst>
                  <a:ext uri="{0D108BD9-81ED-4DB2-BD59-A6C34878D82A}">
                    <a16:rowId xmlns="" xmlns:a16="http://schemas.microsoft.com/office/drawing/2014/main" val="10002"/>
                  </a:ext>
                </a:extLst>
              </a:tr>
              <a:tr h="408889">
                <a:tc>
                  <a:txBody>
                    <a:bodyPr/>
                    <a:lstStyle/>
                    <a:p>
                      <a:r>
                        <a:rPr lang="en-US" sz="1500" dirty="0"/>
                        <a:t>Summer Evening</a:t>
                      </a:r>
                    </a:p>
                  </a:txBody>
                  <a:tcPr marL="76200" marR="76200" marT="38100" marB="38100"/>
                </a:tc>
                <a:tc>
                  <a:txBody>
                    <a:bodyPr/>
                    <a:lstStyle/>
                    <a:p>
                      <a:r>
                        <a:rPr lang="en-US" sz="1500" dirty="0">
                          <a:solidFill>
                            <a:schemeClr val="bg1"/>
                          </a:solidFill>
                        </a:rPr>
                        <a:t>474</a:t>
                      </a:r>
                    </a:p>
                  </a:txBody>
                  <a:tcPr marL="76200" marR="76200" marT="38100" marB="38100">
                    <a:solidFill>
                      <a:schemeClr val="accent2"/>
                    </a:solidFill>
                  </a:tcPr>
                </a:tc>
                <a:tc>
                  <a:txBody>
                    <a:bodyPr/>
                    <a:lstStyle/>
                    <a:p>
                      <a:r>
                        <a:rPr lang="en-US" sz="1500" dirty="0"/>
                        <a:t>-347</a:t>
                      </a:r>
                    </a:p>
                  </a:txBody>
                  <a:tcPr marL="76200" marR="76200" marT="38100" marB="38100"/>
                </a:tc>
                <a:tc>
                  <a:txBody>
                    <a:bodyPr/>
                    <a:lstStyle/>
                    <a:p>
                      <a:r>
                        <a:rPr lang="en-US" sz="1500" dirty="0"/>
                        <a:t>-365</a:t>
                      </a:r>
                    </a:p>
                  </a:txBody>
                  <a:tcPr marL="76200" marR="76200" marT="38100" marB="38100"/>
                </a:tc>
                <a:tc>
                  <a:txBody>
                    <a:bodyPr/>
                    <a:lstStyle/>
                    <a:p>
                      <a:r>
                        <a:rPr lang="en-US" sz="1500" dirty="0"/>
                        <a:t>-448</a:t>
                      </a:r>
                    </a:p>
                  </a:txBody>
                  <a:tcPr marL="76200" marR="76200" marT="38100" marB="38100"/>
                </a:tc>
                <a:tc>
                  <a:txBody>
                    <a:bodyPr/>
                    <a:lstStyle/>
                    <a:p>
                      <a:r>
                        <a:rPr lang="en-US" sz="1500" dirty="0"/>
                        <a:t>95%</a:t>
                      </a:r>
                    </a:p>
                  </a:txBody>
                  <a:tcPr marL="76200" marR="76200" marT="38100" marB="38100"/>
                </a:tc>
                <a:extLst>
                  <a:ext uri="{0D108BD9-81ED-4DB2-BD59-A6C34878D82A}">
                    <a16:rowId xmlns="" xmlns:a16="http://schemas.microsoft.com/office/drawing/2014/main" val="10003"/>
                  </a:ext>
                </a:extLst>
              </a:tr>
            </a:tbl>
          </a:graphicData>
        </a:graphic>
      </p:graphicFrame>
      <p:sp>
        <p:nvSpPr>
          <p:cNvPr id="6" name="TextBox 5">
            <a:extLst>
              <a:ext uri="{FF2B5EF4-FFF2-40B4-BE49-F238E27FC236}">
                <a16:creationId xmlns="" xmlns:a16="http://schemas.microsoft.com/office/drawing/2014/main" id="{B3239EA1-AB1C-46F0-B0EF-39B86A4AF162}"/>
              </a:ext>
            </a:extLst>
          </p:cNvPr>
          <p:cNvSpPr txBox="1"/>
          <p:nvPr/>
        </p:nvSpPr>
        <p:spPr>
          <a:xfrm>
            <a:off x="2972741" y="3856814"/>
            <a:ext cx="8203259" cy="348878"/>
          </a:xfrm>
          <a:prstGeom prst="rect">
            <a:avLst/>
          </a:prstGeom>
          <a:noFill/>
        </p:spPr>
        <p:txBody>
          <a:bodyPr wrap="square" rtlCol="0">
            <a:spAutoFit/>
          </a:bodyPr>
          <a:lstStyle/>
          <a:p>
            <a:pPr defTabSz="914363"/>
            <a:r>
              <a:rPr lang="en-US" sz="1667" b="1" dirty="0">
                <a:solidFill>
                  <a:srgbClr val="616265"/>
                </a:solidFill>
              </a:rPr>
              <a:t>Full Season Average Watts Reduced per Hour of Shed Event (per Water Heater)</a:t>
            </a:r>
          </a:p>
        </p:txBody>
      </p:sp>
      <p:sp>
        <p:nvSpPr>
          <p:cNvPr id="7" name="Left Brace 6">
            <a:extLst>
              <a:ext uri="{FF2B5EF4-FFF2-40B4-BE49-F238E27FC236}">
                <a16:creationId xmlns="" xmlns:a16="http://schemas.microsoft.com/office/drawing/2014/main" id="{8FE14B5E-E4E7-4072-9D22-1DC1290ACA2B}"/>
              </a:ext>
            </a:extLst>
          </p:cNvPr>
          <p:cNvSpPr/>
          <p:nvPr/>
        </p:nvSpPr>
        <p:spPr>
          <a:xfrm rot="5400000">
            <a:off x="6666546" y="2327694"/>
            <a:ext cx="541663" cy="4101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363"/>
            <a:endParaRPr lang="en-US">
              <a:solidFill>
                <a:srgbClr val="616265"/>
              </a:solidFill>
            </a:endParaRPr>
          </a:p>
        </p:txBody>
      </p:sp>
    </p:spTree>
    <p:extLst>
      <p:ext uri="{BB962C8B-B14F-4D97-AF65-F5344CB8AC3E}">
        <p14:creationId xmlns:p14="http://schemas.microsoft.com/office/powerpoint/2010/main" val="42497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64</a:t>
            </a:fld>
            <a:endParaRPr lang="en-US" dirty="0"/>
          </a:p>
        </p:txBody>
      </p:sp>
      <p:sp>
        <p:nvSpPr>
          <p:cNvPr id="3" name="Title 2">
            <a:extLst>
              <a:ext uri="{FF2B5EF4-FFF2-40B4-BE49-F238E27FC236}">
                <a16:creationId xmlns="" xmlns:a16="http://schemas.microsoft.com/office/drawing/2014/main" id="{6D50AF6E-CF6A-429E-A4B2-32D2D767B73B}"/>
              </a:ext>
            </a:extLst>
          </p:cNvPr>
          <p:cNvSpPr>
            <a:spLocks noGrp="1"/>
          </p:cNvSpPr>
          <p:nvPr>
            <p:ph type="title"/>
          </p:nvPr>
        </p:nvSpPr>
        <p:spPr/>
        <p:txBody>
          <a:bodyPr/>
          <a:lstStyle/>
          <a:p>
            <a:r>
              <a:rPr lang="en-US" sz="3333" dirty="0"/>
              <a:t>What About the Consumer?</a:t>
            </a:r>
          </a:p>
        </p:txBody>
      </p:sp>
      <p:sp>
        <p:nvSpPr>
          <p:cNvPr id="4" name="Content Placeholder 3">
            <a:extLst>
              <a:ext uri="{FF2B5EF4-FFF2-40B4-BE49-F238E27FC236}">
                <a16:creationId xmlns="" xmlns:a16="http://schemas.microsoft.com/office/drawing/2014/main" id="{2DEBCC4A-09A3-46FA-94B8-812D5A6C188D}"/>
              </a:ext>
            </a:extLst>
          </p:cNvPr>
          <p:cNvSpPr>
            <a:spLocks noGrp="1"/>
          </p:cNvSpPr>
          <p:nvPr>
            <p:ph sz="quarter" idx="20"/>
          </p:nvPr>
        </p:nvSpPr>
        <p:spPr/>
        <p:txBody>
          <a:bodyPr/>
          <a:lstStyle/>
          <a:p>
            <a:r>
              <a:rPr lang="en-US" sz="2667" dirty="0"/>
              <a:t>Opt-Outs allowed two ways:</a:t>
            </a:r>
          </a:p>
          <a:p>
            <a:pPr lvl="1"/>
            <a:r>
              <a:rPr lang="en-US" sz="2333" dirty="0"/>
              <a:t>Button on the water heater (address run out in progress)</a:t>
            </a:r>
          </a:p>
          <a:p>
            <a:pPr lvl="1"/>
            <a:r>
              <a:rPr lang="en-US" sz="2333" dirty="0"/>
              <a:t>Through the web portal (planned high demand period)</a:t>
            </a:r>
          </a:p>
          <a:p>
            <a:endParaRPr lang="en-US" sz="1000" dirty="0"/>
          </a:p>
          <a:p>
            <a:r>
              <a:rPr lang="en-US" sz="2667" dirty="0"/>
              <a:t>1,634 opt-out hours during the winter season</a:t>
            </a:r>
          </a:p>
          <a:p>
            <a:r>
              <a:rPr lang="en-US" sz="2667" dirty="0"/>
              <a:t>Out of 40,000 opportunities to opt-out (145 customers, about 28 event-hours per week)</a:t>
            </a:r>
          </a:p>
          <a:p>
            <a:r>
              <a:rPr lang="en-US" sz="2667" dirty="0"/>
              <a:t>Results in 4% opt-outs (relatively low!)</a:t>
            </a:r>
          </a:p>
          <a:p>
            <a:r>
              <a:rPr lang="en-US" sz="2667" dirty="0"/>
              <a:t>Most customers seem largely unaffected by the demand response program</a:t>
            </a:r>
          </a:p>
          <a:p>
            <a:endParaRPr lang="en-US" dirty="0"/>
          </a:p>
        </p:txBody>
      </p:sp>
    </p:spTree>
    <p:extLst>
      <p:ext uri="{BB962C8B-B14F-4D97-AF65-F5344CB8AC3E}">
        <p14:creationId xmlns:p14="http://schemas.microsoft.com/office/powerpoint/2010/main" val="159683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021159B-3680-4CA9-98C7-A44412C06F43}"/>
              </a:ext>
            </a:extLst>
          </p:cNvPr>
          <p:cNvSpPr>
            <a:spLocks noGrp="1"/>
          </p:cNvSpPr>
          <p:nvPr>
            <p:ph type="sldNum" sz="quarter" idx="12"/>
          </p:nvPr>
        </p:nvSpPr>
        <p:spPr/>
        <p:txBody>
          <a:bodyPr/>
          <a:lstStyle/>
          <a:p>
            <a:fld id="{FE7A4BB3-E848-5A44-82DF-322201952CD8}" type="slidenum">
              <a:rPr lang="en-US" smtClean="0"/>
              <a:pPr/>
              <a:t>65</a:t>
            </a:fld>
            <a:endParaRPr lang="en-US" dirty="0"/>
          </a:p>
        </p:txBody>
      </p:sp>
      <p:sp>
        <p:nvSpPr>
          <p:cNvPr id="3" name="Title 2">
            <a:extLst>
              <a:ext uri="{FF2B5EF4-FFF2-40B4-BE49-F238E27FC236}">
                <a16:creationId xmlns="" xmlns:a16="http://schemas.microsoft.com/office/drawing/2014/main" id="{6328D85B-4C97-4485-9941-F1C3B73545D5}"/>
              </a:ext>
            </a:extLst>
          </p:cNvPr>
          <p:cNvSpPr>
            <a:spLocks noGrp="1"/>
          </p:cNvSpPr>
          <p:nvPr>
            <p:ph type="title"/>
          </p:nvPr>
        </p:nvSpPr>
        <p:spPr>
          <a:xfrm>
            <a:off x="2667000" y="-68155"/>
            <a:ext cx="9144000" cy="1092483"/>
          </a:xfrm>
        </p:spPr>
        <p:txBody>
          <a:bodyPr/>
          <a:lstStyle/>
          <a:p>
            <a:r>
              <a:rPr lang="en-US" sz="3333" dirty="0"/>
              <a:t>What’s Next?</a:t>
            </a:r>
          </a:p>
        </p:txBody>
      </p:sp>
      <p:sp>
        <p:nvSpPr>
          <p:cNvPr id="4" name="Content Placeholder 3">
            <a:extLst>
              <a:ext uri="{FF2B5EF4-FFF2-40B4-BE49-F238E27FC236}">
                <a16:creationId xmlns="" xmlns:a16="http://schemas.microsoft.com/office/drawing/2014/main" id="{DC2CF9B5-65D0-4C26-A702-082AACD5B0B9}"/>
              </a:ext>
            </a:extLst>
          </p:cNvPr>
          <p:cNvSpPr>
            <a:spLocks noGrp="1"/>
          </p:cNvSpPr>
          <p:nvPr>
            <p:ph sz="quarter" idx="20"/>
          </p:nvPr>
        </p:nvSpPr>
        <p:spPr>
          <a:xfrm>
            <a:off x="827479" y="1464664"/>
            <a:ext cx="6891808" cy="4572001"/>
          </a:xfrm>
        </p:spPr>
        <p:txBody>
          <a:bodyPr/>
          <a:lstStyle/>
          <a:p>
            <a:pPr marL="0" indent="0">
              <a:buNone/>
            </a:pPr>
            <a:r>
              <a:rPr lang="en-US" sz="2667" dirty="0"/>
              <a:t>Load Shifting with Heat Pump Water Heaters</a:t>
            </a:r>
          </a:p>
          <a:p>
            <a:pPr lvl="1"/>
            <a:r>
              <a:rPr lang="en-US" sz="2200" dirty="0"/>
              <a:t>Field Validation in the Northwest</a:t>
            </a:r>
          </a:p>
          <a:p>
            <a:pPr lvl="2">
              <a:buFont typeface="Courier New" panose="02070309020205020404" pitchFamily="49" charset="0"/>
              <a:buChar char="o"/>
            </a:pPr>
            <a:r>
              <a:rPr lang="en-US" sz="2000" dirty="0"/>
              <a:t>Machine learning to optimize load shifting with occupant schedules</a:t>
            </a:r>
          </a:p>
          <a:p>
            <a:pPr lvl="2">
              <a:buFont typeface="Courier New" panose="02070309020205020404" pitchFamily="49" charset="0"/>
              <a:buChar char="o"/>
            </a:pPr>
            <a:r>
              <a:rPr lang="en-US" sz="2000" dirty="0"/>
              <a:t>Support for transferring knowledge to other regions</a:t>
            </a:r>
          </a:p>
          <a:p>
            <a:pPr lvl="1"/>
            <a:r>
              <a:rPr lang="en-US" sz="2200" dirty="0"/>
              <a:t>Field Validation in the Southeast</a:t>
            </a:r>
          </a:p>
          <a:p>
            <a:pPr lvl="2">
              <a:buFont typeface="Courier New" panose="02070309020205020404" pitchFamily="49" charset="0"/>
              <a:buChar char="o"/>
            </a:pPr>
            <a:r>
              <a:rPr lang="en-US" sz="2000" dirty="0"/>
              <a:t>Recruiting, installing connection devices, collecting data</a:t>
            </a:r>
          </a:p>
          <a:p>
            <a:pPr marL="914363" lvl="2" indent="0">
              <a:buNone/>
            </a:pPr>
            <a:endParaRPr lang="en-US" sz="1000" dirty="0"/>
          </a:p>
          <a:p>
            <a:pPr marL="0" indent="0">
              <a:buNone/>
            </a:pPr>
            <a:r>
              <a:rPr lang="en-US" sz="2667" dirty="0"/>
              <a:t>Load Shifting With Ductless Mini-Splits </a:t>
            </a:r>
          </a:p>
          <a:p>
            <a:pPr lvl="1"/>
            <a:r>
              <a:rPr lang="en-US" sz="2200" dirty="0"/>
              <a:t>Taking advantage of CTA-2045 enabled devices that are already in the field</a:t>
            </a:r>
          </a:p>
          <a:p>
            <a:pPr lvl="1"/>
            <a:r>
              <a:rPr lang="en-US" sz="2200" dirty="0"/>
              <a:t>First field validation study of HVAC/heat pump load management using CTA-2045</a:t>
            </a:r>
          </a:p>
          <a:p>
            <a:pPr marL="457182" lvl="1" indent="0">
              <a:buNone/>
            </a:pPr>
            <a:endParaRPr lang="en-US" dirty="0"/>
          </a:p>
        </p:txBody>
      </p:sp>
      <p:grpSp>
        <p:nvGrpSpPr>
          <p:cNvPr id="12" name="Group 11">
            <a:extLst>
              <a:ext uri="{FF2B5EF4-FFF2-40B4-BE49-F238E27FC236}">
                <a16:creationId xmlns="" xmlns:a16="http://schemas.microsoft.com/office/drawing/2014/main" id="{DA6B9FA0-AABB-4C18-9D74-40D66019B160}"/>
              </a:ext>
            </a:extLst>
          </p:cNvPr>
          <p:cNvGrpSpPr/>
          <p:nvPr/>
        </p:nvGrpSpPr>
        <p:grpSpPr>
          <a:xfrm>
            <a:off x="7266390" y="2233180"/>
            <a:ext cx="4742270" cy="3307978"/>
            <a:chOff x="9636247" y="1895517"/>
            <a:chExt cx="4410264" cy="3142419"/>
          </a:xfrm>
        </p:grpSpPr>
        <p:pic>
          <p:nvPicPr>
            <p:cNvPr id="5" name="Picture 4">
              <a:extLst>
                <a:ext uri="{FF2B5EF4-FFF2-40B4-BE49-F238E27FC236}">
                  <a16:creationId xmlns="" xmlns:a16="http://schemas.microsoft.com/office/drawing/2014/main" id="{52D680B3-7D79-41D0-8FE7-DE6B078CF5FB}"/>
                </a:ext>
              </a:extLst>
            </p:cNvPr>
            <p:cNvPicPr>
              <a:picLocks noChangeAspect="1"/>
            </p:cNvPicPr>
            <p:nvPr/>
          </p:nvPicPr>
          <p:blipFill rotWithShape="1">
            <a:blip r:embed="rId2"/>
            <a:srcRect l="13685" t="23956" r="32765" b="8212"/>
            <a:stretch/>
          </p:blipFill>
          <p:spPr>
            <a:xfrm>
              <a:off x="9636247" y="1895517"/>
              <a:ext cx="4410264" cy="3142419"/>
            </a:xfrm>
            <a:prstGeom prst="rect">
              <a:avLst/>
            </a:prstGeom>
          </p:spPr>
        </p:pic>
        <p:sp>
          <p:nvSpPr>
            <p:cNvPr id="6" name="Oval 5">
              <a:extLst>
                <a:ext uri="{FF2B5EF4-FFF2-40B4-BE49-F238E27FC236}">
                  <a16:creationId xmlns="" xmlns:a16="http://schemas.microsoft.com/office/drawing/2014/main" id="{9B9D887D-9CDB-44F9-9127-A54A6AED7179}"/>
                </a:ext>
              </a:extLst>
            </p:cNvPr>
            <p:cNvSpPr/>
            <p:nvPr/>
          </p:nvSpPr>
          <p:spPr>
            <a:xfrm>
              <a:off x="9820069" y="2000485"/>
              <a:ext cx="648234" cy="5959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7" name="Oval 6">
              <a:extLst>
                <a:ext uri="{FF2B5EF4-FFF2-40B4-BE49-F238E27FC236}">
                  <a16:creationId xmlns="" xmlns:a16="http://schemas.microsoft.com/office/drawing/2014/main" id="{AB4E0D85-0506-4CE0-856F-6CDF8928F5A1}"/>
                </a:ext>
              </a:extLst>
            </p:cNvPr>
            <p:cNvSpPr/>
            <p:nvPr/>
          </p:nvSpPr>
          <p:spPr>
            <a:xfrm>
              <a:off x="12892740" y="3576856"/>
              <a:ext cx="576886" cy="11662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8" name="Oval 7">
              <a:extLst>
                <a:ext uri="{FF2B5EF4-FFF2-40B4-BE49-F238E27FC236}">
                  <a16:creationId xmlns="" xmlns:a16="http://schemas.microsoft.com/office/drawing/2014/main" id="{291E587E-9B16-4029-9D95-373FC07FCD6F}"/>
                </a:ext>
              </a:extLst>
            </p:cNvPr>
            <p:cNvSpPr/>
            <p:nvPr/>
          </p:nvSpPr>
          <p:spPr>
            <a:xfrm>
              <a:off x="11862817" y="2276594"/>
              <a:ext cx="363127" cy="5959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9" name="Oval 8">
              <a:extLst>
                <a:ext uri="{FF2B5EF4-FFF2-40B4-BE49-F238E27FC236}">
                  <a16:creationId xmlns="" xmlns:a16="http://schemas.microsoft.com/office/drawing/2014/main" id="{C0A9B3BB-DAB2-4DCF-85CF-E527969B1895}"/>
                </a:ext>
              </a:extLst>
            </p:cNvPr>
            <p:cNvSpPr/>
            <p:nvPr/>
          </p:nvSpPr>
          <p:spPr>
            <a:xfrm>
              <a:off x="9733054" y="2751669"/>
              <a:ext cx="363126" cy="74808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10" name="Oval 9">
              <a:extLst>
                <a:ext uri="{FF2B5EF4-FFF2-40B4-BE49-F238E27FC236}">
                  <a16:creationId xmlns="" xmlns:a16="http://schemas.microsoft.com/office/drawing/2014/main" id="{3DD62816-4F2B-4275-A71F-BEC6304AFD49}"/>
                </a:ext>
              </a:extLst>
            </p:cNvPr>
            <p:cNvSpPr/>
            <p:nvPr/>
          </p:nvSpPr>
          <p:spPr>
            <a:xfrm>
              <a:off x="13371867" y="3125710"/>
              <a:ext cx="195516" cy="4977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sp>
          <p:nvSpPr>
            <p:cNvPr id="11" name="Oval 10">
              <a:extLst>
                <a:ext uri="{FF2B5EF4-FFF2-40B4-BE49-F238E27FC236}">
                  <a16:creationId xmlns="" xmlns:a16="http://schemas.microsoft.com/office/drawing/2014/main" id="{C6F83F5F-C8A9-4356-ACAB-AD5F5735089A}"/>
                </a:ext>
              </a:extLst>
            </p:cNvPr>
            <p:cNvSpPr/>
            <p:nvPr/>
          </p:nvSpPr>
          <p:spPr>
            <a:xfrm>
              <a:off x="11210030" y="2996020"/>
              <a:ext cx="363125" cy="50373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63"/>
              <a:endParaRPr lang="en-US" dirty="0">
                <a:solidFill>
                  <a:srgbClr val="FFFFFF"/>
                </a:solidFill>
              </a:endParaRPr>
            </a:p>
          </p:txBody>
        </p:sp>
      </p:grpSp>
    </p:spTree>
    <p:extLst>
      <p:ext uri="{BB962C8B-B14F-4D97-AF65-F5344CB8AC3E}">
        <p14:creationId xmlns:p14="http://schemas.microsoft.com/office/powerpoint/2010/main" val="39773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6A7EDA9-F6D7-4CBE-8BBC-A6AD62D12ECE}"/>
              </a:ext>
            </a:extLst>
          </p:cNvPr>
          <p:cNvSpPr>
            <a:spLocks noGrp="1"/>
          </p:cNvSpPr>
          <p:nvPr>
            <p:ph type="sldNum" sz="quarter" idx="12"/>
          </p:nvPr>
        </p:nvSpPr>
        <p:spPr/>
        <p:txBody>
          <a:bodyPr/>
          <a:lstStyle/>
          <a:p>
            <a:fld id="{FE7A4BB3-E848-5A44-82DF-322201952CD8}" type="slidenum">
              <a:rPr lang="en-US" smtClean="0"/>
              <a:pPr/>
              <a:t>66</a:t>
            </a:fld>
            <a:endParaRPr lang="en-US" dirty="0"/>
          </a:p>
        </p:txBody>
      </p:sp>
      <p:sp>
        <p:nvSpPr>
          <p:cNvPr id="3" name="Title 2">
            <a:extLst>
              <a:ext uri="{FF2B5EF4-FFF2-40B4-BE49-F238E27FC236}">
                <a16:creationId xmlns="" xmlns:a16="http://schemas.microsoft.com/office/drawing/2014/main" id="{EC6136BD-4B64-4363-9786-2640E2C4BBC1}"/>
              </a:ext>
            </a:extLst>
          </p:cNvPr>
          <p:cNvSpPr>
            <a:spLocks noGrp="1"/>
          </p:cNvSpPr>
          <p:nvPr>
            <p:ph type="title"/>
          </p:nvPr>
        </p:nvSpPr>
        <p:spPr/>
        <p:txBody>
          <a:bodyPr/>
          <a:lstStyle/>
          <a:p>
            <a:r>
              <a:rPr lang="en-US" sz="3333" dirty="0"/>
              <a:t>Published Reports</a:t>
            </a:r>
          </a:p>
        </p:txBody>
      </p:sp>
      <p:sp>
        <p:nvSpPr>
          <p:cNvPr id="4" name="Content Placeholder 3">
            <a:extLst>
              <a:ext uri="{FF2B5EF4-FFF2-40B4-BE49-F238E27FC236}">
                <a16:creationId xmlns="" xmlns:a16="http://schemas.microsoft.com/office/drawing/2014/main" id="{AE50322F-4016-4D70-ABB1-91EF4045CAC5}"/>
              </a:ext>
            </a:extLst>
          </p:cNvPr>
          <p:cNvSpPr>
            <a:spLocks noGrp="1"/>
          </p:cNvSpPr>
          <p:nvPr>
            <p:ph sz="quarter" idx="20"/>
          </p:nvPr>
        </p:nvSpPr>
        <p:spPr/>
        <p:txBody>
          <a:bodyPr/>
          <a:lstStyle/>
          <a:p>
            <a:r>
              <a:rPr lang="en-US" sz="2000" dirty="0"/>
              <a:t>BPA (Bonneville Power Administration). 2018. </a:t>
            </a:r>
            <a:r>
              <a:rPr lang="en-US" sz="2000" i="1" dirty="0"/>
              <a:t>CTA-2045 Water Heater Demonstration Report Including A Business Case for CTA-2045 Market Transformation.  </a:t>
            </a:r>
            <a:r>
              <a:rPr lang="en-US" sz="2000" u="sng" dirty="0">
                <a:hlinkClick r:id="rId2"/>
              </a:rPr>
              <a:t>https://www.bpa.gov/EE/Technology/demand-response/Documents/Demand%20Response%20-%20FINAL%20REPORT%20110918.pdf</a:t>
            </a:r>
            <a:endParaRPr lang="en-US" sz="2000" u="sng" dirty="0"/>
          </a:p>
          <a:p>
            <a:r>
              <a:rPr lang="en-US" sz="2000" dirty="0"/>
              <a:t>Metzger, CE, Ashley T, Bender, S, Morris, S, Kelsven P, Urbatsch E, Kelly N, Eustis, C.  2018.  </a:t>
            </a:r>
            <a:r>
              <a:rPr lang="en-US" sz="2000" i="1" dirty="0"/>
              <a:t>Large Scale Demand Response with Heat Pump Water Heaters.</a:t>
            </a:r>
            <a:r>
              <a:rPr lang="en-US" sz="2000" dirty="0"/>
              <a:t> ACEEE (American Council for an Energy Efficient Economy).  </a:t>
            </a:r>
            <a:r>
              <a:rPr lang="en-US" sz="2000" u="sng" dirty="0">
                <a:hlinkClick r:id="rId3"/>
              </a:rPr>
              <a:t>http://iframes.aceee.org/confpanel.cfm?&amp;ConferencePanelID=291</a:t>
            </a:r>
            <a:endParaRPr lang="en-US" sz="2000" u="sng" dirty="0"/>
          </a:p>
          <a:p>
            <a:r>
              <a:rPr lang="en-US" sz="2000" dirty="0"/>
              <a:t>Metzger, CE, Kelsven P, Ashley T, Bender, S, Kelly N, Eustis, C.  2019.  </a:t>
            </a:r>
            <a:r>
              <a:rPr lang="en-US" sz="2000" i="1" dirty="0"/>
              <a:t>Not Your Father’s Water Heater Demand Response Program: Measuring Impacts from an Innovative Load Shifting Pilot.</a:t>
            </a:r>
            <a:r>
              <a:rPr lang="en-US" sz="2000" dirty="0"/>
              <a:t> International Energy Program Evaluation Conference.  August 2019. </a:t>
            </a:r>
            <a:r>
              <a:rPr lang="en-US" sz="2000" u="sng" dirty="0">
                <a:hlinkClick r:id="rId4"/>
              </a:rPr>
              <a:t>https://www.iepec.org/2019_proceedings/#/paper/event-data/055-pdf</a:t>
            </a:r>
            <a:endParaRPr lang="en-US" sz="2000" u="sng" dirty="0"/>
          </a:p>
          <a:p>
            <a:r>
              <a:rPr lang="en-US" sz="2000" dirty="0"/>
              <a:t>Widder, S, Metzger CE, Petersen, J, McIntosh, J.  2017.  </a:t>
            </a:r>
            <a:r>
              <a:rPr lang="en-US" sz="2000" i="1" dirty="0"/>
              <a:t>Interaction between Heat Pump Water Heaters or Other Internal Point Source Loads and a Central Heating System.  </a:t>
            </a:r>
            <a:r>
              <a:rPr lang="en-US" sz="2000" dirty="0"/>
              <a:t>NEEA, August 2017. </a:t>
            </a:r>
            <a:r>
              <a:rPr lang="en-US" sz="2000" dirty="0">
                <a:hlinkClick r:id="rId5"/>
              </a:rPr>
              <a:t>https://neea.org/img/uploads/interaction-between-heat-pump-water-heaters-and-heating-system.pdf</a:t>
            </a:r>
            <a:endParaRPr lang="en-US" sz="2000" dirty="0"/>
          </a:p>
        </p:txBody>
      </p:sp>
    </p:spTree>
    <p:extLst>
      <p:ext uri="{BB962C8B-B14F-4D97-AF65-F5344CB8AC3E}">
        <p14:creationId xmlns:p14="http://schemas.microsoft.com/office/powerpoint/2010/main" val="291090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25BA4A5-8699-4B19-82BB-5C873BA15B3F}"/>
              </a:ext>
            </a:extLst>
          </p:cNvPr>
          <p:cNvSpPr>
            <a:spLocks noGrp="1"/>
          </p:cNvSpPr>
          <p:nvPr>
            <p:ph type="sldNum" sz="quarter" idx="12"/>
          </p:nvPr>
        </p:nvSpPr>
        <p:spPr/>
        <p:txBody>
          <a:bodyPr/>
          <a:lstStyle/>
          <a:p>
            <a:fld id="{FE7A4BB3-E848-5A44-82DF-322201952CD8}" type="slidenum">
              <a:rPr lang="en-US" smtClean="0"/>
              <a:pPr/>
              <a:t>67</a:t>
            </a:fld>
            <a:endParaRPr lang="en-US" dirty="0"/>
          </a:p>
        </p:txBody>
      </p:sp>
      <p:sp>
        <p:nvSpPr>
          <p:cNvPr id="3" name="Title 2">
            <a:extLst>
              <a:ext uri="{FF2B5EF4-FFF2-40B4-BE49-F238E27FC236}">
                <a16:creationId xmlns="" xmlns:a16="http://schemas.microsoft.com/office/drawing/2014/main" id="{5458F844-3E51-45B8-9300-5D3C13F1A8F5}"/>
              </a:ext>
            </a:extLst>
          </p:cNvPr>
          <p:cNvSpPr>
            <a:spLocks noGrp="1"/>
          </p:cNvSpPr>
          <p:nvPr>
            <p:ph type="title"/>
          </p:nvPr>
        </p:nvSpPr>
        <p:spPr/>
        <p:txBody>
          <a:bodyPr/>
          <a:lstStyle/>
          <a:p>
            <a:r>
              <a:rPr lang="en-US" sz="3333" dirty="0"/>
              <a:t>Other Opportunities</a:t>
            </a:r>
          </a:p>
        </p:txBody>
      </p:sp>
      <p:sp>
        <p:nvSpPr>
          <p:cNvPr id="4" name="Content Placeholder 3">
            <a:extLst>
              <a:ext uri="{FF2B5EF4-FFF2-40B4-BE49-F238E27FC236}">
                <a16:creationId xmlns="" xmlns:a16="http://schemas.microsoft.com/office/drawing/2014/main" id="{FB8584D4-80D3-4AAB-8060-0204CDE35114}"/>
              </a:ext>
            </a:extLst>
          </p:cNvPr>
          <p:cNvSpPr>
            <a:spLocks noGrp="1"/>
          </p:cNvSpPr>
          <p:nvPr>
            <p:ph sz="quarter" idx="20"/>
          </p:nvPr>
        </p:nvSpPr>
        <p:spPr/>
        <p:txBody>
          <a:bodyPr/>
          <a:lstStyle/>
          <a:p>
            <a:r>
              <a:rPr lang="en-US" sz="3000" dirty="0"/>
              <a:t>Building on this work with BPA, combining technologies: space conditioning, water heating, pool pumps, spas/hot tubs, other equipment?</a:t>
            </a:r>
          </a:p>
          <a:p>
            <a:pPr marL="0" indent="0">
              <a:buNone/>
            </a:pPr>
            <a:endParaRPr lang="en-US" sz="1000" dirty="0"/>
          </a:p>
          <a:p>
            <a:r>
              <a:rPr lang="en-US" sz="3000" dirty="0"/>
              <a:t>Building on Fault Detection and Diagnostics for residential</a:t>
            </a:r>
          </a:p>
          <a:p>
            <a:endParaRPr lang="en-US" sz="1000" dirty="0"/>
          </a:p>
          <a:p>
            <a:r>
              <a:rPr lang="en-US" sz="3000" dirty="0"/>
              <a:t>Previous Lab Homes work:</a:t>
            </a:r>
          </a:p>
          <a:p>
            <a:pPr lvl="1"/>
            <a:r>
              <a:rPr lang="en-US" sz="2333" dirty="0"/>
              <a:t>Electric vehicle/appliance interaction under Rick Pratt</a:t>
            </a:r>
          </a:p>
          <a:p>
            <a:pPr lvl="1"/>
            <a:r>
              <a:rPr lang="en-US" sz="2333" dirty="0"/>
              <a:t>Cyber Security of Connected Devices under Penny McKenzie</a:t>
            </a:r>
          </a:p>
        </p:txBody>
      </p:sp>
    </p:spTree>
    <p:extLst>
      <p:ext uri="{BB962C8B-B14F-4D97-AF65-F5344CB8AC3E}">
        <p14:creationId xmlns:p14="http://schemas.microsoft.com/office/powerpoint/2010/main" val="410566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DFD0D9-1CAC-4FBD-8120-CBD5A07EB995}"/>
              </a:ext>
            </a:extLst>
          </p:cNvPr>
          <p:cNvSpPr>
            <a:spLocks noGrp="1"/>
          </p:cNvSpPr>
          <p:nvPr>
            <p:ph type="ctrTitle"/>
          </p:nvPr>
        </p:nvSpPr>
        <p:spPr>
          <a:xfrm>
            <a:off x="1073728" y="2770909"/>
            <a:ext cx="3810000" cy="1524000"/>
          </a:xfrm>
        </p:spPr>
        <p:txBody>
          <a:bodyPr>
            <a:noAutofit/>
          </a:bodyPr>
          <a:lstStyle/>
          <a:p>
            <a:r>
              <a:rPr lang="en-US" sz="2667" dirty="0"/>
              <a:t>Olympic Peninsula </a:t>
            </a:r>
            <a:r>
              <a:rPr lang="en-US" sz="2667" dirty="0" err="1"/>
              <a:t>GridWise</a:t>
            </a:r>
            <a:r>
              <a:rPr lang="en-US" sz="2667" dirty="0"/>
              <a:t> Demo, Portland General Electric Demand Response Testbed, and Other Considerations for the PNW</a:t>
            </a:r>
            <a:endParaRPr lang="en-US" sz="2667" b="0" dirty="0"/>
          </a:p>
        </p:txBody>
      </p:sp>
      <p:sp>
        <p:nvSpPr>
          <p:cNvPr id="4" name="Text Placeholder 3">
            <a:extLst>
              <a:ext uri="{FF2B5EF4-FFF2-40B4-BE49-F238E27FC236}">
                <a16:creationId xmlns="" xmlns:a16="http://schemas.microsoft.com/office/drawing/2014/main" id="{3C886310-1A8B-41C6-8ABF-4E949224625A}"/>
              </a:ext>
            </a:extLst>
          </p:cNvPr>
          <p:cNvSpPr>
            <a:spLocks noGrp="1"/>
          </p:cNvSpPr>
          <p:nvPr>
            <p:ph type="body" sz="quarter" idx="10"/>
          </p:nvPr>
        </p:nvSpPr>
        <p:spPr>
          <a:xfrm>
            <a:off x="1073728" y="4741190"/>
            <a:ext cx="3810000" cy="228600"/>
          </a:xfrm>
        </p:spPr>
        <p:txBody>
          <a:bodyPr/>
          <a:lstStyle/>
          <a:p>
            <a:r>
              <a:rPr lang="en-US" dirty="0"/>
              <a:t>Juliet Homer</a:t>
            </a:r>
          </a:p>
        </p:txBody>
      </p:sp>
      <p:sp>
        <p:nvSpPr>
          <p:cNvPr id="5" name="Text Placeholder 4">
            <a:extLst>
              <a:ext uri="{FF2B5EF4-FFF2-40B4-BE49-F238E27FC236}">
                <a16:creationId xmlns="" xmlns:a16="http://schemas.microsoft.com/office/drawing/2014/main" id="{2599C3C0-764A-4145-9480-D79B28BB6551}"/>
              </a:ext>
            </a:extLst>
          </p:cNvPr>
          <p:cNvSpPr>
            <a:spLocks noGrp="1"/>
          </p:cNvSpPr>
          <p:nvPr>
            <p:ph type="body" sz="quarter" idx="11"/>
          </p:nvPr>
        </p:nvSpPr>
        <p:spPr>
          <a:xfrm>
            <a:off x="1073728" y="5009458"/>
            <a:ext cx="3810000" cy="228600"/>
          </a:xfrm>
        </p:spPr>
        <p:txBody>
          <a:bodyPr/>
          <a:lstStyle/>
          <a:p>
            <a:r>
              <a:rPr lang="en-US" dirty="0"/>
              <a:t>Pacific Northwest National Laboratory</a:t>
            </a:r>
          </a:p>
        </p:txBody>
      </p:sp>
      <p:sp>
        <p:nvSpPr>
          <p:cNvPr id="6" name="Date Placeholder 5">
            <a:extLst>
              <a:ext uri="{FF2B5EF4-FFF2-40B4-BE49-F238E27FC236}">
                <a16:creationId xmlns="" xmlns:a16="http://schemas.microsoft.com/office/drawing/2014/main" id="{B8696A4F-5314-46CD-B205-CC2D44570D66}"/>
              </a:ext>
            </a:extLst>
          </p:cNvPr>
          <p:cNvSpPr>
            <a:spLocks noGrp="1"/>
          </p:cNvSpPr>
          <p:nvPr>
            <p:ph type="dt" sz="half" idx="2"/>
          </p:nvPr>
        </p:nvSpPr>
        <p:spPr>
          <a:xfrm>
            <a:off x="2141321" y="4327092"/>
            <a:ext cx="2742407" cy="365125"/>
          </a:xfrm>
        </p:spPr>
        <p:txBody>
          <a:bodyPr/>
          <a:lstStyle/>
          <a:p>
            <a:r>
              <a:rPr lang="en-US" dirty="0">
                <a:solidFill>
                  <a:srgbClr val="616265">
                    <a:tint val="75000"/>
                  </a:srgbClr>
                </a:solidFill>
              </a:rPr>
              <a:t>June 8, 2020</a:t>
            </a:r>
          </a:p>
        </p:txBody>
      </p:sp>
    </p:spTree>
    <p:extLst>
      <p:ext uri="{BB962C8B-B14F-4D97-AF65-F5344CB8AC3E}">
        <p14:creationId xmlns:p14="http://schemas.microsoft.com/office/powerpoint/2010/main" val="33775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B10AE82-7D02-4961-80EA-7B7B212B1003}"/>
              </a:ext>
            </a:extLst>
          </p:cNvPr>
          <p:cNvSpPr>
            <a:spLocks noGrp="1"/>
          </p:cNvSpPr>
          <p:nvPr>
            <p:ph type="sldNum" sz="quarter" idx="12"/>
          </p:nvPr>
        </p:nvSpPr>
        <p:spPr/>
        <p:txBody>
          <a:bodyPr/>
          <a:lstStyle/>
          <a:p>
            <a:fld id="{FE7A4BB3-E848-5A44-82DF-322201952CD8}" type="slidenum">
              <a:rPr lang="en-US" smtClean="0"/>
              <a:pPr/>
              <a:t>69</a:t>
            </a:fld>
            <a:endParaRPr lang="en-US" dirty="0"/>
          </a:p>
        </p:txBody>
      </p:sp>
      <p:sp>
        <p:nvSpPr>
          <p:cNvPr id="5" name="Title 4">
            <a:extLst>
              <a:ext uri="{FF2B5EF4-FFF2-40B4-BE49-F238E27FC236}">
                <a16:creationId xmlns="" xmlns:a16="http://schemas.microsoft.com/office/drawing/2014/main" id="{201C1523-A70F-44CA-9E21-9D9918176AD7}"/>
              </a:ext>
            </a:extLst>
          </p:cNvPr>
          <p:cNvSpPr>
            <a:spLocks noGrp="1"/>
          </p:cNvSpPr>
          <p:nvPr>
            <p:ph type="title"/>
          </p:nvPr>
        </p:nvSpPr>
        <p:spPr>
          <a:xfrm>
            <a:off x="2597120" y="355833"/>
            <a:ext cx="9064793" cy="860695"/>
          </a:xfrm>
        </p:spPr>
        <p:txBody>
          <a:bodyPr/>
          <a:lstStyle/>
          <a:p>
            <a:r>
              <a:rPr lang="en-US" sz="3333" dirty="0"/>
              <a:t>Olympic Peninsula </a:t>
            </a:r>
            <a:r>
              <a:rPr lang="en-US" sz="3333" dirty="0" err="1"/>
              <a:t>GridWise</a:t>
            </a:r>
            <a:r>
              <a:rPr lang="en-US" sz="3333" dirty="0"/>
              <a:t> Demo Project</a:t>
            </a:r>
          </a:p>
        </p:txBody>
      </p:sp>
      <p:sp>
        <p:nvSpPr>
          <p:cNvPr id="6" name="Content Placeholder 5">
            <a:extLst>
              <a:ext uri="{FF2B5EF4-FFF2-40B4-BE49-F238E27FC236}">
                <a16:creationId xmlns="" xmlns:a16="http://schemas.microsoft.com/office/drawing/2014/main" id="{37BC8035-18FD-48DC-BF5B-761C653804DC}"/>
              </a:ext>
            </a:extLst>
          </p:cNvPr>
          <p:cNvSpPr>
            <a:spLocks noGrp="1"/>
          </p:cNvSpPr>
          <p:nvPr>
            <p:ph sz="quarter" idx="21"/>
          </p:nvPr>
        </p:nvSpPr>
        <p:spPr>
          <a:xfrm>
            <a:off x="962527" y="1527771"/>
            <a:ext cx="4197684" cy="2857500"/>
          </a:xfrm>
        </p:spPr>
        <p:txBody>
          <a:bodyPr/>
          <a:lstStyle/>
          <a:p>
            <a:pPr marL="243407" indent="-243407"/>
            <a:r>
              <a:rPr lang="en-US" sz="2667" dirty="0"/>
              <a:t>Established viability of  transactive decision-</a:t>
            </a:r>
            <a:br>
              <a:rPr lang="en-US" sz="2667" dirty="0"/>
            </a:br>
            <a:r>
              <a:rPr lang="en-US" sz="2667" dirty="0"/>
              <a:t>making to achieve multiple objectives</a:t>
            </a:r>
          </a:p>
          <a:p>
            <a:pPr marL="566186" lvl="1"/>
            <a:r>
              <a:rPr lang="en-US" sz="2333" dirty="0"/>
              <a:t>Peak load, distribution constraints, wholesale </a:t>
            </a:r>
            <a:br>
              <a:rPr lang="en-US" sz="2333" dirty="0"/>
            </a:br>
            <a:r>
              <a:rPr lang="en-US" sz="2333" dirty="0"/>
              <a:t>prices</a:t>
            </a:r>
          </a:p>
          <a:p>
            <a:pPr marL="566186" lvl="1"/>
            <a:r>
              <a:rPr lang="en-US" sz="2333" dirty="0"/>
              <a:t>Residential, commercial, &amp; municipal water </a:t>
            </a:r>
            <a:br>
              <a:rPr lang="en-US" sz="2333" dirty="0"/>
            </a:br>
            <a:r>
              <a:rPr lang="en-US" sz="2333" dirty="0"/>
              <a:t>pumping loads, distributed generation </a:t>
            </a:r>
          </a:p>
          <a:p>
            <a:pPr marL="109004"/>
            <a:r>
              <a:rPr lang="en-US" sz="3000" dirty="0"/>
              <a:t>Conducted in </a:t>
            </a:r>
            <a:br>
              <a:rPr lang="en-US" sz="3000" dirty="0"/>
            </a:br>
            <a:r>
              <a:rPr lang="en-US" sz="3000" dirty="0"/>
              <a:t>  2006-2007</a:t>
            </a:r>
          </a:p>
          <a:p>
            <a:endParaRPr lang="en-US" sz="2000" dirty="0"/>
          </a:p>
        </p:txBody>
      </p:sp>
      <p:pic>
        <p:nvPicPr>
          <p:cNvPr id="1026" name="Picture 2" descr="15 Places To Visit On The Olympic Peninsula, Washington">
            <a:extLst>
              <a:ext uri="{FF2B5EF4-FFF2-40B4-BE49-F238E27FC236}">
                <a16:creationId xmlns="" xmlns:a16="http://schemas.microsoft.com/office/drawing/2014/main" id="{EDE452FF-226A-47EB-8204-1D6CDC75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211" y="1587824"/>
            <a:ext cx="6767525" cy="451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a:xfrm>
            <a:off x="2229042" y="972157"/>
            <a:ext cx="6057708" cy="916389"/>
          </a:xfrm>
        </p:spPr>
        <p:txBody>
          <a:bodyPr anchor="t">
            <a:noAutofit/>
          </a:bodyPr>
          <a:lstStyle/>
          <a:p>
            <a:r>
              <a:rPr lang="en-US" dirty="0" smtClean="0"/>
              <a:t>The Potential for Load Flexibility</a:t>
            </a:r>
            <a:endParaRPr lang="en-US" dirty="0"/>
          </a:p>
        </p:txBody>
      </p:sp>
      <p:sp>
        <p:nvSpPr>
          <p:cNvPr id="4" name="Content Placeholder 3"/>
          <p:cNvSpPr>
            <a:spLocks noGrp="1"/>
          </p:cNvSpPr>
          <p:nvPr>
            <p:ph sz="quarter" idx="15"/>
          </p:nvPr>
        </p:nvSpPr>
        <p:spPr>
          <a:xfrm>
            <a:off x="2229043" y="2548886"/>
            <a:ext cx="4295583" cy="1884242"/>
          </a:xfrm>
        </p:spPr>
        <p:txBody>
          <a:bodyPr/>
          <a:lstStyle/>
          <a:p>
            <a:pPr>
              <a:lnSpc>
                <a:spcPct val="90000"/>
              </a:lnSpc>
            </a:pPr>
            <a:r>
              <a:rPr lang="en-US" dirty="0" smtClean="0"/>
              <a:t>PREPARED BY</a:t>
            </a:r>
          </a:p>
          <a:p>
            <a:pPr lvl="1"/>
            <a:r>
              <a:rPr lang="en-US" dirty="0" smtClean="0"/>
              <a:t>Ryan Hledik</a:t>
            </a:r>
          </a:p>
          <a:p>
            <a:pPr lvl="1"/>
            <a:r>
              <a:rPr lang="en-US" dirty="0" smtClean="0"/>
              <a:t>Ahmad Faruqui</a:t>
            </a:r>
          </a:p>
          <a:p>
            <a:pPr lvl="1"/>
            <a:endParaRPr lang="en-US" dirty="0" smtClean="0"/>
          </a:p>
          <a:p>
            <a:pPr lvl="1"/>
            <a:endParaRPr lang="en-US" dirty="0" smtClean="0"/>
          </a:p>
          <a:p>
            <a:pPr lvl="2"/>
            <a:r>
              <a:rPr lang="en-US" sz="1400" dirty="0"/>
              <a:t>Washington UTC Demand Response Potential and Target Setting Technical Workshop</a:t>
            </a:r>
          </a:p>
          <a:p>
            <a:pPr lvl="2"/>
            <a:endParaRPr lang="en-US" dirty="0" smtClean="0"/>
          </a:p>
          <a:p>
            <a:pPr lvl="2"/>
            <a:endParaRPr lang="en-US" dirty="0" smtClean="0"/>
          </a:p>
          <a:p>
            <a:pPr lvl="2"/>
            <a:r>
              <a:rPr lang="en-US" dirty="0" smtClean="0"/>
              <a:t>June 8, 2019</a:t>
            </a:r>
            <a:endParaRPr lang="en-US" dirty="0"/>
          </a:p>
        </p:txBody>
      </p:sp>
    </p:spTree>
    <p:extLst>
      <p:ext uri="{BB962C8B-B14F-4D97-AF65-F5344CB8AC3E}">
        <p14:creationId xmlns:p14="http://schemas.microsoft.com/office/powerpoint/2010/main" val="71501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F9DEBE1-0551-409B-881F-2FAF75748DC8}"/>
              </a:ext>
            </a:extLst>
          </p:cNvPr>
          <p:cNvSpPr>
            <a:spLocks noGrp="1"/>
          </p:cNvSpPr>
          <p:nvPr>
            <p:ph type="sldNum" sz="quarter" idx="12"/>
          </p:nvPr>
        </p:nvSpPr>
        <p:spPr>
          <a:xfrm>
            <a:off x="12222028" y="5841996"/>
            <a:ext cx="377686" cy="381000"/>
          </a:xfrm>
        </p:spPr>
        <p:txBody>
          <a:bodyPr/>
          <a:lstStyle/>
          <a:p>
            <a:fld id="{FE7A4BB3-E848-5A44-82DF-322201952CD8}" type="slidenum">
              <a:rPr lang="en-US" smtClean="0"/>
              <a:pPr/>
              <a:t>70</a:t>
            </a:fld>
            <a:endParaRPr lang="en-US" dirty="0"/>
          </a:p>
        </p:txBody>
      </p:sp>
      <p:sp>
        <p:nvSpPr>
          <p:cNvPr id="3" name="Footer Placeholder 2">
            <a:extLst>
              <a:ext uri="{FF2B5EF4-FFF2-40B4-BE49-F238E27FC236}">
                <a16:creationId xmlns="" xmlns:a16="http://schemas.microsoft.com/office/drawing/2014/main" id="{4A7B7951-E320-4157-A893-1608152789CB}"/>
              </a:ext>
            </a:extLst>
          </p:cNvPr>
          <p:cNvSpPr txBox="1">
            <a:spLocks/>
          </p:cNvSpPr>
          <p:nvPr/>
        </p:nvSpPr>
        <p:spPr>
          <a:xfrm>
            <a:off x="1550980" y="5721611"/>
            <a:ext cx="4114271"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DB73C1B7-FA53-4A3C-9F48-921B282D96FA}" type="slidenum">
              <a:rPr lang="en-US" altLang="en-US" sz="1800">
                <a:solidFill>
                  <a:srgbClr val="616265"/>
                </a:solidFill>
              </a:rPr>
              <a:pPr/>
              <a:t>70</a:t>
            </a:fld>
            <a:r>
              <a:rPr lang="en-US" altLang="en-US" sz="1800">
                <a:solidFill>
                  <a:srgbClr val="616265"/>
                </a:solidFill>
                <a:latin typeface="Times New Roman" panose="02020603050405020304" pitchFamily="18" charset="0"/>
              </a:rPr>
              <a:t> </a:t>
            </a:r>
          </a:p>
        </p:txBody>
      </p:sp>
      <p:sp>
        <p:nvSpPr>
          <p:cNvPr id="4" name="Text Box 2">
            <a:extLst>
              <a:ext uri="{FF2B5EF4-FFF2-40B4-BE49-F238E27FC236}">
                <a16:creationId xmlns="" xmlns:a16="http://schemas.microsoft.com/office/drawing/2014/main" id="{111D6D7B-8FAA-4217-AF47-785C687B0532}"/>
              </a:ext>
            </a:extLst>
          </p:cNvPr>
          <p:cNvSpPr txBox="1">
            <a:spLocks noChangeArrowheads="1"/>
          </p:cNvSpPr>
          <p:nvPr/>
        </p:nvSpPr>
        <p:spPr bwMode="auto">
          <a:xfrm>
            <a:off x="5284516" y="3194046"/>
            <a:ext cx="28098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1500" algn="l"/>
                <a:tab pos="1143000" algn="l"/>
                <a:tab pos="1714500" algn="l"/>
                <a:tab pos="2286000" algn="l"/>
              </a:tabLst>
              <a:defRPr>
                <a:solidFill>
                  <a:schemeClr val="tx1"/>
                </a:solidFill>
                <a:latin typeface="Arial" panose="020B0604020202020204" pitchFamily="34" charset="0"/>
              </a:defRPr>
            </a:lvl1pPr>
            <a:lvl2pPr algn="l">
              <a:tabLst>
                <a:tab pos="571500" algn="l"/>
                <a:tab pos="1143000" algn="l"/>
                <a:tab pos="1714500" algn="l"/>
                <a:tab pos="2286000" algn="l"/>
              </a:tabLst>
              <a:defRPr>
                <a:solidFill>
                  <a:schemeClr val="tx1"/>
                </a:solidFill>
                <a:latin typeface="Arial" panose="020B0604020202020204" pitchFamily="34" charset="0"/>
              </a:defRPr>
            </a:lvl2pPr>
            <a:lvl3pPr algn="l">
              <a:tabLst>
                <a:tab pos="571500" algn="l"/>
                <a:tab pos="1143000" algn="l"/>
                <a:tab pos="1714500" algn="l"/>
                <a:tab pos="2286000" algn="l"/>
              </a:tabLst>
              <a:defRPr>
                <a:solidFill>
                  <a:schemeClr val="tx1"/>
                </a:solidFill>
                <a:latin typeface="Arial" panose="020B0604020202020204" pitchFamily="34" charset="0"/>
              </a:defRPr>
            </a:lvl3pPr>
            <a:lvl4pPr algn="l">
              <a:tabLst>
                <a:tab pos="571500" algn="l"/>
                <a:tab pos="1143000" algn="l"/>
                <a:tab pos="1714500" algn="l"/>
                <a:tab pos="2286000" algn="l"/>
              </a:tabLst>
              <a:defRPr>
                <a:solidFill>
                  <a:schemeClr val="tx1"/>
                </a:solidFill>
                <a:latin typeface="Arial" panose="020B0604020202020204" pitchFamily="34" charset="0"/>
              </a:defRPr>
            </a:lvl4pPr>
            <a:lvl5pPr algn="l">
              <a:tabLst>
                <a:tab pos="571500" algn="l"/>
                <a:tab pos="1143000" algn="l"/>
                <a:tab pos="1714500" algn="l"/>
                <a:tab pos="2286000" algn="l"/>
              </a:tabLst>
              <a:defRPr>
                <a:solidFill>
                  <a:schemeClr val="tx1"/>
                </a:solidFill>
                <a:latin typeface="Arial" panose="020B0604020202020204" pitchFamily="34" charset="0"/>
              </a:defRPr>
            </a:lvl5pPr>
            <a:lvl6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6pPr>
            <a:lvl7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7pPr>
            <a:lvl8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8pPr>
            <a:lvl9pPr fontAlgn="base">
              <a:spcBef>
                <a:spcPct val="0"/>
              </a:spcBef>
              <a:spcAft>
                <a:spcPct val="0"/>
              </a:spcAft>
              <a:tabLst>
                <a:tab pos="571500" algn="l"/>
                <a:tab pos="1143000" algn="l"/>
                <a:tab pos="1714500" algn="l"/>
                <a:tab pos="2286000" algn="l"/>
              </a:tabLst>
              <a:defRPr>
                <a:solidFill>
                  <a:schemeClr val="tx1"/>
                </a:solidFill>
                <a:latin typeface="Arial" panose="020B0604020202020204" pitchFamily="34" charset="0"/>
              </a:defRPr>
            </a:lvl9pPr>
          </a:lstStyle>
          <a:p>
            <a:pPr defTabSz="914363">
              <a:spcBef>
                <a:spcPct val="50000"/>
              </a:spcBef>
            </a:pPr>
            <a:r>
              <a:rPr lang="en-US" altLang="en-US" sz="1200">
                <a:solidFill>
                  <a:srgbClr val="616265"/>
                </a:solidFill>
              </a:rPr>
              <a:t>0	6	12	18	24</a:t>
            </a:r>
          </a:p>
        </p:txBody>
      </p:sp>
      <p:grpSp>
        <p:nvGrpSpPr>
          <p:cNvPr id="5" name="Group 3">
            <a:extLst>
              <a:ext uri="{FF2B5EF4-FFF2-40B4-BE49-F238E27FC236}">
                <a16:creationId xmlns="" xmlns:a16="http://schemas.microsoft.com/office/drawing/2014/main" id="{6A91E94B-6B18-407A-9C55-E0F1AFDC4D98}"/>
              </a:ext>
            </a:extLst>
          </p:cNvPr>
          <p:cNvGrpSpPr>
            <a:grpSpLocks/>
          </p:cNvGrpSpPr>
          <p:nvPr/>
        </p:nvGrpSpPr>
        <p:grpSpPr bwMode="auto">
          <a:xfrm>
            <a:off x="4351065" y="288921"/>
            <a:ext cx="4610100" cy="3792538"/>
            <a:chOff x="1428" y="582"/>
            <a:chExt cx="2904" cy="2389"/>
          </a:xfrm>
        </p:grpSpPr>
        <p:sp>
          <p:nvSpPr>
            <p:cNvPr id="6" name="AutoShape 4">
              <a:extLst>
                <a:ext uri="{FF2B5EF4-FFF2-40B4-BE49-F238E27FC236}">
                  <a16:creationId xmlns="" xmlns:a16="http://schemas.microsoft.com/office/drawing/2014/main" id="{B4DCB488-F465-4A6A-8331-18C22252D072}"/>
                </a:ext>
              </a:extLst>
            </p:cNvPr>
            <p:cNvSpPr>
              <a:spLocks noChangeArrowheads="1"/>
            </p:cNvSpPr>
            <p:nvPr/>
          </p:nvSpPr>
          <p:spPr bwMode="auto">
            <a:xfrm>
              <a:off x="1428" y="582"/>
              <a:ext cx="2904" cy="2389"/>
            </a:xfrm>
            <a:prstGeom prst="cloudCallout">
              <a:avLst>
                <a:gd name="adj1" fmla="val 24639"/>
                <a:gd name="adj2" fmla="val 54551"/>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7" name="Text Box 5">
              <a:extLst>
                <a:ext uri="{FF2B5EF4-FFF2-40B4-BE49-F238E27FC236}">
                  <a16:creationId xmlns="" xmlns:a16="http://schemas.microsoft.com/office/drawing/2014/main" id="{88879A2A-A51F-44BF-8482-61DEB46663F3}"/>
                </a:ext>
              </a:extLst>
            </p:cNvPr>
            <p:cNvSpPr txBox="1">
              <a:spLocks noChangeArrowheads="1"/>
            </p:cNvSpPr>
            <p:nvPr/>
          </p:nvSpPr>
          <p:spPr bwMode="auto">
            <a:xfrm>
              <a:off x="2650" y="793"/>
              <a:ext cx="4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IBM</a:t>
              </a:r>
            </a:p>
          </p:txBody>
        </p:sp>
      </p:grpSp>
      <p:sp>
        <p:nvSpPr>
          <p:cNvPr id="8" name="Rectangle 6">
            <a:extLst>
              <a:ext uri="{FF2B5EF4-FFF2-40B4-BE49-F238E27FC236}">
                <a16:creationId xmlns="" xmlns:a16="http://schemas.microsoft.com/office/drawing/2014/main" id="{71B0E14C-533C-416A-BBDC-BB13D299C1FC}"/>
              </a:ext>
            </a:extLst>
          </p:cNvPr>
          <p:cNvSpPr>
            <a:spLocks noChangeArrowheads="1"/>
          </p:cNvSpPr>
          <p:nvPr/>
        </p:nvSpPr>
        <p:spPr bwMode="auto">
          <a:xfrm>
            <a:off x="5379766" y="2157768"/>
            <a:ext cx="2505075" cy="424732"/>
          </a:xfrm>
          <a:prstGeom prst="rect">
            <a:avLst/>
          </a:prstGeom>
          <a:solidFill>
            <a:srgbClr val="CCFFFF"/>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nvGrpSpPr>
          <p:cNvPr id="9" name="Group 7">
            <a:extLst>
              <a:ext uri="{FF2B5EF4-FFF2-40B4-BE49-F238E27FC236}">
                <a16:creationId xmlns="" xmlns:a16="http://schemas.microsoft.com/office/drawing/2014/main" id="{E3B98391-993A-4C85-9971-14940C7FC6AB}"/>
              </a:ext>
            </a:extLst>
          </p:cNvPr>
          <p:cNvGrpSpPr>
            <a:grpSpLocks/>
          </p:cNvGrpSpPr>
          <p:nvPr/>
        </p:nvGrpSpPr>
        <p:grpSpPr bwMode="auto">
          <a:xfrm>
            <a:off x="5370240" y="1812930"/>
            <a:ext cx="4622801" cy="425451"/>
            <a:chOff x="1422" y="2250"/>
            <a:chExt cx="2912" cy="268"/>
          </a:xfrm>
        </p:grpSpPr>
        <p:sp>
          <p:nvSpPr>
            <p:cNvPr id="10" name="Freeform 8">
              <a:extLst>
                <a:ext uri="{FF2B5EF4-FFF2-40B4-BE49-F238E27FC236}">
                  <a16:creationId xmlns="" xmlns:a16="http://schemas.microsoft.com/office/drawing/2014/main" id="{E26EB98B-BA14-43DB-A269-B484724FB182}"/>
                </a:ext>
              </a:extLst>
            </p:cNvPr>
            <p:cNvSpPr>
              <a:spLocks/>
            </p:cNvSpPr>
            <p:nvPr/>
          </p:nvSpPr>
          <p:spPr bwMode="auto">
            <a:xfrm>
              <a:off x="1422" y="2250"/>
              <a:ext cx="1584" cy="268"/>
            </a:xfrm>
            <a:custGeom>
              <a:avLst/>
              <a:gdLst>
                <a:gd name="T0" fmla="*/ 0 w 1584"/>
                <a:gd name="T1" fmla="*/ 588 h 588"/>
                <a:gd name="T2" fmla="*/ 6 w 1584"/>
                <a:gd name="T3" fmla="*/ 306 h 588"/>
                <a:gd name="T4" fmla="*/ 108 w 1584"/>
                <a:gd name="T5" fmla="*/ 258 h 588"/>
                <a:gd name="T6" fmla="*/ 150 w 1584"/>
                <a:gd name="T7" fmla="*/ 168 h 588"/>
                <a:gd name="T8" fmla="*/ 204 w 1584"/>
                <a:gd name="T9" fmla="*/ 84 h 588"/>
                <a:gd name="T10" fmla="*/ 264 w 1584"/>
                <a:gd name="T11" fmla="*/ 18 h 588"/>
                <a:gd name="T12" fmla="*/ 312 w 1584"/>
                <a:gd name="T13" fmla="*/ 198 h 588"/>
                <a:gd name="T14" fmla="*/ 408 w 1584"/>
                <a:gd name="T15" fmla="*/ 270 h 588"/>
                <a:gd name="T16" fmla="*/ 504 w 1584"/>
                <a:gd name="T17" fmla="*/ 264 h 588"/>
                <a:gd name="T18" fmla="*/ 570 w 1584"/>
                <a:gd name="T19" fmla="*/ 234 h 588"/>
                <a:gd name="T20" fmla="*/ 642 w 1584"/>
                <a:gd name="T21" fmla="*/ 138 h 588"/>
                <a:gd name="T22" fmla="*/ 672 w 1584"/>
                <a:gd name="T23" fmla="*/ 66 h 588"/>
                <a:gd name="T24" fmla="*/ 702 w 1584"/>
                <a:gd name="T25" fmla="*/ 24 h 588"/>
                <a:gd name="T26" fmla="*/ 804 w 1584"/>
                <a:gd name="T27" fmla="*/ 0 h 588"/>
                <a:gd name="T28" fmla="*/ 882 w 1584"/>
                <a:gd name="T29" fmla="*/ 102 h 588"/>
                <a:gd name="T30" fmla="*/ 1020 w 1584"/>
                <a:gd name="T31" fmla="*/ 132 h 588"/>
                <a:gd name="T32" fmla="*/ 1080 w 1584"/>
                <a:gd name="T33" fmla="*/ 162 h 588"/>
                <a:gd name="T34" fmla="*/ 1182 w 1584"/>
                <a:gd name="T35" fmla="*/ 180 h 588"/>
                <a:gd name="T36" fmla="*/ 1278 w 1584"/>
                <a:gd name="T37" fmla="*/ 270 h 588"/>
                <a:gd name="T38" fmla="*/ 1476 w 1584"/>
                <a:gd name="T39" fmla="*/ 336 h 588"/>
                <a:gd name="T40" fmla="*/ 1584 w 1584"/>
                <a:gd name="T41" fmla="*/ 336 h 588"/>
                <a:gd name="T42" fmla="*/ 1578 w 1584"/>
                <a:gd name="T43" fmla="*/ 588 h 588"/>
                <a:gd name="T44" fmla="*/ 0 w 1584"/>
                <a:gd name="T4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4" h="588">
                  <a:moveTo>
                    <a:pt x="0" y="588"/>
                  </a:moveTo>
                  <a:lnTo>
                    <a:pt x="6" y="306"/>
                  </a:lnTo>
                  <a:lnTo>
                    <a:pt x="108" y="258"/>
                  </a:lnTo>
                  <a:lnTo>
                    <a:pt x="150" y="168"/>
                  </a:lnTo>
                  <a:lnTo>
                    <a:pt x="204" y="84"/>
                  </a:lnTo>
                  <a:lnTo>
                    <a:pt x="264" y="18"/>
                  </a:lnTo>
                  <a:lnTo>
                    <a:pt x="312" y="198"/>
                  </a:lnTo>
                  <a:lnTo>
                    <a:pt x="408" y="270"/>
                  </a:lnTo>
                  <a:lnTo>
                    <a:pt x="504" y="264"/>
                  </a:lnTo>
                  <a:lnTo>
                    <a:pt x="570" y="234"/>
                  </a:lnTo>
                  <a:lnTo>
                    <a:pt x="642" y="138"/>
                  </a:lnTo>
                  <a:lnTo>
                    <a:pt x="672" y="66"/>
                  </a:lnTo>
                  <a:lnTo>
                    <a:pt x="702" y="24"/>
                  </a:lnTo>
                  <a:lnTo>
                    <a:pt x="804" y="0"/>
                  </a:lnTo>
                  <a:lnTo>
                    <a:pt x="882" y="102"/>
                  </a:lnTo>
                  <a:lnTo>
                    <a:pt x="1020" y="132"/>
                  </a:lnTo>
                  <a:lnTo>
                    <a:pt x="1080" y="162"/>
                  </a:lnTo>
                  <a:lnTo>
                    <a:pt x="1182" y="180"/>
                  </a:lnTo>
                  <a:lnTo>
                    <a:pt x="1278" y="270"/>
                  </a:lnTo>
                  <a:lnTo>
                    <a:pt x="1476" y="336"/>
                  </a:lnTo>
                  <a:lnTo>
                    <a:pt x="1584" y="336"/>
                  </a:lnTo>
                  <a:lnTo>
                    <a:pt x="1578" y="588"/>
                  </a:lnTo>
                  <a:lnTo>
                    <a:pt x="0" y="588"/>
                  </a:lnTo>
                  <a:close/>
                </a:path>
              </a:pathLst>
            </a:custGeom>
            <a:solidFill>
              <a:srgbClr val="00800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1" name="Text Box 9">
              <a:extLst>
                <a:ext uri="{FF2B5EF4-FFF2-40B4-BE49-F238E27FC236}">
                  <a16:creationId xmlns="" xmlns:a16="http://schemas.microsoft.com/office/drawing/2014/main" id="{F94331FE-E058-4232-973C-882E06936325}"/>
                </a:ext>
              </a:extLst>
            </p:cNvPr>
            <p:cNvSpPr txBox="1">
              <a:spLocks noChangeArrowheads="1"/>
            </p:cNvSpPr>
            <p:nvPr/>
          </p:nvSpPr>
          <p:spPr bwMode="auto">
            <a:xfrm>
              <a:off x="3111" y="2253"/>
              <a:ext cx="12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ancillary services</a:t>
              </a:r>
            </a:p>
          </p:txBody>
        </p:sp>
        <p:sp>
          <p:nvSpPr>
            <p:cNvPr id="12" name="Line 10">
              <a:extLst>
                <a:ext uri="{FF2B5EF4-FFF2-40B4-BE49-F238E27FC236}">
                  <a16:creationId xmlns="" xmlns:a16="http://schemas.microsoft.com/office/drawing/2014/main" id="{D1AEB677-6232-46AA-A5DA-E3AF69D5C033}"/>
                </a:ext>
              </a:extLst>
            </p:cNvPr>
            <p:cNvSpPr>
              <a:spLocks noChangeShapeType="1"/>
            </p:cNvSpPr>
            <p:nvPr/>
          </p:nvSpPr>
          <p:spPr bwMode="auto">
            <a:xfrm flipH="1" flipV="1">
              <a:off x="2274" y="2382"/>
              <a:ext cx="846" cy="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13" name="Group 11">
            <a:extLst>
              <a:ext uri="{FF2B5EF4-FFF2-40B4-BE49-F238E27FC236}">
                <a16:creationId xmlns="" xmlns:a16="http://schemas.microsoft.com/office/drawing/2014/main" id="{CB6D1E0D-6073-40C9-BBF7-F1F9DAD56AA4}"/>
              </a:ext>
            </a:extLst>
          </p:cNvPr>
          <p:cNvGrpSpPr>
            <a:grpSpLocks/>
          </p:cNvGrpSpPr>
          <p:nvPr/>
        </p:nvGrpSpPr>
        <p:grpSpPr bwMode="auto">
          <a:xfrm>
            <a:off x="5379766" y="1974854"/>
            <a:ext cx="5132388" cy="546101"/>
            <a:chOff x="1428" y="2352"/>
            <a:chExt cx="3233" cy="344"/>
          </a:xfrm>
        </p:grpSpPr>
        <p:sp>
          <p:nvSpPr>
            <p:cNvPr id="14" name="Freeform 12">
              <a:extLst>
                <a:ext uri="{FF2B5EF4-FFF2-40B4-BE49-F238E27FC236}">
                  <a16:creationId xmlns="" xmlns:a16="http://schemas.microsoft.com/office/drawing/2014/main" id="{C4DB10C1-F377-4D52-B720-71410FDB59B7}"/>
                </a:ext>
              </a:extLst>
            </p:cNvPr>
            <p:cNvSpPr>
              <a:spLocks/>
            </p:cNvSpPr>
            <p:nvPr/>
          </p:nvSpPr>
          <p:spPr bwMode="auto">
            <a:xfrm>
              <a:off x="1428" y="2352"/>
              <a:ext cx="1584" cy="268"/>
            </a:xfrm>
            <a:custGeom>
              <a:avLst/>
              <a:gdLst>
                <a:gd name="T0" fmla="*/ 0 w 1584"/>
                <a:gd name="T1" fmla="*/ 588 h 588"/>
                <a:gd name="T2" fmla="*/ 6 w 1584"/>
                <a:gd name="T3" fmla="*/ 306 h 588"/>
                <a:gd name="T4" fmla="*/ 108 w 1584"/>
                <a:gd name="T5" fmla="*/ 258 h 588"/>
                <a:gd name="T6" fmla="*/ 150 w 1584"/>
                <a:gd name="T7" fmla="*/ 168 h 588"/>
                <a:gd name="T8" fmla="*/ 204 w 1584"/>
                <a:gd name="T9" fmla="*/ 84 h 588"/>
                <a:gd name="T10" fmla="*/ 264 w 1584"/>
                <a:gd name="T11" fmla="*/ 18 h 588"/>
                <a:gd name="T12" fmla="*/ 312 w 1584"/>
                <a:gd name="T13" fmla="*/ 198 h 588"/>
                <a:gd name="T14" fmla="*/ 408 w 1584"/>
                <a:gd name="T15" fmla="*/ 270 h 588"/>
                <a:gd name="T16" fmla="*/ 504 w 1584"/>
                <a:gd name="T17" fmla="*/ 264 h 588"/>
                <a:gd name="T18" fmla="*/ 570 w 1584"/>
                <a:gd name="T19" fmla="*/ 234 h 588"/>
                <a:gd name="T20" fmla="*/ 642 w 1584"/>
                <a:gd name="T21" fmla="*/ 138 h 588"/>
                <a:gd name="T22" fmla="*/ 672 w 1584"/>
                <a:gd name="T23" fmla="*/ 66 h 588"/>
                <a:gd name="T24" fmla="*/ 702 w 1584"/>
                <a:gd name="T25" fmla="*/ 24 h 588"/>
                <a:gd name="T26" fmla="*/ 804 w 1584"/>
                <a:gd name="T27" fmla="*/ 0 h 588"/>
                <a:gd name="T28" fmla="*/ 882 w 1584"/>
                <a:gd name="T29" fmla="*/ 102 h 588"/>
                <a:gd name="T30" fmla="*/ 1020 w 1584"/>
                <a:gd name="T31" fmla="*/ 132 h 588"/>
                <a:gd name="T32" fmla="*/ 1080 w 1584"/>
                <a:gd name="T33" fmla="*/ 162 h 588"/>
                <a:gd name="T34" fmla="*/ 1182 w 1584"/>
                <a:gd name="T35" fmla="*/ 180 h 588"/>
                <a:gd name="T36" fmla="*/ 1278 w 1584"/>
                <a:gd name="T37" fmla="*/ 270 h 588"/>
                <a:gd name="T38" fmla="*/ 1476 w 1584"/>
                <a:gd name="T39" fmla="*/ 336 h 588"/>
                <a:gd name="T40" fmla="*/ 1584 w 1584"/>
                <a:gd name="T41" fmla="*/ 336 h 588"/>
                <a:gd name="T42" fmla="*/ 1578 w 1584"/>
                <a:gd name="T43" fmla="*/ 588 h 588"/>
                <a:gd name="T44" fmla="*/ 0 w 1584"/>
                <a:gd name="T45"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4" h="588">
                  <a:moveTo>
                    <a:pt x="0" y="588"/>
                  </a:moveTo>
                  <a:lnTo>
                    <a:pt x="6" y="306"/>
                  </a:lnTo>
                  <a:lnTo>
                    <a:pt x="108" y="258"/>
                  </a:lnTo>
                  <a:lnTo>
                    <a:pt x="150" y="168"/>
                  </a:lnTo>
                  <a:lnTo>
                    <a:pt x="204" y="84"/>
                  </a:lnTo>
                  <a:lnTo>
                    <a:pt x="264" y="18"/>
                  </a:lnTo>
                  <a:lnTo>
                    <a:pt x="312" y="198"/>
                  </a:lnTo>
                  <a:lnTo>
                    <a:pt x="408" y="270"/>
                  </a:lnTo>
                  <a:lnTo>
                    <a:pt x="504" y="264"/>
                  </a:lnTo>
                  <a:lnTo>
                    <a:pt x="570" y="234"/>
                  </a:lnTo>
                  <a:lnTo>
                    <a:pt x="642" y="138"/>
                  </a:lnTo>
                  <a:lnTo>
                    <a:pt x="672" y="66"/>
                  </a:lnTo>
                  <a:lnTo>
                    <a:pt x="702" y="24"/>
                  </a:lnTo>
                  <a:lnTo>
                    <a:pt x="804" y="0"/>
                  </a:lnTo>
                  <a:lnTo>
                    <a:pt x="882" y="102"/>
                  </a:lnTo>
                  <a:lnTo>
                    <a:pt x="1020" y="132"/>
                  </a:lnTo>
                  <a:lnTo>
                    <a:pt x="1080" y="162"/>
                  </a:lnTo>
                  <a:lnTo>
                    <a:pt x="1182" y="180"/>
                  </a:lnTo>
                  <a:lnTo>
                    <a:pt x="1278" y="270"/>
                  </a:lnTo>
                  <a:lnTo>
                    <a:pt x="1476" y="336"/>
                  </a:lnTo>
                  <a:lnTo>
                    <a:pt x="1584" y="336"/>
                  </a:lnTo>
                  <a:lnTo>
                    <a:pt x="1578" y="588"/>
                  </a:lnTo>
                  <a:lnTo>
                    <a:pt x="0" y="588"/>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5" name="Text Box 13">
              <a:extLst>
                <a:ext uri="{FF2B5EF4-FFF2-40B4-BE49-F238E27FC236}">
                  <a16:creationId xmlns="" xmlns:a16="http://schemas.microsoft.com/office/drawing/2014/main" id="{19F49A91-4BCB-4C0C-A078-9B208552E548}"/>
                </a:ext>
              </a:extLst>
            </p:cNvPr>
            <p:cNvSpPr txBox="1">
              <a:spLocks noChangeArrowheads="1"/>
            </p:cNvSpPr>
            <p:nvPr/>
          </p:nvSpPr>
          <p:spPr bwMode="auto">
            <a:xfrm>
              <a:off x="3099" y="2463"/>
              <a:ext cx="15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distribution congestion</a:t>
              </a:r>
            </a:p>
          </p:txBody>
        </p:sp>
        <p:sp>
          <p:nvSpPr>
            <p:cNvPr id="16" name="Line 14">
              <a:extLst>
                <a:ext uri="{FF2B5EF4-FFF2-40B4-BE49-F238E27FC236}">
                  <a16:creationId xmlns="" xmlns:a16="http://schemas.microsoft.com/office/drawing/2014/main" id="{25746791-5DD3-4292-AE8C-5312E9747E47}"/>
                </a:ext>
              </a:extLst>
            </p:cNvPr>
            <p:cNvSpPr>
              <a:spLocks noChangeShapeType="1"/>
            </p:cNvSpPr>
            <p:nvPr/>
          </p:nvSpPr>
          <p:spPr bwMode="auto">
            <a:xfrm flipH="1" flipV="1">
              <a:off x="2412" y="2586"/>
              <a:ext cx="708" cy="6"/>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17" name="Group 15">
            <a:extLst>
              <a:ext uri="{FF2B5EF4-FFF2-40B4-BE49-F238E27FC236}">
                <a16:creationId xmlns="" xmlns:a16="http://schemas.microsoft.com/office/drawing/2014/main" id="{9BC0C6A5-4F57-4971-8996-0B99E5952C34}"/>
              </a:ext>
            </a:extLst>
          </p:cNvPr>
          <p:cNvGrpSpPr>
            <a:grpSpLocks/>
          </p:cNvGrpSpPr>
          <p:nvPr/>
        </p:nvGrpSpPr>
        <p:grpSpPr bwMode="auto">
          <a:xfrm>
            <a:off x="5370240" y="2346328"/>
            <a:ext cx="5349876" cy="536576"/>
            <a:chOff x="1422" y="2586"/>
            <a:chExt cx="3370" cy="338"/>
          </a:xfrm>
        </p:grpSpPr>
        <p:sp>
          <p:nvSpPr>
            <p:cNvPr id="18" name="Freeform 16">
              <a:extLst>
                <a:ext uri="{FF2B5EF4-FFF2-40B4-BE49-F238E27FC236}">
                  <a16:creationId xmlns="" xmlns:a16="http://schemas.microsoft.com/office/drawing/2014/main" id="{BF0BE929-8EF7-414B-8D9A-08194D180383}"/>
                </a:ext>
              </a:extLst>
            </p:cNvPr>
            <p:cNvSpPr>
              <a:spLocks/>
            </p:cNvSpPr>
            <p:nvPr/>
          </p:nvSpPr>
          <p:spPr bwMode="auto">
            <a:xfrm>
              <a:off x="1422" y="2586"/>
              <a:ext cx="1578" cy="268"/>
            </a:xfrm>
            <a:custGeom>
              <a:avLst/>
              <a:gdLst>
                <a:gd name="T0" fmla="*/ 6 w 1578"/>
                <a:gd name="T1" fmla="*/ 462 h 468"/>
                <a:gd name="T2" fmla="*/ 0 w 1578"/>
                <a:gd name="T3" fmla="*/ 294 h 468"/>
                <a:gd name="T4" fmla="*/ 96 w 1578"/>
                <a:gd name="T5" fmla="*/ 270 h 468"/>
                <a:gd name="T6" fmla="*/ 144 w 1578"/>
                <a:gd name="T7" fmla="*/ 222 h 468"/>
                <a:gd name="T8" fmla="*/ 204 w 1578"/>
                <a:gd name="T9" fmla="*/ 186 h 468"/>
                <a:gd name="T10" fmla="*/ 228 w 1578"/>
                <a:gd name="T11" fmla="*/ 102 h 468"/>
                <a:gd name="T12" fmla="*/ 264 w 1578"/>
                <a:gd name="T13" fmla="*/ 126 h 468"/>
                <a:gd name="T14" fmla="*/ 324 w 1578"/>
                <a:gd name="T15" fmla="*/ 156 h 468"/>
                <a:gd name="T16" fmla="*/ 402 w 1578"/>
                <a:gd name="T17" fmla="*/ 192 h 468"/>
                <a:gd name="T18" fmla="*/ 552 w 1578"/>
                <a:gd name="T19" fmla="*/ 186 h 468"/>
                <a:gd name="T20" fmla="*/ 678 w 1578"/>
                <a:gd name="T21" fmla="*/ 102 h 468"/>
                <a:gd name="T22" fmla="*/ 756 w 1578"/>
                <a:gd name="T23" fmla="*/ 0 h 468"/>
                <a:gd name="T24" fmla="*/ 846 w 1578"/>
                <a:gd name="T25" fmla="*/ 24 h 468"/>
                <a:gd name="T26" fmla="*/ 954 w 1578"/>
                <a:gd name="T27" fmla="*/ 78 h 468"/>
                <a:gd name="T28" fmla="*/ 1050 w 1578"/>
                <a:gd name="T29" fmla="*/ 126 h 468"/>
                <a:gd name="T30" fmla="*/ 1188 w 1578"/>
                <a:gd name="T31" fmla="*/ 102 h 468"/>
                <a:gd name="T32" fmla="*/ 1266 w 1578"/>
                <a:gd name="T33" fmla="*/ 240 h 468"/>
                <a:gd name="T34" fmla="*/ 1434 w 1578"/>
                <a:gd name="T35" fmla="*/ 306 h 468"/>
                <a:gd name="T36" fmla="*/ 1578 w 1578"/>
                <a:gd name="T37" fmla="*/ 306 h 468"/>
                <a:gd name="T38" fmla="*/ 1578 w 1578"/>
                <a:gd name="T39" fmla="*/ 468 h 468"/>
                <a:gd name="T40" fmla="*/ 6 w 1578"/>
                <a:gd name="T41" fmla="*/ 46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8" h="468">
                  <a:moveTo>
                    <a:pt x="6" y="462"/>
                  </a:moveTo>
                  <a:lnTo>
                    <a:pt x="0" y="294"/>
                  </a:lnTo>
                  <a:lnTo>
                    <a:pt x="96" y="270"/>
                  </a:lnTo>
                  <a:lnTo>
                    <a:pt x="144" y="222"/>
                  </a:lnTo>
                  <a:lnTo>
                    <a:pt x="204" y="186"/>
                  </a:lnTo>
                  <a:lnTo>
                    <a:pt x="228" y="102"/>
                  </a:lnTo>
                  <a:lnTo>
                    <a:pt x="264" y="126"/>
                  </a:lnTo>
                  <a:lnTo>
                    <a:pt x="324" y="156"/>
                  </a:lnTo>
                  <a:lnTo>
                    <a:pt x="402" y="192"/>
                  </a:lnTo>
                  <a:lnTo>
                    <a:pt x="552" y="186"/>
                  </a:lnTo>
                  <a:lnTo>
                    <a:pt x="678" y="102"/>
                  </a:lnTo>
                  <a:lnTo>
                    <a:pt x="756" y="0"/>
                  </a:lnTo>
                  <a:lnTo>
                    <a:pt x="846" y="24"/>
                  </a:lnTo>
                  <a:lnTo>
                    <a:pt x="954" y="78"/>
                  </a:lnTo>
                  <a:lnTo>
                    <a:pt x="1050" y="126"/>
                  </a:lnTo>
                  <a:lnTo>
                    <a:pt x="1188" y="102"/>
                  </a:lnTo>
                  <a:lnTo>
                    <a:pt x="1266" y="240"/>
                  </a:lnTo>
                  <a:lnTo>
                    <a:pt x="1434" y="306"/>
                  </a:lnTo>
                  <a:lnTo>
                    <a:pt x="1578" y="306"/>
                  </a:lnTo>
                  <a:lnTo>
                    <a:pt x="1578" y="468"/>
                  </a:lnTo>
                  <a:lnTo>
                    <a:pt x="6" y="462"/>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sp>
          <p:nvSpPr>
            <p:cNvPr id="19" name="Text Box 17">
              <a:extLst>
                <a:ext uri="{FF2B5EF4-FFF2-40B4-BE49-F238E27FC236}">
                  <a16:creationId xmlns="" xmlns:a16="http://schemas.microsoft.com/office/drawing/2014/main" id="{1467E2B4-0139-43FF-86B0-B8DF9DEBB6FE}"/>
                </a:ext>
              </a:extLst>
            </p:cNvPr>
            <p:cNvSpPr txBox="1">
              <a:spLocks noChangeArrowheads="1"/>
            </p:cNvSpPr>
            <p:nvPr/>
          </p:nvSpPr>
          <p:spPr bwMode="auto">
            <a:xfrm>
              <a:off x="3117" y="2691"/>
              <a:ext cx="16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transmission congestion</a:t>
              </a:r>
            </a:p>
          </p:txBody>
        </p:sp>
        <p:sp>
          <p:nvSpPr>
            <p:cNvPr id="20" name="Line 18">
              <a:extLst>
                <a:ext uri="{FF2B5EF4-FFF2-40B4-BE49-F238E27FC236}">
                  <a16:creationId xmlns="" xmlns:a16="http://schemas.microsoft.com/office/drawing/2014/main" id="{3F350589-3389-4DE6-83AA-06C01A4DF7F4}"/>
                </a:ext>
              </a:extLst>
            </p:cNvPr>
            <p:cNvSpPr>
              <a:spLocks noChangeShapeType="1"/>
            </p:cNvSpPr>
            <p:nvPr/>
          </p:nvSpPr>
          <p:spPr bwMode="auto">
            <a:xfrm flipH="1" flipV="1">
              <a:off x="2622" y="2814"/>
              <a:ext cx="516"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21" name="Group 19">
            <a:extLst>
              <a:ext uri="{FF2B5EF4-FFF2-40B4-BE49-F238E27FC236}">
                <a16:creationId xmlns="" xmlns:a16="http://schemas.microsoft.com/office/drawing/2014/main" id="{B844BAB2-64FF-42C7-9428-C59EDDBFF972}"/>
              </a:ext>
            </a:extLst>
          </p:cNvPr>
          <p:cNvGrpSpPr>
            <a:grpSpLocks/>
          </p:cNvGrpSpPr>
          <p:nvPr/>
        </p:nvGrpSpPr>
        <p:grpSpPr bwMode="auto">
          <a:xfrm>
            <a:off x="5370240" y="2632078"/>
            <a:ext cx="4398964" cy="631826"/>
            <a:chOff x="1422" y="2766"/>
            <a:chExt cx="2771" cy="398"/>
          </a:xfrm>
        </p:grpSpPr>
        <p:sp>
          <p:nvSpPr>
            <p:cNvPr id="22" name="Freeform 20">
              <a:extLst>
                <a:ext uri="{FF2B5EF4-FFF2-40B4-BE49-F238E27FC236}">
                  <a16:creationId xmlns="" xmlns:a16="http://schemas.microsoft.com/office/drawing/2014/main" id="{6B8824AA-2544-420F-8EF2-9571EF1B3BB7}"/>
                </a:ext>
              </a:extLst>
            </p:cNvPr>
            <p:cNvSpPr>
              <a:spLocks/>
            </p:cNvSpPr>
            <p:nvPr/>
          </p:nvSpPr>
          <p:spPr bwMode="auto">
            <a:xfrm>
              <a:off x="1422" y="2766"/>
              <a:ext cx="116" cy="268"/>
            </a:xfrm>
            <a:custGeom>
              <a:avLst/>
              <a:gdLst>
                <a:gd name="T0" fmla="*/ 6 w 1584"/>
                <a:gd name="T1" fmla="*/ 348 h 354"/>
                <a:gd name="T2" fmla="*/ 0 w 1584"/>
                <a:gd name="T3" fmla="*/ 228 h 354"/>
                <a:gd name="T4" fmla="*/ 90 w 1584"/>
                <a:gd name="T5" fmla="*/ 198 h 354"/>
                <a:gd name="T6" fmla="*/ 162 w 1584"/>
                <a:gd name="T7" fmla="*/ 138 h 354"/>
                <a:gd name="T8" fmla="*/ 240 w 1584"/>
                <a:gd name="T9" fmla="*/ 72 h 354"/>
                <a:gd name="T10" fmla="*/ 294 w 1584"/>
                <a:gd name="T11" fmla="*/ 96 h 354"/>
                <a:gd name="T12" fmla="*/ 378 w 1584"/>
                <a:gd name="T13" fmla="*/ 120 h 354"/>
                <a:gd name="T14" fmla="*/ 534 w 1584"/>
                <a:gd name="T15" fmla="*/ 120 h 354"/>
                <a:gd name="T16" fmla="*/ 600 w 1584"/>
                <a:gd name="T17" fmla="*/ 72 h 354"/>
                <a:gd name="T18" fmla="*/ 708 w 1584"/>
                <a:gd name="T19" fmla="*/ 12 h 354"/>
                <a:gd name="T20" fmla="*/ 774 w 1584"/>
                <a:gd name="T21" fmla="*/ 0 h 354"/>
                <a:gd name="T22" fmla="*/ 864 w 1584"/>
                <a:gd name="T23" fmla="*/ 0 h 354"/>
                <a:gd name="T24" fmla="*/ 972 w 1584"/>
                <a:gd name="T25" fmla="*/ 36 h 354"/>
                <a:gd name="T26" fmla="*/ 1110 w 1584"/>
                <a:gd name="T27" fmla="*/ 60 h 354"/>
                <a:gd name="T28" fmla="*/ 1170 w 1584"/>
                <a:gd name="T29" fmla="*/ 84 h 354"/>
                <a:gd name="T30" fmla="*/ 1236 w 1584"/>
                <a:gd name="T31" fmla="*/ 144 h 354"/>
                <a:gd name="T32" fmla="*/ 1350 w 1584"/>
                <a:gd name="T33" fmla="*/ 216 h 354"/>
                <a:gd name="T34" fmla="*/ 1446 w 1584"/>
                <a:gd name="T35" fmla="*/ 240 h 354"/>
                <a:gd name="T36" fmla="*/ 1512 w 1584"/>
                <a:gd name="T37" fmla="*/ 240 h 354"/>
                <a:gd name="T38" fmla="*/ 1578 w 1584"/>
                <a:gd name="T39" fmla="*/ 234 h 354"/>
                <a:gd name="T40" fmla="*/ 1584 w 1584"/>
                <a:gd name="T41" fmla="*/ 354 h 354"/>
                <a:gd name="T42" fmla="*/ 6 w 1584"/>
                <a:gd name="T43"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4" h="354">
                  <a:moveTo>
                    <a:pt x="6" y="348"/>
                  </a:moveTo>
                  <a:lnTo>
                    <a:pt x="0" y="228"/>
                  </a:lnTo>
                  <a:lnTo>
                    <a:pt x="90" y="198"/>
                  </a:lnTo>
                  <a:lnTo>
                    <a:pt x="162" y="138"/>
                  </a:lnTo>
                  <a:lnTo>
                    <a:pt x="240" y="72"/>
                  </a:lnTo>
                  <a:lnTo>
                    <a:pt x="294" y="96"/>
                  </a:lnTo>
                  <a:lnTo>
                    <a:pt x="378" y="120"/>
                  </a:lnTo>
                  <a:lnTo>
                    <a:pt x="534" y="120"/>
                  </a:lnTo>
                  <a:lnTo>
                    <a:pt x="600" y="72"/>
                  </a:lnTo>
                  <a:lnTo>
                    <a:pt x="708" y="12"/>
                  </a:lnTo>
                  <a:lnTo>
                    <a:pt x="774" y="0"/>
                  </a:lnTo>
                  <a:lnTo>
                    <a:pt x="864" y="0"/>
                  </a:lnTo>
                  <a:lnTo>
                    <a:pt x="972" y="36"/>
                  </a:lnTo>
                  <a:lnTo>
                    <a:pt x="1110" y="60"/>
                  </a:lnTo>
                  <a:lnTo>
                    <a:pt x="1170" y="84"/>
                  </a:lnTo>
                  <a:lnTo>
                    <a:pt x="1236" y="144"/>
                  </a:lnTo>
                  <a:lnTo>
                    <a:pt x="1350" y="216"/>
                  </a:lnTo>
                  <a:lnTo>
                    <a:pt x="1446" y="240"/>
                  </a:lnTo>
                  <a:lnTo>
                    <a:pt x="1512" y="240"/>
                  </a:lnTo>
                  <a:lnTo>
                    <a:pt x="1578" y="234"/>
                  </a:lnTo>
                  <a:lnTo>
                    <a:pt x="1584" y="354"/>
                  </a:lnTo>
                  <a:lnTo>
                    <a:pt x="6" y="348"/>
                  </a:lnTo>
                  <a:close/>
                </a:path>
              </a:pathLst>
            </a:custGeom>
            <a:solidFill>
              <a:schemeClr val="accent2"/>
            </a:solidFill>
            <a:ln w="9525" cap="flat"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endParaRPr lang="en-US" sz="2160">
                <a:solidFill>
                  <a:srgbClr val="616265"/>
                </a:solidFill>
              </a:endParaRPr>
            </a:p>
          </p:txBody>
        </p:sp>
        <p:sp>
          <p:nvSpPr>
            <p:cNvPr id="23" name="Text Box 21">
              <a:extLst>
                <a:ext uri="{FF2B5EF4-FFF2-40B4-BE49-F238E27FC236}">
                  <a16:creationId xmlns="" xmlns:a16="http://schemas.microsoft.com/office/drawing/2014/main" id="{5C69180C-AF7F-43A9-AE9C-462FD2CF9942}"/>
                </a:ext>
              </a:extLst>
            </p:cNvPr>
            <p:cNvSpPr txBox="1">
              <a:spLocks noChangeArrowheads="1"/>
            </p:cNvSpPr>
            <p:nvPr/>
          </p:nvSpPr>
          <p:spPr bwMode="auto">
            <a:xfrm>
              <a:off x="3123" y="2931"/>
              <a:ext cx="10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a:solidFill>
                    <a:srgbClr val="616265"/>
                  </a:solidFill>
                </a:rPr>
                <a:t>wholesale cost</a:t>
              </a:r>
            </a:p>
          </p:txBody>
        </p:sp>
        <p:sp>
          <p:nvSpPr>
            <p:cNvPr id="24" name="Line 22">
              <a:extLst>
                <a:ext uri="{FF2B5EF4-FFF2-40B4-BE49-F238E27FC236}">
                  <a16:creationId xmlns="" xmlns:a16="http://schemas.microsoft.com/office/drawing/2014/main" id="{0D3FE688-7F8F-43A1-B99F-04DBFE79E3B1}"/>
                </a:ext>
              </a:extLst>
            </p:cNvPr>
            <p:cNvSpPr>
              <a:spLocks noChangeShapeType="1"/>
            </p:cNvSpPr>
            <p:nvPr/>
          </p:nvSpPr>
          <p:spPr bwMode="auto">
            <a:xfrm flipH="1">
              <a:off x="2886" y="3054"/>
              <a:ext cx="252"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endParaRPr lang="en-US" sz="2160">
                <a:solidFill>
                  <a:srgbClr val="616265"/>
                </a:solidFill>
              </a:endParaRPr>
            </a:p>
          </p:txBody>
        </p:sp>
      </p:grpSp>
      <p:grpSp>
        <p:nvGrpSpPr>
          <p:cNvPr id="25" name="Group 23">
            <a:extLst>
              <a:ext uri="{FF2B5EF4-FFF2-40B4-BE49-F238E27FC236}">
                <a16:creationId xmlns="" xmlns:a16="http://schemas.microsoft.com/office/drawing/2014/main" id="{6C62D7CE-F2E0-491B-A281-11FCD888C63F}"/>
              </a:ext>
            </a:extLst>
          </p:cNvPr>
          <p:cNvGrpSpPr>
            <a:grpSpLocks/>
          </p:cNvGrpSpPr>
          <p:nvPr/>
        </p:nvGrpSpPr>
        <p:grpSpPr bwMode="auto">
          <a:xfrm>
            <a:off x="5856015" y="1819272"/>
            <a:ext cx="5922963" cy="3889375"/>
            <a:chOff x="2376" y="1546"/>
            <a:chExt cx="3731" cy="2450"/>
          </a:xfrm>
        </p:grpSpPr>
        <p:grpSp>
          <p:nvGrpSpPr>
            <p:cNvPr id="26" name="Group 24">
              <a:extLst>
                <a:ext uri="{FF2B5EF4-FFF2-40B4-BE49-F238E27FC236}">
                  <a16:creationId xmlns="" xmlns:a16="http://schemas.microsoft.com/office/drawing/2014/main" id="{D2C7FD67-CF7B-4B02-91FF-AEC87EAF336B}"/>
                </a:ext>
              </a:extLst>
            </p:cNvPr>
            <p:cNvGrpSpPr>
              <a:grpSpLocks/>
            </p:cNvGrpSpPr>
            <p:nvPr/>
          </p:nvGrpSpPr>
          <p:grpSpPr bwMode="auto">
            <a:xfrm>
              <a:off x="2376" y="1546"/>
              <a:ext cx="3731" cy="2450"/>
              <a:chOff x="2586" y="1546"/>
              <a:chExt cx="3521" cy="2320"/>
            </a:xfrm>
          </p:grpSpPr>
          <p:sp>
            <p:nvSpPr>
              <p:cNvPr id="28" name="AutoShape 25">
                <a:extLst>
                  <a:ext uri="{FF2B5EF4-FFF2-40B4-BE49-F238E27FC236}">
                    <a16:creationId xmlns="" xmlns:a16="http://schemas.microsoft.com/office/drawing/2014/main" id="{E439AEC5-EDB6-4DFC-8796-8D9D05288D6D}"/>
                  </a:ext>
                </a:extLst>
              </p:cNvPr>
              <p:cNvSpPr>
                <a:spLocks noChangeArrowheads="1"/>
              </p:cNvSpPr>
              <p:nvPr/>
            </p:nvSpPr>
            <p:spPr bwMode="auto">
              <a:xfrm rot="-2015157">
                <a:off x="2586" y="1546"/>
                <a:ext cx="3521" cy="2320"/>
              </a:xfrm>
              <a:prstGeom prst="cloudCallout">
                <a:avLst>
                  <a:gd name="adj1" fmla="val 21782"/>
                  <a:gd name="adj2" fmla="val 6527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29" name="Oval 26">
                <a:extLst>
                  <a:ext uri="{FF2B5EF4-FFF2-40B4-BE49-F238E27FC236}">
                    <a16:creationId xmlns="" xmlns:a16="http://schemas.microsoft.com/office/drawing/2014/main" id="{95420EA1-632C-48E8-8B83-9D1AE606CC20}"/>
                  </a:ext>
                </a:extLst>
              </p:cNvPr>
              <p:cNvSpPr>
                <a:spLocks noChangeArrowheads="1"/>
              </p:cNvSpPr>
              <p:nvPr/>
            </p:nvSpPr>
            <p:spPr bwMode="auto">
              <a:xfrm rot="1961406">
                <a:off x="5226" y="3338"/>
                <a:ext cx="864" cy="356"/>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sp>
          <p:nvSpPr>
            <p:cNvPr id="27" name="Text Box 27">
              <a:extLst>
                <a:ext uri="{FF2B5EF4-FFF2-40B4-BE49-F238E27FC236}">
                  <a16:creationId xmlns="" xmlns:a16="http://schemas.microsoft.com/office/drawing/2014/main" id="{6ED9CAE9-498D-4057-9607-A7D3DC127ACC}"/>
                </a:ext>
              </a:extLst>
            </p:cNvPr>
            <p:cNvSpPr txBox="1">
              <a:spLocks noChangeArrowheads="1"/>
            </p:cNvSpPr>
            <p:nvPr/>
          </p:nvSpPr>
          <p:spPr bwMode="auto">
            <a:xfrm>
              <a:off x="3935" y="3282"/>
              <a:ext cx="92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Johnson</a:t>
              </a:r>
              <a:br>
                <a:rPr lang="en-US" altLang="en-US" sz="2400" b="1" i="1" dirty="0">
                  <a:solidFill>
                    <a:srgbClr val="8A0752"/>
                  </a:solidFill>
                </a:rPr>
              </a:br>
              <a:r>
                <a:rPr lang="en-US" altLang="en-US" sz="2400" b="1" i="1" dirty="0">
                  <a:solidFill>
                    <a:srgbClr val="8A0752"/>
                  </a:solidFill>
                </a:rPr>
                <a:t>Controls</a:t>
              </a:r>
            </a:p>
          </p:txBody>
        </p:sp>
      </p:grpSp>
      <p:grpSp>
        <p:nvGrpSpPr>
          <p:cNvPr id="30" name="Group 28">
            <a:extLst>
              <a:ext uri="{FF2B5EF4-FFF2-40B4-BE49-F238E27FC236}">
                <a16:creationId xmlns="" xmlns:a16="http://schemas.microsoft.com/office/drawing/2014/main" id="{F1E4C7E7-23A1-4B5E-BC54-472855C547B6}"/>
              </a:ext>
            </a:extLst>
          </p:cNvPr>
          <p:cNvGrpSpPr>
            <a:grpSpLocks/>
          </p:cNvGrpSpPr>
          <p:nvPr/>
        </p:nvGrpSpPr>
        <p:grpSpPr bwMode="auto">
          <a:xfrm>
            <a:off x="1750741" y="898522"/>
            <a:ext cx="3290888" cy="3514725"/>
            <a:chOff x="-72" y="1008"/>
            <a:chExt cx="2073" cy="2214"/>
          </a:xfrm>
        </p:grpSpPr>
        <p:grpSp>
          <p:nvGrpSpPr>
            <p:cNvPr id="31" name="Group 29">
              <a:extLst>
                <a:ext uri="{FF2B5EF4-FFF2-40B4-BE49-F238E27FC236}">
                  <a16:creationId xmlns="" xmlns:a16="http://schemas.microsoft.com/office/drawing/2014/main" id="{C8D74E9A-FB8E-421C-8F95-7D9E5CBB9C36}"/>
                </a:ext>
              </a:extLst>
            </p:cNvPr>
            <p:cNvGrpSpPr>
              <a:grpSpLocks/>
            </p:cNvGrpSpPr>
            <p:nvPr/>
          </p:nvGrpSpPr>
          <p:grpSpPr bwMode="auto">
            <a:xfrm>
              <a:off x="-72" y="1008"/>
              <a:ext cx="2073" cy="2214"/>
              <a:chOff x="-72" y="1008"/>
              <a:chExt cx="2073" cy="2214"/>
            </a:xfrm>
          </p:grpSpPr>
          <p:sp>
            <p:nvSpPr>
              <p:cNvPr id="33" name="AutoShape 30">
                <a:extLst>
                  <a:ext uri="{FF2B5EF4-FFF2-40B4-BE49-F238E27FC236}">
                    <a16:creationId xmlns="" xmlns:a16="http://schemas.microsoft.com/office/drawing/2014/main" id="{5A2ACFD5-A47A-4BFE-9556-D5D5BB35D16E}"/>
                  </a:ext>
                </a:extLst>
              </p:cNvPr>
              <p:cNvSpPr>
                <a:spLocks noChangeArrowheads="1"/>
              </p:cNvSpPr>
              <p:nvPr/>
            </p:nvSpPr>
            <p:spPr bwMode="auto">
              <a:xfrm>
                <a:off x="-72" y="1008"/>
                <a:ext cx="2028" cy="1968"/>
              </a:xfrm>
              <a:prstGeom prst="cloudCallout">
                <a:avLst>
                  <a:gd name="adj1" fmla="val 51134"/>
                  <a:gd name="adj2" fmla="val 52796"/>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34" name="Oval 31">
                <a:extLst>
                  <a:ext uri="{FF2B5EF4-FFF2-40B4-BE49-F238E27FC236}">
                    <a16:creationId xmlns="" xmlns:a16="http://schemas.microsoft.com/office/drawing/2014/main" id="{E78C95EF-F0F5-40B5-B057-650536DCBEBF}"/>
                  </a:ext>
                </a:extLst>
              </p:cNvPr>
              <p:cNvSpPr>
                <a:spLocks noChangeArrowheads="1"/>
              </p:cNvSpPr>
              <p:nvPr/>
            </p:nvSpPr>
            <p:spPr bwMode="auto">
              <a:xfrm rot="3296582">
                <a:off x="1488" y="2709"/>
                <a:ext cx="650" cy="376"/>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endParaRPr lang="en-US" sz="2160">
                  <a:solidFill>
                    <a:srgbClr val="616265"/>
                  </a:solidFill>
                </a:endParaRPr>
              </a:p>
            </p:txBody>
          </p:sp>
        </p:grpSp>
        <p:sp>
          <p:nvSpPr>
            <p:cNvPr id="32" name="Text Box 32">
              <a:extLst>
                <a:ext uri="{FF2B5EF4-FFF2-40B4-BE49-F238E27FC236}">
                  <a16:creationId xmlns="" xmlns:a16="http://schemas.microsoft.com/office/drawing/2014/main" id="{60644E8A-7AFB-4742-BB71-B8EF11719C1D}"/>
                </a:ext>
              </a:extLst>
            </p:cNvPr>
            <p:cNvSpPr txBox="1">
              <a:spLocks noChangeArrowheads="1"/>
            </p:cNvSpPr>
            <p:nvPr/>
          </p:nvSpPr>
          <p:spPr bwMode="auto">
            <a:xfrm>
              <a:off x="620" y="1171"/>
              <a:ext cx="9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400" b="1" i="1" dirty="0">
                  <a:solidFill>
                    <a:srgbClr val="8A0752"/>
                  </a:solidFill>
                </a:rPr>
                <a:t>Invensys</a:t>
              </a:r>
            </a:p>
          </p:txBody>
        </p:sp>
      </p:grpSp>
      <p:grpSp>
        <p:nvGrpSpPr>
          <p:cNvPr id="36" name="Group 34">
            <a:extLst>
              <a:ext uri="{FF2B5EF4-FFF2-40B4-BE49-F238E27FC236}">
                <a16:creationId xmlns="" xmlns:a16="http://schemas.microsoft.com/office/drawing/2014/main" id="{55026A73-0808-4B2B-BB95-B389A2359F16}"/>
              </a:ext>
            </a:extLst>
          </p:cNvPr>
          <p:cNvGrpSpPr>
            <a:grpSpLocks/>
          </p:cNvGrpSpPr>
          <p:nvPr/>
        </p:nvGrpSpPr>
        <p:grpSpPr bwMode="auto">
          <a:xfrm>
            <a:off x="3366816" y="3316285"/>
            <a:ext cx="3420447" cy="3290776"/>
            <a:chOff x="682" y="2423"/>
            <a:chExt cx="2214" cy="2237"/>
          </a:xfrm>
        </p:grpSpPr>
        <p:sp>
          <p:nvSpPr>
            <p:cNvPr id="38" name="AutoShape 35">
              <a:extLst>
                <a:ext uri="{FF2B5EF4-FFF2-40B4-BE49-F238E27FC236}">
                  <a16:creationId xmlns="" xmlns:a16="http://schemas.microsoft.com/office/drawing/2014/main" id="{5D8460B3-41BD-4B54-BA64-888A909A6E99}"/>
                </a:ext>
              </a:extLst>
            </p:cNvPr>
            <p:cNvSpPr>
              <a:spLocks noChangeArrowheads="1"/>
            </p:cNvSpPr>
            <p:nvPr/>
          </p:nvSpPr>
          <p:spPr bwMode="auto">
            <a:xfrm rot="817620">
              <a:off x="682" y="2423"/>
              <a:ext cx="2214" cy="2035"/>
            </a:xfrm>
            <a:prstGeom prst="cloudCallout">
              <a:avLst>
                <a:gd name="adj1" fmla="val 58171"/>
                <a:gd name="adj2" fmla="val 53625"/>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altLang="en-US">
                <a:solidFill>
                  <a:srgbClr val="616265"/>
                </a:solidFill>
              </a:endParaRPr>
            </a:p>
          </p:txBody>
        </p:sp>
        <p:sp>
          <p:nvSpPr>
            <p:cNvPr id="39" name="Oval 36">
              <a:extLst>
                <a:ext uri="{FF2B5EF4-FFF2-40B4-BE49-F238E27FC236}">
                  <a16:creationId xmlns="" xmlns:a16="http://schemas.microsoft.com/office/drawing/2014/main" id="{4C16C105-BBF3-425C-B845-A17D9AE37EEA}"/>
                </a:ext>
              </a:extLst>
            </p:cNvPr>
            <p:cNvSpPr>
              <a:spLocks noChangeArrowheads="1"/>
            </p:cNvSpPr>
            <p:nvPr/>
          </p:nvSpPr>
          <p:spPr bwMode="auto">
            <a:xfrm rot="3248687">
              <a:off x="2525" y="4378"/>
              <a:ext cx="177" cy="387"/>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grpSp>
      <p:grpSp>
        <p:nvGrpSpPr>
          <p:cNvPr id="40" name="Group 38">
            <a:extLst>
              <a:ext uri="{FF2B5EF4-FFF2-40B4-BE49-F238E27FC236}">
                <a16:creationId xmlns="" xmlns:a16="http://schemas.microsoft.com/office/drawing/2014/main" id="{2CFD6721-DA83-4D7E-BB6F-737BED0DDCD6}"/>
              </a:ext>
            </a:extLst>
          </p:cNvPr>
          <p:cNvGrpSpPr>
            <a:grpSpLocks/>
          </p:cNvGrpSpPr>
          <p:nvPr/>
        </p:nvGrpSpPr>
        <p:grpSpPr bwMode="auto">
          <a:xfrm>
            <a:off x="5303565" y="1555748"/>
            <a:ext cx="2571750" cy="1695451"/>
            <a:chOff x="2034" y="1380"/>
            <a:chExt cx="1620" cy="1068"/>
          </a:xfrm>
        </p:grpSpPr>
        <p:sp>
          <p:nvSpPr>
            <p:cNvPr id="41" name="Rectangle 39">
              <a:extLst>
                <a:ext uri="{FF2B5EF4-FFF2-40B4-BE49-F238E27FC236}">
                  <a16:creationId xmlns="" xmlns:a16="http://schemas.microsoft.com/office/drawing/2014/main" id="{0454B9A7-560E-4CF8-ACEF-B561DD5402BE}"/>
                </a:ext>
              </a:extLst>
            </p:cNvPr>
            <p:cNvSpPr>
              <a:spLocks noChangeArrowheads="1"/>
            </p:cNvSpPr>
            <p:nvPr/>
          </p:nvSpPr>
          <p:spPr bwMode="auto">
            <a:xfrm>
              <a:off x="2076" y="1380"/>
              <a:ext cx="1578" cy="10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altLang="en-US">
                <a:solidFill>
                  <a:srgbClr val="616265"/>
                </a:solidFill>
              </a:endParaRPr>
            </a:p>
          </p:txBody>
        </p:sp>
        <p:sp>
          <p:nvSpPr>
            <p:cNvPr id="42" name="Freeform 40">
              <a:extLst>
                <a:ext uri="{FF2B5EF4-FFF2-40B4-BE49-F238E27FC236}">
                  <a16:creationId xmlns="" xmlns:a16="http://schemas.microsoft.com/office/drawing/2014/main" id="{FD1471AD-DEED-4FBD-B637-CE87484EE795}"/>
                </a:ext>
              </a:extLst>
            </p:cNvPr>
            <p:cNvSpPr>
              <a:spLocks/>
            </p:cNvSpPr>
            <p:nvPr/>
          </p:nvSpPr>
          <p:spPr bwMode="auto">
            <a:xfrm>
              <a:off x="2232" y="1446"/>
              <a:ext cx="1266" cy="900"/>
            </a:xfrm>
            <a:custGeom>
              <a:avLst/>
              <a:gdLst>
                <a:gd name="T0" fmla="*/ 0 w 1548"/>
                <a:gd name="T1" fmla="*/ 1164 h 1164"/>
                <a:gd name="T2" fmla="*/ 0 w 1548"/>
                <a:gd name="T3" fmla="*/ 960 h 1164"/>
                <a:gd name="T4" fmla="*/ 480 w 1548"/>
                <a:gd name="T5" fmla="*/ 960 h 1164"/>
                <a:gd name="T6" fmla="*/ 480 w 1548"/>
                <a:gd name="T7" fmla="*/ 756 h 1164"/>
                <a:gd name="T8" fmla="*/ 996 w 1548"/>
                <a:gd name="T9" fmla="*/ 756 h 1164"/>
                <a:gd name="T10" fmla="*/ 996 w 1548"/>
                <a:gd name="T11" fmla="*/ 444 h 1164"/>
                <a:gd name="T12" fmla="*/ 1536 w 1548"/>
                <a:gd name="T13" fmla="*/ 450 h 1164"/>
                <a:gd name="T14" fmla="*/ 1548 w 1548"/>
                <a:gd name="T15" fmla="*/ 0 h 1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8" h="1164">
                  <a:moveTo>
                    <a:pt x="0" y="1164"/>
                  </a:moveTo>
                  <a:lnTo>
                    <a:pt x="0" y="960"/>
                  </a:lnTo>
                  <a:lnTo>
                    <a:pt x="480" y="960"/>
                  </a:lnTo>
                  <a:lnTo>
                    <a:pt x="480" y="756"/>
                  </a:lnTo>
                  <a:lnTo>
                    <a:pt x="996" y="756"/>
                  </a:lnTo>
                  <a:lnTo>
                    <a:pt x="996" y="444"/>
                  </a:lnTo>
                  <a:lnTo>
                    <a:pt x="1536" y="450"/>
                  </a:lnTo>
                  <a:lnTo>
                    <a:pt x="1548" y="0"/>
                  </a:lnTo>
                </a:path>
              </a:pathLst>
            </a:custGeom>
            <a:noFill/>
            <a:ln w="76200" cmpd="sng">
              <a:solidFill>
                <a:srgbClr val="008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3" name="Freeform 41">
              <a:extLst>
                <a:ext uri="{FF2B5EF4-FFF2-40B4-BE49-F238E27FC236}">
                  <a16:creationId xmlns="" xmlns:a16="http://schemas.microsoft.com/office/drawing/2014/main" id="{9388ABF1-273A-4281-9827-AC7EBC9251B0}"/>
                </a:ext>
              </a:extLst>
            </p:cNvPr>
            <p:cNvSpPr>
              <a:spLocks/>
            </p:cNvSpPr>
            <p:nvPr/>
          </p:nvSpPr>
          <p:spPr bwMode="auto">
            <a:xfrm>
              <a:off x="2178" y="1476"/>
              <a:ext cx="1284" cy="858"/>
            </a:xfrm>
            <a:custGeom>
              <a:avLst/>
              <a:gdLst>
                <a:gd name="T0" fmla="*/ 0 w 1284"/>
                <a:gd name="T1" fmla="*/ 0 h 858"/>
                <a:gd name="T2" fmla="*/ 144 w 1284"/>
                <a:gd name="T3" fmla="*/ 0 h 858"/>
                <a:gd name="T4" fmla="*/ 144 w 1284"/>
                <a:gd name="T5" fmla="*/ 210 h 858"/>
                <a:gd name="T6" fmla="*/ 282 w 1284"/>
                <a:gd name="T7" fmla="*/ 210 h 858"/>
                <a:gd name="T8" fmla="*/ 282 w 1284"/>
                <a:gd name="T9" fmla="*/ 396 h 858"/>
                <a:gd name="T10" fmla="*/ 552 w 1284"/>
                <a:gd name="T11" fmla="*/ 396 h 858"/>
                <a:gd name="T12" fmla="*/ 552 w 1284"/>
                <a:gd name="T13" fmla="*/ 468 h 858"/>
                <a:gd name="T14" fmla="*/ 720 w 1284"/>
                <a:gd name="T15" fmla="*/ 468 h 858"/>
                <a:gd name="T16" fmla="*/ 720 w 1284"/>
                <a:gd name="T17" fmla="*/ 666 h 858"/>
                <a:gd name="T18" fmla="*/ 984 w 1284"/>
                <a:gd name="T19" fmla="*/ 666 h 858"/>
                <a:gd name="T20" fmla="*/ 984 w 1284"/>
                <a:gd name="T21" fmla="*/ 858 h 858"/>
                <a:gd name="T22" fmla="*/ 1284 w 1284"/>
                <a:gd name="T23" fmla="*/ 85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4" h="858">
                  <a:moveTo>
                    <a:pt x="0" y="0"/>
                  </a:moveTo>
                  <a:lnTo>
                    <a:pt x="144" y="0"/>
                  </a:lnTo>
                  <a:lnTo>
                    <a:pt x="144" y="210"/>
                  </a:lnTo>
                  <a:lnTo>
                    <a:pt x="282" y="210"/>
                  </a:lnTo>
                  <a:lnTo>
                    <a:pt x="282" y="396"/>
                  </a:lnTo>
                  <a:lnTo>
                    <a:pt x="552" y="396"/>
                  </a:lnTo>
                  <a:lnTo>
                    <a:pt x="552" y="468"/>
                  </a:lnTo>
                  <a:lnTo>
                    <a:pt x="720" y="468"/>
                  </a:lnTo>
                  <a:lnTo>
                    <a:pt x="720" y="666"/>
                  </a:lnTo>
                  <a:lnTo>
                    <a:pt x="984" y="666"/>
                  </a:lnTo>
                  <a:lnTo>
                    <a:pt x="984" y="858"/>
                  </a:lnTo>
                  <a:lnTo>
                    <a:pt x="1284" y="858"/>
                  </a:lnTo>
                </a:path>
              </a:pathLst>
            </a:custGeom>
            <a:noFill/>
            <a:ln w="76200" cap="flat" cmpd="sng">
              <a:solidFill>
                <a:schemeClr val="fo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4" name="Text Box 42">
              <a:extLst>
                <a:ext uri="{FF2B5EF4-FFF2-40B4-BE49-F238E27FC236}">
                  <a16:creationId xmlns="" xmlns:a16="http://schemas.microsoft.com/office/drawing/2014/main" id="{58C03CCD-C369-4176-92ED-2075939B8955}"/>
                </a:ext>
              </a:extLst>
            </p:cNvPr>
            <p:cNvSpPr txBox="1">
              <a:spLocks noChangeArrowheads="1"/>
            </p:cNvSpPr>
            <p:nvPr/>
          </p:nvSpPr>
          <p:spPr bwMode="auto">
            <a:xfrm>
              <a:off x="2034" y="1686"/>
              <a:ext cx="1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spcBef>
                  <a:spcPct val="50000"/>
                </a:spcBef>
              </a:pPr>
              <a:r>
                <a:rPr lang="en-US" altLang="en-US" sz="2400" b="1">
                  <a:solidFill>
                    <a:srgbClr val="616265"/>
                  </a:solidFill>
                </a:rPr>
                <a:t>$</a:t>
              </a:r>
            </a:p>
          </p:txBody>
        </p:sp>
        <p:sp>
          <p:nvSpPr>
            <p:cNvPr id="45" name="Text Box 43">
              <a:extLst>
                <a:ext uri="{FF2B5EF4-FFF2-40B4-BE49-F238E27FC236}">
                  <a16:creationId xmlns="" xmlns:a16="http://schemas.microsoft.com/office/drawing/2014/main" id="{49EF8578-E25B-4576-9B31-E030A90B7832}"/>
                </a:ext>
              </a:extLst>
            </p:cNvPr>
            <p:cNvSpPr txBox="1">
              <a:spLocks noChangeArrowheads="1"/>
            </p:cNvSpPr>
            <p:nvPr/>
          </p:nvSpPr>
          <p:spPr bwMode="auto">
            <a:xfrm>
              <a:off x="2664" y="2196"/>
              <a:ext cx="5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363">
                <a:spcBef>
                  <a:spcPct val="50000"/>
                </a:spcBef>
              </a:pPr>
              <a:r>
                <a:rPr lang="en-US" altLang="en-US" sz="2000" b="1">
                  <a:solidFill>
                    <a:srgbClr val="616265"/>
                  </a:solidFill>
                </a:rPr>
                <a:t>MW</a:t>
              </a:r>
            </a:p>
          </p:txBody>
        </p:sp>
      </p:grpSp>
      <p:sp>
        <p:nvSpPr>
          <p:cNvPr id="46" name="Line 45">
            <a:extLst>
              <a:ext uri="{FF2B5EF4-FFF2-40B4-BE49-F238E27FC236}">
                <a16:creationId xmlns="" xmlns:a16="http://schemas.microsoft.com/office/drawing/2014/main" id="{7AEFFB74-7B18-4EBB-B10C-532FED7F05FE}"/>
              </a:ext>
            </a:extLst>
          </p:cNvPr>
          <p:cNvSpPr>
            <a:spLocks noChangeShapeType="1"/>
          </p:cNvSpPr>
          <p:nvPr/>
        </p:nvSpPr>
        <p:spPr bwMode="auto">
          <a:xfrm flipH="1">
            <a:off x="4105003" y="2141534"/>
            <a:ext cx="1265237" cy="0"/>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47" name="Line 46">
            <a:extLst>
              <a:ext uri="{FF2B5EF4-FFF2-40B4-BE49-F238E27FC236}">
                <a16:creationId xmlns="" xmlns:a16="http://schemas.microsoft.com/office/drawing/2014/main" id="{FEBFFC74-9B7F-4F15-9403-BFA077EA5411}"/>
              </a:ext>
            </a:extLst>
          </p:cNvPr>
          <p:cNvSpPr>
            <a:spLocks noChangeShapeType="1"/>
          </p:cNvSpPr>
          <p:nvPr/>
        </p:nvSpPr>
        <p:spPr bwMode="auto">
          <a:xfrm>
            <a:off x="7918178" y="2122484"/>
            <a:ext cx="1311275" cy="11112"/>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nvGrpSpPr>
          <p:cNvPr id="48" name="Group 47">
            <a:extLst>
              <a:ext uri="{FF2B5EF4-FFF2-40B4-BE49-F238E27FC236}">
                <a16:creationId xmlns="" xmlns:a16="http://schemas.microsoft.com/office/drawing/2014/main" id="{B00DE390-54DE-4AAC-BEB4-6E36A1E53C56}"/>
              </a:ext>
            </a:extLst>
          </p:cNvPr>
          <p:cNvGrpSpPr>
            <a:grpSpLocks/>
          </p:cNvGrpSpPr>
          <p:nvPr/>
        </p:nvGrpSpPr>
        <p:grpSpPr bwMode="auto">
          <a:xfrm>
            <a:off x="2260328" y="2028821"/>
            <a:ext cx="1651000" cy="1284288"/>
            <a:chOff x="111" y="1678"/>
            <a:chExt cx="1040" cy="809"/>
          </a:xfrm>
        </p:grpSpPr>
        <p:sp>
          <p:nvSpPr>
            <p:cNvPr id="49" name="AutoShape 48">
              <a:extLst>
                <a:ext uri="{FF2B5EF4-FFF2-40B4-BE49-F238E27FC236}">
                  <a16:creationId xmlns="" xmlns:a16="http://schemas.microsoft.com/office/drawing/2014/main" id="{04F21D5B-4FEE-4CB6-B04F-8463250867F8}"/>
                </a:ext>
              </a:extLst>
            </p:cNvPr>
            <p:cNvSpPr>
              <a:spLocks noChangeArrowheads="1"/>
            </p:cNvSpPr>
            <p:nvPr/>
          </p:nvSpPr>
          <p:spPr bwMode="auto">
            <a:xfrm rot="1082171">
              <a:off x="292" y="1693"/>
              <a:ext cx="160" cy="484"/>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0" name="AutoShape 49">
              <a:extLst>
                <a:ext uri="{FF2B5EF4-FFF2-40B4-BE49-F238E27FC236}">
                  <a16:creationId xmlns="" xmlns:a16="http://schemas.microsoft.com/office/drawing/2014/main" id="{A6A383B5-2122-40F5-ADA3-D458F7702DBD}"/>
                </a:ext>
              </a:extLst>
            </p:cNvPr>
            <p:cNvSpPr>
              <a:spLocks noChangeArrowheads="1"/>
            </p:cNvSpPr>
            <p:nvPr/>
          </p:nvSpPr>
          <p:spPr bwMode="auto">
            <a:xfrm rot="-239065">
              <a:off x="629" y="1717"/>
              <a:ext cx="160" cy="488"/>
            </a:xfrm>
            <a:prstGeom prst="triangle">
              <a:avLst>
                <a:gd name="adj" fmla="val 65148"/>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1" name="AutoShape 50">
              <a:extLst>
                <a:ext uri="{FF2B5EF4-FFF2-40B4-BE49-F238E27FC236}">
                  <a16:creationId xmlns="" xmlns:a16="http://schemas.microsoft.com/office/drawing/2014/main" id="{51104EE7-1E2F-478D-9C37-A71ECD18A2E5}"/>
                </a:ext>
              </a:extLst>
            </p:cNvPr>
            <p:cNvSpPr>
              <a:spLocks noChangeArrowheads="1"/>
            </p:cNvSpPr>
            <p:nvPr/>
          </p:nvSpPr>
          <p:spPr bwMode="auto">
            <a:xfrm rot="-1259591">
              <a:off x="923" y="1678"/>
              <a:ext cx="143" cy="506"/>
            </a:xfrm>
            <a:prstGeom prst="triangle">
              <a:avLst>
                <a:gd name="adj" fmla="val 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52" name="Group 51">
              <a:extLst>
                <a:ext uri="{FF2B5EF4-FFF2-40B4-BE49-F238E27FC236}">
                  <a16:creationId xmlns="" xmlns:a16="http://schemas.microsoft.com/office/drawing/2014/main" id="{CEE74BC1-53CD-4514-9FAE-2F57357F2007}"/>
                </a:ext>
              </a:extLst>
            </p:cNvPr>
            <p:cNvGrpSpPr>
              <a:grpSpLocks/>
            </p:cNvGrpSpPr>
            <p:nvPr/>
          </p:nvGrpSpPr>
          <p:grpSpPr bwMode="auto">
            <a:xfrm>
              <a:off x="501" y="2140"/>
              <a:ext cx="387" cy="347"/>
              <a:chOff x="501" y="2140"/>
              <a:chExt cx="387" cy="347"/>
            </a:xfrm>
          </p:grpSpPr>
          <p:sp>
            <p:nvSpPr>
              <p:cNvPr id="60" name="AutoShape 52">
                <a:extLst>
                  <a:ext uri="{FF2B5EF4-FFF2-40B4-BE49-F238E27FC236}">
                    <a16:creationId xmlns="" xmlns:a16="http://schemas.microsoft.com/office/drawing/2014/main" id="{BFD1B0EA-8723-4770-AF80-B960DF941A9D}"/>
                  </a:ext>
                </a:extLst>
              </p:cNvPr>
              <p:cNvSpPr>
                <a:spLocks noChangeArrowheads="1"/>
              </p:cNvSpPr>
              <p:nvPr/>
            </p:nvSpPr>
            <p:spPr bwMode="auto">
              <a:xfrm>
                <a:off x="501" y="2140"/>
                <a:ext cx="387" cy="347"/>
              </a:xfrm>
              <a:prstGeom prst="cube">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61" name="Line 53">
                <a:extLst>
                  <a:ext uri="{FF2B5EF4-FFF2-40B4-BE49-F238E27FC236}">
                    <a16:creationId xmlns="" xmlns:a16="http://schemas.microsoft.com/office/drawing/2014/main" id="{7B48BB82-22AF-4939-B170-9EC9C6741E9E}"/>
                  </a:ext>
                </a:extLst>
              </p:cNvPr>
              <p:cNvSpPr>
                <a:spLocks noChangeShapeType="1"/>
              </p:cNvSpPr>
              <p:nvPr/>
            </p:nvSpPr>
            <p:spPr bwMode="auto">
              <a:xfrm>
                <a:off x="542" y="2275"/>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2" name="Line 54">
                <a:extLst>
                  <a:ext uri="{FF2B5EF4-FFF2-40B4-BE49-F238E27FC236}">
                    <a16:creationId xmlns="" xmlns:a16="http://schemas.microsoft.com/office/drawing/2014/main" id="{403ED22F-A39D-4F07-AEA8-8C44335AAC44}"/>
                  </a:ext>
                </a:extLst>
              </p:cNvPr>
              <p:cNvSpPr>
                <a:spLocks noChangeShapeType="1"/>
              </p:cNvSpPr>
              <p:nvPr/>
            </p:nvSpPr>
            <p:spPr bwMode="auto">
              <a:xfrm>
                <a:off x="541" y="2308"/>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3" name="Line 55">
                <a:extLst>
                  <a:ext uri="{FF2B5EF4-FFF2-40B4-BE49-F238E27FC236}">
                    <a16:creationId xmlns="" xmlns:a16="http://schemas.microsoft.com/office/drawing/2014/main" id="{CC066D29-C6B6-4116-A330-7A27B492C2C3}"/>
                  </a:ext>
                </a:extLst>
              </p:cNvPr>
              <p:cNvSpPr>
                <a:spLocks noChangeShapeType="1"/>
              </p:cNvSpPr>
              <p:nvPr/>
            </p:nvSpPr>
            <p:spPr bwMode="auto">
              <a:xfrm>
                <a:off x="539" y="2341"/>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4" name="Line 56">
                <a:extLst>
                  <a:ext uri="{FF2B5EF4-FFF2-40B4-BE49-F238E27FC236}">
                    <a16:creationId xmlns="" xmlns:a16="http://schemas.microsoft.com/office/drawing/2014/main" id="{D9CE0CAD-7BAD-4780-A91C-32A86C527EB4}"/>
                  </a:ext>
                </a:extLst>
              </p:cNvPr>
              <p:cNvSpPr>
                <a:spLocks noChangeShapeType="1"/>
              </p:cNvSpPr>
              <p:nvPr/>
            </p:nvSpPr>
            <p:spPr bwMode="auto">
              <a:xfrm>
                <a:off x="538" y="2373"/>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5" name="Line 57">
                <a:extLst>
                  <a:ext uri="{FF2B5EF4-FFF2-40B4-BE49-F238E27FC236}">
                    <a16:creationId xmlns="" xmlns:a16="http://schemas.microsoft.com/office/drawing/2014/main" id="{020A0F47-04AE-4686-9473-7F5EE30C5E15}"/>
                  </a:ext>
                </a:extLst>
              </p:cNvPr>
              <p:cNvSpPr>
                <a:spLocks noChangeShapeType="1"/>
              </p:cNvSpPr>
              <p:nvPr/>
            </p:nvSpPr>
            <p:spPr bwMode="auto">
              <a:xfrm>
                <a:off x="536" y="2406"/>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6" name="Line 58">
                <a:extLst>
                  <a:ext uri="{FF2B5EF4-FFF2-40B4-BE49-F238E27FC236}">
                    <a16:creationId xmlns="" xmlns:a16="http://schemas.microsoft.com/office/drawing/2014/main" id="{CC0A5AB7-284C-4654-A22E-5B0698F8AA7B}"/>
                  </a:ext>
                </a:extLst>
              </p:cNvPr>
              <p:cNvSpPr>
                <a:spLocks noChangeShapeType="1"/>
              </p:cNvSpPr>
              <p:nvPr/>
            </p:nvSpPr>
            <p:spPr bwMode="auto">
              <a:xfrm>
                <a:off x="534" y="2438"/>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7" name="Line 59">
                <a:extLst>
                  <a:ext uri="{FF2B5EF4-FFF2-40B4-BE49-F238E27FC236}">
                    <a16:creationId xmlns="" xmlns:a16="http://schemas.microsoft.com/office/drawing/2014/main" id="{4656BF96-6891-4140-9F6F-E2A0B4A1331F}"/>
                  </a:ext>
                </a:extLst>
              </p:cNvPr>
              <p:cNvSpPr>
                <a:spLocks noChangeShapeType="1"/>
              </p:cNvSpPr>
              <p:nvPr/>
            </p:nvSpPr>
            <p:spPr bwMode="auto">
              <a:xfrm flipV="1">
                <a:off x="828" y="220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8" name="Line 60">
                <a:extLst>
                  <a:ext uri="{FF2B5EF4-FFF2-40B4-BE49-F238E27FC236}">
                    <a16:creationId xmlns="" xmlns:a16="http://schemas.microsoft.com/office/drawing/2014/main" id="{7DCEAF12-EE01-49D9-B9D0-BBC0819CC39A}"/>
                  </a:ext>
                </a:extLst>
              </p:cNvPr>
              <p:cNvSpPr>
                <a:spLocks noChangeShapeType="1"/>
              </p:cNvSpPr>
              <p:nvPr/>
            </p:nvSpPr>
            <p:spPr bwMode="auto">
              <a:xfrm flipV="1">
                <a:off x="828" y="2241"/>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69" name="Line 61">
                <a:extLst>
                  <a:ext uri="{FF2B5EF4-FFF2-40B4-BE49-F238E27FC236}">
                    <a16:creationId xmlns="" xmlns:a16="http://schemas.microsoft.com/office/drawing/2014/main" id="{A9040DD9-5955-4135-BF20-B9041025C0FB}"/>
                  </a:ext>
                </a:extLst>
              </p:cNvPr>
              <p:cNvSpPr>
                <a:spLocks noChangeShapeType="1"/>
              </p:cNvSpPr>
              <p:nvPr/>
            </p:nvSpPr>
            <p:spPr bwMode="auto">
              <a:xfrm flipV="1">
                <a:off x="828" y="228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70" name="Line 62">
                <a:extLst>
                  <a:ext uri="{FF2B5EF4-FFF2-40B4-BE49-F238E27FC236}">
                    <a16:creationId xmlns="" xmlns:a16="http://schemas.microsoft.com/office/drawing/2014/main" id="{164E5376-954E-4040-8E6C-A5C8B0FED20B}"/>
                  </a:ext>
                </a:extLst>
              </p:cNvPr>
              <p:cNvSpPr>
                <a:spLocks noChangeShapeType="1"/>
              </p:cNvSpPr>
              <p:nvPr/>
            </p:nvSpPr>
            <p:spPr bwMode="auto">
              <a:xfrm flipV="1">
                <a:off x="828" y="2324"/>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71" name="Line 63">
                <a:extLst>
                  <a:ext uri="{FF2B5EF4-FFF2-40B4-BE49-F238E27FC236}">
                    <a16:creationId xmlns="" xmlns:a16="http://schemas.microsoft.com/office/drawing/2014/main" id="{3289CAE7-BD32-4832-9FEE-BC6CCE60C997}"/>
                  </a:ext>
                </a:extLst>
              </p:cNvPr>
              <p:cNvSpPr>
                <a:spLocks noChangeShapeType="1"/>
              </p:cNvSpPr>
              <p:nvPr/>
            </p:nvSpPr>
            <p:spPr bwMode="auto">
              <a:xfrm flipV="1">
                <a:off x="828" y="2366"/>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grpSp>
        <p:grpSp>
          <p:nvGrpSpPr>
            <p:cNvPr id="53" name="Group 64">
              <a:extLst>
                <a:ext uri="{FF2B5EF4-FFF2-40B4-BE49-F238E27FC236}">
                  <a16:creationId xmlns="" xmlns:a16="http://schemas.microsoft.com/office/drawing/2014/main" id="{C32D21C3-9F1D-45EF-BB4C-B15A6E99C300}"/>
                </a:ext>
              </a:extLst>
            </p:cNvPr>
            <p:cNvGrpSpPr>
              <a:grpSpLocks/>
            </p:cNvGrpSpPr>
            <p:nvPr/>
          </p:nvGrpSpPr>
          <p:grpSpPr bwMode="auto">
            <a:xfrm>
              <a:off x="111" y="2134"/>
              <a:ext cx="341" cy="336"/>
              <a:chOff x="111" y="2134"/>
              <a:chExt cx="341" cy="336"/>
            </a:xfrm>
          </p:grpSpPr>
          <p:sp>
            <p:nvSpPr>
              <p:cNvPr id="58" name="AutoShape 65">
                <a:extLst>
                  <a:ext uri="{FF2B5EF4-FFF2-40B4-BE49-F238E27FC236}">
                    <a16:creationId xmlns="" xmlns:a16="http://schemas.microsoft.com/office/drawing/2014/main" id="{4902F628-1188-41A1-A459-158F7CDFE32B}"/>
                  </a:ext>
                </a:extLst>
              </p:cNvPr>
              <p:cNvSpPr>
                <a:spLocks noChangeArrowheads="1"/>
              </p:cNvSpPr>
              <p:nvPr/>
            </p:nvSpPr>
            <p:spPr bwMode="auto">
              <a:xfrm>
                <a:off x="111" y="2134"/>
                <a:ext cx="341" cy="336"/>
              </a:xfrm>
              <a:prstGeom prst="cube">
                <a:avLst>
                  <a:gd name="adj" fmla="val 2522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59" name="Rectangle 66">
                <a:extLst>
                  <a:ext uri="{FF2B5EF4-FFF2-40B4-BE49-F238E27FC236}">
                    <a16:creationId xmlns="" xmlns:a16="http://schemas.microsoft.com/office/drawing/2014/main" id="{5548403A-8157-4C15-BC99-F62AFC3EDB5C}"/>
                  </a:ext>
                </a:extLst>
              </p:cNvPr>
              <p:cNvSpPr>
                <a:spLocks noChangeArrowheads="1"/>
              </p:cNvSpPr>
              <p:nvPr/>
            </p:nvSpPr>
            <p:spPr bwMode="auto">
              <a:xfrm>
                <a:off x="166" y="2260"/>
                <a:ext cx="151" cy="14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grpSp>
        <p:grpSp>
          <p:nvGrpSpPr>
            <p:cNvPr id="54" name="Group 67">
              <a:extLst>
                <a:ext uri="{FF2B5EF4-FFF2-40B4-BE49-F238E27FC236}">
                  <a16:creationId xmlns="" xmlns:a16="http://schemas.microsoft.com/office/drawing/2014/main" id="{380946BC-D642-4355-8648-56D2136D5652}"/>
                </a:ext>
              </a:extLst>
            </p:cNvPr>
            <p:cNvGrpSpPr>
              <a:grpSpLocks/>
            </p:cNvGrpSpPr>
            <p:nvPr/>
          </p:nvGrpSpPr>
          <p:grpSpPr bwMode="auto">
            <a:xfrm>
              <a:off x="1011" y="2014"/>
              <a:ext cx="140" cy="461"/>
              <a:chOff x="15866" y="12816"/>
              <a:chExt cx="590" cy="1842"/>
            </a:xfrm>
          </p:grpSpPr>
          <p:sp>
            <p:nvSpPr>
              <p:cNvPr id="55" name="AutoShape 68">
                <a:extLst>
                  <a:ext uri="{FF2B5EF4-FFF2-40B4-BE49-F238E27FC236}">
                    <a16:creationId xmlns="" xmlns:a16="http://schemas.microsoft.com/office/drawing/2014/main" id="{1AE70AB1-6B6F-42AB-B5A7-3B5EFACF7BA2}"/>
                  </a:ext>
                </a:extLst>
              </p:cNvPr>
              <p:cNvSpPr>
                <a:spLocks noChangeArrowheads="1"/>
              </p:cNvSpPr>
              <p:nvPr/>
            </p:nvSpPr>
            <p:spPr bwMode="auto">
              <a:xfrm>
                <a:off x="15866" y="13007"/>
                <a:ext cx="590" cy="1651"/>
              </a:xfrm>
              <a:prstGeom prst="can">
                <a:avLst>
                  <a:gd name="adj" fmla="val 3928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56" name="Line 69">
                <a:extLst>
                  <a:ext uri="{FF2B5EF4-FFF2-40B4-BE49-F238E27FC236}">
                    <a16:creationId xmlns="" xmlns:a16="http://schemas.microsoft.com/office/drawing/2014/main" id="{2A115EB8-DA8C-49A1-86FC-9ED45D4A9031}"/>
                  </a:ext>
                </a:extLst>
              </p:cNvPr>
              <p:cNvSpPr>
                <a:spLocks noChangeShapeType="1"/>
              </p:cNvSpPr>
              <p:nvPr/>
            </p:nvSpPr>
            <p:spPr bwMode="auto">
              <a:xfrm>
                <a:off x="16080" y="12816"/>
                <a:ext cx="0" cy="3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sp>
            <p:nvSpPr>
              <p:cNvPr id="57" name="Line 70">
                <a:extLst>
                  <a:ext uri="{FF2B5EF4-FFF2-40B4-BE49-F238E27FC236}">
                    <a16:creationId xmlns="" xmlns:a16="http://schemas.microsoft.com/office/drawing/2014/main" id="{C72C2E5F-52EB-4DD2-A8FA-1FE5C679984F}"/>
                  </a:ext>
                </a:extLst>
              </p:cNvPr>
              <p:cNvSpPr>
                <a:spLocks noChangeShapeType="1"/>
              </p:cNvSpPr>
              <p:nvPr/>
            </p:nvSpPr>
            <p:spPr bwMode="auto">
              <a:xfrm>
                <a:off x="16272" y="12864"/>
                <a:ext cx="0" cy="3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grpSp>
      <p:grpSp>
        <p:nvGrpSpPr>
          <p:cNvPr id="72" name="Group 71">
            <a:extLst>
              <a:ext uri="{FF2B5EF4-FFF2-40B4-BE49-F238E27FC236}">
                <a16:creationId xmlns="" xmlns:a16="http://schemas.microsoft.com/office/drawing/2014/main" id="{F315AE44-B2BB-46CE-BAB5-7EA84806ABD5}"/>
              </a:ext>
            </a:extLst>
          </p:cNvPr>
          <p:cNvGrpSpPr>
            <a:grpSpLocks/>
          </p:cNvGrpSpPr>
          <p:nvPr/>
        </p:nvGrpSpPr>
        <p:grpSpPr bwMode="auto">
          <a:xfrm>
            <a:off x="2363515" y="1730371"/>
            <a:ext cx="1744663" cy="617538"/>
            <a:chOff x="4634" y="3212"/>
            <a:chExt cx="493" cy="95"/>
          </a:xfrm>
        </p:grpSpPr>
        <p:sp>
          <p:nvSpPr>
            <p:cNvPr id="73" name="Rectangle 72">
              <a:extLst>
                <a:ext uri="{FF2B5EF4-FFF2-40B4-BE49-F238E27FC236}">
                  <a16:creationId xmlns="" xmlns:a16="http://schemas.microsoft.com/office/drawing/2014/main" id="{08106799-97B7-4466-A7A2-902604B3DA07}"/>
                </a:ext>
              </a:extLst>
            </p:cNvPr>
            <p:cNvSpPr>
              <a:spLocks noChangeArrowheads="1"/>
            </p:cNvSpPr>
            <p:nvPr/>
          </p:nvSpPr>
          <p:spPr bwMode="auto">
            <a:xfrm>
              <a:off x="4987" y="3249"/>
              <a:ext cx="136"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4" name="Rectangle 73">
              <a:extLst>
                <a:ext uri="{FF2B5EF4-FFF2-40B4-BE49-F238E27FC236}">
                  <a16:creationId xmlns="" xmlns:a16="http://schemas.microsoft.com/office/drawing/2014/main" id="{0F9FF560-2BD0-454E-990E-C36AE693D167}"/>
                </a:ext>
              </a:extLst>
            </p:cNvPr>
            <p:cNvSpPr>
              <a:spLocks noChangeArrowheads="1"/>
            </p:cNvSpPr>
            <p:nvPr/>
          </p:nvSpPr>
          <p:spPr bwMode="auto">
            <a:xfrm>
              <a:off x="4987" y="3275"/>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5" name="Rectangle 74">
              <a:extLst>
                <a:ext uri="{FF2B5EF4-FFF2-40B4-BE49-F238E27FC236}">
                  <a16:creationId xmlns="" xmlns:a16="http://schemas.microsoft.com/office/drawing/2014/main" id="{1B8470BF-6ED4-4478-BC9D-98FB68B38ACF}"/>
                </a:ext>
              </a:extLst>
            </p:cNvPr>
            <p:cNvSpPr>
              <a:spLocks noChangeArrowheads="1"/>
            </p:cNvSpPr>
            <p:nvPr/>
          </p:nvSpPr>
          <p:spPr bwMode="auto">
            <a:xfrm>
              <a:off x="4987" y="3283"/>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6" name="Rectangle 75">
              <a:extLst>
                <a:ext uri="{FF2B5EF4-FFF2-40B4-BE49-F238E27FC236}">
                  <a16:creationId xmlns="" xmlns:a16="http://schemas.microsoft.com/office/drawing/2014/main" id="{A07FD32C-6D6A-4E68-BD27-274942874DAC}"/>
                </a:ext>
              </a:extLst>
            </p:cNvPr>
            <p:cNvSpPr>
              <a:spLocks noChangeArrowheads="1"/>
            </p:cNvSpPr>
            <p:nvPr/>
          </p:nvSpPr>
          <p:spPr bwMode="auto">
            <a:xfrm>
              <a:off x="4987" y="3291"/>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7" name="Rectangle 76">
              <a:extLst>
                <a:ext uri="{FF2B5EF4-FFF2-40B4-BE49-F238E27FC236}">
                  <a16:creationId xmlns="" xmlns:a16="http://schemas.microsoft.com/office/drawing/2014/main" id="{5C2EA052-CCD9-4B1F-8930-204598DDC368}"/>
                </a:ext>
              </a:extLst>
            </p:cNvPr>
            <p:cNvSpPr>
              <a:spLocks noChangeArrowheads="1"/>
            </p:cNvSpPr>
            <p:nvPr/>
          </p:nvSpPr>
          <p:spPr bwMode="auto">
            <a:xfrm>
              <a:off x="4987" y="3299"/>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8" name="Rectangle 77">
              <a:extLst>
                <a:ext uri="{FF2B5EF4-FFF2-40B4-BE49-F238E27FC236}">
                  <a16:creationId xmlns="" xmlns:a16="http://schemas.microsoft.com/office/drawing/2014/main" id="{6CC64309-DB82-43F9-969F-6018531FF079}"/>
                </a:ext>
              </a:extLst>
            </p:cNvPr>
            <p:cNvSpPr>
              <a:spLocks noChangeArrowheads="1"/>
            </p:cNvSpPr>
            <p:nvPr/>
          </p:nvSpPr>
          <p:spPr bwMode="auto">
            <a:xfrm>
              <a:off x="4987" y="3267"/>
              <a:ext cx="136"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79" name="Rectangle 78">
              <a:extLst>
                <a:ext uri="{FF2B5EF4-FFF2-40B4-BE49-F238E27FC236}">
                  <a16:creationId xmlns="" xmlns:a16="http://schemas.microsoft.com/office/drawing/2014/main" id="{6B0B8D29-842D-46EB-BE22-7659CD54149C}"/>
                </a:ext>
              </a:extLst>
            </p:cNvPr>
            <p:cNvSpPr>
              <a:spLocks noChangeArrowheads="1"/>
            </p:cNvSpPr>
            <p:nvPr/>
          </p:nvSpPr>
          <p:spPr bwMode="auto">
            <a:xfrm>
              <a:off x="4987"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0" name="Rectangle 79">
              <a:extLst>
                <a:ext uri="{FF2B5EF4-FFF2-40B4-BE49-F238E27FC236}">
                  <a16:creationId xmlns="" xmlns:a16="http://schemas.microsoft.com/office/drawing/2014/main" id="{803FDE55-3880-4990-B6E4-3946A33CC8C1}"/>
                </a:ext>
              </a:extLst>
            </p:cNvPr>
            <p:cNvSpPr>
              <a:spLocks noChangeArrowheads="1"/>
            </p:cNvSpPr>
            <p:nvPr/>
          </p:nvSpPr>
          <p:spPr bwMode="auto">
            <a:xfrm>
              <a:off x="5119"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1" name="Rectangle 80">
              <a:extLst>
                <a:ext uri="{FF2B5EF4-FFF2-40B4-BE49-F238E27FC236}">
                  <a16:creationId xmlns="" xmlns:a16="http://schemas.microsoft.com/office/drawing/2014/main" id="{9F149F1F-515E-411B-91A1-A30CCF5F6201}"/>
                </a:ext>
              </a:extLst>
            </p:cNvPr>
            <p:cNvSpPr>
              <a:spLocks noChangeArrowheads="1"/>
            </p:cNvSpPr>
            <p:nvPr/>
          </p:nvSpPr>
          <p:spPr bwMode="auto">
            <a:xfrm>
              <a:off x="4987" y="3222"/>
              <a:ext cx="140" cy="32"/>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2" name="Rectangle 81">
              <a:extLst>
                <a:ext uri="{FF2B5EF4-FFF2-40B4-BE49-F238E27FC236}">
                  <a16:creationId xmlns="" xmlns:a16="http://schemas.microsoft.com/office/drawing/2014/main" id="{0C5710BA-0E54-4C6D-A25C-67D47B571FDF}"/>
                </a:ext>
              </a:extLst>
            </p:cNvPr>
            <p:cNvSpPr>
              <a:spLocks noChangeArrowheads="1"/>
            </p:cNvSpPr>
            <p:nvPr/>
          </p:nvSpPr>
          <p:spPr bwMode="auto">
            <a:xfrm>
              <a:off x="4987" y="3222"/>
              <a:ext cx="140" cy="32"/>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83" name="Rectangle 82">
              <a:extLst>
                <a:ext uri="{FF2B5EF4-FFF2-40B4-BE49-F238E27FC236}">
                  <a16:creationId xmlns="" xmlns:a16="http://schemas.microsoft.com/office/drawing/2014/main" id="{731E11D1-699D-4D21-A3EA-AFDBE3F6C169}"/>
                </a:ext>
              </a:extLst>
            </p:cNvPr>
            <p:cNvSpPr>
              <a:spLocks noChangeArrowheads="1"/>
            </p:cNvSpPr>
            <p:nvPr/>
          </p:nvSpPr>
          <p:spPr bwMode="auto">
            <a:xfrm>
              <a:off x="4987" y="3256"/>
              <a:ext cx="136" cy="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4" name="Rectangle 83">
              <a:extLst>
                <a:ext uri="{FF2B5EF4-FFF2-40B4-BE49-F238E27FC236}">
                  <a16:creationId xmlns="" xmlns:a16="http://schemas.microsoft.com/office/drawing/2014/main" id="{CAC1D2BD-DFDA-488F-AC5E-95E0A2CF02BB}"/>
                </a:ext>
              </a:extLst>
            </p:cNvPr>
            <p:cNvSpPr>
              <a:spLocks noChangeArrowheads="1"/>
            </p:cNvSpPr>
            <p:nvPr/>
          </p:nvSpPr>
          <p:spPr bwMode="auto">
            <a:xfrm>
              <a:off x="5004" y="3264"/>
              <a:ext cx="101" cy="41"/>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5" name="Rectangle 84">
              <a:extLst>
                <a:ext uri="{FF2B5EF4-FFF2-40B4-BE49-F238E27FC236}">
                  <a16:creationId xmlns="" xmlns:a16="http://schemas.microsoft.com/office/drawing/2014/main" id="{94585C06-E81D-4633-A895-D0C788AA2C26}"/>
                </a:ext>
              </a:extLst>
            </p:cNvPr>
            <p:cNvSpPr>
              <a:spLocks noChangeArrowheads="1"/>
            </p:cNvSpPr>
            <p:nvPr/>
          </p:nvSpPr>
          <p:spPr bwMode="auto">
            <a:xfrm>
              <a:off x="5004" y="3264"/>
              <a:ext cx="101" cy="41"/>
            </a:xfrm>
            <a:prstGeom prst="rect">
              <a:avLst/>
            </a:prstGeom>
            <a:noFill/>
            <a:ln w="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86" name="Rectangle 85">
              <a:extLst>
                <a:ext uri="{FF2B5EF4-FFF2-40B4-BE49-F238E27FC236}">
                  <a16:creationId xmlns="" xmlns:a16="http://schemas.microsoft.com/office/drawing/2014/main" id="{FB64A33E-429B-4718-B5D5-75A67CA162EA}"/>
                </a:ext>
              </a:extLst>
            </p:cNvPr>
            <p:cNvSpPr>
              <a:spLocks noChangeArrowheads="1"/>
            </p:cNvSpPr>
            <p:nvPr/>
          </p:nvSpPr>
          <p:spPr bwMode="auto">
            <a:xfrm>
              <a:off x="5009"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7" name="Rectangle 86">
              <a:extLst>
                <a:ext uri="{FF2B5EF4-FFF2-40B4-BE49-F238E27FC236}">
                  <a16:creationId xmlns="" xmlns:a16="http://schemas.microsoft.com/office/drawing/2014/main" id="{46965F12-149A-402D-99B0-27BCA773EE1A}"/>
                </a:ext>
              </a:extLst>
            </p:cNvPr>
            <p:cNvSpPr>
              <a:spLocks noChangeArrowheads="1"/>
            </p:cNvSpPr>
            <p:nvPr/>
          </p:nvSpPr>
          <p:spPr bwMode="auto">
            <a:xfrm>
              <a:off x="5009"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88" name="Rectangle 87">
              <a:extLst>
                <a:ext uri="{FF2B5EF4-FFF2-40B4-BE49-F238E27FC236}">
                  <a16:creationId xmlns="" xmlns:a16="http://schemas.microsoft.com/office/drawing/2014/main" id="{2747E818-D199-4543-8670-F8BBA1B5ABF5}"/>
                </a:ext>
              </a:extLst>
            </p:cNvPr>
            <p:cNvSpPr>
              <a:spLocks noChangeArrowheads="1"/>
            </p:cNvSpPr>
            <p:nvPr/>
          </p:nvSpPr>
          <p:spPr bwMode="auto">
            <a:xfrm>
              <a:off x="5032"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89" name="Rectangle 88">
              <a:extLst>
                <a:ext uri="{FF2B5EF4-FFF2-40B4-BE49-F238E27FC236}">
                  <a16:creationId xmlns="" xmlns:a16="http://schemas.microsoft.com/office/drawing/2014/main" id="{6CB5CFC6-9216-4CEA-AD54-73BC680FCFE2}"/>
                </a:ext>
              </a:extLst>
            </p:cNvPr>
            <p:cNvSpPr>
              <a:spLocks noChangeArrowheads="1"/>
            </p:cNvSpPr>
            <p:nvPr/>
          </p:nvSpPr>
          <p:spPr bwMode="auto">
            <a:xfrm>
              <a:off x="5032"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0" name="Rectangle 89">
              <a:extLst>
                <a:ext uri="{FF2B5EF4-FFF2-40B4-BE49-F238E27FC236}">
                  <a16:creationId xmlns="" xmlns:a16="http://schemas.microsoft.com/office/drawing/2014/main" id="{F1F460E4-F27E-4B2F-AE42-801D0E4327B7}"/>
                </a:ext>
              </a:extLst>
            </p:cNvPr>
            <p:cNvSpPr>
              <a:spLocks noChangeArrowheads="1"/>
            </p:cNvSpPr>
            <p:nvPr/>
          </p:nvSpPr>
          <p:spPr bwMode="auto">
            <a:xfrm>
              <a:off x="5056"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1" name="Rectangle 90">
              <a:extLst>
                <a:ext uri="{FF2B5EF4-FFF2-40B4-BE49-F238E27FC236}">
                  <a16:creationId xmlns="" xmlns:a16="http://schemas.microsoft.com/office/drawing/2014/main" id="{7C06CCE8-3BFC-4632-A66F-6390F8C86394}"/>
                </a:ext>
              </a:extLst>
            </p:cNvPr>
            <p:cNvSpPr>
              <a:spLocks noChangeArrowheads="1"/>
            </p:cNvSpPr>
            <p:nvPr/>
          </p:nvSpPr>
          <p:spPr bwMode="auto">
            <a:xfrm>
              <a:off x="5056"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2" name="Rectangle 91">
              <a:extLst>
                <a:ext uri="{FF2B5EF4-FFF2-40B4-BE49-F238E27FC236}">
                  <a16:creationId xmlns="" xmlns:a16="http://schemas.microsoft.com/office/drawing/2014/main" id="{5BFF025A-E360-4986-842C-C4E82D0C3234}"/>
                </a:ext>
              </a:extLst>
            </p:cNvPr>
            <p:cNvSpPr>
              <a:spLocks noChangeArrowheads="1"/>
            </p:cNvSpPr>
            <p:nvPr/>
          </p:nvSpPr>
          <p:spPr bwMode="auto">
            <a:xfrm>
              <a:off x="5080" y="3294"/>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3" name="Rectangle 92">
              <a:extLst>
                <a:ext uri="{FF2B5EF4-FFF2-40B4-BE49-F238E27FC236}">
                  <a16:creationId xmlns="" xmlns:a16="http://schemas.microsoft.com/office/drawing/2014/main" id="{AD2A825D-5712-4A2B-B53E-F07636DD4EB7}"/>
                </a:ext>
              </a:extLst>
            </p:cNvPr>
            <p:cNvSpPr>
              <a:spLocks noChangeArrowheads="1"/>
            </p:cNvSpPr>
            <p:nvPr/>
          </p:nvSpPr>
          <p:spPr bwMode="auto">
            <a:xfrm>
              <a:off x="5080" y="3294"/>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4" name="Rectangle 93">
              <a:extLst>
                <a:ext uri="{FF2B5EF4-FFF2-40B4-BE49-F238E27FC236}">
                  <a16:creationId xmlns="" xmlns:a16="http://schemas.microsoft.com/office/drawing/2014/main" id="{6414E5D3-1A24-435E-B6C8-6C8C8F52524A}"/>
                </a:ext>
              </a:extLst>
            </p:cNvPr>
            <p:cNvSpPr>
              <a:spLocks noChangeArrowheads="1"/>
            </p:cNvSpPr>
            <p:nvPr/>
          </p:nvSpPr>
          <p:spPr bwMode="auto">
            <a:xfrm>
              <a:off x="5009"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5" name="Rectangle 94">
              <a:extLst>
                <a:ext uri="{FF2B5EF4-FFF2-40B4-BE49-F238E27FC236}">
                  <a16:creationId xmlns="" xmlns:a16="http://schemas.microsoft.com/office/drawing/2014/main" id="{911F79B0-0322-4B1B-9376-2AB2CB21EF1E}"/>
                </a:ext>
              </a:extLst>
            </p:cNvPr>
            <p:cNvSpPr>
              <a:spLocks noChangeArrowheads="1"/>
            </p:cNvSpPr>
            <p:nvPr/>
          </p:nvSpPr>
          <p:spPr bwMode="auto">
            <a:xfrm>
              <a:off x="5009"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6" name="Rectangle 95">
              <a:extLst>
                <a:ext uri="{FF2B5EF4-FFF2-40B4-BE49-F238E27FC236}">
                  <a16:creationId xmlns="" xmlns:a16="http://schemas.microsoft.com/office/drawing/2014/main" id="{6B60E01D-C0B2-4173-AB1E-426CF2C62CB1}"/>
                </a:ext>
              </a:extLst>
            </p:cNvPr>
            <p:cNvSpPr>
              <a:spLocks noChangeArrowheads="1"/>
            </p:cNvSpPr>
            <p:nvPr/>
          </p:nvSpPr>
          <p:spPr bwMode="auto">
            <a:xfrm>
              <a:off x="5032"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7" name="Rectangle 96">
              <a:extLst>
                <a:ext uri="{FF2B5EF4-FFF2-40B4-BE49-F238E27FC236}">
                  <a16:creationId xmlns="" xmlns:a16="http://schemas.microsoft.com/office/drawing/2014/main" id="{FACCE5F1-E004-4CB8-827E-A83E101B36AB}"/>
                </a:ext>
              </a:extLst>
            </p:cNvPr>
            <p:cNvSpPr>
              <a:spLocks noChangeArrowheads="1"/>
            </p:cNvSpPr>
            <p:nvPr/>
          </p:nvSpPr>
          <p:spPr bwMode="auto">
            <a:xfrm>
              <a:off x="5032"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98" name="Rectangle 97">
              <a:extLst>
                <a:ext uri="{FF2B5EF4-FFF2-40B4-BE49-F238E27FC236}">
                  <a16:creationId xmlns="" xmlns:a16="http://schemas.microsoft.com/office/drawing/2014/main" id="{526362EE-80B4-4626-A2DA-8C567FEE4823}"/>
                </a:ext>
              </a:extLst>
            </p:cNvPr>
            <p:cNvSpPr>
              <a:spLocks noChangeArrowheads="1"/>
            </p:cNvSpPr>
            <p:nvPr/>
          </p:nvSpPr>
          <p:spPr bwMode="auto">
            <a:xfrm>
              <a:off x="5056"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99" name="Rectangle 98">
              <a:extLst>
                <a:ext uri="{FF2B5EF4-FFF2-40B4-BE49-F238E27FC236}">
                  <a16:creationId xmlns="" xmlns:a16="http://schemas.microsoft.com/office/drawing/2014/main" id="{E9C2EF34-B4D7-4535-9CBD-C86BFA85A0FF}"/>
                </a:ext>
              </a:extLst>
            </p:cNvPr>
            <p:cNvSpPr>
              <a:spLocks noChangeArrowheads="1"/>
            </p:cNvSpPr>
            <p:nvPr/>
          </p:nvSpPr>
          <p:spPr bwMode="auto">
            <a:xfrm>
              <a:off x="5056"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0" name="Rectangle 99">
              <a:extLst>
                <a:ext uri="{FF2B5EF4-FFF2-40B4-BE49-F238E27FC236}">
                  <a16:creationId xmlns="" xmlns:a16="http://schemas.microsoft.com/office/drawing/2014/main" id="{C5739E2A-D880-440B-AD94-97E7253A35C2}"/>
                </a:ext>
              </a:extLst>
            </p:cNvPr>
            <p:cNvSpPr>
              <a:spLocks noChangeArrowheads="1"/>
            </p:cNvSpPr>
            <p:nvPr/>
          </p:nvSpPr>
          <p:spPr bwMode="auto">
            <a:xfrm>
              <a:off x="5080" y="3267"/>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1" name="Rectangle 100">
              <a:extLst>
                <a:ext uri="{FF2B5EF4-FFF2-40B4-BE49-F238E27FC236}">
                  <a16:creationId xmlns="" xmlns:a16="http://schemas.microsoft.com/office/drawing/2014/main" id="{9EF575AC-9EA9-4626-BAE0-F9FB74574941}"/>
                </a:ext>
              </a:extLst>
            </p:cNvPr>
            <p:cNvSpPr>
              <a:spLocks noChangeArrowheads="1"/>
            </p:cNvSpPr>
            <p:nvPr/>
          </p:nvSpPr>
          <p:spPr bwMode="auto">
            <a:xfrm>
              <a:off x="5080" y="3267"/>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2" name="Rectangle 101">
              <a:extLst>
                <a:ext uri="{FF2B5EF4-FFF2-40B4-BE49-F238E27FC236}">
                  <a16:creationId xmlns="" xmlns:a16="http://schemas.microsoft.com/office/drawing/2014/main" id="{CE3AD7E5-D1E1-4115-808F-6F1772F23CE0}"/>
                </a:ext>
              </a:extLst>
            </p:cNvPr>
            <p:cNvSpPr>
              <a:spLocks noChangeArrowheads="1"/>
            </p:cNvSpPr>
            <p:nvPr/>
          </p:nvSpPr>
          <p:spPr bwMode="auto">
            <a:xfrm>
              <a:off x="5009"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3" name="Rectangle 102">
              <a:extLst>
                <a:ext uri="{FF2B5EF4-FFF2-40B4-BE49-F238E27FC236}">
                  <a16:creationId xmlns="" xmlns:a16="http://schemas.microsoft.com/office/drawing/2014/main" id="{76A642FE-34FC-44CB-8817-339EFD3BABFC}"/>
                </a:ext>
              </a:extLst>
            </p:cNvPr>
            <p:cNvSpPr>
              <a:spLocks noChangeArrowheads="1"/>
            </p:cNvSpPr>
            <p:nvPr/>
          </p:nvSpPr>
          <p:spPr bwMode="auto">
            <a:xfrm>
              <a:off x="5009"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4" name="Rectangle 103">
              <a:extLst>
                <a:ext uri="{FF2B5EF4-FFF2-40B4-BE49-F238E27FC236}">
                  <a16:creationId xmlns="" xmlns:a16="http://schemas.microsoft.com/office/drawing/2014/main" id="{9B6B05CF-1B13-4F27-BA79-96B4AF48433A}"/>
                </a:ext>
              </a:extLst>
            </p:cNvPr>
            <p:cNvSpPr>
              <a:spLocks noChangeArrowheads="1"/>
            </p:cNvSpPr>
            <p:nvPr/>
          </p:nvSpPr>
          <p:spPr bwMode="auto">
            <a:xfrm>
              <a:off x="5032"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5" name="Rectangle 104">
              <a:extLst>
                <a:ext uri="{FF2B5EF4-FFF2-40B4-BE49-F238E27FC236}">
                  <a16:creationId xmlns="" xmlns:a16="http://schemas.microsoft.com/office/drawing/2014/main" id="{57900D3C-83FA-465C-BB2E-C0C17A670824}"/>
                </a:ext>
              </a:extLst>
            </p:cNvPr>
            <p:cNvSpPr>
              <a:spLocks noChangeArrowheads="1"/>
            </p:cNvSpPr>
            <p:nvPr/>
          </p:nvSpPr>
          <p:spPr bwMode="auto">
            <a:xfrm>
              <a:off x="5032" y="3276"/>
              <a:ext cx="22"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6" name="Rectangle 105">
              <a:extLst>
                <a:ext uri="{FF2B5EF4-FFF2-40B4-BE49-F238E27FC236}">
                  <a16:creationId xmlns="" xmlns:a16="http://schemas.microsoft.com/office/drawing/2014/main" id="{B5DA2944-5E35-4545-AE4E-4253B611FA10}"/>
                </a:ext>
              </a:extLst>
            </p:cNvPr>
            <p:cNvSpPr>
              <a:spLocks noChangeArrowheads="1"/>
            </p:cNvSpPr>
            <p:nvPr/>
          </p:nvSpPr>
          <p:spPr bwMode="auto">
            <a:xfrm>
              <a:off x="5056"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7" name="Rectangle 106">
              <a:extLst>
                <a:ext uri="{FF2B5EF4-FFF2-40B4-BE49-F238E27FC236}">
                  <a16:creationId xmlns="" xmlns:a16="http://schemas.microsoft.com/office/drawing/2014/main" id="{F44FEEC0-965E-40BA-80FC-BB7CA828627E}"/>
                </a:ext>
              </a:extLst>
            </p:cNvPr>
            <p:cNvSpPr>
              <a:spLocks noChangeArrowheads="1"/>
            </p:cNvSpPr>
            <p:nvPr/>
          </p:nvSpPr>
          <p:spPr bwMode="auto">
            <a:xfrm>
              <a:off x="5056"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08" name="Rectangle 107">
              <a:extLst>
                <a:ext uri="{FF2B5EF4-FFF2-40B4-BE49-F238E27FC236}">
                  <a16:creationId xmlns="" xmlns:a16="http://schemas.microsoft.com/office/drawing/2014/main" id="{36C25C92-478D-4A9B-B069-8DF22F5E7FC8}"/>
                </a:ext>
              </a:extLst>
            </p:cNvPr>
            <p:cNvSpPr>
              <a:spLocks noChangeArrowheads="1"/>
            </p:cNvSpPr>
            <p:nvPr/>
          </p:nvSpPr>
          <p:spPr bwMode="auto">
            <a:xfrm>
              <a:off x="5080" y="3276"/>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09" name="Rectangle 108">
              <a:extLst>
                <a:ext uri="{FF2B5EF4-FFF2-40B4-BE49-F238E27FC236}">
                  <a16:creationId xmlns="" xmlns:a16="http://schemas.microsoft.com/office/drawing/2014/main" id="{B86D49A9-1CFA-4533-80E0-4BB46BB1A8C0}"/>
                </a:ext>
              </a:extLst>
            </p:cNvPr>
            <p:cNvSpPr>
              <a:spLocks noChangeArrowheads="1"/>
            </p:cNvSpPr>
            <p:nvPr/>
          </p:nvSpPr>
          <p:spPr bwMode="auto">
            <a:xfrm>
              <a:off x="5080" y="3276"/>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0" name="Rectangle 109">
              <a:extLst>
                <a:ext uri="{FF2B5EF4-FFF2-40B4-BE49-F238E27FC236}">
                  <a16:creationId xmlns="" xmlns:a16="http://schemas.microsoft.com/office/drawing/2014/main" id="{F49077EC-43EC-4EC4-BC2F-F281AD70821F}"/>
                </a:ext>
              </a:extLst>
            </p:cNvPr>
            <p:cNvSpPr>
              <a:spLocks noChangeArrowheads="1"/>
            </p:cNvSpPr>
            <p:nvPr/>
          </p:nvSpPr>
          <p:spPr bwMode="auto">
            <a:xfrm>
              <a:off x="5009"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1" name="Rectangle 110">
              <a:extLst>
                <a:ext uri="{FF2B5EF4-FFF2-40B4-BE49-F238E27FC236}">
                  <a16:creationId xmlns="" xmlns:a16="http://schemas.microsoft.com/office/drawing/2014/main" id="{6FF8F442-FE67-4026-A75E-295AF00F8F03}"/>
                </a:ext>
              </a:extLst>
            </p:cNvPr>
            <p:cNvSpPr>
              <a:spLocks noChangeArrowheads="1"/>
            </p:cNvSpPr>
            <p:nvPr/>
          </p:nvSpPr>
          <p:spPr bwMode="auto">
            <a:xfrm>
              <a:off x="5009"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2" name="Rectangle 111">
              <a:extLst>
                <a:ext uri="{FF2B5EF4-FFF2-40B4-BE49-F238E27FC236}">
                  <a16:creationId xmlns="" xmlns:a16="http://schemas.microsoft.com/office/drawing/2014/main" id="{CA29A6AF-B458-4BE1-A447-AD7495507F5A}"/>
                </a:ext>
              </a:extLst>
            </p:cNvPr>
            <p:cNvSpPr>
              <a:spLocks noChangeArrowheads="1"/>
            </p:cNvSpPr>
            <p:nvPr/>
          </p:nvSpPr>
          <p:spPr bwMode="auto">
            <a:xfrm>
              <a:off x="5032"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3" name="Rectangle 112">
              <a:extLst>
                <a:ext uri="{FF2B5EF4-FFF2-40B4-BE49-F238E27FC236}">
                  <a16:creationId xmlns="" xmlns:a16="http://schemas.microsoft.com/office/drawing/2014/main" id="{F56611BE-27E6-4444-BCA5-21BBCAC7A64D}"/>
                </a:ext>
              </a:extLst>
            </p:cNvPr>
            <p:cNvSpPr>
              <a:spLocks noChangeArrowheads="1"/>
            </p:cNvSpPr>
            <p:nvPr/>
          </p:nvSpPr>
          <p:spPr bwMode="auto">
            <a:xfrm>
              <a:off x="5032"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4" name="Rectangle 113">
              <a:extLst>
                <a:ext uri="{FF2B5EF4-FFF2-40B4-BE49-F238E27FC236}">
                  <a16:creationId xmlns="" xmlns:a16="http://schemas.microsoft.com/office/drawing/2014/main" id="{4291A189-B668-443E-B9F0-7557FDE338B8}"/>
                </a:ext>
              </a:extLst>
            </p:cNvPr>
            <p:cNvSpPr>
              <a:spLocks noChangeArrowheads="1"/>
            </p:cNvSpPr>
            <p:nvPr/>
          </p:nvSpPr>
          <p:spPr bwMode="auto">
            <a:xfrm>
              <a:off x="5056"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5" name="Rectangle 114">
              <a:extLst>
                <a:ext uri="{FF2B5EF4-FFF2-40B4-BE49-F238E27FC236}">
                  <a16:creationId xmlns="" xmlns:a16="http://schemas.microsoft.com/office/drawing/2014/main" id="{707B9F75-2D19-46BC-9047-140BF0D4E5C6}"/>
                </a:ext>
              </a:extLst>
            </p:cNvPr>
            <p:cNvSpPr>
              <a:spLocks noChangeArrowheads="1"/>
            </p:cNvSpPr>
            <p:nvPr/>
          </p:nvSpPr>
          <p:spPr bwMode="auto">
            <a:xfrm>
              <a:off x="5056"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6" name="Rectangle 115">
              <a:extLst>
                <a:ext uri="{FF2B5EF4-FFF2-40B4-BE49-F238E27FC236}">
                  <a16:creationId xmlns="" xmlns:a16="http://schemas.microsoft.com/office/drawing/2014/main" id="{48D28B71-69AB-4653-9071-62EA39DEE3CF}"/>
                </a:ext>
              </a:extLst>
            </p:cNvPr>
            <p:cNvSpPr>
              <a:spLocks noChangeArrowheads="1"/>
            </p:cNvSpPr>
            <p:nvPr/>
          </p:nvSpPr>
          <p:spPr bwMode="auto">
            <a:xfrm>
              <a:off x="5080" y="3285"/>
              <a:ext cx="20" cy="7"/>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7" name="Rectangle 116">
              <a:extLst>
                <a:ext uri="{FF2B5EF4-FFF2-40B4-BE49-F238E27FC236}">
                  <a16:creationId xmlns="" xmlns:a16="http://schemas.microsoft.com/office/drawing/2014/main" id="{0A5D86BE-296C-4433-9572-B605BE419EAC}"/>
                </a:ext>
              </a:extLst>
            </p:cNvPr>
            <p:cNvSpPr>
              <a:spLocks noChangeArrowheads="1"/>
            </p:cNvSpPr>
            <p:nvPr/>
          </p:nvSpPr>
          <p:spPr bwMode="auto">
            <a:xfrm>
              <a:off x="5080" y="3285"/>
              <a:ext cx="20" cy="7"/>
            </a:xfrm>
            <a:prstGeom prst="rect">
              <a:avLst/>
            </a:prstGeom>
            <a:solidFill>
              <a:srgbClr val="FFC080"/>
            </a:solidFill>
            <a:ln w="0">
              <a:solidFill>
                <a:srgbClr val="FFA040"/>
              </a:solidFill>
              <a:miter lim="800000"/>
              <a:headEnd/>
              <a:tailEnd/>
            </a:ln>
          </p:spPr>
          <p:txBody>
            <a:bodyPr/>
            <a:lstStyle/>
            <a:p>
              <a:pPr defTabSz="914363"/>
              <a:endParaRPr lang="en-US" sz="2160">
                <a:solidFill>
                  <a:srgbClr val="616265"/>
                </a:solidFill>
              </a:endParaRPr>
            </a:p>
          </p:txBody>
        </p:sp>
        <p:sp>
          <p:nvSpPr>
            <p:cNvPr id="118" name="Rectangle 117">
              <a:extLst>
                <a:ext uri="{FF2B5EF4-FFF2-40B4-BE49-F238E27FC236}">
                  <a16:creationId xmlns="" xmlns:a16="http://schemas.microsoft.com/office/drawing/2014/main" id="{803C38A6-1112-4244-979A-D0CFCD4AFD93}"/>
                </a:ext>
              </a:extLst>
            </p:cNvPr>
            <p:cNvSpPr>
              <a:spLocks noChangeArrowheads="1"/>
            </p:cNvSpPr>
            <p:nvPr/>
          </p:nvSpPr>
          <p:spPr bwMode="auto">
            <a:xfrm>
              <a:off x="4987" y="3254"/>
              <a:ext cx="140" cy="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19" name="Rectangle 118">
              <a:extLst>
                <a:ext uri="{FF2B5EF4-FFF2-40B4-BE49-F238E27FC236}">
                  <a16:creationId xmlns="" xmlns:a16="http://schemas.microsoft.com/office/drawing/2014/main" id="{5DBFD0AF-5D2F-458C-85FA-C20D82D22D3F}"/>
                </a:ext>
              </a:extLst>
            </p:cNvPr>
            <p:cNvSpPr>
              <a:spLocks noChangeArrowheads="1"/>
            </p:cNvSpPr>
            <p:nvPr/>
          </p:nvSpPr>
          <p:spPr bwMode="auto">
            <a:xfrm>
              <a:off x="4787" y="3249"/>
              <a:ext cx="200" cy="5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0" name="Rectangle 119">
              <a:extLst>
                <a:ext uri="{FF2B5EF4-FFF2-40B4-BE49-F238E27FC236}">
                  <a16:creationId xmlns="" xmlns:a16="http://schemas.microsoft.com/office/drawing/2014/main" id="{B98B18F1-2DF3-46CD-A42F-9CFA4E6BFA9F}"/>
                </a:ext>
              </a:extLst>
            </p:cNvPr>
            <p:cNvSpPr>
              <a:spLocks noChangeArrowheads="1"/>
            </p:cNvSpPr>
            <p:nvPr/>
          </p:nvSpPr>
          <p:spPr bwMode="auto">
            <a:xfrm>
              <a:off x="4837" y="3249"/>
              <a:ext cx="150"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1" name="Rectangle 120">
              <a:extLst>
                <a:ext uri="{FF2B5EF4-FFF2-40B4-BE49-F238E27FC236}">
                  <a16:creationId xmlns="" xmlns:a16="http://schemas.microsoft.com/office/drawing/2014/main" id="{C7A943BD-647E-46B0-B549-57FC569B4A84}"/>
                </a:ext>
              </a:extLst>
            </p:cNvPr>
            <p:cNvSpPr>
              <a:spLocks noChangeArrowheads="1"/>
            </p:cNvSpPr>
            <p:nvPr/>
          </p:nvSpPr>
          <p:spPr bwMode="auto">
            <a:xfrm>
              <a:off x="4841" y="3249"/>
              <a:ext cx="1" cy="56"/>
            </a:xfrm>
            <a:prstGeom prst="rect">
              <a:avLst/>
            </a:prstGeom>
            <a:solidFill>
              <a:srgbClr val="A46E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2" name="Rectangle 121">
              <a:extLst>
                <a:ext uri="{FF2B5EF4-FFF2-40B4-BE49-F238E27FC236}">
                  <a16:creationId xmlns="" xmlns:a16="http://schemas.microsoft.com/office/drawing/2014/main" id="{F03A15F9-4581-4AC6-8734-2D1E54789EC9}"/>
                </a:ext>
              </a:extLst>
            </p:cNvPr>
            <p:cNvSpPr>
              <a:spLocks noChangeArrowheads="1"/>
            </p:cNvSpPr>
            <p:nvPr/>
          </p:nvSpPr>
          <p:spPr bwMode="auto">
            <a:xfrm>
              <a:off x="4850"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3" name="Rectangle 122">
              <a:extLst>
                <a:ext uri="{FF2B5EF4-FFF2-40B4-BE49-F238E27FC236}">
                  <a16:creationId xmlns="" xmlns:a16="http://schemas.microsoft.com/office/drawing/2014/main" id="{5492A672-5BE6-4FCC-8188-166E51F44DCD}"/>
                </a:ext>
              </a:extLst>
            </p:cNvPr>
            <p:cNvSpPr>
              <a:spLocks noChangeArrowheads="1"/>
            </p:cNvSpPr>
            <p:nvPr/>
          </p:nvSpPr>
          <p:spPr bwMode="auto">
            <a:xfrm>
              <a:off x="4860"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4" name="Rectangle 123">
              <a:extLst>
                <a:ext uri="{FF2B5EF4-FFF2-40B4-BE49-F238E27FC236}">
                  <a16:creationId xmlns="" xmlns:a16="http://schemas.microsoft.com/office/drawing/2014/main" id="{F22DD124-07F3-4012-BCEC-7315E6F21561}"/>
                </a:ext>
              </a:extLst>
            </p:cNvPr>
            <p:cNvSpPr>
              <a:spLocks noChangeArrowheads="1"/>
            </p:cNvSpPr>
            <p:nvPr/>
          </p:nvSpPr>
          <p:spPr bwMode="auto">
            <a:xfrm>
              <a:off x="4869"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5" name="Rectangle 124">
              <a:extLst>
                <a:ext uri="{FF2B5EF4-FFF2-40B4-BE49-F238E27FC236}">
                  <a16:creationId xmlns="" xmlns:a16="http://schemas.microsoft.com/office/drawing/2014/main" id="{8D1C199A-2203-439B-A3B1-05E16CA2C185}"/>
                </a:ext>
              </a:extLst>
            </p:cNvPr>
            <p:cNvSpPr>
              <a:spLocks noChangeArrowheads="1"/>
            </p:cNvSpPr>
            <p:nvPr/>
          </p:nvSpPr>
          <p:spPr bwMode="auto">
            <a:xfrm>
              <a:off x="4878"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6" name="Rectangle 125">
              <a:extLst>
                <a:ext uri="{FF2B5EF4-FFF2-40B4-BE49-F238E27FC236}">
                  <a16:creationId xmlns="" xmlns:a16="http://schemas.microsoft.com/office/drawing/2014/main" id="{A1DAA40F-C1B4-47C7-B488-F345709F7EEE}"/>
                </a:ext>
              </a:extLst>
            </p:cNvPr>
            <p:cNvSpPr>
              <a:spLocks noChangeArrowheads="1"/>
            </p:cNvSpPr>
            <p:nvPr/>
          </p:nvSpPr>
          <p:spPr bwMode="auto">
            <a:xfrm>
              <a:off x="4888"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7" name="Rectangle 126">
              <a:extLst>
                <a:ext uri="{FF2B5EF4-FFF2-40B4-BE49-F238E27FC236}">
                  <a16:creationId xmlns="" xmlns:a16="http://schemas.microsoft.com/office/drawing/2014/main" id="{A8616542-0ECA-4689-856B-3BE59D45AEBB}"/>
                </a:ext>
              </a:extLst>
            </p:cNvPr>
            <p:cNvSpPr>
              <a:spLocks noChangeArrowheads="1"/>
            </p:cNvSpPr>
            <p:nvPr/>
          </p:nvSpPr>
          <p:spPr bwMode="auto">
            <a:xfrm>
              <a:off x="4897" y="3249"/>
              <a:ext cx="1" cy="56"/>
            </a:xfrm>
            <a:prstGeom prst="rect">
              <a:avLst/>
            </a:prstGeom>
            <a:solidFill>
              <a:srgbClr val="A46E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8" name="Rectangle 127">
              <a:extLst>
                <a:ext uri="{FF2B5EF4-FFF2-40B4-BE49-F238E27FC236}">
                  <a16:creationId xmlns="" xmlns:a16="http://schemas.microsoft.com/office/drawing/2014/main" id="{107BFD8D-AAAD-4A83-A7ED-799CCAC2FE2D}"/>
                </a:ext>
              </a:extLst>
            </p:cNvPr>
            <p:cNvSpPr>
              <a:spLocks noChangeArrowheads="1"/>
            </p:cNvSpPr>
            <p:nvPr/>
          </p:nvSpPr>
          <p:spPr bwMode="auto">
            <a:xfrm>
              <a:off x="4906"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29" name="Rectangle 128">
              <a:extLst>
                <a:ext uri="{FF2B5EF4-FFF2-40B4-BE49-F238E27FC236}">
                  <a16:creationId xmlns="" xmlns:a16="http://schemas.microsoft.com/office/drawing/2014/main" id="{C286EF0D-CACD-481B-83E9-2709ED6293D7}"/>
                </a:ext>
              </a:extLst>
            </p:cNvPr>
            <p:cNvSpPr>
              <a:spLocks noChangeArrowheads="1"/>
            </p:cNvSpPr>
            <p:nvPr/>
          </p:nvSpPr>
          <p:spPr bwMode="auto">
            <a:xfrm>
              <a:off x="4916"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0" name="Rectangle 129">
              <a:extLst>
                <a:ext uri="{FF2B5EF4-FFF2-40B4-BE49-F238E27FC236}">
                  <a16:creationId xmlns="" xmlns:a16="http://schemas.microsoft.com/office/drawing/2014/main" id="{B436F5EC-7A21-4859-96A5-1531C96A6D20}"/>
                </a:ext>
              </a:extLst>
            </p:cNvPr>
            <p:cNvSpPr>
              <a:spLocks noChangeArrowheads="1"/>
            </p:cNvSpPr>
            <p:nvPr/>
          </p:nvSpPr>
          <p:spPr bwMode="auto">
            <a:xfrm>
              <a:off x="4925"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1" name="Rectangle 130">
              <a:extLst>
                <a:ext uri="{FF2B5EF4-FFF2-40B4-BE49-F238E27FC236}">
                  <a16:creationId xmlns="" xmlns:a16="http://schemas.microsoft.com/office/drawing/2014/main" id="{26D8723C-2B49-40FF-B5D9-F91317520468}"/>
                </a:ext>
              </a:extLst>
            </p:cNvPr>
            <p:cNvSpPr>
              <a:spLocks noChangeArrowheads="1"/>
            </p:cNvSpPr>
            <p:nvPr/>
          </p:nvSpPr>
          <p:spPr bwMode="auto">
            <a:xfrm>
              <a:off x="4934"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2" name="Rectangle 131">
              <a:extLst>
                <a:ext uri="{FF2B5EF4-FFF2-40B4-BE49-F238E27FC236}">
                  <a16:creationId xmlns="" xmlns:a16="http://schemas.microsoft.com/office/drawing/2014/main" id="{3C27F798-C297-4A8B-9BF5-A8B2919F70DA}"/>
                </a:ext>
              </a:extLst>
            </p:cNvPr>
            <p:cNvSpPr>
              <a:spLocks noChangeArrowheads="1"/>
            </p:cNvSpPr>
            <p:nvPr/>
          </p:nvSpPr>
          <p:spPr bwMode="auto">
            <a:xfrm>
              <a:off x="4944"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3" name="Rectangle 132">
              <a:extLst>
                <a:ext uri="{FF2B5EF4-FFF2-40B4-BE49-F238E27FC236}">
                  <a16:creationId xmlns="" xmlns:a16="http://schemas.microsoft.com/office/drawing/2014/main" id="{3B394BB7-AC98-48FF-B143-714A43C35C6A}"/>
                </a:ext>
              </a:extLst>
            </p:cNvPr>
            <p:cNvSpPr>
              <a:spLocks noChangeArrowheads="1"/>
            </p:cNvSpPr>
            <p:nvPr/>
          </p:nvSpPr>
          <p:spPr bwMode="auto">
            <a:xfrm>
              <a:off x="4953"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4" name="Rectangle 133">
              <a:extLst>
                <a:ext uri="{FF2B5EF4-FFF2-40B4-BE49-F238E27FC236}">
                  <a16:creationId xmlns="" xmlns:a16="http://schemas.microsoft.com/office/drawing/2014/main" id="{BF043F87-FCBA-4E2C-9BBE-A3066D674B31}"/>
                </a:ext>
              </a:extLst>
            </p:cNvPr>
            <p:cNvSpPr>
              <a:spLocks noChangeArrowheads="1"/>
            </p:cNvSpPr>
            <p:nvPr/>
          </p:nvSpPr>
          <p:spPr bwMode="auto">
            <a:xfrm>
              <a:off x="4962"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5" name="Rectangle 134">
              <a:extLst>
                <a:ext uri="{FF2B5EF4-FFF2-40B4-BE49-F238E27FC236}">
                  <a16:creationId xmlns="" xmlns:a16="http://schemas.microsoft.com/office/drawing/2014/main" id="{674D06CB-F1E1-4D79-A421-32283A7C89AE}"/>
                </a:ext>
              </a:extLst>
            </p:cNvPr>
            <p:cNvSpPr>
              <a:spLocks noChangeArrowheads="1"/>
            </p:cNvSpPr>
            <p:nvPr/>
          </p:nvSpPr>
          <p:spPr bwMode="auto">
            <a:xfrm>
              <a:off x="4972" y="3249"/>
              <a:ext cx="1" cy="56"/>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6" name="Rectangle 135">
              <a:extLst>
                <a:ext uri="{FF2B5EF4-FFF2-40B4-BE49-F238E27FC236}">
                  <a16:creationId xmlns="" xmlns:a16="http://schemas.microsoft.com/office/drawing/2014/main" id="{B608149A-33D6-4C8F-A84E-A94266BC363A}"/>
                </a:ext>
              </a:extLst>
            </p:cNvPr>
            <p:cNvSpPr>
              <a:spLocks noChangeArrowheads="1"/>
            </p:cNvSpPr>
            <p:nvPr/>
          </p:nvSpPr>
          <p:spPr bwMode="auto">
            <a:xfrm>
              <a:off x="4846" y="3255"/>
              <a:ext cx="48" cy="20"/>
            </a:xfrm>
            <a:prstGeom prst="rect">
              <a:avLst/>
            </a:prstGeom>
            <a:solidFill>
              <a:srgbClr val="6A6371"/>
            </a:solidFill>
            <a:ln w="0">
              <a:solidFill>
                <a:srgbClr val="606060"/>
              </a:solidFill>
              <a:miter lim="800000"/>
              <a:headEnd/>
              <a:tailEnd/>
            </a:ln>
          </p:spPr>
          <p:txBody>
            <a:bodyPr/>
            <a:lstStyle/>
            <a:p>
              <a:pPr defTabSz="914363"/>
              <a:endParaRPr lang="en-US" sz="2160">
                <a:solidFill>
                  <a:srgbClr val="616265"/>
                </a:solidFill>
              </a:endParaRPr>
            </a:p>
          </p:txBody>
        </p:sp>
        <p:sp>
          <p:nvSpPr>
            <p:cNvPr id="137" name="Rectangle 136">
              <a:extLst>
                <a:ext uri="{FF2B5EF4-FFF2-40B4-BE49-F238E27FC236}">
                  <a16:creationId xmlns="" xmlns:a16="http://schemas.microsoft.com/office/drawing/2014/main" id="{9957C4B4-2992-411B-933B-13650F994B6E}"/>
                </a:ext>
              </a:extLst>
            </p:cNvPr>
            <p:cNvSpPr>
              <a:spLocks noChangeArrowheads="1"/>
            </p:cNvSpPr>
            <p:nvPr/>
          </p:nvSpPr>
          <p:spPr bwMode="auto">
            <a:xfrm>
              <a:off x="4848" y="3257"/>
              <a:ext cx="4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8" name="Rectangle 137">
              <a:extLst>
                <a:ext uri="{FF2B5EF4-FFF2-40B4-BE49-F238E27FC236}">
                  <a16:creationId xmlns="" xmlns:a16="http://schemas.microsoft.com/office/drawing/2014/main" id="{105D9CEF-AA1C-4FCC-9498-13BF684352CB}"/>
                </a:ext>
              </a:extLst>
            </p:cNvPr>
            <p:cNvSpPr>
              <a:spLocks noChangeArrowheads="1"/>
            </p:cNvSpPr>
            <p:nvPr/>
          </p:nvSpPr>
          <p:spPr bwMode="auto">
            <a:xfrm>
              <a:off x="4862" y="3257"/>
              <a:ext cx="1" cy="1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39" name="Rectangle 138">
              <a:extLst>
                <a:ext uri="{FF2B5EF4-FFF2-40B4-BE49-F238E27FC236}">
                  <a16:creationId xmlns="" xmlns:a16="http://schemas.microsoft.com/office/drawing/2014/main" id="{1DDF0904-2016-498A-A4E8-EED7E96C0893}"/>
                </a:ext>
              </a:extLst>
            </p:cNvPr>
            <p:cNvSpPr>
              <a:spLocks noChangeArrowheads="1"/>
            </p:cNvSpPr>
            <p:nvPr/>
          </p:nvSpPr>
          <p:spPr bwMode="auto">
            <a:xfrm>
              <a:off x="4877" y="3257"/>
              <a:ext cx="1" cy="16"/>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0" name="Rectangle 139">
              <a:extLst>
                <a:ext uri="{FF2B5EF4-FFF2-40B4-BE49-F238E27FC236}">
                  <a16:creationId xmlns="" xmlns:a16="http://schemas.microsoft.com/office/drawing/2014/main" id="{00EB2FED-49AA-4801-A125-70E6B2B7CAAF}"/>
                </a:ext>
              </a:extLst>
            </p:cNvPr>
            <p:cNvSpPr>
              <a:spLocks noChangeArrowheads="1"/>
            </p:cNvSpPr>
            <p:nvPr/>
          </p:nvSpPr>
          <p:spPr bwMode="auto">
            <a:xfrm>
              <a:off x="4840"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1" name="Rectangle 140">
              <a:extLst>
                <a:ext uri="{FF2B5EF4-FFF2-40B4-BE49-F238E27FC236}">
                  <a16:creationId xmlns="" xmlns:a16="http://schemas.microsoft.com/office/drawing/2014/main" id="{B0A506B2-7A9D-446D-854A-E1EAB9A78DDE}"/>
                </a:ext>
              </a:extLst>
            </p:cNvPr>
            <p:cNvSpPr>
              <a:spLocks noChangeArrowheads="1"/>
            </p:cNvSpPr>
            <p:nvPr/>
          </p:nvSpPr>
          <p:spPr bwMode="auto">
            <a:xfrm>
              <a:off x="4896" y="3249"/>
              <a:ext cx="4"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2" name="Freeform 141">
              <a:extLst>
                <a:ext uri="{FF2B5EF4-FFF2-40B4-BE49-F238E27FC236}">
                  <a16:creationId xmlns="" xmlns:a16="http://schemas.microsoft.com/office/drawing/2014/main" id="{3720FD7D-4E83-46B3-950C-D55DFAC5B693}"/>
                </a:ext>
              </a:extLst>
            </p:cNvPr>
            <p:cNvSpPr>
              <a:spLocks/>
            </p:cNvSpPr>
            <p:nvPr/>
          </p:nvSpPr>
          <p:spPr bwMode="auto">
            <a:xfrm>
              <a:off x="4889" y="3254"/>
              <a:ext cx="18" cy="10"/>
            </a:xfrm>
            <a:custGeom>
              <a:avLst/>
              <a:gdLst>
                <a:gd name="T0" fmla="*/ 0 w 141"/>
                <a:gd name="T1" fmla="*/ 0 h 75"/>
                <a:gd name="T2" fmla="*/ 51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1" y="75"/>
                  </a:lnTo>
                  <a:lnTo>
                    <a:pt x="89" y="75"/>
                  </a:lnTo>
                  <a:lnTo>
                    <a:pt x="141" y="0"/>
                  </a:lnTo>
                  <a:lnTo>
                    <a:pt x="0" y="0"/>
                  </a:lnTo>
                  <a:close/>
                </a:path>
              </a:pathLst>
            </a:cu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43" name="Freeform 142">
              <a:extLst>
                <a:ext uri="{FF2B5EF4-FFF2-40B4-BE49-F238E27FC236}">
                  <a16:creationId xmlns="" xmlns:a16="http://schemas.microsoft.com/office/drawing/2014/main" id="{D126EC30-1BCD-47EF-AAD4-60B1450D72C8}"/>
                </a:ext>
              </a:extLst>
            </p:cNvPr>
            <p:cNvSpPr>
              <a:spLocks/>
            </p:cNvSpPr>
            <p:nvPr/>
          </p:nvSpPr>
          <p:spPr bwMode="auto">
            <a:xfrm>
              <a:off x="4834" y="3254"/>
              <a:ext cx="18" cy="10"/>
            </a:xfrm>
            <a:custGeom>
              <a:avLst/>
              <a:gdLst>
                <a:gd name="T0" fmla="*/ 0 w 141"/>
                <a:gd name="T1" fmla="*/ 0 h 75"/>
                <a:gd name="T2" fmla="*/ 52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2" y="75"/>
                  </a:lnTo>
                  <a:lnTo>
                    <a:pt x="89" y="75"/>
                  </a:lnTo>
                  <a:lnTo>
                    <a:pt x="141" y="0"/>
                  </a:lnTo>
                  <a:lnTo>
                    <a:pt x="0" y="0"/>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44" name="Rectangle 143">
              <a:extLst>
                <a:ext uri="{FF2B5EF4-FFF2-40B4-BE49-F238E27FC236}">
                  <a16:creationId xmlns="" xmlns:a16="http://schemas.microsoft.com/office/drawing/2014/main" id="{0F0EEF7F-E828-42A7-975B-C9C761924F2D}"/>
                </a:ext>
              </a:extLst>
            </p:cNvPr>
            <p:cNvSpPr>
              <a:spLocks noChangeArrowheads="1"/>
            </p:cNvSpPr>
            <p:nvPr/>
          </p:nvSpPr>
          <p:spPr bwMode="auto">
            <a:xfrm>
              <a:off x="4652" y="3249"/>
              <a:ext cx="135" cy="56"/>
            </a:xfrm>
            <a:prstGeom prst="rect">
              <a:avLst/>
            </a:prstGeom>
            <a:solidFill>
              <a:srgbClr val="FFA0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5" name="Rectangle 144">
              <a:extLst>
                <a:ext uri="{FF2B5EF4-FFF2-40B4-BE49-F238E27FC236}">
                  <a16:creationId xmlns="" xmlns:a16="http://schemas.microsoft.com/office/drawing/2014/main" id="{1C39C66B-2C42-4422-AB2B-B59FE9ACEDF8}"/>
                </a:ext>
              </a:extLst>
            </p:cNvPr>
            <p:cNvSpPr>
              <a:spLocks noChangeArrowheads="1"/>
            </p:cNvSpPr>
            <p:nvPr/>
          </p:nvSpPr>
          <p:spPr bwMode="auto">
            <a:xfrm>
              <a:off x="4652" y="3263"/>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6" name="Rectangle 145">
              <a:extLst>
                <a:ext uri="{FF2B5EF4-FFF2-40B4-BE49-F238E27FC236}">
                  <a16:creationId xmlns="" xmlns:a16="http://schemas.microsoft.com/office/drawing/2014/main" id="{2E14AE07-C3FF-4699-A806-F1D0B57BF6C3}"/>
                </a:ext>
              </a:extLst>
            </p:cNvPr>
            <p:cNvSpPr>
              <a:spLocks noChangeArrowheads="1"/>
            </p:cNvSpPr>
            <p:nvPr/>
          </p:nvSpPr>
          <p:spPr bwMode="auto">
            <a:xfrm>
              <a:off x="4652" y="3270"/>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7" name="Rectangle 146">
              <a:extLst>
                <a:ext uri="{FF2B5EF4-FFF2-40B4-BE49-F238E27FC236}">
                  <a16:creationId xmlns="" xmlns:a16="http://schemas.microsoft.com/office/drawing/2014/main" id="{F6633150-9448-47AC-9F24-5004C7933007}"/>
                </a:ext>
              </a:extLst>
            </p:cNvPr>
            <p:cNvSpPr>
              <a:spLocks noChangeArrowheads="1"/>
            </p:cNvSpPr>
            <p:nvPr/>
          </p:nvSpPr>
          <p:spPr bwMode="auto">
            <a:xfrm>
              <a:off x="4652" y="3277"/>
              <a:ext cx="135" cy="2"/>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8" name="Rectangle 147">
              <a:extLst>
                <a:ext uri="{FF2B5EF4-FFF2-40B4-BE49-F238E27FC236}">
                  <a16:creationId xmlns="" xmlns:a16="http://schemas.microsoft.com/office/drawing/2014/main" id="{6162B232-685E-4F02-89FA-96DA02E32E59}"/>
                </a:ext>
              </a:extLst>
            </p:cNvPr>
            <p:cNvSpPr>
              <a:spLocks noChangeArrowheads="1"/>
            </p:cNvSpPr>
            <p:nvPr/>
          </p:nvSpPr>
          <p:spPr bwMode="auto">
            <a:xfrm>
              <a:off x="4652" y="3285"/>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49" name="Rectangle 148">
              <a:extLst>
                <a:ext uri="{FF2B5EF4-FFF2-40B4-BE49-F238E27FC236}">
                  <a16:creationId xmlns="" xmlns:a16="http://schemas.microsoft.com/office/drawing/2014/main" id="{8969E2FF-2632-44C7-808A-A6614E901298}"/>
                </a:ext>
              </a:extLst>
            </p:cNvPr>
            <p:cNvSpPr>
              <a:spLocks noChangeArrowheads="1"/>
            </p:cNvSpPr>
            <p:nvPr/>
          </p:nvSpPr>
          <p:spPr bwMode="auto">
            <a:xfrm>
              <a:off x="4652" y="3292"/>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0" name="Rectangle 149">
              <a:extLst>
                <a:ext uri="{FF2B5EF4-FFF2-40B4-BE49-F238E27FC236}">
                  <a16:creationId xmlns="" xmlns:a16="http://schemas.microsoft.com/office/drawing/2014/main" id="{B8AC1531-D514-48C5-8CF6-21F2F60E8B5C}"/>
                </a:ext>
              </a:extLst>
            </p:cNvPr>
            <p:cNvSpPr>
              <a:spLocks noChangeArrowheads="1"/>
            </p:cNvSpPr>
            <p:nvPr/>
          </p:nvSpPr>
          <p:spPr bwMode="auto">
            <a:xfrm>
              <a:off x="4652" y="3299"/>
              <a:ext cx="135" cy="1"/>
            </a:xfrm>
            <a:prstGeom prst="rect">
              <a:avLst/>
            </a:prstGeom>
            <a:solidFill>
              <a:srgbClr val="FF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1" name="Rectangle 150">
              <a:extLst>
                <a:ext uri="{FF2B5EF4-FFF2-40B4-BE49-F238E27FC236}">
                  <a16:creationId xmlns="" xmlns:a16="http://schemas.microsoft.com/office/drawing/2014/main" id="{3BC9222F-36EF-4EFC-910E-3759860C3A4E}"/>
                </a:ext>
              </a:extLst>
            </p:cNvPr>
            <p:cNvSpPr>
              <a:spLocks noChangeArrowheads="1"/>
            </p:cNvSpPr>
            <p:nvPr/>
          </p:nvSpPr>
          <p:spPr bwMode="auto">
            <a:xfrm>
              <a:off x="4652" y="3249"/>
              <a:ext cx="6" cy="56"/>
            </a:xfrm>
            <a:prstGeom prst="rect">
              <a:avLst/>
            </a:prstGeom>
            <a:solidFill>
              <a:srgbClr val="FAC7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2" name="Rectangle 151">
              <a:extLst>
                <a:ext uri="{FF2B5EF4-FFF2-40B4-BE49-F238E27FC236}">
                  <a16:creationId xmlns="" xmlns:a16="http://schemas.microsoft.com/office/drawing/2014/main" id="{EAD43241-4DAB-4837-9D58-5FE5347A481D}"/>
                </a:ext>
              </a:extLst>
            </p:cNvPr>
            <p:cNvSpPr>
              <a:spLocks noChangeArrowheads="1"/>
            </p:cNvSpPr>
            <p:nvPr/>
          </p:nvSpPr>
          <p:spPr bwMode="auto">
            <a:xfrm>
              <a:off x="4907" y="3256"/>
              <a:ext cx="66" cy="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3" name="Rectangle 152">
              <a:extLst>
                <a:ext uri="{FF2B5EF4-FFF2-40B4-BE49-F238E27FC236}">
                  <a16:creationId xmlns="" xmlns:a16="http://schemas.microsoft.com/office/drawing/2014/main" id="{128EF0EE-644A-444C-A2BC-04B891B1B48E}"/>
                </a:ext>
              </a:extLst>
            </p:cNvPr>
            <p:cNvSpPr>
              <a:spLocks noChangeArrowheads="1"/>
            </p:cNvSpPr>
            <p:nvPr/>
          </p:nvSpPr>
          <p:spPr bwMode="auto">
            <a:xfrm>
              <a:off x="4910" y="3259"/>
              <a:ext cx="59" cy="27"/>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4" name="Rectangle 153">
              <a:extLst>
                <a:ext uri="{FF2B5EF4-FFF2-40B4-BE49-F238E27FC236}">
                  <a16:creationId xmlns="" xmlns:a16="http://schemas.microsoft.com/office/drawing/2014/main" id="{BF403423-6A43-47F3-9146-18F161991802}"/>
                </a:ext>
              </a:extLst>
            </p:cNvPr>
            <p:cNvSpPr>
              <a:spLocks noChangeArrowheads="1"/>
            </p:cNvSpPr>
            <p:nvPr/>
          </p:nvSpPr>
          <p:spPr bwMode="auto">
            <a:xfrm>
              <a:off x="4928" y="3259"/>
              <a:ext cx="2"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5" name="Rectangle 154">
              <a:extLst>
                <a:ext uri="{FF2B5EF4-FFF2-40B4-BE49-F238E27FC236}">
                  <a16:creationId xmlns="" xmlns:a16="http://schemas.microsoft.com/office/drawing/2014/main" id="{5EE84B0A-BC83-4BE7-A93C-103DB92C4CB2}"/>
                </a:ext>
              </a:extLst>
            </p:cNvPr>
            <p:cNvSpPr>
              <a:spLocks noChangeArrowheads="1"/>
            </p:cNvSpPr>
            <p:nvPr/>
          </p:nvSpPr>
          <p:spPr bwMode="auto">
            <a:xfrm>
              <a:off x="4949" y="3259"/>
              <a:ext cx="2" cy="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6" name="Rectangle 155">
              <a:extLst>
                <a:ext uri="{FF2B5EF4-FFF2-40B4-BE49-F238E27FC236}">
                  <a16:creationId xmlns="" xmlns:a16="http://schemas.microsoft.com/office/drawing/2014/main" id="{0A8FAFC3-8073-475B-9443-C214AE4611FC}"/>
                </a:ext>
              </a:extLst>
            </p:cNvPr>
            <p:cNvSpPr>
              <a:spLocks noChangeArrowheads="1"/>
            </p:cNvSpPr>
            <p:nvPr/>
          </p:nvSpPr>
          <p:spPr bwMode="auto">
            <a:xfrm>
              <a:off x="4979"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7" name="Freeform 156">
              <a:extLst>
                <a:ext uri="{FF2B5EF4-FFF2-40B4-BE49-F238E27FC236}">
                  <a16:creationId xmlns="" xmlns:a16="http://schemas.microsoft.com/office/drawing/2014/main" id="{878201F2-B257-49F7-AB1C-2DAE2C28875E}"/>
                </a:ext>
              </a:extLst>
            </p:cNvPr>
            <p:cNvSpPr>
              <a:spLocks/>
            </p:cNvSpPr>
            <p:nvPr/>
          </p:nvSpPr>
          <p:spPr bwMode="auto">
            <a:xfrm>
              <a:off x="4973" y="3254"/>
              <a:ext cx="17" cy="10"/>
            </a:xfrm>
            <a:custGeom>
              <a:avLst/>
              <a:gdLst>
                <a:gd name="T0" fmla="*/ 0 w 141"/>
                <a:gd name="T1" fmla="*/ 0 h 75"/>
                <a:gd name="T2" fmla="*/ 52 w 141"/>
                <a:gd name="T3" fmla="*/ 75 h 75"/>
                <a:gd name="T4" fmla="*/ 89 w 141"/>
                <a:gd name="T5" fmla="*/ 75 h 75"/>
                <a:gd name="T6" fmla="*/ 141 w 141"/>
                <a:gd name="T7" fmla="*/ 0 h 75"/>
                <a:gd name="T8" fmla="*/ 0 w 141"/>
                <a:gd name="T9" fmla="*/ 0 h 75"/>
              </a:gdLst>
              <a:ahLst/>
              <a:cxnLst>
                <a:cxn ang="0">
                  <a:pos x="T0" y="T1"/>
                </a:cxn>
                <a:cxn ang="0">
                  <a:pos x="T2" y="T3"/>
                </a:cxn>
                <a:cxn ang="0">
                  <a:pos x="T4" y="T5"/>
                </a:cxn>
                <a:cxn ang="0">
                  <a:pos x="T6" y="T7"/>
                </a:cxn>
                <a:cxn ang="0">
                  <a:pos x="T8" y="T9"/>
                </a:cxn>
              </a:cxnLst>
              <a:rect l="0" t="0" r="r" b="b"/>
              <a:pathLst>
                <a:path w="141" h="75">
                  <a:moveTo>
                    <a:pt x="0" y="0"/>
                  </a:moveTo>
                  <a:lnTo>
                    <a:pt x="52" y="75"/>
                  </a:lnTo>
                  <a:lnTo>
                    <a:pt x="89" y="75"/>
                  </a:lnTo>
                  <a:lnTo>
                    <a:pt x="141" y="0"/>
                  </a:lnTo>
                  <a:lnTo>
                    <a:pt x="0" y="0"/>
                  </a:lnTo>
                  <a:close/>
                </a:path>
              </a:pathLst>
            </a:custGeom>
            <a:solidFill>
              <a:srgbClr val="C06000"/>
            </a:solidFill>
            <a:ln w="0">
              <a:solidFill>
                <a:srgbClr val="C06000"/>
              </a:solidFill>
              <a:prstDash val="solid"/>
              <a:round/>
              <a:headEnd/>
              <a:tailEnd/>
            </a:ln>
          </p:spPr>
          <p:txBody>
            <a:bodyPr/>
            <a:lstStyle/>
            <a:p>
              <a:pPr defTabSz="914363"/>
              <a:endParaRPr lang="en-US" sz="2160">
                <a:solidFill>
                  <a:srgbClr val="616265"/>
                </a:solidFill>
              </a:endParaRPr>
            </a:p>
          </p:txBody>
        </p:sp>
        <p:sp>
          <p:nvSpPr>
            <p:cNvPr id="158" name="Rectangle 157">
              <a:extLst>
                <a:ext uri="{FF2B5EF4-FFF2-40B4-BE49-F238E27FC236}">
                  <a16:creationId xmlns="" xmlns:a16="http://schemas.microsoft.com/office/drawing/2014/main" id="{C62A9EBB-3F6C-4135-B283-056D716B92DF}"/>
                </a:ext>
              </a:extLst>
            </p:cNvPr>
            <p:cNvSpPr>
              <a:spLocks noChangeArrowheads="1"/>
            </p:cNvSpPr>
            <p:nvPr/>
          </p:nvSpPr>
          <p:spPr bwMode="auto">
            <a:xfrm>
              <a:off x="4667" y="3262"/>
              <a:ext cx="43" cy="2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59" name="Rectangle 158">
              <a:extLst>
                <a:ext uri="{FF2B5EF4-FFF2-40B4-BE49-F238E27FC236}">
                  <a16:creationId xmlns="" xmlns:a16="http://schemas.microsoft.com/office/drawing/2014/main" id="{812C52CB-7C91-4132-B029-0FB87A2A5491}"/>
                </a:ext>
              </a:extLst>
            </p:cNvPr>
            <p:cNvSpPr>
              <a:spLocks noChangeArrowheads="1"/>
            </p:cNvSpPr>
            <p:nvPr/>
          </p:nvSpPr>
          <p:spPr bwMode="auto">
            <a:xfrm>
              <a:off x="4669" y="3264"/>
              <a:ext cx="3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0" name="Rectangle 159">
              <a:extLst>
                <a:ext uri="{FF2B5EF4-FFF2-40B4-BE49-F238E27FC236}">
                  <a16:creationId xmlns="" xmlns:a16="http://schemas.microsoft.com/office/drawing/2014/main" id="{7C70BDDC-4D5A-4B1B-972C-F72E18B817AC}"/>
                </a:ext>
              </a:extLst>
            </p:cNvPr>
            <p:cNvSpPr>
              <a:spLocks noChangeArrowheads="1"/>
            </p:cNvSpPr>
            <p:nvPr/>
          </p:nvSpPr>
          <p:spPr bwMode="auto">
            <a:xfrm>
              <a:off x="4681"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1" name="Rectangle 160">
              <a:extLst>
                <a:ext uri="{FF2B5EF4-FFF2-40B4-BE49-F238E27FC236}">
                  <a16:creationId xmlns="" xmlns:a16="http://schemas.microsoft.com/office/drawing/2014/main" id="{526D9194-BB89-4D73-A641-117D6B61AC43}"/>
                </a:ext>
              </a:extLst>
            </p:cNvPr>
            <p:cNvSpPr>
              <a:spLocks noChangeArrowheads="1"/>
            </p:cNvSpPr>
            <p:nvPr/>
          </p:nvSpPr>
          <p:spPr bwMode="auto">
            <a:xfrm>
              <a:off x="4694"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2" name="Rectangle 161">
              <a:extLst>
                <a:ext uri="{FF2B5EF4-FFF2-40B4-BE49-F238E27FC236}">
                  <a16:creationId xmlns="" xmlns:a16="http://schemas.microsoft.com/office/drawing/2014/main" id="{C9E9B1B8-88D0-4975-80A7-8D2062BDA5EB}"/>
                </a:ext>
              </a:extLst>
            </p:cNvPr>
            <p:cNvSpPr>
              <a:spLocks noChangeArrowheads="1"/>
            </p:cNvSpPr>
            <p:nvPr/>
          </p:nvSpPr>
          <p:spPr bwMode="auto">
            <a:xfrm>
              <a:off x="4729" y="3262"/>
              <a:ext cx="43" cy="2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3" name="Rectangle 162">
              <a:extLst>
                <a:ext uri="{FF2B5EF4-FFF2-40B4-BE49-F238E27FC236}">
                  <a16:creationId xmlns="" xmlns:a16="http://schemas.microsoft.com/office/drawing/2014/main" id="{91F32BDA-1326-416F-B835-788B9D003A15}"/>
                </a:ext>
              </a:extLst>
            </p:cNvPr>
            <p:cNvSpPr>
              <a:spLocks noChangeArrowheads="1"/>
            </p:cNvSpPr>
            <p:nvPr/>
          </p:nvSpPr>
          <p:spPr bwMode="auto">
            <a:xfrm>
              <a:off x="4732" y="3264"/>
              <a:ext cx="3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4" name="Rectangle 163">
              <a:extLst>
                <a:ext uri="{FF2B5EF4-FFF2-40B4-BE49-F238E27FC236}">
                  <a16:creationId xmlns="" xmlns:a16="http://schemas.microsoft.com/office/drawing/2014/main" id="{062C2749-94D0-4A65-9E86-EBD995459AC8}"/>
                </a:ext>
              </a:extLst>
            </p:cNvPr>
            <p:cNvSpPr>
              <a:spLocks noChangeArrowheads="1"/>
            </p:cNvSpPr>
            <p:nvPr/>
          </p:nvSpPr>
          <p:spPr bwMode="auto">
            <a:xfrm>
              <a:off x="4743" y="3264"/>
              <a:ext cx="2"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5" name="Rectangle 164">
              <a:extLst>
                <a:ext uri="{FF2B5EF4-FFF2-40B4-BE49-F238E27FC236}">
                  <a16:creationId xmlns="" xmlns:a16="http://schemas.microsoft.com/office/drawing/2014/main" id="{DDFC1EC0-C164-4777-BBB5-B5645BE7DA1C}"/>
                </a:ext>
              </a:extLst>
            </p:cNvPr>
            <p:cNvSpPr>
              <a:spLocks noChangeArrowheads="1"/>
            </p:cNvSpPr>
            <p:nvPr/>
          </p:nvSpPr>
          <p:spPr bwMode="auto">
            <a:xfrm>
              <a:off x="4757" y="3264"/>
              <a:ext cx="1" cy="19"/>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6" name="Rectangle 165">
              <a:extLst>
                <a:ext uri="{FF2B5EF4-FFF2-40B4-BE49-F238E27FC236}">
                  <a16:creationId xmlns="" xmlns:a16="http://schemas.microsoft.com/office/drawing/2014/main" id="{791B2C36-46DD-48E2-B2C8-C9ECA1165E9D}"/>
                </a:ext>
              </a:extLst>
            </p:cNvPr>
            <p:cNvSpPr>
              <a:spLocks noChangeArrowheads="1"/>
            </p:cNvSpPr>
            <p:nvPr/>
          </p:nvSpPr>
          <p:spPr bwMode="auto">
            <a:xfrm>
              <a:off x="4787" y="3261"/>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7" name="Rectangle 166">
              <a:extLst>
                <a:ext uri="{FF2B5EF4-FFF2-40B4-BE49-F238E27FC236}">
                  <a16:creationId xmlns="" xmlns:a16="http://schemas.microsoft.com/office/drawing/2014/main" id="{4FBBA954-6223-4B96-9285-2A3AFD1B432E}"/>
                </a:ext>
              </a:extLst>
            </p:cNvPr>
            <p:cNvSpPr>
              <a:spLocks noChangeArrowheads="1"/>
            </p:cNvSpPr>
            <p:nvPr/>
          </p:nvSpPr>
          <p:spPr bwMode="auto">
            <a:xfrm>
              <a:off x="4787" y="3268"/>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8" name="Rectangle 167">
              <a:extLst>
                <a:ext uri="{FF2B5EF4-FFF2-40B4-BE49-F238E27FC236}">
                  <a16:creationId xmlns="" xmlns:a16="http://schemas.microsoft.com/office/drawing/2014/main" id="{A51784E0-1C2F-49E1-8245-AB95E9632F06}"/>
                </a:ext>
              </a:extLst>
            </p:cNvPr>
            <p:cNvSpPr>
              <a:spLocks noChangeArrowheads="1"/>
            </p:cNvSpPr>
            <p:nvPr/>
          </p:nvSpPr>
          <p:spPr bwMode="auto">
            <a:xfrm>
              <a:off x="4787" y="3275"/>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69" name="Rectangle 168">
              <a:extLst>
                <a:ext uri="{FF2B5EF4-FFF2-40B4-BE49-F238E27FC236}">
                  <a16:creationId xmlns="" xmlns:a16="http://schemas.microsoft.com/office/drawing/2014/main" id="{37593CE9-9269-4480-B028-2385D25EC22E}"/>
                </a:ext>
              </a:extLst>
            </p:cNvPr>
            <p:cNvSpPr>
              <a:spLocks noChangeArrowheads="1"/>
            </p:cNvSpPr>
            <p:nvPr/>
          </p:nvSpPr>
          <p:spPr bwMode="auto">
            <a:xfrm>
              <a:off x="4787" y="3283"/>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0" name="Rectangle 169">
              <a:extLst>
                <a:ext uri="{FF2B5EF4-FFF2-40B4-BE49-F238E27FC236}">
                  <a16:creationId xmlns="" xmlns:a16="http://schemas.microsoft.com/office/drawing/2014/main" id="{EB563116-A2D3-453C-A712-AE269D4CA9DF}"/>
                </a:ext>
              </a:extLst>
            </p:cNvPr>
            <p:cNvSpPr>
              <a:spLocks noChangeArrowheads="1"/>
            </p:cNvSpPr>
            <p:nvPr/>
          </p:nvSpPr>
          <p:spPr bwMode="auto">
            <a:xfrm>
              <a:off x="4787" y="3290"/>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1" name="Rectangle 170">
              <a:extLst>
                <a:ext uri="{FF2B5EF4-FFF2-40B4-BE49-F238E27FC236}">
                  <a16:creationId xmlns="" xmlns:a16="http://schemas.microsoft.com/office/drawing/2014/main" id="{BEA32CA8-EA3C-432E-84C7-5609D927940A}"/>
                </a:ext>
              </a:extLst>
            </p:cNvPr>
            <p:cNvSpPr>
              <a:spLocks noChangeArrowheads="1"/>
            </p:cNvSpPr>
            <p:nvPr/>
          </p:nvSpPr>
          <p:spPr bwMode="auto">
            <a:xfrm>
              <a:off x="4787" y="3297"/>
              <a:ext cx="50" cy="1"/>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2" name="Rectangle 171">
              <a:extLst>
                <a:ext uri="{FF2B5EF4-FFF2-40B4-BE49-F238E27FC236}">
                  <a16:creationId xmlns="" xmlns:a16="http://schemas.microsoft.com/office/drawing/2014/main" id="{C38BB977-445E-43CE-A93E-9EEF73C33350}"/>
                </a:ext>
              </a:extLst>
            </p:cNvPr>
            <p:cNvSpPr>
              <a:spLocks noChangeArrowheads="1"/>
            </p:cNvSpPr>
            <p:nvPr/>
          </p:nvSpPr>
          <p:spPr bwMode="auto">
            <a:xfrm>
              <a:off x="4792" y="3249"/>
              <a:ext cx="42" cy="56"/>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3" name="Rectangle 172">
              <a:extLst>
                <a:ext uri="{FF2B5EF4-FFF2-40B4-BE49-F238E27FC236}">
                  <a16:creationId xmlns="" xmlns:a16="http://schemas.microsoft.com/office/drawing/2014/main" id="{C5BE0342-3171-4474-92B4-97BEA620A227}"/>
                </a:ext>
              </a:extLst>
            </p:cNvPr>
            <p:cNvSpPr>
              <a:spLocks noChangeArrowheads="1"/>
            </p:cNvSpPr>
            <p:nvPr/>
          </p:nvSpPr>
          <p:spPr bwMode="auto">
            <a:xfrm>
              <a:off x="4792" y="3249"/>
              <a:ext cx="42" cy="56"/>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74" name="Rectangle 173">
              <a:extLst>
                <a:ext uri="{FF2B5EF4-FFF2-40B4-BE49-F238E27FC236}">
                  <a16:creationId xmlns="" xmlns:a16="http://schemas.microsoft.com/office/drawing/2014/main" id="{C07E6578-0DE0-4E61-8375-426A577268EF}"/>
                </a:ext>
              </a:extLst>
            </p:cNvPr>
            <p:cNvSpPr>
              <a:spLocks noChangeArrowheads="1"/>
            </p:cNvSpPr>
            <p:nvPr/>
          </p:nvSpPr>
          <p:spPr bwMode="auto">
            <a:xfrm>
              <a:off x="4814" y="3255"/>
              <a:ext cx="17" cy="50"/>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5" name="Rectangle 174">
              <a:extLst>
                <a:ext uri="{FF2B5EF4-FFF2-40B4-BE49-F238E27FC236}">
                  <a16:creationId xmlns="" xmlns:a16="http://schemas.microsoft.com/office/drawing/2014/main" id="{E677C453-3113-4E54-9CFF-419D8380F294}"/>
                </a:ext>
              </a:extLst>
            </p:cNvPr>
            <p:cNvSpPr>
              <a:spLocks noChangeArrowheads="1"/>
            </p:cNvSpPr>
            <p:nvPr/>
          </p:nvSpPr>
          <p:spPr bwMode="auto">
            <a:xfrm>
              <a:off x="4816" y="3255"/>
              <a:ext cx="14" cy="18"/>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6" name="Rectangle 175">
              <a:extLst>
                <a:ext uri="{FF2B5EF4-FFF2-40B4-BE49-F238E27FC236}">
                  <a16:creationId xmlns="" xmlns:a16="http://schemas.microsoft.com/office/drawing/2014/main" id="{2A4F5745-E504-4D36-8246-6AA7A79CC7F6}"/>
                </a:ext>
              </a:extLst>
            </p:cNvPr>
            <p:cNvSpPr>
              <a:spLocks noChangeArrowheads="1"/>
            </p:cNvSpPr>
            <p:nvPr/>
          </p:nvSpPr>
          <p:spPr bwMode="auto">
            <a:xfrm>
              <a:off x="4827"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7" name="Rectangle 176">
              <a:extLst>
                <a:ext uri="{FF2B5EF4-FFF2-40B4-BE49-F238E27FC236}">
                  <a16:creationId xmlns="" xmlns:a16="http://schemas.microsoft.com/office/drawing/2014/main" id="{B2F2C7A6-31CF-412A-A357-C51EEE40189F}"/>
                </a:ext>
              </a:extLst>
            </p:cNvPr>
            <p:cNvSpPr>
              <a:spLocks noChangeArrowheads="1"/>
            </p:cNvSpPr>
            <p:nvPr/>
          </p:nvSpPr>
          <p:spPr bwMode="auto">
            <a:xfrm>
              <a:off x="4822"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8" name="Rectangle 177">
              <a:extLst>
                <a:ext uri="{FF2B5EF4-FFF2-40B4-BE49-F238E27FC236}">
                  <a16:creationId xmlns="" xmlns:a16="http://schemas.microsoft.com/office/drawing/2014/main" id="{6A63A565-64BA-48A4-90A4-BE12F7667383}"/>
                </a:ext>
              </a:extLst>
            </p:cNvPr>
            <p:cNvSpPr>
              <a:spLocks noChangeArrowheads="1"/>
            </p:cNvSpPr>
            <p:nvPr/>
          </p:nvSpPr>
          <p:spPr bwMode="auto">
            <a:xfrm>
              <a:off x="4818"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79" name="Rectangle 178">
              <a:extLst>
                <a:ext uri="{FF2B5EF4-FFF2-40B4-BE49-F238E27FC236}">
                  <a16:creationId xmlns="" xmlns:a16="http://schemas.microsoft.com/office/drawing/2014/main" id="{007C38F3-06AD-4050-9168-3DF0E5F05057}"/>
                </a:ext>
              </a:extLst>
            </p:cNvPr>
            <p:cNvSpPr>
              <a:spLocks noChangeArrowheads="1"/>
            </p:cNvSpPr>
            <p:nvPr/>
          </p:nvSpPr>
          <p:spPr bwMode="auto">
            <a:xfrm>
              <a:off x="4816" y="3258"/>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0" name="Rectangle 179">
              <a:extLst>
                <a:ext uri="{FF2B5EF4-FFF2-40B4-BE49-F238E27FC236}">
                  <a16:creationId xmlns="" xmlns:a16="http://schemas.microsoft.com/office/drawing/2014/main" id="{F792D872-CC37-4333-BF8F-6B9F360D73D9}"/>
                </a:ext>
              </a:extLst>
            </p:cNvPr>
            <p:cNvSpPr>
              <a:spLocks noChangeArrowheads="1"/>
            </p:cNvSpPr>
            <p:nvPr/>
          </p:nvSpPr>
          <p:spPr bwMode="auto">
            <a:xfrm>
              <a:off x="4816" y="3264"/>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1" name="Rectangle 180">
              <a:extLst>
                <a:ext uri="{FF2B5EF4-FFF2-40B4-BE49-F238E27FC236}">
                  <a16:creationId xmlns="" xmlns:a16="http://schemas.microsoft.com/office/drawing/2014/main" id="{77CE5821-3E59-454A-8910-C2397453966A}"/>
                </a:ext>
              </a:extLst>
            </p:cNvPr>
            <p:cNvSpPr>
              <a:spLocks noChangeArrowheads="1"/>
            </p:cNvSpPr>
            <p:nvPr/>
          </p:nvSpPr>
          <p:spPr bwMode="auto">
            <a:xfrm>
              <a:off x="4816" y="3269"/>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2" name="Rectangle 181">
              <a:extLst>
                <a:ext uri="{FF2B5EF4-FFF2-40B4-BE49-F238E27FC236}">
                  <a16:creationId xmlns="" xmlns:a16="http://schemas.microsoft.com/office/drawing/2014/main" id="{D1D1F97B-64D1-480A-92F3-F0DEEAC7BAAA}"/>
                </a:ext>
              </a:extLst>
            </p:cNvPr>
            <p:cNvSpPr>
              <a:spLocks noChangeArrowheads="1"/>
            </p:cNvSpPr>
            <p:nvPr/>
          </p:nvSpPr>
          <p:spPr bwMode="auto">
            <a:xfrm>
              <a:off x="4794" y="3255"/>
              <a:ext cx="18" cy="50"/>
            </a:xfrm>
            <a:prstGeom prst="rect">
              <a:avLst/>
            </a:prstGeom>
            <a:solidFill>
              <a:srgbClr val="A05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3" name="Rectangle 182">
              <a:extLst>
                <a:ext uri="{FF2B5EF4-FFF2-40B4-BE49-F238E27FC236}">
                  <a16:creationId xmlns="" xmlns:a16="http://schemas.microsoft.com/office/drawing/2014/main" id="{DA31CED8-D0C4-47E7-A57A-E60CE9E7005B}"/>
                </a:ext>
              </a:extLst>
            </p:cNvPr>
            <p:cNvSpPr>
              <a:spLocks noChangeArrowheads="1"/>
            </p:cNvSpPr>
            <p:nvPr/>
          </p:nvSpPr>
          <p:spPr bwMode="auto">
            <a:xfrm>
              <a:off x="4796" y="3255"/>
              <a:ext cx="14" cy="18"/>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4" name="Rectangle 183">
              <a:extLst>
                <a:ext uri="{FF2B5EF4-FFF2-40B4-BE49-F238E27FC236}">
                  <a16:creationId xmlns="" xmlns:a16="http://schemas.microsoft.com/office/drawing/2014/main" id="{4D3AB71C-50A3-457F-8880-E249E9C5AF6F}"/>
                </a:ext>
              </a:extLst>
            </p:cNvPr>
            <p:cNvSpPr>
              <a:spLocks noChangeArrowheads="1"/>
            </p:cNvSpPr>
            <p:nvPr/>
          </p:nvSpPr>
          <p:spPr bwMode="auto">
            <a:xfrm>
              <a:off x="4807"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5" name="Rectangle 184">
              <a:extLst>
                <a:ext uri="{FF2B5EF4-FFF2-40B4-BE49-F238E27FC236}">
                  <a16:creationId xmlns="" xmlns:a16="http://schemas.microsoft.com/office/drawing/2014/main" id="{529108D0-2F58-47AB-A55F-A653323828F9}"/>
                </a:ext>
              </a:extLst>
            </p:cNvPr>
            <p:cNvSpPr>
              <a:spLocks noChangeArrowheads="1"/>
            </p:cNvSpPr>
            <p:nvPr/>
          </p:nvSpPr>
          <p:spPr bwMode="auto">
            <a:xfrm>
              <a:off x="4803"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6" name="Rectangle 185">
              <a:extLst>
                <a:ext uri="{FF2B5EF4-FFF2-40B4-BE49-F238E27FC236}">
                  <a16:creationId xmlns="" xmlns:a16="http://schemas.microsoft.com/office/drawing/2014/main" id="{B2C1C515-0978-45F7-B4A5-BCE01C94E927}"/>
                </a:ext>
              </a:extLst>
            </p:cNvPr>
            <p:cNvSpPr>
              <a:spLocks noChangeArrowheads="1"/>
            </p:cNvSpPr>
            <p:nvPr/>
          </p:nvSpPr>
          <p:spPr bwMode="auto">
            <a:xfrm>
              <a:off x="4799" y="3255"/>
              <a:ext cx="1" cy="1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7" name="Rectangle 186">
              <a:extLst>
                <a:ext uri="{FF2B5EF4-FFF2-40B4-BE49-F238E27FC236}">
                  <a16:creationId xmlns="" xmlns:a16="http://schemas.microsoft.com/office/drawing/2014/main" id="{13A11B12-3881-4D09-A78E-C17B7705BEC0}"/>
                </a:ext>
              </a:extLst>
            </p:cNvPr>
            <p:cNvSpPr>
              <a:spLocks noChangeArrowheads="1"/>
            </p:cNvSpPr>
            <p:nvPr/>
          </p:nvSpPr>
          <p:spPr bwMode="auto">
            <a:xfrm>
              <a:off x="4782" y="3249"/>
              <a:ext cx="5" cy="56"/>
            </a:xfrm>
            <a:prstGeom prst="rect">
              <a:avLst/>
            </a:prstGeom>
            <a:solidFill>
              <a:srgbClr val="FFC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88" name="Rectangle 187">
              <a:extLst>
                <a:ext uri="{FF2B5EF4-FFF2-40B4-BE49-F238E27FC236}">
                  <a16:creationId xmlns="" xmlns:a16="http://schemas.microsoft.com/office/drawing/2014/main" id="{4DCC3BD6-AA01-46FF-B16E-74F72ABB5532}"/>
                </a:ext>
              </a:extLst>
            </p:cNvPr>
            <p:cNvSpPr>
              <a:spLocks noChangeArrowheads="1"/>
            </p:cNvSpPr>
            <p:nvPr/>
          </p:nvSpPr>
          <p:spPr bwMode="auto">
            <a:xfrm>
              <a:off x="4816" y="3276"/>
              <a:ext cx="14" cy="27"/>
            </a:xfrm>
            <a:prstGeom prst="rect">
              <a:avLst/>
            </a:prstGeom>
            <a:noFill/>
            <a:ln w="0">
              <a:solidFill>
                <a:srgbClr val="60606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89" name="Rectangle 188">
              <a:extLst>
                <a:ext uri="{FF2B5EF4-FFF2-40B4-BE49-F238E27FC236}">
                  <a16:creationId xmlns="" xmlns:a16="http://schemas.microsoft.com/office/drawing/2014/main" id="{E6058302-FB86-4068-A777-C55E1FAC6F11}"/>
                </a:ext>
              </a:extLst>
            </p:cNvPr>
            <p:cNvSpPr>
              <a:spLocks noChangeArrowheads="1"/>
            </p:cNvSpPr>
            <p:nvPr/>
          </p:nvSpPr>
          <p:spPr bwMode="auto">
            <a:xfrm>
              <a:off x="4796" y="3276"/>
              <a:ext cx="14" cy="27"/>
            </a:xfrm>
            <a:prstGeom prst="rect">
              <a:avLst/>
            </a:prstGeom>
            <a:noFill/>
            <a:ln w="0">
              <a:solidFill>
                <a:srgbClr val="60606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0" name="Rectangle 189">
              <a:extLst>
                <a:ext uri="{FF2B5EF4-FFF2-40B4-BE49-F238E27FC236}">
                  <a16:creationId xmlns="" xmlns:a16="http://schemas.microsoft.com/office/drawing/2014/main" id="{D49402B0-0FED-443E-9B6D-4B3DBEB8F921}"/>
                </a:ext>
              </a:extLst>
            </p:cNvPr>
            <p:cNvSpPr>
              <a:spLocks noChangeArrowheads="1"/>
            </p:cNvSpPr>
            <p:nvPr/>
          </p:nvSpPr>
          <p:spPr bwMode="auto">
            <a:xfrm>
              <a:off x="4796" y="3258"/>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1" name="Rectangle 190">
              <a:extLst>
                <a:ext uri="{FF2B5EF4-FFF2-40B4-BE49-F238E27FC236}">
                  <a16:creationId xmlns="" xmlns:a16="http://schemas.microsoft.com/office/drawing/2014/main" id="{9064F647-C80D-427D-9212-854DE4E005BB}"/>
                </a:ext>
              </a:extLst>
            </p:cNvPr>
            <p:cNvSpPr>
              <a:spLocks noChangeArrowheads="1"/>
            </p:cNvSpPr>
            <p:nvPr/>
          </p:nvSpPr>
          <p:spPr bwMode="auto">
            <a:xfrm>
              <a:off x="4796" y="3264"/>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2" name="Rectangle 191">
              <a:extLst>
                <a:ext uri="{FF2B5EF4-FFF2-40B4-BE49-F238E27FC236}">
                  <a16:creationId xmlns="" xmlns:a16="http://schemas.microsoft.com/office/drawing/2014/main" id="{62273D85-A38B-40AC-81AB-FEB8AA7CAA59}"/>
                </a:ext>
              </a:extLst>
            </p:cNvPr>
            <p:cNvSpPr>
              <a:spLocks noChangeArrowheads="1"/>
            </p:cNvSpPr>
            <p:nvPr/>
          </p:nvSpPr>
          <p:spPr bwMode="auto">
            <a:xfrm>
              <a:off x="4796" y="3269"/>
              <a:ext cx="14" cy="1"/>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3" name="Freeform 192">
              <a:extLst>
                <a:ext uri="{FF2B5EF4-FFF2-40B4-BE49-F238E27FC236}">
                  <a16:creationId xmlns="" xmlns:a16="http://schemas.microsoft.com/office/drawing/2014/main" id="{4FB3EDC4-DE35-4C73-9794-FEE61E50733F}"/>
                </a:ext>
              </a:extLst>
            </p:cNvPr>
            <p:cNvSpPr>
              <a:spLocks/>
            </p:cNvSpPr>
            <p:nvPr/>
          </p:nvSpPr>
          <p:spPr bwMode="auto">
            <a:xfrm>
              <a:off x="4720" y="3212"/>
              <a:ext cx="267" cy="37"/>
            </a:xfrm>
            <a:custGeom>
              <a:avLst/>
              <a:gdLst>
                <a:gd name="T0" fmla="*/ 0 w 2137"/>
                <a:gd name="T1" fmla="*/ 0 h 293"/>
                <a:gd name="T2" fmla="*/ 2137 w 2137"/>
                <a:gd name="T3" fmla="*/ 0 h 293"/>
                <a:gd name="T4" fmla="*/ 2137 w 2137"/>
                <a:gd name="T5" fmla="*/ 293 h 293"/>
                <a:gd name="T6" fmla="*/ 540 w 2137"/>
                <a:gd name="T7" fmla="*/ 293 h 293"/>
                <a:gd name="T8" fmla="*/ 0 w 2137"/>
                <a:gd name="T9" fmla="*/ 0 h 293"/>
              </a:gdLst>
              <a:ahLst/>
              <a:cxnLst>
                <a:cxn ang="0">
                  <a:pos x="T0" y="T1"/>
                </a:cxn>
                <a:cxn ang="0">
                  <a:pos x="T2" y="T3"/>
                </a:cxn>
                <a:cxn ang="0">
                  <a:pos x="T4" y="T5"/>
                </a:cxn>
                <a:cxn ang="0">
                  <a:pos x="T6" y="T7"/>
                </a:cxn>
                <a:cxn ang="0">
                  <a:pos x="T8" y="T9"/>
                </a:cxn>
              </a:cxnLst>
              <a:rect l="0" t="0" r="r" b="b"/>
              <a:pathLst>
                <a:path w="2137" h="293">
                  <a:moveTo>
                    <a:pt x="0" y="0"/>
                  </a:moveTo>
                  <a:lnTo>
                    <a:pt x="2137" y="0"/>
                  </a:lnTo>
                  <a:lnTo>
                    <a:pt x="2137" y="293"/>
                  </a:lnTo>
                  <a:lnTo>
                    <a:pt x="540" y="293"/>
                  </a:lnTo>
                  <a:lnTo>
                    <a:pt x="0" y="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94" name="Freeform 193">
              <a:extLst>
                <a:ext uri="{FF2B5EF4-FFF2-40B4-BE49-F238E27FC236}">
                  <a16:creationId xmlns="" xmlns:a16="http://schemas.microsoft.com/office/drawing/2014/main" id="{E9C54243-C67C-49FA-A884-23AA3F13F922}"/>
                </a:ext>
              </a:extLst>
            </p:cNvPr>
            <p:cNvSpPr>
              <a:spLocks/>
            </p:cNvSpPr>
            <p:nvPr/>
          </p:nvSpPr>
          <p:spPr bwMode="auto">
            <a:xfrm>
              <a:off x="4646" y="3212"/>
              <a:ext cx="148" cy="37"/>
            </a:xfrm>
            <a:custGeom>
              <a:avLst/>
              <a:gdLst>
                <a:gd name="T0" fmla="*/ 0 w 1185"/>
                <a:gd name="T1" fmla="*/ 293 h 293"/>
                <a:gd name="T2" fmla="*/ 593 w 1185"/>
                <a:gd name="T3" fmla="*/ 0 h 293"/>
                <a:gd name="T4" fmla="*/ 1185 w 1185"/>
                <a:gd name="T5" fmla="*/ 293 h 293"/>
                <a:gd name="T6" fmla="*/ 0 w 1185"/>
                <a:gd name="T7" fmla="*/ 293 h 293"/>
              </a:gdLst>
              <a:ahLst/>
              <a:cxnLst>
                <a:cxn ang="0">
                  <a:pos x="T0" y="T1"/>
                </a:cxn>
                <a:cxn ang="0">
                  <a:pos x="T2" y="T3"/>
                </a:cxn>
                <a:cxn ang="0">
                  <a:pos x="T4" y="T5"/>
                </a:cxn>
                <a:cxn ang="0">
                  <a:pos x="T6" y="T7"/>
                </a:cxn>
              </a:cxnLst>
              <a:rect l="0" t="0" r="r" b="b"/>
              <a:pathLst>
                <a:path w="1185" h="293">
                  <a:moveTo>
                    <a:pt x="0" y="293"/>
                  </a:moveTo>
                  <a:lnTo>
                    <a:pt x="593" y="0"/>
                  </a:lnTo>
                  <a:lnTo>
                    <a:pt x="1185" y="293"/>
                  </a:lnTo>
                  <a:lnTo>
                    <a:pt x="0" y="293"/>
                  </a:lnTo>
                </a:path>
              </a:pathLst>
            </a:custGeom>
            <a:noFill/>
            <a:ln w="0">
              <a:solidFill>
                <a:srgbClr val="60606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5" name="Rectangle 194">
              <a:extLst>
                <a:ext uri="{FF2B5EF4-FFF2-40B4-BE49-F238E27FC236}">
                  <a16:creationId xmlns="" xmlns:a16="http://schemas.microsoft.com/office/drawing/2014/main" id="{A862A375-E8D7-410D-868D-DEC0AEC57157}"/>
                </a:ext>
              </a:extLst>
            </p:cNvPr>
            <p:cNvSpPr>
              <a:spLocks noChangeArrowheads="1"/>
            </p:cNvSpPr>
            <p:nvPr/>
          </p:nvSpPr>
          <p:spPr bwMode="auto">
            <a:xfrm>
              <a:off x="4652" y="3249"/>
              <a:ext cx="135" cy="9"/>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6" name="Rectangle 195">
              <a:extLst>
                <a:ext uri="{FF2B5EF4-FFF2-40B4-BE49-F238E27FC236}">
                  <a16:creationId xmlns="" xmlns:a16="http://schemas.microsoft.com/office/drawing/2014/main" id="{121FF12D-F11E-4540-A9D1-1143FF8F62E7}"/>
                </a:ext>
              </a:extLst>
            </p:cNvPr>
            <p:cNvSpPr>
              <a:spLocks noChangeArrowheads="1"/>
            </p:cNvSpPr>
            <p:nvPr/>
          </p:nvSpPr>
          <p:spPr bwMode="auto">
            <a:xfrm>
              <a:off x="4787" y="3251"/>
              <a:ext cx="200" cy="7"/>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197" name="Freeform 196">
              <a:extLst>
                <a:ext uri="{FF2B5EF4-FFF2-40B4-BE49-F238E27FC236}">
                  <a16:creationId xmlns="" xmlns:a16="http://schemas.microsoft.com/office/drawing/2014/main" id="{B727E6F5-6C55-4F7D-BE09-2630E103B95A}"/>
                </a:ext>
              </a:extLst>
            </p:cNvPr>
            <p:cNvSpPr>
              <a:spLocks/>
            </p:cNvSpPr>
            <p:nvPr/>
          </p:nvSpPr>
          <p:spPr bwMode="auto">
            <a:xfrm>
              <a:off x="4646" y="3212"/>
              <a:ext cx="148" cy="37"/>
            </a:xfrm>
            <a:custGeom>
              <a:avLst/>
              <a:gdLst>
                <a:gd name="T0" fmla="*/ 0 w 1185"/>
                <a:gd name="T1" fmla="*/ 293 h 293"/>
                <a:gd name="T2" fmla="*/ 593 w 1185"/>
                <a:gd name="T3" fmla="*/ 0 h 293"/>
                <a:gd name="T4" fmla="*/ 1185 w 1185"/>
                <a:gd name="T5" fmla="*/ 293 h 293"/>
                <a:gd name="T6" fmla="*/ 0 w 1185"/>
                <a:gd name="T7" fmla="*/ 293 h 293"/>
              </a:gdLst>
              <a:ahLst/>
              <a:cxnLst>
                <a:cxn ang="0">
                  <a:pos x="T0" y="T1"/>
                </a:cxn>
                <a:cxn ang="0">
                  <a:pos x="T2" y="T3"/>
                </a:cxn>
                <a:cxn ang="0">
                  <a:pos x="T4" y="T5"/>
                </a:cxn>
                <a:cxn ang="0">
                  <a:pos x="T6" y="T7"/>
                </a:cxn>
              </a:cxnLst>
              <a:rect l="0" t="0" r="r" b="b"/>
              <a:pathLst>
                <a:path w="1185" h="293">
                  <a:moveTo>
                    <a:pt x="0" y="293"/>
                  </a:moveTo>
                  <a:lnTo>
                    <a:pt x="593" y="0"/>
                  </a:lnTo>
                  <a:lnTo>
                    <a:pt x="1185" y="293"/>
                  </a:lnTo>
                  <a:lnTo>
                    <a:pt x="0" y="293"/>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198" name="Freeform 197">
              <a:extLst>
                <a:ext uri="{FF2B5EF4-FFF2-40B4-BE49-F238E27FC236}">
                  <a16:creationId xmlns="" xmlns:a16="http://schemas.microsoft.com/office/drawing/2014/main" id="{50336259-BAD8-4211-80D2-42825E578393}"/>
                </a:ext>
              </a:extLst>
            </p:cNvPr>
            <p:cNvSpPr>
              <a:spLocks/>
            </p:cNvSpPr>
            <p:nvPr/>
          </p:nvSpPr>
          <p:spPr bwMode="auto">
            <a:xfrm>
              <a:off x="4658" y="3219"/>
              <a:ext cx="123" cy="30"/>
            </a:xfrm>
            <a:custGeom>
              <a:avLst/>
              <a:gdLst>
                <a:gd name="T0" fmla="*/ 0 w 981"/>
                <a:gd name="T1" fmla="*/ 243 h 243"/>
                <a:gd name="T2" fmla="*/ 491 w 981"/>
                <a:gd name="T3" fmla="*/ 0 h 243"/>
                <a:gd name="T4" fmla="*/ 981 w 981"/>
                <a:gd name="T5" fmla="*/ 243 h 243"/>
                <a:gd name="T6" fmla="*/ 0 w 981"/>
                <a:gd name="T7" fmla="*/ 243 h 243"/>
              </a:gdLst>
              <a:ahLst/>
              <a:cxnLst>
                <a:cxn ang="0">
                  <a:pos x="T0" y="T1"/>
                </a:cxn>
                <a:cxn ang="0">
                  <a:pos x="T2" y="T3"/>
                </a:cxn>
                <a:cxn ang="0">
                  <a:pos x="T4" y="T5"/>
                </a:cxn>
                <a:cxn ang="0">
                  <a:pos x="T6" y="T7"/>
                </a:cxn>
              </a:cxnLst>
              <a:rect l="0" t="0" r="r" b="b"/>
              <a:pathLst>
                <a:path w="981" h="243">
                  <a:moveTo>
                    <a:pt x="0" y="243"/>
                  </a:moveTo>
                  <a:lnTo>
                    <a:pt x="491" y="0"/>
                  </a:lnTo>
                  <a:lnTo>
                    <a:pt x="981" y="243"/>
                  </a:lnTo>
                  <a:lnTo>
                    <a:pt x="0" y="243"/>
                  </a:lnTo>
                </a:path>
              </a:pathLst>
            </a:custGeom>
            <a:noFill/>
            <a:ln w="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199" name="Rectangle 198">
              <a:extLst>
                <a:ext uri="{FF2B5EF4-FFF2-40B4-BE49-F238E27FC236}">
                  <a16:creationId xmlns="" xmlns:a16="http://schemas.microsoft.com/office/drawing/2014/main" id="{568D9C0D-7C0A-4805-8F35-DF11812B312C}"/>
                </a:ext>
              </a:extLst>
            </p:cNvPr>
            <p:cNvSpPr>
              <a:spLocks noChangeArrowheads="1"/>
            </p:cNvSpPr>
            <p:nvPr/>
          </p:nvSpPr>
          <p:spPr bwMode="auto">
            <a:xfrm>
              <a:off x="4720" y="3249"/>
              <a:ext cx="267" cy="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0" name="Rectangle 199">
              <a:extLst>
                <a:ext uri="{FF2B5EF4-FFF2-40B4-BE49-F238E27FC236}">
                  <a16:creationId xmlns="" xmlns:a16="http://schemas.microsoft.com/office/drawing/2014/main" id="{35832CB9-B6A3-4F64-B714-EE2AFF5C8BA0}"/>
                </a:ext>
              </a:extLst>
            </p:cNvPr>
            <p:cNvSpPr>
              <a:spLocks noChangeArrowheads="1"/>
            </p:cNvSpPr>
            <p:nvPr/>
          </p:nvSpPr>
          <p:spPr bwMode="auto">
            <a:xfrm>
              <a:off x="4648" y="3248"/>
              <a:ext cx="143" cy="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1" name="Freeform 200">
              <a:extLst>
                <a:ext uri="{FF2B5EF4-FFF2-40B4-BE49-F238E27FC236}">
                  <a16:creationId xmlns="" xmlns:a16="http://schemas.microsoft.com/office/drawing/2014/main" id="{478488A9-D28B-4C5C-9E75-66B337DADC6F}"/>
                </a:ext>
              </a:extLst>
            </p:cNvPr>
            <p:cNvSpPr>
              <a:spLocks/>
            </p:cNvSpPr>
            <p:nvPr/>
          </p:nvSpPr>
          <p:spPr bwMode="auto">
            <a:xfrm>
              <a:off x="4817" y="3288"/>
              <a:ext cx="24" cy="18"/>
            </a:xfrm>
            <a:custGeom>
              <a:avLst/>
              <a:gdLst>
                <a:gd name="T0" fmla="*/ 155 w 190"/>
                <a:gd name="T1" fmla="*/ 137 h 142"/>
                <a:gd name="T2" fmla="*/ 164 w 190"/>
                <a:gd name="T3" fmla="*/ 123 h 142"/>
                <a:gd name="T4" fmla="*/ 174 w 190"/>
                <a:gd name="T5" fmla="*/ 97 h 142"/>
                <a:gd name="T6" fmla="*/ 183 w 190"/>
                <a:gd name="T7" fmla="*/ 76 h 142"/>
                <a:gd name="T8" fmla="*/ 188 w 190"/>
                <a:gd name="T9" fmla="*/ 57 h 142"/>
                <a:gd name="T10" fmla="*/ 190 w 190"/>
                <a:gd name="T11" fmla="*/ 38 h 142"/>
                <a:gd name="T12" fmla="*/ 188 w 190"/>
                <a:gd name="T13" fmla="*/ 23 h 142"/>
                <a:gd name="T14" fmla="*/ 181 w 190"/>
                <a:gd name="T15" fmla="*/ 12 h 142"/>
                <a:gd name="T16" fmla="*/ 171 w 190"/>
                <a:gd name="T17" fmla="*/ 2 h 142"/>
                <a:gd name="T18" fmla="*/ 152 w 190"/>
                <a:gd name="T19" fmla="*/ 0 h 142"/>
                <a:gd name="T20" fmla="*/ 123 w 190"/>
                <a:gd name="T21" fmla="*/ 1 h 142"/>
                <a:gd name="T22" fmla="*/ 98 w 190"/>
                <a:gd name="T23" fmla="*/ 7 h 142"/>
                <a:gd name="T24" fmla="*/ 81 w 190"/>
                <a:gd name="T25" fmla="*/ 5 h 142"/>
                <a:gd name="T26" fmla="*/ 64 w 190"/>
                <a:gd name="T27" fmla="*/ 2 h 142"/>
                <a:gd name="T28" fmla="*/ 52 w 190"/>
                <a:gd name="T29" fmla="*/ 2 h 142"/>
                <a:gd name="T30" fmla="*/ 39 w 190"/>
                <a:gd name="T31" fmla="*/ 10 h 142"/>
                <a:gd name="T32" fmla="*/ 23 w 190"/>
                <a:gd name="T33" fmla="*/ 12 h 142"/>
                <a:gd name="T34" fmla="*/ 11 w 190"/>
                <a:gd name="T35" fmla="*/ 18 h 142"/>
                <a:gd name="T36" fmla="*/ 6 w 190"/>
                <a:gd name="T37" fmla="*/ 32 h 142"/>
                <a:gd name="T38" fmla="*/ 0 w 190"/>
                <a:gd name="T39" fmla="*/ 53 h 142"/>
                <a:gd name="T40" fmla="*/ 1 w 190"/>
                <a:gd name="T41" fmla="*/ 78 h 142"/>
                <a:gd name="T42" fmla="*/ 6 w 190"/>
                <a:gd name="T43" fmla="*/ 106 h 142"/>
                <a:gd name="T44" fmla="*/ 32 w 190"/>
                <a:gd name="T45" fmla="*/ 142 h 142"/>
                <a:gd name="T46" fmla="*/ 155 w 190"/>
                <a:gd name="T47"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42">
                  <a:moveTo>
                    <a:pt x="155" y="137"/>
                  </a:moveTo>
                  <a:lnTo>
                    <a:pt x="164" y="123"/>
                  </a:lnTo>
                  <a:lnTo>
                    <a:pt x="174" y="97"/>
                  </a:lnTo>
                  <a:lnTo>
                    <a:pt x="183" y="76"/>
                  </a:lnTo>
                  <a:lnTo>
                    <a:pt x="188" y="57"/>
                  </a:lnTo>
                  <a:lnTo>
                    <a:pt x="190" y="38"/>
                  </a:lnTo>
                  <a:lnTo>
                    <a:pt x="188" y="23"/>
                  </a:lnTo>
                  <a:lnTo>
                    <a:pt x="181" y="12"/>
                  </a:lnTo>
                  <a:lnTo>
                    <a:pt x="171" y="2"/>
                  </a:lnTo>
                  <a:lnTo>
                    <a:pt x="152" y="0"/>
                  </a:lnTo>
                  <a:lnTo>
                    <a:pt x="123" y="1"/>
                  </a:lnTo>
                  <a:lnTo>
                    <a:pt x="98" y="7"/>
                  </a:lnTo>
                  <a:lnTo>
                    <a:pt x="81" y="5"/>
                  </a:lnTo>
                  <a:lnTo>
                    <a:pt x="64" y="2"/>
                  </a:lnTo>
                  <a:lnTo>
                    <a:pt x="52" y="2"/>
                  </a:lnTo>
                  <a:lnTo>
                    <a:pt x="39" y="10"/>
                  </a:lnTo>
                  <a:lnTo>
                    <a:pt x="23" y="12"/>
                  </a:lnTo>
                  <a:lnTo>
                    <a:pt x="11" y="18"/>
                  </a:lnTo>
                  <a:lnTo>
                    <a:pt x="6" y="32"/>
                  </a:lnTo>
                  <a:lnTo>
                    <a:pt x="0" y="53"/>
                  </a:lnTo>
                  <a:lnTo>
                    <a:pt x="1" y="78"/>
                  </a:lnTo>
                  <a:lnTo>
                    <a:pt x="6" y="106"/>
                  </a:lnTo>
                  <a:lnTo>
                    <a:pt x="32" y="142"/>
                  </a:lnTo>
                  <a:lnTo>
                    <a:pt x="155" y="13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2" name="Freeform 201">
              <a:extLst>
                <a:ext uri="{FF2B5EF4-FFF2-40B4-BE49-F238E27FC236}">
                  <a16:creationId xmlns="" xmlns:a16="http://schemas.microsoft.com/office/drawing/2014/main" id="{BAF79AC9-CCC5-481E-8F90-58C2E3CF825C}"/>
                </a:ext>
              </a:extLst>
            </p:cNvPr>
            <p:cNvSpPr>
              <a:spLocks/>
            </p:cNvSpPr>
            <p:nvPr/>
          </p:nvSpPr>
          <p:spPr bwMode="auto">
            <a:xfrm>
              <a:off x="4794" y="3288"/>
              <a:ext cx="25" cy="18"/>
            </a:xfrm>
            <a:custGeom>
              <a:avLst/>
              <a:gdLst>
                <a:gd name="T0" fmla="*/ 175 w 198"/>
                <a:gd name="T1" fmla="*/ 134 h 142"/>
                <a:gd name="T2" fmla="*/ 179 w 198"/>
                <a:gd name="T3" fmla="*/ 119 h 142"/>
                <a:gd name="T4" fmla="*/ 186 w 198"/>
                <a:gd name="T5" fmla="*/ 103 h 142"/>
                <a:gd name="T6" fmla="*/ 194 w 198"/>
                <a:gd name="T7" fmla="*/ 79 h 142"/>
                <a:gd name="T8" fmla="*/ 198 w 198"/>
                <a:gd name="T9" fmla="*/ 58 h 142"/>
                <a:gd name="T10" fmla="*/ 198 w 198"/>
                <a:gd name="T11" fmla="*/ 41 h 142"/>
                <a:gd name="T12" fmla="*/ 198 w 198"/>
                <a:gd name="T13" fmla="*/ 24 h 142"/>
                <a:gd name="T14" fmla="*/ 193 w 198"/>
                <a:gd name="T15" fmla="*/ 11 h 142"/>
                <a:gd name="T16" fmla="*/ 185 w 198"/>
                <a:gd name="T17" fmla="*/ 4 h 142"/>
                <a:gd name="T18" fmla="*/ 167 w 198"/>
                <a:gd name="T19" fmla="*/ 1 h 142"/>
                <a:gd name="T20" fmla="*/ 133 w 198"/>
                <a:gd name="T21" fmla="*/ 1 h 142"/>
                <a:gd name="T22" fmla="*/ 102 w 198"/>
                <a:gd name="T23" fmla="*/ 0 h 142"/>
                <a:gd name="T24" fmla="*/ 72 w 198"/>
                <a:gd name="T25" fmla="*/ 2 h 142"/>
                <a:gd name="T26" fmla="*/ 42 w 198"/>
                <a:gd name="T27" fmla="*/ 3 h 142"/>
                <a:gd name="T28" fmla="*/ 26 w 198"/>
                <a:gd name="T29" fmla="*/ 5 h 142"/>
                <a:gd name="T30" fmla="*/ 16 w 198"/>
                <a:gd name="T31" fmla="*/ 10 h 142"/>
                <a:gd name="T32" fmla="*/ 8 w 198"/>
                <a:gd name="T33" fmla="*/ 17 h 142"/>
                <a:gd name="T34" fmla="*/ 1 w 198"/>
                <a:gd name="T35" fmla="*/ 39 h 142"/>
                <a:gd name="T36" fmla="*/ 0 w 198"/>
                <a:gd name="T37" fmla="*/ 49 h 142"/>
                <a:gd name="T38" fmla="*/ 4 w 198"/>
                <a:gd name="T39" fmla="*/ 66 h 142"/>
                <a:gd name="T40" fmla="*/ 14 w 198"/>
                <a:gd name="T41" fmla="*/ 95 h 142"/>
                <a:gd name="T42" fmla="*/ 24 w 198"/>
                <a:gd name="T43" fmla="*/ 119 h 142"/>
                <a:gd name="T44" fmla="*/ 39 w 198"/>
                <a:gd name="T45" fmla="*/ 142 h 142"/>
                <a:gd name="T46" fmla="*/ 175 w 198"/>
                <a:gd name="T47"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42">
                  <a:moveTo>
                    <a:pt x="175" y="134"/>
                  </a:moveTo>
                  <a:lnTo>
                    <a:pt x="179" y="119"/>
                  </a:lnTo>
                  <a:lnTo>
                    <a:pt x="186" y="103"/>
                  </a:lnTo>
                  <a:lnTo>
                    <a:pt x="194" y="79"/>
                  </a:lnTo>
                  <a:lnTo>
                    <a:pt x="198" y="58"/>
                  </a:lnTo>
                  <a:lnTo>
                    <a:pt x="198" y="41"/>
                  </a:lnTo>
                  <a:lnTo>
                    <a:pt x="198" y="24"/>
                  </a:lnTo>
                  <a:lnTo>
                    <a:pt x="193" y="11"/>
                  </a:lnTo>
                  <a:lnTo>
                    <a:pt x="185" y="4"/>
                  </a:lnTo>
                  <a:lnTo>
                    <a:pt x="167" y="1"/>
                  </a:lnTo>
                  <a:lnTo>
                    <a:pt x="133" y="1"/>
                  </a:lnTo>
                  <a:lnTo>
                    <a:pt x="102" y="0"/>
                  </a:lnTo>
                  <a:lnTo>
                    <a:pt x="72" y="2"/>
                  </a:lnTo>
                  <a:lnTo>
                    <a:pt x="42" y="3"/>
                  </a:lnTo>
                  <a:lnTo>
                    <a:pt x="26" y="5"/>
                  </a:lnTo>
                  <a:lnTo>
                    <a:pt x="16" y="10"/>
                  </a:lnTo>
                  <a:lnTo>
                    <a:pt x="8" y="17"/>
                  </a:lnTo>
                  <a:lnTo>
                    <a:pt x="1" y="39"/>
                  </a:lnTo>
                  <a:lnTo>
                    <a:pt x="0" y="49"/>
                  </a:lnTo>
                  <a:lnTo>
                    <a:pt x="4" y="66"/>
                  </a:lnTo>
                  <a:lnTo>
                    <a:pt x="14" y="95"/>
                  </a:lnTo>
                  <a:lnTo>
                    <a:pt x="24" y="119"/>
                  </a:lnTo>
                  <a:lnTo>
                    <a:pt x="39" y="142"/>
                  </a:lnTo>
                  <a:lnTo>
                    <a:pt x="175" y="134"/>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3" name="Freeform 202">
              <a:extLst>
                <a:ext uri="{FF2B5EF4-FFF2-40B4-BE49-F238E27FC236}">
                  <a16:creationId xmlns="" xmlns:a16="http://schemas.microsoft.com/office/drawing/2014/main" id="{291C63BF-8B8F-458E-81DF-709265420271}"/>
                </a:ext>
              </a:extLst>
            </p:cNvPr>
            <p:cNvSpPr>
              <a:spLocks/>
            </p:cNvSpPr>
            <p:nvPr/>
          </p:nvSpPr>
          <p:spPr bwMode="auto">
            <a:xfrm>
              <a:off x="4776" y="3266"/>
              <a:ext cx="20" cy="40"/>
            </a:xfrm>
            <a:custGeom>
              <a:avLst/>
              <a:gdLst>
                <a:gd name="T0" fmla="*/ 150 w 166"/>
                <a:gd name="T1" fmla="*/ 315 h 320"/>
                <a:gd name="T2" fmla="*/ 159 w 166"/>
                <a:gd name="T3" fmla="*/ 311 h 320"/>
                <a:gd name="T4" fmla="*/ 166 w 166"/>
                <a:gd name="T5" fmla="*/ 300 h 320"/>
                <a:gd name="T6" fmla="*/ 165 w 166"/>
                <a:gd name="T7" fmla="*/ 281 h 320"/>
                <a:gd name="T8" fmla="*/ 161 w 166"/>
                <a:gd name="T9" fmla="*/ 254 h 320"/>
                <a:gd name="T10" fmla="*/ 155 w 166"/>
                <a:gd name="T11" fmla="*/ 230 h 320"/>
                <a:gd name="T12" fmla="*/ 147 w 166"/>
                <a:gd name="T13" fmla="*/ 209 h 320"/>
                <a:gd name="T14" fmla="*/ 136 w 166"/>
                <a:gd name="T15" fmla="*/ 163 h 320"/>
                <a:gd name="T16" fmla="*/ 122 w 166"/>
                <a:gd name="T17" fmla="*/ 100 h 320"/>
                <a:gd name="T18" fmla="*/ 113 w 166"/>
                <a:gd name="T19" fmla="*/ 64 h 320"/>
                <a:gd name="T20" fmla="*/ 108 w 166"/>
                <a:gd name="T21" fmla="*/ 47 h 320"/>
                <a:gd name="T22" fmla="*/ 98 w 166"/>
                <a:gd name="T23" fmla="*/ 25 h 320"/>
                <a:gd name="T24" fmla="*/ 88 w 166"/>
                <a:gd name="T25" fmla="*/ 10 h 320"/>
                <a:gd name="T26" fmla="*/ 79 w 166"/>
                <a:gd name="T27" fmla="*/ 2 h 320"/>
                <a:gd name="T28" fmla="*/ 71 w 166"/>
                <a:gd name="T29" fmla="*/ 0 h 320"/>
                <a:gd name="T30" fmla="*/ 65 w 166"/>
                <a:gd name="T31" fmla="*/ 9 h 320"/>
                <a:gd name="T32" fmla="*/ 56 w 166"/>
                <a:gd name="T33" fmla="*/ 38 h 320"/>
                <a:gd name="T34" fmla="*/ 48 w 166"/>
                <a:gd name="T35" fmla="*/ 68 h 320"/>
                <a:gd name="T36" fmla="*/ 40 w 166"/>
                <a:gd name="T37" fmla="*/ 88 h 320"/>
                <a:gd name="T38" fmla="*/ 34 w 166"/>
                <a:gd name="T39" fmla="*/ 105 h 320"/>
                <a:gd name="T40" fmla="*/ 33 w 166"/>
                <a:gd name="T41" fmla="*/ 141 h 320"/>
                <a:gd name="T42" fmla="*/ 30 w 166"/>
                <a:gd name="T43" fmla="*/ 173 h 320"/>
                <a:gd name="T44" fmla="*/ 24 w 166"/>
                <a:gd name="T45" fmla="*/ 191 h 320"/>
                <a:gd name="T46" fmla="*/ 11 w 166"/>
                <a:gd name="T47" fmla="*/ 216 h 320"/>
                <a:gd name="T48" fmla="*/ 3 w 166"/>
                <a:gd name="T49" fmla="*/ 234 h 320"/>
                <a:gd name="T50" fmla="*/ 0 w 166"/>
                <a:gd name="T51" fmla="*/ 252 h 320"/>
                <a:gd name="T52" fmla="*/ 0 w 166"/>
                <a:gd name="T53" fmla="*/ 271 h 320"/>
                <a:gd name="T54" fmla="*/ 2 w 166"/>
                <a:gd name="T55" fmla="*/ 284 h 320"/>
                <a:gd name="T56" fmla="*/ 10 w 166"/>
                <a:gd name="T57" fmla="*/ 299 h 320"/>
                <a:gd name="T58" fmla="*/ 19 w 166"/>
                <a:gd name="T59" fmla="*/ 311 h 320"/>
                <a:gd name="T60" fmla="*/ 33 w 166"/>
                <a:gd name="T61" fmla="*/ 320 h 320"/>
                <a:gd name="T62" fmla="*/ 150 w 166"/>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20">
                  <a:moveTo>
                    <a:pt x="150" y="315"/>
                  </a:moveTo>
                  <a:lnTo>
                    <a:pt x="159" y="311"/>
                  </a:lnTo>
                  <a:lnTo>
                    <a:pt x="166" y="300"/>
                  </a:lnTo>
                  <a:lnTo>
                    <a:pt x="165" y="281"/>
                  </a:lnTo>
                  <a:lnTo>
                    <a:pt x="161" y="254"/>
                  </a:lnTo>
                  <a:lnTo>
                    <a:pt x="155" y="230"/>
                  </a:lnTo>
                  <a:lnTo>
                    <a:pt x="147" y="209"/>
                  </a:lnTo>
                  <a:lnTo>
                    <a:pt x="136" y="163"/>
                  </a:lnTo>
                  <a:lnTo>
                    <a:pt x="122" y="100"/>
                  </a:lnTo>
                  <a:lnTo>
                    <a:pt x="113" y="64"/>
                  </a:lnTo>
                  <a:lnTo>
                    <a:pt x="108" y="47"/>
                  </a:lnTo>
                  <a:lnTo>
                    <a:pt x="98" y="25"/>
                  </a:lnTo>
                  <a:lnTo>
                    <a:pt x="88" y="10"/>
                  </a:lnTo>
                  <a:lnTo>
                    <a:pt x="79" y="2"/>
                  </a:lnTo>
                  <a:lnTo>
                    <a:pt x="71" y="0"/>
                  </a:lnTo>
                  <a:lnTo>
                    <a:pt x="65" y="9"/>
                  </a:lnTo>
                  <a:lnTo>
                    <a:pt x="56" y="38"/>
                  </a:lnTo>
                  <a:lnTo>
                    <a:pt x="48" y="68"/>
                  </a:lnTo>
                  <a:lnTo>
                    <a:pt x="40" y="88"/>
                  </a:lnTo>
                  <a:lnTo>
                    <a:pt x="34" y="105"/>
                  </a:lnTo>
                  <a:lnTo>
                    <a:pt x="33" y="141"/>
                  </a:lnTo>
                  <a:lnTo>
                    <a:pt x="30" y="173"/>
                  </a:lnTo>
                  <a:lnTo>
                    <a:pt x="24" y="191"/>
                  </a:lnTo>
                  <a:lnTo>
                    <a:pt x="11" y="216"/>
                  </a:lnTo>
                  <a:lnTo>
                    <a:pt x="3" y="234"/>
                  </a:lnTo>
                  <a:lnTo>
                    <a:pt x="0" y="252"/>
                  </a:lnTo>
                  <a:lnTo>
                    <a:pt x="0" y="271"/>
                  </a:lnTo>
                  <a:lnTo>
                    <a:pt x="2" y="284"/>
                  </a:lnTo>
                  <a:lnTo>
                    <a:pt x="10" y="299"/>
                  </a:lnTo>
                  <a:lnTo>
                    <a:pt x="19" y="311"/>
                  </a:lnTo>
                  <a:lnTo>
                    <a:pt x="33" y="320"/>
                  </a:lnTo>
                  <a:lnTo>
                    <a:pt x="150"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4" name="Rectangle 203">
              <a:extLst>
                <a:ext uri="{FF2B5EF4-FFF2-40B4-BE49-F238E27FC236}">
                  <a16:creationId xmlns="" xmlns:a16="http://schemas.microsoft.com/office/drawing/2014/main" id="{F855A374-386D-42E5-AAB4-CCB183A42A70}"/>
                </a:ext>
              </a:extLst>
            </p:cNvPr>
            <p:cNvSpPr>
              <a:spLocks noChangeArrowheads="1"/>
            </p:cNvSpPr>
            <p:nvPr/>
          </p:nvSpPr>
          <p:spPr bwMode="auto">
            <a:xfrm>
              <a:off x="4775" y="3304"/>
              <a:ext cx="69"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5" name="Freeform 204">
              <a:extLst>
                <a:ext uri="{FF2B5EF4-FFF2-40B4-BE49-F238E27FC236}">
                  <a16:creationId xmlns="" xmlns:a16="http://schemas.microsoft.com/office/drawing/2014/main" id="{A3BAEF5C-3B7D-4419-A094-8E566E544236}"/>
                </a:ext>
              </a:extLst>
            </p:cNvPr>
            <p:cNvSpPr>
              <a:spLocks/>
            </p:cNvSpPr>
            <p:nvPr/>
          </p:nvSpPr>
          <p:spPr bwMode="auto">
            <a:xfrm>
              <a:off x="4915" y="3293"/>
              <a:ext cx="24" cy="13"/>
            </a:xfrm>
            <a:custGeom>
              <a:avLst/>
              <a:gdLst>
                <a:gd name="T0" fmla="*/ 35 w 191"/>
                <a:gd name="T1" fmla="*/ 95 h 99"/>
                <a:gd name="T2" fmla="*/ 28 w 191"/>
                <a:gd name="T3" fmla="*/ 86 h 99"/>
                <a:gd name="T4" fmla="*/ 18 w 191"/>
                <a:gd name="T5" fmla="*/ 68 h 99"/>
                <a:gd name="T6" fmla="*/ 8 w 191"/>
                <a:gd name="T7" fmla="*/ 54 h 99"/>
                <a:gd name="T8" fmla="*/ 3 w 191"/>
                <a:gd name="T9" fmla="*/ 39 h 99"/>
                <a:gd name="T10" fmla="*/ 0 w 191"/>
                <a:gd name="T11" fmla="*/ 27 h 99"/>
                <a:gd name="T12" fmla="*/ 3 w 191"/>
                <a:gd name="T13" fmla="*/ 16 h 99"/>
                <a:gd name="T14" fmla="*/ 10 w 191"/>
                <a:gd name="T15" fmla="*/ 8 h 99"/>
                <a:gd name="T16" fmla="*/ 20 w 191"/>
                <a:gd name="T17" fmla="*/ 2 h 99"/>
                <a:gd name="T18" fmla="*/ 40 w 191"/>
                <a:gd name="T19" fmla="*/ 0 h 99"/>
                <a:gd name="T20" fmla="*/ 67 w 191"/>
                <a:gd name="T21" fmla="*/ 1 h 99"/>
                <a:gd name="T22" fmla="*/ 93 w 191"/>
                <a:gd name="T23" fmla="*/ 5 h 99"/>
                <a:gd name="T24" fmla="*/ 110 w 191"/>
                <a:gd name="T25" fmla="*/ 5 h 99"/>
                <a:gd name="T26" fmla="*/ 127 w 191"/>
                <a:gd name="T27" fmla="*/ 1 h 99"/>
                <a:gd name="T28" fmla="*/ 139 w 191"/>
                <a:gd name="T29" fmla="*/ 1 h 99"/>
                <a:gd name="T30" fmla="*/ 153 w 191"/>
                <a:gd name="T31" fmla="*/ 7 h 99"/>
                <a:gd name="T32" fmla="*/ 167 w 191"/>
                <a:gd name="T33" fmla="*/ 9 h 99"/>
                <a:gd name="T34" fmla="*/ 179 w 191"/>
                <a:gd name="T35" fmla="*/ 12 h 99"/>
                <a:gd name="T36" fmla="*/ 186 w 191"/>
                <a:gd name="T37" fmla="*/ 23 h 99"/>
                <a:gd name="T38" fmla="*/ 191 w 191"/>
                <a:gd name="T39" fmla="*/ 37 h 99"/>
                <a:gd name="T40" fmla="*/ 190 w 191"/>
                <a:gd name="T41" fmla="*/ 55 h 99"/>
                <a:gd name="T42" fmla="*/ 186 w 191"/>
                <a:gd name="T43" fmla="*/ 74 h 99"/>
                <a:gd name="T44" fmla="*/ 158 w 191"/>
                <a:gd name="T45" fmla="*/ 99 h 99"/>
                <a:gd name="T46" fmla="*/ 35 w 191"/>
                <a:gd name="T47"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99">
                  <a:moveTo>
                    <a:pt x="35" y="95"/>
                  </a:moveTo>
                  <a:lnTo>
                    <a:pt x="28" y="86"/>
                  </a:lnTo>
                  <a:lnTo>
                    <a:pt x="18" y="68"/>
                  </a:lnTo>
                  <a:lnTo>
                    <a:pt x="8" y="54"/>
                  </a:lnTo>
                  <a:lnTo>
                    <a:pt x="3" y="39"/>
                  </a:lnTo>
                  <a:lnTo>
                    <a:pt x="0" y="27"/>
                  </a:lnTo>
                  <a:lnTo>
                    <a:pt x="3" y="16"/>
                  </a:lnTo>
                  <a:lnTo>
                    <a:pt x="10" y="8"/>
                  </a:lnTo>
                  <a:lnTo>
                    <a:pt x="20" y="2"/>
                  </a:lnTo>
                  <a:lnTo>
                    <a:pt x="40" y="0"/>
                  </a:lnTo>
                  <a:lnTo>
                    <a:pt x="67" y="1"/>
                  </a:lnTo>
                  <a:lnTo>
                    <a:pt x="93" y="5"/>
                  </a:lnTo>
                  <a:lnTo>
                    <a:pt x="110" y="5"/>
                  </a:lnTo>
                  <a:lnTo>
                    <a:pt x="127" y="1"/>
                  </a:lnTo>
                  <a:lnTo>
                    <a:pt x="139" y="1"/>
                  </a:lnTo>
                  <a:lnTo>
                    <a:pt x="153" y="7"/>
                  </a:lnTo>
                  <a:lnTo>
                    <a:pt x="167" y="9"/>
                  </a:lnTo>
                  <a:lnTo>
                    <a:pt x="179" y="12"/>
                  </a:lnTo>
                  <a:lnTo>
                    <a:pt x="186" y="23"/>
                  </a:lnTo>
                  <a:lnTo>
                    <a:pt x="191" y="37"/>
                  </a:lnTo>
                  <a:lnTo>
                    <a:pt x="190" y="55"/>
                  </a:lnTo>
                  <a:lnTo>
                    <a:pt x="186" y="74"/>
                  </a:lnTo>
                  <a:lnTo>
                    <a:pt x="158" y="99"/>
                  </a:lnTo>
                  <a:lnTo>
                    <a:pt x="35" y="9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6" name="Freeform 205">
              <a:extLst>
                <a:ext uri="{FF2B5EF4-FFF2-40B4-BE49-F238E27FC236}">
                  <a16:creationId xmlns="" xmlns:a16="http://schemas.microsoft.com/office/drawing/2014/main" id="{0A41A7B6-ECFE-42EA-A7E8-F4E2A4575F52}"/>
                </a:ext>
              </a:extLst>
            </p:cNvPr>
            <p:cNvSpPr>
              <a:spLocks/>
            </p:cNvSpPr>
            <p:nvPr/>
          </p:nvSpPr>
          <p:spPr bwMode="auto">
            <a:xfrm>
              <a:off x="4937" y="3286"/>
              <a:ext cx="33" cy="20"/>
            </a:xfrm>
            <a:custGeom>
              <a:avLst/>
              <a:gdLst>
                <a:gd name="T0" fmla="*/ 31 w 262"/>
                <a:gd name="T1" fmla="*/ 145 h 153"/>
                <a:gd name="T2" fmla="*/ 26 w 262"/>
                <a:gd name="T3" fmla="*/ 129 h 153"/>
                <a:gd name="T4" fmla="*/ 18 w 262"/>
                <a:gd name="T5" fmla="*/ 111 h 153"/>
                <a:gd name="T6" fmla="*/ 7 w 262"/>
                <a:gd name="T7" fmla="*/ 85 h 153"/>
                <a:gd name="T8" fmla="*/ 1 w 262"/>
                <a:gd name="T9" fmla="*/ 63 h 153"/>
                <a:gd name="T10" fmla="*/ 0 w 262"/>
                <a:gd name="T11" fmla="*/ 44 h 153"/>
                <a:gd name="T12" fmla="*/ 1 w 262"/>
                <a:gd name="T13" fmla="*/ 26 h 153"/>
                <a:gd name="T14" fmla="*/ 9 w 262"/>
                <a:gd name="T15" fmla="*/ 11 h 153"/>
                <a:gd name="T16" fmla="*/ 19 w 262"/>
                <a:gd name="T17" fmla="*/ 4 h 153"/>
                <a:gd name="T18" fmla="*/ 43 w 262"/>
                <a:gd name="T19" fmla="*/ 1 h 153"/>
                <a:gd name="T20" fmla="*/ 87 w 262"/>
                <a:gd name="T21" fmla="*/ 1 h 153"/>
                <a:gd name="T22" fmla="*/ 127 w 262"/>
                <a:gd name="T23" fmla="*/ 0 h 153"/>
                <a:gd name="T24" fmla="*/ 167 w 262"/>
                <a:gd name="T25" fmla="*/ 2 h 153"/>
                <a:gd name="T26" fmla="*/ 207 w 262"/>
                <a:gd name="T27" fmla="*/ 3 h 153"/>
                <a:gd name="T28" fmla="*/ 227 w 262"/>
                <a:gd name="T29" fmla="*/ 5 h 153"/>
                <a:gd name="T30" fmla="*/ 240 w 262"/>
                <a:gd name="T31" fmla="*/ 10 h 153"/>
                <a:gd name="T32" fmla="*/ 251 w 262"/>
                <a:gd name="T33" fmla="*/ 18 h 153"/>
                <a:gd name="T34" fmla="*/ 261 w 262"/>
                <a:gd name="T35" fmla="*/ 42 h 153"/>
                <a:gd name="T36" fmla="*/ 262 w 262"/>
                <a:gd name="T37" fmla="*/ 52 h 153"/>
                <a:gd name="T38" fmla="*/ 256 w 262"/>
                <a:gd name="T39" fmla="*/ 70 h 153"/>
                <a:gd name="T40" fmla="*/ 242 w 262"/>
                <a:gd name="T41" fmla="*/ 102 h 153"/>
                <a:gd name="T42" fmla="*/ 230 w 262"/>
                <a:gd name="T43" fmla="*/ 129 h 153"/>
                <a:gd name="T44" fmla="*/ 210 w 262"/>
                <a:gd name="T45" fmla="*/ 153 h 153"/>
                <a:gd name="T46" fmla="*/ 31 w 262"/>
                <a:gd name="T47" fmla="*/ 14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153">
                  <a:moveTo>
                    <a:pt x="31" y="145"/>
                  </a:moveTo>
                  <a:lnTo>
                    <a:pt x="26" y="129"/>
                  </a:lnTo>
                  <a:lnTo>
                    <a:pt x="18" y="111"/>
                  </a:lnTo>
                  <a:lnTo>
                    <a:pt x="7" y="85"/>
                  </a:lnTo>
                  <a:lnTo>
                    <a:pt x="1" y="63"/>
                  </a:lnTo>
                  <a:lnTo>
                    <a:pt x="0" y="44"/>
                  </a:lnTo>
                  <a:lnTo>
                    <a:pt x="1" y="26"/>
                  </a:lnTo>
                  <a:lnTo>
                    <a:pt x="9" y="11"/>
                  </a:lnTo>
                  <a:lnTo>
                    <a:pt x="19" y="4"/>
                  </a:lnTo>
                  <a:lnTo>
                    <a:pt x="43" y="1"/>
                  </a:lnTo>
                  <a:lnTo>
                    <a:pt x="87" y="1"/>
                  </a:lnTo>
                  <a:lnTo>
                    <a:pt x="127" y="0"/>
                  </a:lnTo>
                  <a:lnTo>
                    <a:pt x="167" y="2"/>
                  </a:lnTo>
                  <a:lnTo>
                    <a:pt x="207" y="3"/>
                  </a:lnTo>
                  <a:lnTo>
                    <a:pt x="227" y="5"/>
                  </a:lnTo>
                  <a:lnTo>
                    <a:pt x="240" y="10"/>
                  </a:lnTo>
                  <a:lnTo>
                    <a:pt x="251" y="18"/>
                  </a:lnTo>
                  <a:lnTo>
                    <a:pt x="261" y="42"/>
                  </a:lnTo>
                  <a:lnTo>
                    <a:pt x="262" y="52"/>
                  </a:lnTo>
                  <a:lnTo>
                    <a:pt x="256" y="70"/>
                  </a:lnTo>
                  <a:lnTo>
                    <a:pt x="242" y="102"/>
                  </a:lnTo>
                  <a:lnTo>
                    <a:pt x="230" y="129"/>
                  </a:lnTo>
                  <a:lnTo>
                    <a:pt x="210" y="153"/>
                  </a:lnTo>
                  <a:lnTo>
                    <a:pt x="31" y="14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7" name="Freeform 206">
              <a:extLst>
                <a:ext uri="{FF2B5EF4-FFF2-40B4-BE49-F238E27FC236}">
                  <a16:creationId xmlns="" xmlns:a16="http://schemas.microsoft.com/office/drawing/2014/main" id="{662158DA-0941-47EB-B15A-9502A8EF9CD9}"/>
                </a:ext>
              </a:extLst>
            </p:cNvPr>
            <p:cNvSpPr>
              <a:spLocks/>
            </p:cNvSpPr>
            <p:nvPr/>
          </p:nvSpPr>
          <p:spPr bwMode="auto">
            <a:xfrm>
              <a:off x="4959" y="3266"/>
              <a:ext cx="21" cy="40"/>
            </a:xfrm>
            <a:custGeom>
              <a:avLst/>
              <a:gdLst>
                <a:gd name="T0" fmla="*/ 14 w 165"/>
                <a:gd name="T1" fmla="*/ 315 h 320"/>
                <a:gd name="T2" fmla="*/ 6 w 165"/>
                <a:gd name="T3" fmla="*/ 311 h 320"/>
                <a:gd name="T4" fmla="*/ 0 w 165"/>
                <a:gd name="T5" fmla="*/ 300 h 320"/>
                <a:gd name="T6" fmla="*/ 1 w 165"/>
                <a:gd name="T7" fmla="*/ 281 h 320"/>
                <a:gd name="T8" fmla="*/ 5 w 165"/>
                <a:gd name="T9" fmla="*/ 254 h 320"/>
                <a:gd name="T10" fmla="*/ 10 w 165"/>
                <a:gd name="T11" fmla="*/ 230 h 320"/>
                <a:gd name="T12" fmla="*/ 19 w 165"/>
                <a:gd name="T13" fmla="*/ 209 h 320"/>
                <a:gd name="T14" fmla="*/ 29 w 165"/>
                <a:gd name="T15" fmla="*/ 163 h 320"/>
                <a:gd name="T16" fmla="*/ 43 w 165"/>
                <a:gd name="T17" fmla="*/ 100 h 320"/>
                <a:gd name="T18" fmla="*/ 51 w 165"/>
                <a:gd name="T19" fmla="*/ 64 h 320"/>
                <a:gd name="T20" fmla="*/ 58 w 165"/>
                <a:gd name="T21" fmla="*/ 47 h 320"/>
                <a:gd name="T22" fmla="*/ 68 w 165"/>
                <a:gd name="T23" fmla="*/ 25 h 320"/>
                <a:gd name="T24" fmla="*/ 78 w 165"/>
                <a:gd name="T25" fmla="*/ 10 h 320"/>
                <a:gd name="T26" fmla="*/ 85 w 165"/>
                <a:gd name="T27" fmla="*/ 2 h 320"/>
                <a:gd name="T28" fmla="*/ 94 w 165"/>
                <a:gd name="T29" fmla="*/ 0 h 320"/>
                <a:gd name="T30" fmla="*/ 101 w 165"/>
                <a:gd name="T31" fmla="*/ 9 h 320"/>
                <a:gd name="T32" fmla="*/ 108 w 165"/>
                <a:gd name="T33" fmla="*/ 38 h 320"/>
                <a:gd name="T34" fmla="*/ 117 w 165"/>
                <a:gd name="T35" fmla="*/ 68 h 320"/>
                <a:gd name="T36" fmla="*/ 126 w 165"/>
                <a:gd name="T37" fmla="*/ 88 h 320"/>
                <a:gd name="T38" fmla="*/ 131 w 165"/>
                <a:gd name="T39" fmla="*/ 105 h 320"/>
                <a:gd name="T40" fmla="*/ 133 w 165"/>
                <a:gd name="T41" fmla="*/ 141 h 320"/>
                <a:gd name="T42" fmla="*/ 136 w 165"/>
                <a:gd name="T43" fmla="*/ 173 h 320"/>
                <a:gd name="T44" fmla="*/ 140 w 165"/>
                <a:gd name="T45" fmla="*/ 191 h 320"/>
                <a:gd name="T46" fmla="*/ 155 w 165"/>
                <a:gd name="T47" fmla="*/ 216 h 320"/>
                <a:gd name="T48" fmla="*/ 162 w 165"/>
                <a:gd name="T49" fmla="*/ 234 h 320"/>
                <a:gd name="T50" fmla="*/ 164 w 165"/>
                <a:gd name="T51" fmla="*/ 252 h 320"/>
                <a:gd name="T52" fmla="*/ 165 w 165"/>
                <a:gd name="T53" fmla="*/ 271 h 320"/>
                <a:gd name="T54" fmla="*/ 162 w 165"/>
                <a:gd name="T55" fmla="*/ 284 h 320"/>
                <a:gd name="T56" fmla="*/ 156 w 165"/>
                <a:gd name="T57" fmla="*/ 299 h 320"/>
                <a:gd name="T58" fmla="*/ 147 w 165"/>
                <a:gd name="T59" fmla="*/ 311 h 320"/>
                <a:gd name="T60" fmla="*/ 133 w 165"/>
                <a:gd name="T61" fmla="*/ 320 h 320"/>
                <a:gd name="T62" fmla="*/ 14 w 165"/>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320">
                  <a:moveTo>
                    <a:pt x="14" y="315"/>
                  </a:moveTo>
                  <a:lnTo>
                    <a:pt x="6" y="311"/>
                  </a:lnTo>
                  <a:lnTo>
                    <a:pt x="0" y="300"/>
                  </a:lnTo>
                  <a:lnTo>
                    <a:pt x="1" y="281"/>
                  </a:lnTo>
                  <a:lnTo>
                    <a:pt x="5" y="254"/>
                  </a:lnTo>
                  <a:lnTo>
                    <a:pt x="10" y="230"/>
                  </a:lnTo>
                  <a:lnTo>
                    <a:pt x="19" y="209"/>
                  </a:lnTo>
                  <a:lnTo>
                    <a:pt x="29" y="163"/>
                  </a:lnTo>
                  <a:lnTo>
                    <a:pt x="43" y="100"/>
                  </a:lnTo>
                  <a:lnTo>
                    <a:pt x="51" y="64"/>
                  </a:lnTo>
                  <a:lnTo>
                    <a:pt x="58" y="47"/>
                  </a:lnTo>
                  <a:lnTo>
                    <a:pt x="68" y="25"/>
                  </a:lnTo>
                  <a:lnTo>
                    <a:pt x="78" y="10"/>
                  </a:lnTo>
                  <a:lnTo>
                    <a:pt x="85" y="2"/>
                  </a:lnTo>
                  <a:lnTo>
                    <a:pt x="94" y="0"/>
                  </a:lnTo>
                  <a:lnTo>
                    <a:pt x="101" y="9"/>
                  </a:lnTo>
                  <a:lnTo>
                    <a:pt x="108" y="38"/>
                  </a:lnTo>
                  <a:lnTo>
                    <a:pt x="117" y="68"/>
                  </a:lnTo>
                  <a:lnTo>
                    <a:pt x="126" y="88"/>
                  </a:lnTo>
                  <a:lnTo>
                    <a:pt x="131" y="105"/>
                  </a:lnTo>
                  <a:lnTo>
                    <a:pt x="133" y="141"/>
                  </a:lnTo>
                  <a:lnTo>
                    <a:pt x="136" y="173"/>
                  </a:lnTo>
                  <a:lnTo>
                    <a:pt x="140" y="191"/>
                  </a:lnTo>
                  <a:lnTo>
                    <a:pt x="155" y="216"/>
                  </a:lnTo>
                  <a:lnTo>
                    <a:pt x="162" y="234"/>
                  </a:lnTo>
                  <a:lnTo>
                    <a:pt x="164" y="252"/>
                  </a:lnTo>
                  <a:lnTo>
                    <a:pt x="165" y="271"/>
                  </a:lnTo>
                  <a:lnTo>
                    <a:pt x="162" y="284"/>
                  </a:lnTo>
                  <a:lnTo>
                    <a:pt x="156" y="299"/>
                  </a:lnTo>
                  <a:lnTo>
                    <a:pt x="147" y="311"/>
                  </a:lnTo>
                  <a:lnTo>
                    <a:pt x="133" y="320"/>
                  </a:lnTo>
                  <a:lnTo>
                    <a:pt x="14"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08" name="Rectangle 207">
              <a:extLst>
                <a:ext uri="{FF2B5EF4-FFF2-40B4-BE49-F238E27FC236}">
                  <a16:creationId xmlns="" xmlns:a16="http://schemas.microsoft.com/office/drawing/2014/main" id="{93156132-FA72-4521-A2DC-8AF95D9AD963}"/>
                </a:ext>
              </a:extLst>
            </p:cNvPr>
            <p:cNvSpPr>
              <a:spLocks noChangeArrowheads="1"/>
            </p:cNvSpPr>
            <p:nvPr/>
          </p:nvSpPr>
          <p:spPr bwMode="auto">
            <a:xfrm>
              <a:off x="4905" y="3304"/>
              <a:ext cx="82"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09" name="Freeform 208">
              <a:extLst>
                <a:ext uri="{FF2B5EF4-FFF2-40B4-BE49-F238E27FC236}">
                  <a16:creationId xmlns="" xmlns:a16="http://schemas.microsoft.com/office/drawing/2014/main" id="{BF58E587-6C07-444A-8959-A39E87D8367D}"/>
                </a:ext>
              </a:extLst>
            </p:cNvPr>
            <p:cNvSpPr>
              <a:spLocks/>
            </p:cNvSpPr>
            <p:nvPr/>
          </p:nvSpPr>
          <p:spPr bwMode="auto">
            <a:xfrm>
              <a:off x="4634" y="3266"/>
              <a:ext cx="21" cy="40"/>
            </a:xfrm>
            <a:custGeom>
              <a:avLst/>
              <a:gdLst>
                <a:gd name="T0" fmla="*/ 156 w 170"/>
                <a:gd name="T1" fmla="*/ 315 h 320"/>
                <a:gd name="T2" fmla="*/ 163 w 170"/>
                <a:gd name="T3" fmla="*/ 311 h 320"/>
                <a:gd name="T4" fmla="*/ 170 w 170"/>
                <a:gd name="T5" fmla="*/ 300 h 320"/>
                <a:gd name="T6" fmla="*/ 169 w 170"/>
                <a:gd name="T7" fmla="*/ 281 h 320"/>
                <a:gd name="T8" fmla="*/ 166 w 170"/>
                <a:gd name="T9" fmla="*/ 254 h 320"/>
                <a:gd name="T10" fmla="*/ 160 w 170"/>
                <a:gd name="T11" fmla="*/ 230 h 320"/>
                <a:gd name="T12" fmla="*/ 151 w 170"/>
                <a:gd name="T13" fmla="*/ 209 h 320"/>
                <a:gd name="T14" fmla="*/ 139 w 170"/>
                <a:gd name="T15" fmla="*/ 163 h 320"/>
                <a:gd name="T16" fmla="*/ 125 w 170"/>
                <a:gd name="T17" fmla="*/ 100 h 320"/>
                <a:gd name="T18" fmla="*/ 117 w 170"/>
                <a:gd name="T19" fmla="*/ 64 h 320"/>
                <a:gd name="T20" fmla="*/ 110 w 170"/>
                <a:gd name="T21" fmla="*/ 47 h 320"/>
                <a:gd name="T22" fmla="*/ 100 w 170"/>
                <a:gd name="T23" fmla="*/ 25 h 320"/>
                <a:gd name="T24" fmla="*/ 90 w 170"/>
                <a:gd name="T25" fmla="*/ 10 h 320"/>
                <a:gd name="T26" fmla="*/ 81 w 170"/>
                <a:gd name="T27" fmla="*/ 2 h 320"/>
                <a:gd name="T28" fmla="*/ 72 w 170"/>
                <a:gd name="T29" fmla="*/ 0 h 320"/>
                <a:gd name="T30" fmla="*/ 66 w 170"/>
                <a:gd name="T31" fmla="*/ 9 h 320"/>
                <a:gd name="T32" fmla="*/ 58 w 170"/>
                <a:gd name="T33" fmla="*/ 38 h 320"/>
                <a:gd name="T34" fmla="*/ 49 w 170"/>
                <a:gd name="T35" fmla="*/ 68 h 320"/>
                <a:gd name="T36" fmla="*/ 41 w 170"/>
                <a:gd name="T37" fmla="*/ 88 h 320"/>
                <a:gd name="T38" fmla="*/ 34 w 170"/>
                <a:gd name="T39" fmla="*/ 105 h 320"/>
                <a:gd name="T40" fmla="*/ 33 w 170"/>
                <a:gd name="T41" fmla="*/ 141 h 320"/>
                <a:gd name="T42" fmla="*/ 30 w 170"/>
                <a:gd name="T43" fmla="*/ 173 h 320"/>
                <a:gd name="T44" fmla="*/ 24 w 170"/>
                <a:gd name="T45" fmla="*/ 191 h 320"/>
                <a:gd name="T46" fmla="*/ 10 w 170"/>
                <a:gd name="T47" fmla="*/ 216 h 320"/>
                <a:gd name="T48" fmla="*/ 2 w 170"/>
                <a:gd name="T49" fmla="*/ 234 h 320"/>
                <a:gd name="T50" fmla="*/ 0 w 170"/>
                <a:gd name="T51" fmla="*/ 252 h 320"/>
                <a:gd name="T52" fmla="*/ 0 w 170"/>
                <a:gd name="T53" fmla="*/ 271 h 320"/>
                <a:gd name="T54" fmla="*/ 2 w 170"/>
                <a:gd name="T55" fmla="*/ 284 h 320"/>
                <a:gd name="T56" fmla="*/ 9 w 170"/>
                <a:gd name="T57" fmla="*/ 299 h 320"/>
                <a:gd name="T58" fmla="*/ 18 w 170"/>
                <a:gd name="T59" fmla="*/ 311 h 320"/>
                <a:gd name="T60" fmla="*/ 33 w 170"/>
                <a:gd name="T61" fmla="*/ 320 h 320"/>
                <a:gd name="T62" fmla="*/ 156 w 170"/>
                <a:gd name="T63"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320">
                  <a:moveTo>
                    <a:pt x="156" y="315"/>
                  </a:moveTo>
                  <a:lnTo>
                    <a:pt x="163" y="311"/>
                  </a:lnTo>
                  <a:lnTo>
                    <a:pt x="170" y="300"/>
                  </a:lnTo>
                  <a:lnTo>
                    <a:pt x="169" y="281"/>
                  </a:lnTo>
                  <a:lnTo>
                    <a:pt x="166" y="254"/>
                  </a:lnTo>
                  <a:lnTo>
                    <a:pt x="160" y="230"/>
                  </a:lnTo>
                  <a:lnTo>
                    <a:pt x="151" y="209"/>
                  </a:lnTo>
                  <a:lnTo>
                    <a:pt x="139" y="163"/>
                  </a:lnTo>
                  <a:lnTo>
                    <a:pt x="125" y="100"/>
                  </a:lnTo>
                  <a:lnTo>
                    <a:pt x="117" y="64"/>
                  </a:lnTo>
                  <a:lnTo>
                    <a:pt x="110" y="47"/>
                  </a:lnTo>
                  <a:lnTo>
                    <a:pt x="100" y="25"/>
                  </a:lnTo>
                  <a:lnTo>
                    <a:pt x="90" y="10"/>
                  </a:lnTo>
                  <a:lnTo>
                    <a:pt x="81" y="2"/>
                  </a:lnTo>
                  <a:lnTo>
                    <a:pt x="72" y="0"/>
                  </a:lnTo>
                  <a:lnTo>
                    <a:pt x="66" y="9"/>
                  </a:lnTo>
                  <a:lnTo>
                    <a:pt x="58" y="38"/>
                  </a:lnTo>
                  <a:lnTo>
                    <a:pt x="49" y="68"/>
                  </a:lnTo>
                  <a:lnTo>
                    <a:pt x="41" y="88"/>
                  </a:lnTo>
                  <a:lnTo>
                    <a:pt x="34" y="105"/>
                  </a:lnTo>
                  <a:lnTo>
                    <a:pt x="33" y="141"/>
                  </a:lnTo>
                  <a:lnTo>
                    <a:pt x="30" y="173"/>
                  </a:lnTo>
                  <a:lnTo>
                    <a:pt x="24" y="191"/>
                  </a:lnTo>
                  <a:lnTo>
                    <a:pt x="10" y="216"/>
                  </a:lnTo>
                  <a:lnTo>
                    <a:pt x="2" y="234"/>
                  </a:lnTo>
                  <a:lnTo>
                    <a:pt x="0" y="252"/>
                  </a:lnTo>
                  <a:lnTo>
                    <a:pt x="0" y="271"/>
                  </a:lnTo>
                  <a:lnTo>
                    <a:pt x="2" y="284"/>
                  </a:lnTo>
                  <a:lnTo>
                    <a:pt x="9" y="299"/>
                  </a:lnTo>
                  <a:lnTo>
                    <a:pt x="18" y="311"/>
                  </a:lnTo>
                  <a:lnTo>
                    <a:pt x="33" y="320"/>
                  </a:lnTo>
                  <a:lnTo>
                    <a:pt x="156" y="315"/>
                  </a:lnTo>
                  <a:close/>
                </a:path>
              </a:pathLst>
            </a:custGeom>
            <a:solidFill>
              <a:srgbClr val="0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10" name="Rectangle 209">
              <a:extLst>
                <a:ext uri="{FF2B5EF4-FFF2-40B4-BE49-F238E27FC236}">
                  <a16:creationId xmlns="" xmlns:a16="http://schemas.microsoft.com/office/drawing/2014/main" id="{9DBB58B9-2B9D-4E1B-BAE5-4A49F156F966}"/>
                </a:ext>
              </a:extLst>
            </p:cNvPr>
            <p:cNvSpPr>
              <a:spLocks noChangeArrowheads="1"/>
            </p:cNvSpPr>
            <p:nvPr/>
          </p:nvSpPr>
          <p:spPr bwMode="auto">
            <a:xfrm>
              <a:off x="4634" y="3304"/>
              <a:ext cx="43" cy="3"/>
            </a:xfrm>
            <a:prstGeom prst="rect">
              <a:avLst/>
            </a:prstGeom>
            <a:solidFill>
              <a:srgbClr val="804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grpSp>
      <p:sp>
        <p:nvSpPr>
          <p:cNvPr id="211" name="Line 210">
            <a:extLst>
              <a:ext uri="{FF2B5EF4-FFF2-40B4-BE49-F238E27FC236}">
                <a16:creationId xmlns="" xmlns:a16="http://schemas.microsoft.com/office/drawing/2014/main" id="{75A1E5C8-A1D6-496E-8F71-029C932E2999}"/>
              </a:ext>
            </a:extLst>
          </p:cNvPr>
          <p:cNvSpPr>
            <a:spLocks noChangeShapeType="1"/>
          </p:cNvSpPr>
          <p:nvPr/>
        </p:nvSpPr>
        <p:spPr bwMode="auto">
          <a:xfrm flipH="1">
            <a:off x="5987778" y="3235321"/>
            <a:ext cx="300037" cy="976313"/>
          </a:xfrm>
          <a:prstGeom prst="line">
            <a:avLst/>
          </a:prstGeom>
          <a:noFill/>
          <a:ln w="57150">
            <a:solidFill>
              <a:srgbClr val="CC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63"/>
            <a:endParaRPr lang="en-US" sz="2160">
              <a:solidFill>
                <a:srgbClr val="616265"/>
              </a:solidFill>
            </a:endParaRPr>
          </a:p>
        </p:txBody>
      </p:sp>
      <p:grpSp>
        <p:nvGrpSpPr>
          <p:cNvPr id="212" name="Group 211">
            <a:extLst>
              <a:ext uri="{FF2B5EF4-FFF2-40B4-BE49-F238E27FC236}">
                <a16:creationId xmlns="" xmlns:a16="http://schemas.microsoft.com/office/drawing/2014/main" id="{45F6FBD6-65D5-4A83-B3BC-9E8817799514}"/>
              </a:ext>
            </a:extLst>
          </p:cNvPr>
          <p:cNvGrpSpPr>
            <a:grpSpLocks/>
          </p:cNvGrpSpPr>
          <p:nvPr/>
        </p:nvGrpSpPr>
        <p:grpSpPr bwMode="auto">
          <a:xfrm>
            <a:off x="4774928" y="4600571"/>
            <a:ext cx="3257550" cy="1249363"/>
            <a:chOff x="1911" y="3130"/>
            <a:chExt cx="2052" cy="787"/>
          </a:xfrm>
        </p:grpSpPr>
        <p:sp>
          <p:nvSpPr>
            <p:cNvPr id="213" name="AutoShape 212">
              <a:extLst>
                <a:ext uri="{FF2B5EF4-FFF2-40B4-BE49-F238E27FC236}">
                  <a16:creationId xmlns="" xmlns:a16="http://schemas.microsoft.com/office/drawing/2014/main" id="{0F4DF61B-25BD-4E16-B17C-45E26FAE1B53}"/>
                </a:ext>
              </a:extLst>
            </p:cNvPr>
            <p:cNvSpPr>
              <a:spLocks noChangeArrowheads="1"/>
            </p:cNvSpPr>
            <p:nvPr/>
          </p:nvSpPr>
          <p:spPr bwMode="auto">
            <a:xfrm rot="-3187743">
              <a:off x="3007" y="3032"/>
              <a:ext cx="160" cy="739"/>
            </a:xfrm>
            <a:prstGeom prst="triangle">
              <a:avLst>
                <a:gd name="adj" fmla="val 65148"/>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pic>
          <p:nvPicPr>
            <p:cNvPr id="214" name="Picture 213" descr="A003352a">
              <a:extLst>
                <a:ext uri="{FF2B5EF4-FFF2-40B4-BE49-F238E27FC236}">
                  <a16:creationId xmlns="" xmlns:a16="http://schemas.microsoft.com/office/drawing/2014/main" id="{040C9BBE-5066-4BC9-BC8B-86280E8D0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 y="3440"/>
              <a:ext cx="720" cy="477"/>
            </a:xfrm>
            <a:prstGeom prst="rect">
              <a:avLst/>
            </a:prstGeom>
            <a:noFill/>
            <a:extLst>
              <a:ext uri="{909E8E84-426E-40DD-AFC4-6F175D3DCCD1}">
                <a14:hiddenFill xmlns:a14="http://schemas.microsoft.com/office/drawing/2010/main">
                  <a:solidFill>
                    <a:srgbClr val="FFFFFF"/>
                  </a:solidFill>
                </a14:hiddenFill>
              </a:ext>
            </a:extLst>
          </p:spPr>
        </p:pic>
        <p:sp>
          <p:nvSpPr>
            <p:cNvPr id="215" name="AutoShape 214">
              <a:extLst>
                <a:ext uri="{FF2B5EF4-FFF2-40B4-BE49-F238E27FC236}">
                  <a16:creationId xmlns="" xmlns:a16="http://schemas.microsoft.com/office/drawing/2014/main" id="{F760B416-99CA-4F7B-BBB1-1011E4A42D10}"/>
                </a:ext>
              </a:extLst>
            </p:cNvPr>
            <p:cNvSpPr>
              <a:spLocks noChangeArrowheads="1"/>
            </p:cNvSpPr>
            <p:nvPr/>
          </p:nvSpPr>
          <p:spPr bwMode="auto">
            <a:xfrm rot="2089560">
              <a:off x="2164" y="3139"/>
              <a:ext cx="160" cy="484"/>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216" name="AutoShape 215">
              <a:extLst>
                <a:ext uri="{FF2B5EF4-FFF2-40B4-BE49-F238E27FC236}">
                  <a16:creationId xmlns="" xmlns:a16="http://schemas.microsoft.com/office/drawing/2014/main" id="{BA33F9E9-00EA-4A43-96D3-1523CE3E4A9A}"/>
                </a:ext>
              </a:extLst>
            </p:cNvPr>
            <p:cNvSpPr>
              <a:spLocks noChangeArrowheads="1"/>
            </p:cNvSpPr>
            <p:nvPr/>
          </p:nvSpPr>
          <p:spPr bwMode="auto">
            <a:xfrm rot="1917307">
              <a:off x="2555" y="3130"/>
              <a:ext cx="143" cy="506"/>
            </a:xfrm>
            <a:prstGeom prst="triangle">
              <a:avLst>
                <a:gd name="adj" fmla="val 52042"/>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217" name="Group 216">
              <a:extLst>
                <a:ext uri="{FF2B5EF4-FFF2-40B4-BE49-F238E27FC236}">
                  <a16:creationId xmlns="" xmlns:a16="http://schemas.microsoft.com/office/drawing/2014/main" id="{4449B4E4-C6D9-4CC2-B38E-2DDAE2C5417C}"/>
                </a:ext>
              </a:extLst>
            </p:cNvPr>
            <p:cNvGrpSpPr>
              <a:grpSpLocks/>
            </p:cNvGrpSpPr>
            <p:nvPr/>
          </p:nvGrpSpPr>
          <p:grpSpPr bwMode="auto">
            <a:xfrm>
              <a:off x="2319" y="3538"/>
              <a:ext cx="387" cy="347"/>
              <a:chOff x="501" y="2140"/>
              <a:chExt cx="387" cy="347"/>
            </a:xfrm>
          </p:grpSpPr>
          <p:sp>
            <p:nvSpPr>
              <p:cNvPr id="219" name="AutoShape 217">
                <a:extLst>
                  <a:ext uri="{FF2B5EF4-FFF2-40B4-BE49-F238E27FC236}">
                    <a16:creationId xmlns="" xmlns:a16="http://schemas.microsoft.com/office/drawing/2014/main" id="{E90349F7-FA36-413F-A116-8A232991C4C6}"/>
                  </a:ext>
                </a:extLst>
              </p:cNvPr>
              <p:cNvSpPr>
                <a:spLocks noChangeArrowheads="1"/>
              </p:cNvSpPr>
              <p:nvPr/>
            </p:nvSpPr>
            <p:spPr bwMode="auto">
              <a:xfrm>
                <a:off x="501" y="2140"/>
                <a:ext cx="387" cy="347"/>
              </a:xfrm>
              <a:prstGeom prst="cube">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pPr defTabSz="914363"/>
                <a:endParaRPr lang="en-US" sz="2160">
                  <a:solidFill>
                    <a:srgbClr val="616265"/>
                  </a:solidFill>
                </a:endParaRPr>
              </a:p>
            </p:txBody>
          </p:sp>
          <p:sp>
            <p:nvSpPr>
              <p:cNvPr id="220" name="Line 218">
                <a:extLst>
                  <a:ext uri="{FF2B5EF4-FFF2-40B4-BE49-F238E27FC236}">
                    <a16:creationId xmlns="" xmlns:a16="http://schemas.microsoft.com/office/drawing/2014/main" id="{1036C113-0F51-48F5-972A-D64581CE45EE}"/>
                  </a:ext>
                </a:extLst>
              </p:cNvPr>
              <p:cNvSpPr>
                <a:spLocks noChangeShapeType="1"/>
              </p:cNvSpPr>
              <p:nvPr/>
            </p:nvSpPr>
            <p:spPr bwMode="auto">
              <a:xfrm>
                <a:off x="542" y="2275"/>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1" name="Line 219">
                <a:extLst>
                  <a:ext uri="{FF2B5EF4-FFF2-40B4-BE49-F238E27FC236}">
                    <a16:creationId xmlns="" xmlns:a16="http://schemas.microsoft.com/office/drawing/2014/main" id="{0E2E0EEE-DDED-4416-9AFD-9D3D861C6177}"/>
                  </a:ext>
                </a:extLst>
              </p:cNvPr>
              <p:cNvSpPr>
                <a:spLocks noChangeShapeType="1"/>
              </p:cNvSpPr>
              <p:nvPr/>
            </p:nvSpPr>
            <p:spPr bwMode="auto">
              <a:xfrm>
                <a:off x="541" y="2308"/>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2" name="Line 220">
                <a:extLst>
                  <a:ext uri="{FF2B5EF4-FFF2-40B4-BE49-F238E27FC236}">
                    <a16:creationId xmlns="" xmlns:a16="http://schemas.microsoft.com/office/drawing/2014/main" id="{C294E7F1-1674-4833-AA27-F63F6ECC9CC6}"/>
                  </a:ext>
                </a:extLst>
              </p:cNvPr>
              <p:cNvSpPr>
                <a:spLocks noChangeShapeType="1"/>
              </p:cNvSpPr>
              <p:nvPr/>
            </p:nvSpPr>
            <p:spPr bwMode="auto">
              <a:xfrm>
                <a:off x="539" y="2341"/>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3" name="Line 221">
                <a:extLst>
                  <a:ext uri="{FF2B5EF4-FFF2-40B4-BE49-F238E27FC236}">
                    <a16:creationId xmlns="" xmlns:a16="http://schemas.microsoft.com/office/drawing/2014/main" id="{62B02C34-9855-4E80-B6F2-3F7665F454AC}"/>
                  </a:ext>
                </a:extLst>
              </p:cNvPr>
              <p:cNvSpPr>
                <a:spLocks noChangeShapeType="1"/>
              </p:cNvSpPr>
              <p:nvPr/>
            </p:nvSpPr>
            <p:spPr bwMode="auto">
              <a:xfrm>
                <a:off x="538" y="2373"/>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4" name="Line 222">
                <a:extLst>
                  <a:ext uri="{FF2B5EF4-FFF2-40B4-BE49-F238E27FC236}">
                    <a16:creationId xmlns="" xmlns:a16="http://schemas.microsoft.com/office/drawing/2014/main" id="{386C6D52-612D-45AC-BFE6-9423C5B53886}"/>
                  </a:ext>
                </a:extLst>
              </p:cNvPr>
              <p:cNvSpPr>
                <a:spLocks noChangeShapeType="1"/>
              </p:cNvSpPr>
              <p:nvPr/>
            </p:nvSpPr>
            <p:spPr bwMode="auto">
              <a:xfrm>
                <a:off x="536" y="2406"/>
                <a:ext cx="2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5" name="Line 223">
                <a:extLst>
                  <a:ext uri="{FF2B5EF4-FFF2-40B4-BE49-F238E27FC236}">
                    <a16:creationId xmlns="" xmlns:a16="http://schemas.microsoft.com/office/drawing/2014/main" id="{9B1EA565-BA5D-4E7A-BBFB-ABE04DE3FAC8}"/>
                  </a:ext>
                </a:extLst>
              </p:cNvPr>
              <p:cNvSpPr>
                <a:spLocks noChangeShapeType="1"/>
              </p:cNvSpPr>
              <p:nvPr/>
            </p:nvSpPr>
            <p:spPr bwMode="auto">
              <a:xfrm>
                <a:off x="534" y="2438"/>
                <a:ext cx="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6" name="Line 224">
                <a:extLst>
                  <a:ext uri="{FF2B5EF4-FFF2-40B4-BE49-F238E27FC236}">
                    <a16:creationId xmlns="" xmlns:a16="http://schemas.microsoft.com/office/drawing/2014/main" id="{2DA77750-2CAD-4905-A82B-D676F2CF61C3}"/>
                  </a:ext>
                </a:extLst>
              </p:cNvPr>
              <p:cNvSpPr>
                <a:spLocks noChangeShapeType="1"/>
              </p:cNvSpPr>
              <p:nvPr/>
            </p:nvSpPr>
            <p:spPr bwMode="auto">
              <a:xfrm flipV="1">
                <a:off x="828" y="220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7" name="Line 225">
                <a:extLst>
                  <a:ext uri="{FF2B5EF4-FFF2-40B4-BE49-F238E27FC236}">
                    <a16:creationId xmlns="" xmlns:a16="http://schemas.microsoft.com/office/drawing/2014/main" id="{0BF23000-566F-481F-93BF-4F64B9B85E7E}"/>
                  </a:ext>
                </a:extLst>
              </p:cNvPr>
              <p:cNvSpPr>
                <a:spLocks noChangeShapeType="1"/>
              </p:cNvSpPr>
              <p:nvPr/>
            </p:nvSpPr>
            <p:spPr bwMode="auto">
              <a:xfrm flipV="1">
                <a:off x="828" y="2241"/>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8" name="Line 226">
                <a:extLst>
                  <a:ext uri="{FF2B5EF4-FFF2-40B4-BE49-F238E27FC236}">
                    <a16:creationId xmlns="" xmlns:a16="http://schemas.microsoft.com/office/drawing/2014/main" id="{6120BBDB-AAE3-4CE6-870B-D299B2C6BFC2}"/>
                  </a:ext>
                </a:extLst>
              </p:cNvPr>
              <p:cNvSpPr>
                <a:spLocks noChangeShapeType="1"/>
              </p:cNvSpPr>
              <p:nvPr/>
            </p:nvSpPr>
            <p:spPr bwMode="auto">
              <a:xfrm flipV="1">
                <a:off x="828" y="2283"/>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29" name="Line 227">
                <a:extLst>
                  <a:ext uri="{FF2B5EF4-FFF2-40B4-BE49-F238E27FC236}">
                    <a16:creationId xmlns="" xmlns:a16="http://schemas.microsoft.com/office/drawing/2014/main" id="{68C7C402-40D1-4BFD-8ACF-C8E762C0C07B}"/>
                  </a:ext>
                </a:extLst>
              </p:cNvPr>
              <p:cNvSpPr>
                <a:spLocks noChangeShapeType="1"/>
              </p:cNvSpPr>
              <p:nvPr/>
            </p:nvSpPr>
            <p:spPr bwMode="auto">
              <a:xfrm flipV="1">
                <a:off x="828" y="2324"/>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sp>
            <p:nvSpPr>
              <p:cNvPr id="230" name="Line 228">
                <a:extLst>
                  <a:ext uri="{FF2B5EF4-FFF2-40B4-BE49-F238E27FC236}">
                    <a16:creationId xmlns="" xmlns:a16="http://schemas.microsoft.com/office/drawing/2014/main" id="{1C7CF358-C29B-4E7D-AF11-64816A437901}"/>
                  </a:ext>
                </a:extLst>
              </p:cNvPr>
              <p:cNvSpPr>
                <a:spLocks noChangeShapeType="1"/>
              </p:cNvSpPr>
              <p:nvPr/>
            </p:nvSpPr>
            <p:spPr bwMode="auto">
              <a:xfrm flipV="1">
                <a:off x="828" y="2366"/>
                <a:ext cx="42"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a:lstStyle/>
              <a:p>
                <a:pPr defTabSz="914363"/>
                <a:endParaRPr lang="en-US" sz="2160">
                  <a:solidFill>
                    <a:srgbClr val="616265"/>
                  </a:solidFill>
                </a:endParaRPr>
              </a:p>
            </p:txBody>
          </p:sp>
        </p:grpSp>
        <p:sp>
          <p:nvSpPr>
            <p:cNvPr id="218" name="Litebulb">
              <a:extLst>
                <a:ext uri="{FF2B5EF4-FFF2-40B4-BE49-F238E27FC236}">
                  <a16:creationId xmlns="" xmlns:a16="http://schemas.microsoft.com/office/drawing/2014/main" id="{FABAAEBF-0BF2-410E-B242-C60B38E95961}"/>
                </a:ext>
              </a:extLst>
            </p:cNvPr>
            <p:cNvSpPr>
              <a:spLocks noEditPoints="1" noChangeArrowheads="1"/>
            </p:cNvSpPr>
            <p:nvPr/>
          </p:nvSpPr>
          <p:spPr bwMode="auto">
            <a:xfrm>
              <a:off x="1911" y="3483"/>
              <a:ext cx="306" cy="408"/>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3175">
              <a:solidFill>
                <a:srgbClr val="000000"/>
              </a:solidFill>
              <a:miter lim="800000"/>
              <a:headEnd/>
              <a:tailEnd/>
            </a:ln>
          </p:spPr>
          <p:txBody>
            <a:bodyPr/>
            <a:lstStyle/>
            <a:p>
              <a:pPr defTabSz="914363"/>
              <a:endParaRPr lang="en-US" sz="2160">
                <a:solidFill>
                  <a:srgbClr val="616265"/>
                </a:solidFill>
              </a:endParaRPr>
            </a:p>
          </p:txBody>
        </p:sp>
      </p:grpSp>
      <p:sp>
        <p:nvSpPr>
          <p:cNvPr id="231" name="Text Box 230">
            <a:extLst>
              <a:ext uri="{FF2B5EF4-FFF2-40B4-BE49-F238E27FC236}">
                <a16:creationId xmlns="" xmlns:a16="http://schemas.microsoft.com/office/drawing/2014/main" id="{5D5F7BC0-5BC6-4D9D-9C41-480EEE80B0B8}"/>
              </a:ext>
            </a:extLst>
          </p:cNvPr>
          <p:cNvSpPr txBox="1">
            <a:spLocks noChangeArrowheads="1"/>
          </p:cNvSpPr>
          <p:nvPr/>
        </p:nvSpPr>
        <p:spPr bwMode="auto">
          <a:xfrm>
            <a:off x="894853" y="3409718"/>
            <a:ext cx="34229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Clallam PUD &amp; Port Angeles</a:t>
            </a:r>
          </a:p>
          <a:p>
            <a:pPr defTabSz="914363"/>
            <a:r>
              <a:rPr lang="en-US" altLang="en-US" sz="2000" dirty="0">
                <a:solidFill>
                  <a:srgbClr val="191C1F"/>
                </a:solidFill>
              </a:rPr>
              <a:t>112 homes, 0.5 MW DR</a:t>
            </a:r>
          </a:p>
        </p:txBody>
      </p:sp>
      <p:sp>
        <p:nvSpPr>
          <p:cNvPr id="232" name="Text Box 231">
            <a:extLst>
              <a:ext uri="{FF2B5EF4-FFF2-40B4-BE49-F238E27FC236}">
                <a16:creationId xmlns="" xmlns:a16="http://schemas.microsoft.com/office/drawing/2014/main" id="{A22E4124-054B-4452-9676-B866F35E9E99}"/>
              </a:ext>
            </a:extLst>
          </p:cNvPr>
          <p:cNvSpPr txBox="1">
            <a:spLocks noChangeArrowheads="1"/>
          </p:cNvSpPr>
          <p:nvPr/>
        </p:nvSpPr>
        <p:spPr bwMode="auto">
          <a:xfrm>
            <a:off x="8799240" y="3255959"/>
            <a:ext cx="19960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Clallam County </a:t>
            </a:r>
          </a:p>
          <a:p>
            <a:pPr defTabSz="914363"/>
            <a:r>
              <a:rPr lang="en-US" altLang="en-US" sz="2000" dirty="0">
                <a:solidFill>
                  <a:srgbClr val="191C1F"/>
                </a:solidFill>
              </a:rPr>
              <a:t>PUD Water </a:t>
            </a:r>
          </a:p>
          <a:p>
            <a:pPr defTabSz="914363"/>
            <a:r>
              <a:rPr lang="en-US" altLang="en-US" sz="2000" dirty="0">
                <a:solidFill>
                  <a:srgbClr val="191C1F"/>
                </a:solidFill>
              </a:rPr>
              <a:t>Supply District </a:t>
            </a:r>
          </a:p>
          <a:p>
            <a:pPr defTabSz="914363"/>
            <a:r>
              <a:rPr lang="en-US" altLang="en-US" sz="2000" dirty="0">
                <a:solidFill>
                  <a:srgbClr val="191C1F"/>
                </a:solidFill>
              </a:rPr>
              <a:t>0.2 MW DR</a:t>
            </a:r>
          </a:p>
        </p:txBody>
      </p:sp>
      <p:grpSp>
        <p:nvGrpSpPr>
          <p:cNvPr id="233" name="Group 232">
            <a:extLst>
              <a:ext uri="{FF2B5EF4-FFF2-40B4-BE49-F238E27FC236}">
                <a16:creationId xmlns="" xmlns:a16="http://schemas.microsoft.com/office/drawing/2014/main" id="{89420B71-4B86-44CF-97E5-5501F279C7D4}"/>
              </a:ext>
            </a:extLst>
          </p:cNvPr>
          <p:cNvGrpSpPr>
            <a:grpSpLocks/>
          </p:cNvGrpSpPr>
          <p:nvPr/>
        </p:nvGrpSpPr>
        <p:grpSpPr bwMode="auto">
          <a:xfrm>
            <a:off x="5020991" y="4151309"/>
            <a:ext cx="1590675" cy="757237"/>
            <a:chOff x="3980" y="3051"/>
            <a:chExt cx="558" cy="351"/>
          </a:xfrm>
        </p:grpSpPr>
        <p:grpSp>
          <p:nvGrpSpPr>
            <p:cNvPr id="234" name="Group 233">
              <a:extLst>
                <a:ext uri="{FF2B5EF4-FFF2-40B4-BE49-F238E27FC236}">
                  <a16:creationId xmlns="" xmlns:a16="http://schemas.microsoft.com/office/drawing/2014/main" id="{DF294180-F95B-4B30-AAED-4A50053D5FE2}"/>
                </a:ext>
              </a:extLst>
            </p:cNvPr>
            <p:cNvGrpSpPr>
              <a:grpSpLocks/>
            </p:cNvGrpSpPr>
            <p:nvPr/>
          </p:nvGrpSpPr>
          <p:grpSpPr bwMode="auto">
            <a:xfrm>
              <a:off x="4149" y="3051"/>
              <a:ext cx="342" cy="318"/>
              <a:chOff x="4149" y="3051"/>
              <a:chExt cx="342" cy="318"/>
            </a:xfrm>
          </p:grpSpPr>
          <p:sp>
            <p:nvSpPr>
              <p:cNvPr id="272" name="Freeform 234">
                <a:extLst>
                  <a:ext uri="{FF2B5EF4-FFF2-40B4-BE49-F238E27FC236}">
                    <a16:creationId xmlns="" xmlns:a16="http://schemas.microsoft.com/office/drawing/2014/main" id="{8F2E7059-7A72-4179-97A4-8A7512102BC6}"/>
                  </a:ext>
                </a:extLst>
              </p:cNvPr>
              <p:cNvSpPr>
                <a:spLocks/>
              </p:cNvSpPr>
              <p:nvPr/>
            </p:nvSpPr>
            <p:spPr bwMode="auto">
              <a:xfrm>
                <a:off x="4193" y="3051"/>
                <a:ext cx="22" cy="318"/>
              </a:xfrm>
              <a:custGeom>
                <a:avLst/>
                <a:gdLst>
                  <a:gd name="T0" fmla="*/ 0 w 153"/>
                  <a:gd name="T1" fmla="*/ 0 h 2226"/>
                  <a:gd name="T2" fmla="*/ 153 w 153"/>
                  <a:gd name="T3" fmla="*/ 101 h 2226"/>
                  <a:gd name="T4" fmla="*/ 153 w 153"/>
                  <a:gd name="T5" fmla="*/ 2226 h 2226"/>
                  <a:gd name="T6" fmla="*/ 0 w 153"/>
                  <a:gd name="T7" fmla="*/ 2226 h 2226"/>
                  <a:gd name="T8" fmla="*/ 0 w 153"/>
                  <a:gd name="T9" fmla="*/ 0 h 2226"/>
                </a:gdLst>
                <a:ahLst/>
                <a:cxnLst>
                  <a:cxn ang="0">
                    <a:pos x="T0" y="T1"/>
                  </a:cxn>
                  <a:cxn ang="0">
                    <a:pos x="T2" y="T3"/>
                  </a:cxn>
                  <a:cxn ang="0">
                    <a:pos x="T4" y="T5"/>
                  </a:cxn>
                  <a:cxn ang="0">
                    <a:pos x="T6" y="T7"/>
                  </a:cxn>
                  <a:cxn ang="0">
                    <a:pos x="T8" y="T9"/>
                  </a:cxn>
                </a:cxnLst>
                <a:rect l="0" t="0" r="r" b="b"/>
                <a:pathLst>
                  <a:path w="153" h="2226">
                    <a:moveTo>
                      <a:pt x="0" y="0"/>
                    </a:moveTo>
                    <a:lnTo>
                      <a:pt x="153" y="101"/>
                    </a:lnTo>
                    <a:lnTo>
                      <a:pt x="153" y="2226"/>
                    </a:lnTo>
                    <a:lnTo>
                      <a:pt x="0" y="222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3" name="Rectangle 235">
                <a:extLst>
                  <a:ext uri="{FF2B5EF4-FFF2-40B4-BE49-F238E27FC236}">
                    <a16:creationId xmlns="" xmlns:a16="http://schemas.microsoft.com/office/drawing/2014/main" id="{07D9E46F-FA13-4526-9EE6-C98EAC205214}"/>
                  </a:ext>
                </a:extLst>
              </p:cNvPr>
              <p:cNvSpPr>
                <a:spLocks noChangeArrowheads="1"/>
              </p:cNvSpPr>
              <p:nvPr/>
            </p:nvSpPr>
            <p:spPr bwMode="auto">
              <a:xfrm>
                <a:off x="4187" y="3051"/>
                <a:ext cx="1" cy="31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74" name="Freeform 236">
                <a:extLst>
                  <a:ext uri="{FF2B5EF4-FFF2-40B4-BE49-F238E27FC236}">
                    <a16:creationId xmlns="" xmlns:a16="http://schemas.microsoft.com/office/drawing/2014/main" id="{685C403E-CFCF-42AB-A343-8227B5102D5E}"/>
                  </a:ext>
                </a:extLst>
              </p:cNvPr>
              <p:cNvSpPr>
                <a:spLocks/>
              </p:cNvSpPr>
              <p:nvPr/>
            </p:nvSpPr>
            <p:spPr bwMode="auto">
              <a:xfrm>
                <a:off x="4193" y="3058"/>
                <a:ext cx="22" cy="253"/>
              </a:xfrm>
              <a:custGeom>
                <a:avLst/>
                <a:gdLst>
                  <a:gd name="T0" fmla="*/ 153 w 153"/>
                  <a:gd name="T1" fmla="*/ 101 h 1770"/>
                  <a:gd name="T2" fmla="*/ 0 w 153"/>
                  <a:gd name="T3" fmla="*/ 0 h 1770"/>
                  <a:gd name="T4" fmla="*/ 0 w 153"/>
                  <a:gd name="T5" fmla="*/ 1770 h 1770"/>
                  <a:gd name="T6" fmla="*/ 153 w 153"/>
                  <a:gd name="T7" fmla="*/ 1770 h 1770"/>
                  <a:gd name="T8" fmla="*/ 153 w 153"/>
                  <a:gd name="T9" fmla="*/ 101 h 1770"/>
                </a:gdLst>
                <a:ahLst/>
                <a:cxnLst>
                  <a:cxn ang="0">
                    <a:pos x="T0" y="T1"/>
                  </a:cxn>
                  <a:cxn ang="0">
                    <a:pos x="T2" y="T3"/>
                  </a:cxn>
                  <a:cxn ang="0">
                    <a:pos x="T4" y="T5"/>
                  </a:cxn>
                  <a:cxn ang="0">
                    <a:pos x="T6" y="T7"/>
                  </a:cxn>
                  <a:cxn ang="0">
                    <a:pos x="T8" y="T9"/>
                  </a:cxn>
                </a:cxnLst>
                <a:rect l="0" t="0" r="r" b="b"/>
                <a:pathLst>
                  <a:path w="153" h="1770">
                    <a:moveTo>
                      <a:pt x="153" y="101"/>
                    </a:moveTo>
                    <a:lnTo>
                      <a:pt x="0" y="0"/>
                    </a:lnTo>
                    <a:lnTo>
                      <a:pt x="0" y="1770"/>
                    </a:lnTo>
                    <a:lnTo>
                      <a:pt x="153" y="1770"/>
                    </a:lnTo>
                    <a:lnTo>
                      <a:pt x="153" y="10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5" name="Freeform 237">
                <a:extLst>
                  <a:ext uri="{FF2B5EF4-FFF2-40B4-BE49-F238E27FC236}">
                    <a16:creationId xmlns="" xmlns:a16="http://schemas.microsoft.com/office/drawing/2014/main" id="{EDFAA478-A7E5-4D7B-AB19-DDC3E48A5383}"/>
                  </a:ext>
                </a:extLst>
              </p:cNvPr>
              <p:cNvSpPr>
                <a:spLocks/>
              </p:cNvSpPr>
              <p:nvPr/>
            </p:nvSpPr>
            <p:spPr bwMode="auto">
              <a:xfrm>
                <a:off x="4201" y="3073"/>
                <a:ext cx="14" cy="231"/>
              </a:xfrm>
              <a:custGeom>
                <a:avLst/>
                <a:gdLst>
                  <a:gd name="T0" fmla="*/ 0 w 103"/>
                  <a:gd name="T1" fmla="*/ 0 h 1618"/>
                  <a:gd name="T2" fmla="*/ 0 w 103"/>
                  <a:gd name="T3" fmla="*/ 1618 h 1618"/>
                  <a:gd name="T4" fmla="*/ 103 w 103"/>
                  <a:gd name="T5" fmla="*/ 1618 h 1618"/>
                  <a:gd name="T6" fmla="*/ 103 w 103"/>
                  <a:gd name="T7" fmla="*/ 51 h 1618"/>
                  <a:gd name="T8" fmla="*/ 0 w 103"/>
                  <a:gd name="T9" fmla="*/ 0 h 1618"/>
                </a:gdLst>
                <a:ahLst/>
                <a:cxnLst>
                  <a:cxn ang="0">
                    <a:pos x="T0" y="T1"/>
                  </a:cxn>
                  <a:cxn ang="0">
                    <a:pos x="T2" y="T3"/>
                  </a:cxn>
                  <a:cxn ang="0">
                    <a:pos x="T4" y="T5"/>
                  </a:cxn>
                  <a:cxn ang="0">
                    <a:pos x="T6" y="T7"/>
                  </a:cxn>
                  <a:cxn ang="0">
                    <a:pos x="T8" y="T9"/>
                  </a:cxn>
                </a:cxnLst>
                <a:rect l="0" t="0" r="r" b="b"/>
                <a:pathLst>
                  <a:path w="103" h="1618">
                    <a:moveTo>
                      <a:pt x="0" y="0"/>
                    </a:moveTo>
                    <a:lnTo>
                      <a:pt x="0" y="1618"/>
                    </a:lnTo>
                    <a:lnTo>
                      <a:pt x="103" y="1618"/>
                    </a:lnTo>
                    <a:lnTo>
                      <a:pt x="103" y="5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6" name="Line 238">
                <a:extLst>
                  <a:ext uri="{FF2B5EF4-FFF2-40B4-BE49-F238E27FC236}">
                    <a16:creationId xmlns="" xmlns:a16="http://schemas.microsoft.com/office/drawing/2014/main" id="{C9E206C1-45D7-4839-B2B6-A7590D23186A}"/>
                  </a:ext>
                </a:extLst>
              </p:cNvPr>
              <p:cNvSpPr>
                <a:spLocks noChangeShapeType="1"/>
              </p:cNvSpPr>
              <p:nvPr/>
            </p:nvSpPr>
            <p:spPr bwMode="auto">
              <a:xfrm>
                <a:off x="4201" y="3095"/>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7" name="Line 239">
                <a:extLst>
                  <a:ext uri="{FF2B5EF4-FFF2-40B4-BE49-F238E27FC236}">
                    <a16:creationId xmlns="" xmlns:a16="http://schemas.microsoft.com/office/drawing/2014/main" id="{38E255DB-B929-47DD-AA5F-5C2DB920EC37}"/>
                  </a:ext>
                </a:extLst>
              </p:cNvPr>
              <p:cNvSpPr>
                <a:spLocks noChangeShapeType="1"/>
              </p:cNvSpPr>
              <p:nvPr/>
            </p:nvSpPr>
            <p:spPr bwMode="auto">
              <a:xfrm>
                <a:off x="4200" y="3116"/>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8" name="Line 240">
                <a:extLst>
                  <a:ext uri="{FF2B5EF4-FFF2-40B4-BE49-F238E27FC236}">
                    <a16:creationId xmlns="" xmlns:a16="http://schemas.microsoft.com/office/drawing/2014/main" id="{59388987-868D-44EA-9601-BAE741067309}"/>
                  </a:ext>
                </a:extLst>
              </p:cNvPr>
              <p:cNvSpPr>
                <a:spLocks noChangeShapeType="1"/>
              </p:cNvSpPr>
              <p:nvPr/>
            </p:nvSpPr>
            <p:spPr bwMode="auto">
              <a:xfrm>
                <a:off x="4200" y="3137"/>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79" name="Line 241">
                <a:extLst>
                  <a:ext uri="{FF2B5EF4-FFF2-40B4-BE49-F238E27FC236}">
                    <a16:creationId xmlns="" xmlns:a16="http://schemas.microsoft.com/office/drawing/2014/main" id="{B1A64D67-F576-49BC-A010-1D7B7A2C0349}"/>
                  </a:ext>
                </a:extLst>
              </p:cNvPr>
              <p:cNvSpPr>
                <a:spLocks noChangeShapeType="1"/>
              </p:cNvSpPr>
              <p:nvPr/>
            </p:nvSpPr>
            <p:spPr bwMode="auto">
              <a:xfrm>
                <a:off x="4200" y="3158"/>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0" name="Line 242">
                <a:extLst>
                  <a:ext uri="{FF2B5EF4-FFF2-40B4-BE49-F238E27FC236}">
                    <a16:creationId xmlns="" xmlns:a16="http://schemas.microsoft.com/office/drawing/2014/main" id="{FE62521F-1C5B-4FBB-926D-1E07F67C98DB}"/>
                  </a:ext>
                </a:extLst>
              </p:cNvPr>
              <p:cNvSpPr>
                <a:spLocks noChangeShapeType="1"/>
              </p:cNvSpPr>
              <p:nvPr/>
            </p:nvSpPr>
            <p:spPr bwMode="auto">
              <a:xfrm>
                <a:off x="4200" y="3178"/>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1" name="Line 243">
                <a:extLst>
                  <a:ext uri="{FF2B5EF4-FFF2-40B4-BE49-F238E27FC236}">
                    <a16:creationId xmlns="" xmlns:a16="http://schemas.microsoft.com/office/drawing/2014/main" id="{9FF7B09E-6DD7-4731-862F-375FBE361DF8}"/>
                  </a:ext>
                </a:extLst>
              </p:cNvPr>
              <p:cNvSpPr>
                <a:spLocks noChangeShapeType="1"/>
              </p:cNvSpPr>
              <p:nvPr/>
            </p:nvSpPr>
            <p:spPr bwMode="auto">
              <a:xfrm>
                <a:off x="4200" y="3201"/>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2" name="Line 244">
                <a:extLst>
                  <a:ext uri="{FF2B5EF4-FFF2-40B4-BE49-F238E27FC236}">
                    <a16:creationId xmlns="" xmlns:a16="http://schemas.microsoft.com/office/drawing/2014/main" id="{D1FF8E7F-B68D-438E-BA4A-4B1692E6420F}"/>
                  </a:ext>
                </a:extLst>
              </p:cNvPr>
              <p:cNvSpPr>
                <a:spLocks noChangeShapeType="1"/>
              </p:cNvSpPr>
              <p:nvPr/>
            </p:nvSpPr>
            <p:spPr bwMode="auto">
              <a:xfrm>
                <a:off x="4200" y="3222"/>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3" name="Line 245">
                <a:extLst>
                  <a:ext uri="{FF2B5EF4-FFF2-40B4-BE49-F238E27FC236}">
                    <a16:creationId xmlns="" xmlns:a16="http://schemas.microsoft.com/office/drawing/2014/main" id="{E0D224EA-0A91-464B-AFFF-B7DD1AB45BAE}"/>
                  </a:ext>
                </a:extLst>
              </p:cNvPr>
              <p:cNvSpPr>
                <a:spLocks noChangeShapeType="1"/>
              </p:cNvSpPr>
              <p:nvPr/>
            </p:nvSpPr>
            <p:spPr bwMode="auto">
              <a:xfrm>
                <a:off x="4200" y="3244"/>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4" name="Line 246">
                <a:extLst>
                  <a:ext uri="{FF2B5EF4-FFF2-40B4-BE49-F238E27FC236}">
                    <a16:creationId xmlns="" xmlns:a16="http://schemas.microsoft.com/office/drawing/2014/main" id="{180A9007-65A8-484B-AAF4-F799E977EFD8}"/>
                  </a:ext>
                </a:extLst>
              </p:cNvPr>
              <p:cNvSpPr>
                <a:spLocks noChangeShapeType="1"/>
              </p:cNvSpPr>
              <p:nvPr/>
            </p:nvSpPr>
            <p:spPr bwMode="auto">
              <a:xfrm>
                <a:off x="4200" y="3265"/>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5" name="Line 247">
                <a:extLst>
                  <a:ext uri="{FF2B5EF4-FFF2-40B4-BE49-F238E27FC236}">
                    <a16:creationId xmlns="" xmlns:a16="http://schemas.microsoft.com/office/drawing/2014/main" id="{B2A6063C-E6B0-4ED3-89FF-5037FAD33E43}"/>
                  </a:ext>
                </a:extLst>
              </p:cNvPr>
              <p:cNvSpPr>
                <a:spLocks noChangeShapeType="1"/>
              </p:cNvSpPr>
              <p:nvPr/>
            </p:nvSpPr>
            <p:spPr bwMode="auto">
              <a:xfrm>
                <a:off x="4200" y="3286"/>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86" name="Rectangle 248">
                <a:extLst>
                  <a:ext uri="{FF2B5EF4-FFF2-40B4-BE49-F238E27FC236}">
                    <a16:creationId xmlns="" xmlns:a16="http://schemas.microsoft.com/office/drawing/2014/main" id="{5DB0F522-10C1-4B75-A937-CFBEB6D6B4F1}"/>
                  </a:ext>
                </a:extLst>
              </p:cNvPr>
              <p:cNvSpPr>
                <a:spLocks noChangeArrowheads="1"/>
              </p:cNvSpPr>
              <p:nvPr/>
            </p:nvSpPr>
            <p:spPr bwMode="auto">
              <a:xfrm>
                <a:off x="4195"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87" name="Freeform 249">
                <a:extLst>
                  <a:ext uri="{FF2B5EF4-FFF2-40B4-BE49-F238E27FC236}">
                    <a16:creationId xmlns="" xmlns:a16="http://schemas.microsoft.com/office/drawing/2014/main" id="{219EEF24-C5AB-4F38-9CE2-31D03C53F2A4}"/>
                  </a:ext>
                </a:extLst>
              </p:cNvPr>
              <p:cNvSpPr>
                <a:spLocks/>
              </p:cNvSpPr>
              <p:nvPr/>
            </p:nvSpPr>
            <p:spPr bwMode="auto">
              <a:xfrm>
                <a:off x="4199" y="3346"/>
                <a:ext cx="16" cy="23"/>
              </a:xfrm>
              <a:custGeom>
                <a:avLst/>
                <a:gdLst>
                  <a:gd name="T0" fmla="*/ 37 w 116"/>
                  <a:gd name="T1" fmla="*/ 160 h 161"/>
                  <a:gd name="T2" fmla="*/ 37 w 116"/>
                  <a:gd name="T3" fmla="*/ 22 h 161"/>
                  <a:gd name="T4" fmla="*/ 0 w 116"/>
                  <a:gd name="T5" fmla="*/ 22 h 161"/>
                  <a:gd name="T6" fmla="*/ 0 w 116"/>
                  <a:gd name="T7" fmla="*/ 0 h 161"/>
                  <a:gd name="T8" fmla="*/ 116 w 116"/>
                  <a:gd name="T9" fmla="*/ 0 h 161"/>
                  <a:gd name="T10" fmla="*/ 116 w 116"/>
                  <a:gd name="T11" fmla="*/ 161 h 161"/>
                  <a:gd name="T12" fmla="*/ 37 w 116"/>
                  <a:gd name="T13" fmla="*/ 160 h 161"/>
                </a:gdLst>
                <a:ahLst/>
                <a:cxnLst>
                  <a:cxn ang="0">
                    <a:pos x="T0" y="T1"/>
                  </a:cxn>
                  <a:cxn ang="0">
                    <a:pos x="T2" y="T3"/>
                  </a:cxn>
                  <a:cxn ang="0">
                    <a:pos x="T4" y="T5"/>
                  </a:cxn>
                  <a:cxn ang="0">
                    <a:pos x="T6" y="T7"/>
                  </a:cxn>
                  <a:cxn ang="0">
                    <a:pos x="T8" y="T9"/>
                  </a:cxn>
                  <a:cxn ang="0">
                    <a:pos x="T10" y="T11"/>
                  </a:cxn>
                  <a:cxn ang="0">
                    <a:pos x="T12" y="T13"/>
                  </a:cxn>
                </a:cxnLst>
                <a:rect l="0" t="0" r="r" b="b"/>
                <a:pathLst>
                  <a:path w="116" h="161">
                    <a:moveTo>
                      <a:pt x="37" y="160"/>
                    </a:moveTo>
                    <a:lnTo>
                      <a:pt x="37" y="22"/>
                    </a:lnTo>
                    <a:lnTo>
                      <a:pt x="0" y="22"/>
                    </a:lnTo>
                    <a:lnTo>
                      <a:pt x="0" y="0"/>
                    </a:lnTo>
                    <a:lnTo>
                      <a:pt x="116" y="0"/>
                    </a:lnTo>
                    <a:lnTo>
                      <a:pt x="116" y="161"/>
                    </a:lnTo>
                    <a:lnTo>
                      <a:pt x="37" y="16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88" name="Freeform 250">
                <a:extLst>
                  <a:ext uri="{FF2B5EF4-FFF2-40B4-BE49-F238E27FC236}">
                    <a16:creationId xmlns="" xmlns:a16="http://schemas.microsoft.com/office/drawing/2014/main" id="{EAE9CDD4-1991-4854-8B5E-9E6F476AE913}"/>
                  </a:ext>
                </a:extLst>
              </p:cNvPr>
              <p:cNvSpPr>
                <a:spLocks/>
              </p:cNvSpPr>
              <p:nvPr/>
            </p:nvSpPr>
            <p:spPr bwMode="auto">
              <a:xfrm>
                <a:off x="4223" y="3066"/>
                <a:ext cx="22" cy="303"/>
              </a:xfrm>
              <a:custGeom>
                <a:avLst/>
                <a:gdLst>
                  <a:gd name="T0" fmla="*/ 0 w 154"/>
                  <a:gd name="T1" fmla="*/ 0 h 2125"/>
                  <a:gd name="T2" fmla="*/ 154 w 154"/>
                  <a:gd name="T3" fmla="*/ 96 h 2125"/>
                  <a:gd name="T4" fmla="*/ 154 w 154"/>
                  <a:gd name="T5" fmla="*/ 2125 h 2125"/>
                  <a:gd name="T6" fmla="*/ 0 w 154"/>
                  <a:gd name="T7" fmla="*/ 2125 h 2125"/>
                  <a:gd name="T8" fmla="*/ 0 w 154"/>
                  <a:gd name="T9" fmla="*/ 0 h 2125"/>
                </a:gdLst>
                <a:ahLst/>
                <a:cxnLst>
                  <a:cxn ang="0">
                    <a:pos x="T0" y="T1"/>
                  </a:cxn>
                  <a:cxn ang="0">
                    <a:pos x="T2" y="T3"/>
                  </a:cxn>
                  <a:cxn ang="0">
                    <a:pos x="T4" y="T5"/>
                  </a:cxn>
                  <a:cxn ang="0">
                    <a:pos x="T6" y="T7"/>
                  </a:cxn>
                  <a:cxn ang="0">
                    <a:pos x="T8" y="T9"/>
                  </a:cxn>
                </a:cxnLst>
                <a:rect l="0" t="0" r="r" b="b"/>
                <a:pathLst>
                  <a:path w="154" h="2125">
                    <a:moveTo>
                      <a:pt x="0" y="0"/>
                    </a:moveTo>
                    <a:lnTo>
                      <a:pt x="154" y="96"/>
                    </a:lnTo>
                    <a:lnTo>
                      <a:pt x="154" y="2125"/>
                    </a:lnTo>
                    <a:lnTo>
                      <a:pt x="0" y="212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89" name="Freeform 251">
                <a:extLst>
                  <a:ext uri="{FF2B5EF4-FFF2-40B4-BE49-F238E27FC236}">
                    <a16:creationId xmlns="" xmlns:a16="http://schemas.microsoft.com/office/drawing/2014/main" id="{CE435B3B-77CF-43DD-9ED0-2102F42E9F19}"/>
                  </a:ext>
                </a:extLst>
              </p:cNvPr>
              <p:cNvSpPr>
                <a:spLocks/>
              </p:cNvSpPr>
              <p:nvPr/>
            </p:nvSpPr>
            <p:spPr bwMode="auto">
              <a:xfrm>
                <a:off x="4223" y="3073"/>
                <a:ext cx="22" cy="241"/>
              </a:xfrm>
              <a:custGeom>
                <a:avLst/>
                <a:gdLst>
                  <a:gd name="T0" fmla="*/ 154 w 154"/>
                  <a:gd name="T1" fmla="*/ 97 h 1691"/>
                  <a:gd name="T2" fmla="*/ 0 w 154"/>
                  <a:gd name="T3" fmla="*/ 0 h 1691"/>
                  <a:gd name="T4" fmla="*/ 0 w 154"/>
                  <a:gd name="T5" fmla="*/ 1691 h 1691"/>
                  <a:gd name="T6" fmla="*/ 154 w 154"/>
                  <a:gd name="T7" fmla="*/ 1691 h 1691"/>
                  <a:gd name="T8" fmla="*/ 154 w 154"/>
                  <a:gd name="T9" fmla="*/ 97 h 1691"/>
                </a:gdLst>
                <a:ahLst/>
                <a:cxnLst>
                  <a:cxn ang="0">
                    <a:pos x="T0" y="T1"/>
                  </a:cxn>
                  <a:cxn ang="0">
                    <a:pos x="T2" y="T3"/>
                  </a:cxn>
                  <a:cxn ang="0">
                    <a:pos x="T4" y="T5"/>
                  </a:cxn>
                  <a:cxn ang="0">
                    <a:pos x="T6" y="T7"/>
                  </a:cxn>
                  <a:cxn ang="0">
                    <a:pos x="T8" y="T9"/>
                  </a:cxn>
                </a:cxnLst>
                <a:rect l="0" t="0" r="r" b="b"/>
                <a:pathLst>
                  <a:path w="154" h="1691">
                    <a:moveTo>
                      <a:pt x="154" y="97"/>
                    </a:moveTo>
                    <a:lnTo>
                      <a:pt x="0" y="0"/>
                    </a:lnTo>
                    <a:lnTo>
                      <a:pt x="0" y="1691"/>
                    </a:lnTo>
                    <a:lnTo>
                      <a:pt x="154" y="1691"/>
                    </a:lnTo>
                    <a:lnTo>
                      <a:pt x="154" y="9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90" name="Freeform 252">
                <a:extLst>
                  <a:ext uri="{FF2B5EF4-FFF2-40B4-BE49-F238E27FC236}">
                    <a16:creationId xmlns="" xmlns:a16="http://schemas.microsoft.com/office/drawing/2014/main" id="{D8C62673-B4E5-41C7-ADE0-AEC76496EE79}"/>
                  </a:ext>
                </a:extLst>
              </p:cNvPr>
              <p:cNvSpPr>
                <a:spLocks/>
              </p:cNvSpPr>
              <p:nvPr/>
            </p:nvSpPr>
            <p:spPr bwMode="auto">
              <a:xfrm>
                <a:off x="4230" y="3086"/>
                <a:ext cx="15" cy="221"/>
              </a:xfrm>
              <a:custGeom>
                <a:avLst/>
                <a:gdLst>
                  <a:gd name="T0" fmla="*/ 0 w 103"/>
                  <a:gd name="T1" fmla="*/ 0 h 1544"/>
                  <a:gd name="T2" fmla="*/ 0 w 103"/>
                  <a:gd name="T3" fmla="*/ 1544 h 1544"/>
                  <a:gd name="T4" fmla="*/ 103 w 103"/>
                  <a:gd name="T5" fmla="*/ 1544 h 1544"/>
                  <a:gd name="T6" fmla="*/ 103 w 103"/>
                  <a:gd name="T7" fmla="*/ 48 h 1544"/>
                  <a:gd name="T8" fmla="*/ 0 w 103"/>
                  <a:gd name="T9" fmla="*/ 0 h 1544"/>
                </a:gdLst>
                <a:ahLst/>
                <a:cxnLst>
                  <a:cxn ang="0">
                    <a:pos x="T0" y="T1"/>
                  </a:cxn>
                  <a:cxn ang="0">
                    <a:pos x="T2" y="T3"/>
                  </a:cxn>
                  <a:cxn ang="0">
                    <a:pos x="T4" y="T5"/>
                  </a:cxn>
                  <a:cxn ang="0">
                    <a:pos x="T6" y="T7"/>
                  </a:cxn>
                  <a:cxn ang="0">
                    <a:pos x="T8" y="T9"/>
                  </a:cxn>
                </a:cxnLst>
                <a:rect l="0" t="0" r="r" b="b"/>
                <a:pathLst>
                  <a:path w="103" h="1544">
                    <a:moveTo>
                      <a:pt x="0" y="0"/>
                    </a:moveTo>
                    <a:lnTo>
                      <a:pt x="0" y="1544"/>
                    </a:lnTo>
                    <a:lnTo>
                      <a:pt x="103" y="1544"/>
                    </a:lnTo>
                    <a:lnTo>
                      <a:pt x="103" y="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91" name="Line 253">
                <a:extLst>
                  <a:ext uri="{FF2B5EF4-FFF2-40B4-BE49-F238E27FC236}">
                    <a16:creationId xmlns="" xmlns:a16="http://schemas.microsoft.com/office/drawing/2014/main" id="{6E9545C6-10F1-4F8C-89B8-7B6D0E12F4BE}"/>
                  </a:ext>
                </a:extLst>
              </p:cNvPr>
              <p:cNvSpPr>
                <a:spLocks noChangeShapeType="1"/>
              </p:cNvSpPr>
              <p:nvPr/>
            </p:nvSpPr>
            <p:spPr bwMode="auto">
              <a:xfrm>
                <a:off x="4230" y="3107"/>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2" name="Line 254">
                <a:extLst>
                  <a:ext uri="{FF2B5EF4-FFF2-40B4-BE49-F238E27FC236}">
                    <a16:creationId xmlns="" xmlns:a16="http://schemas.microsoft.com/office/drawing/2014/main" id="{3CBDAC80-A6FB-4A8B-9412-4466458A7031}"/>
                  </a:ext>
                </a:extLst>
              </p:cNvPr>
              <p:cNvSpPr>
                <a:spLocks noChangeShapeType="1"/>
              </p:cNvSpPr>
              <p:nvPr/>
            </p:nvSpPr>
            <p:spPr bwMode="auto">
              <a:xfrm>
                <a:off x="4229" y="3127"/>
                <a:ext cx="16"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3" name="Line 255">
                <a:extLst>
                  <a:ext uri="{FF2B5EF4-FFF2-40B4-BE49-F238E27FC236}">
                    <a16:creationId xmlns="" xmlns:a16="http://schemas.microsoft.com/office/drawing/2014/main" id="{954EE4A1-ED04-4C1D-AF3C-C6C7856ADB1A}"/>
                  </a:ext>
                </a:extLst>
              </p:cNvPr>
              <p:cNvSpPr>
                <a:spLocks noChangeShapeType="1"/>
              </p:cNvSpPr>
              <p:nvPr/>
            </p:nvSpPr>
            <p:spPr bwMode="auto">
              <a:xfrm>
                <a:off x="4229" y="3147"/>
                <a:ext cx="17"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4" name="Line 256">
                <a:extLst>
                  <a:ext uri="{FF2B5EF4-FFF2-40B4-BE49-F238E27FC236}">
                    <a16:creationId xmlns="" xmlns:a16="http://schemas.microsoft.com/office/drawing/2014/main" id="{CC95A413-E023-4688-94FD-C83D95D9688D}"/>
                  </a:ext>
                </a:extLst>
              </p:cNvPr>
              <p:cNvSpPr>
                <a:spLocks noChangeShapeType="1"/>
              </p:cNvSpPr>
              <p:nvPr/>
            </p:nvSpPr>
            <p:spPr bwMode="auto">
              <a:xfrm>
                <a:off x="4229" y="3168"/>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5" name="Line 257">
                <a:extLst>
                  <a:ext uri="{FF2B5EF4-FFF2-40B4-BE49-F238E27FC236}">
                    <a16:creationId xmlns="" xmlns:a16="http://schemas.microsoft.com/office/drawing/2014/main" id="{385A70CC-5F95-448F-A57B-373825E279FA}"/>
                  </a:ext>
                </a:extLst>
              </p:cNvPr>
              <p:cNvSpPr>
                <a:spLocks noChangeShapeType="1"/>
              </p:cNvSpPr>
              <p:nvPr/>
            </p:nvSpPr>
            <p:spPr bwMode="auto">
              <a:xfrm>
                <a:off x="4229" y="3186"/>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6" name="Line 258">
                <a:extLst>
                  <a:ext uri="{FF2B5EF4-FFF2-40B4-BE49-F238E27FC236}">
                    <a16:creationId xmlns="" xmlns:a16="http://schemas.microsoft.com/office/drawing/2014/main" id="{FF3E4EEB-B0B3-4841-814E-27BFEF01548B}"/>
                  </a:ext>
                </a:extLst>
              </p:cNvPr>
              <p:cNvSpPr>
                <a:spLocks noChangeShapeType="1"/>
              </p:cNvSpPr>
              <p:nvPr/>
            </p:nvSpPr>
            <p:spPr bwMode="auto">
              <a:xfrm>
                <a:off x="4229" y="3208"/>
                <a:ext cx="17"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7" name="Line 259">
                <a:extLst>
                  <a:ext uri="{FF2B5EF4-FFF2-40B4-BE49-F238E27FC236}">
                    <a16:creationId xmlns="" xmlns:a16="http://schemas.microsoft.com/office/drawing/2014/main" id="{D33F09D3-2790-4CEF-8A0F-90B02A0C44C4}"/>
                  </a:ext>
                </a:extLst>
              </p:cNvPr>
              <p:cNvSpPr>
                <a:spLocks noChangeShapeType="1"/>
              </p:cNvSpPr>
              <p:nvPr/>
            </p:nvSpPr>
            <p:spPr bwMode="auto">
              <a:xfrm>
                <a:off x="4229" y="3228"/>
                <a:ext cx="17"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8" name="Line 260">
                <a:extLst>
                  <a:ext uri="{FF2B5EF4-FFF2-40B4-BE49-F238E27FC236}">
                    <a16:creationId xmlns="" xmlns:a16="http://schemas.microsoft.com/office/drawing/2014/main" id="{4B8F1ED2-1351-4151-8CFA-A4F9005250B7}"/>
                  </a:ext>
                </a:extLst>
              </p:cNvPr>
              <p:cNvSpPr>
                <a:spLocks noChangeShapeType="1"/>
              </p:cNvSpPr>
              <p:nvPr/>
            </p:nvSpPr>
            <p:spPr bwMode="auto">
              <a:xfrm>
                <a:off x="4229" y="3250"/>
                <a:ext cx="17"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299" name="Line 261">
                <a:extLst>
                  <a:ext uri="{FF2B5EF4-FFF2-40B4-BE49-F238E27FC236}">
                    <a16:creationId xmlns="" xmlns:a16="http://schemas.microsoft.com/office/drawing/2014/main" id="{ACCBA24D-83AA-4630-848B-2E0235A48610}"/>
                  </a:ext>
                </a:extLst>
              </p:cNvPr>
              <p:cNvSpPr>
                <a:spLocks noChangeShapeType="1"/>
              </p:cNvSpPr>
              <p:nvPr/>
            </p:nvSpPr>
            <p:spPr bwMode="auto">
              <a:xfrm>
                <a:off x="4229" y="3269"/>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0" name="Line 262">
                <a:extLst>
                  <a:ext uri="{FF2B5EF4-FFF2-40B4-BE49-F238E27FC236}">
                    <a16:creationId xmlns="" xmlns:a16="http://schemas.microsoft.com/office/drawing/2014/main" id="{4AAC745E-5ADD-4166-B07F-F2DE5BFF6F07}"/>
                  </a:ext>
                </a:extLst>
              </p:cNvPr>
              <p:cNvSpPr>
                <a:spLocks noChangeShapeType="1"/>
              </p:cNvSpPr>
              <p:nvPr/>
            </p:nvSpPr>
            <p:spPr bwMode="auto">
              <a:xfrm>
                <a:off x="4229" y="3290"/>
                <a:ext cx="17"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1" name="Rectangle 263">
                <a:extLst>
                  <a:ext uri="{FF2B5EF4-FFF2-40B4-BE49-F238E27FC236}">
                    <a16:creationId xmlns="" xmlns:a16="http://schemas.microsoft.com/office/drawing/2014/main" id="{8931BCB2-2F32-4440-8264-BC3CCC6F1A8E}"/>
                  </a:ext>
                </a:extLst>
              </p:cNvPr>
              <p:cNvSpPr>
                <a:spLocks noChangeArrowheads="1"/>
              </p:cNvSpPr>
              <p:nvPr/>
            </p:nvSpPr>
            <p:spPr bwMode="auto">
              <a:xfrm>
                <a:off x="4219"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02" name="Freeform 264">
                <a:extLst>
                  <a:ext uri="{FF2B5EF4-FFF2-40B4-BE49-F238E27FC236}">
                    <a16:creationId xmlns="" xmlns:a16="http://schemas.microsoft.com/office/drawing/2014/main" id="{0D7284F0-E5AD-4596-8788-FAE935E4A498}"/>
                  </a:ext>
                </a:extLst>
              </p:cNvPr>
              <p:cNvSpPr>
                <a:spLocks/>
              </p:cNvSpPr>
              <p:nvPr/>
            </p:nvSpPr>
            <p:spPr bwMode="auto">
              <a:xfrm>
                <a:off x="4228" y="3347"/>
                <a:ext cx="17" cy="22"/>
              </a:xfrm>
              <a:custGeom>
                <a:avLst/>
                <a:gdLst>
                  <a:gd name="T0" fmla="*/ 37 w 116"/>
                  <a:gd name="T1" fmla="*/ 153 h 154"/>
                  <a:gd name="T2" fmla="*/ 37 w 116"/>
                  <a:gd name="T3" fmla="*/ 21 h 154"/>
                  <a:gd name="T4" fmla="*/ 0 w 116"/>
                  <a:gd name="T5" fmla="*/ 21 h 154"/>
                  <a:gd name="T6" fmla="*/ 0 w 116"/>
                  <a:gd name="T7" fmla="*/ 0 h 154"/>
                  <a:gd name="T8" fmla="*/ 116 w 116"/>
                  <a:gd name="T9" fmla="*/ 0 h 154"/>
                  <a:gd name="T10" fmla="*/ 116 w 116"/>
                  <a:gd name="T11" fmla="*/ 154 h 154"/>
                  <a:gd name="T12" fmla="*/ 37 w 116"/>
                  <a:gd name="T13" fmla="*/ 153 h 154"/>
                </a:gdLst>
                <a:ahLst/>
                <a:cxnLst>
                  <a:cxn ang="0">
                    <a:pos x="T0" y="T1"/>
                  </a:cxn>
                  <a:cxn ang="0">
                    <a:pos x="T2" y="T3"/>
                  </a:cxn>
                  <a:cxn ang="0">
                    <a:pos x="T4" y="T5"/>
                  </a:cxn>
                  <a:cxn ang="0">
                    <a:pos x="T6" y="T7"/>
                  </a:cxn>
                  <a:cxn ang="0">
                    <a:pos x="T8" y="T9"/>
                  </a:cxn>
                  <a:cxn ang="0">
                    <a:pos x="T10" y="T11"/>
                  </a:cxn>
                  <a:cxn ang="0">
                    <a:pos x="T12" y="T13"/>
                  </a:cxn>
                </a:cxnLst>
                <a:rect l="0" t="0" r="r" b="b"/>
                <a:pathLst>
                  <a:path w="116" h="154">
                    <a:moveTo>
                      <a:pt x="37" y="153"/>
                    </a:moveTo>
                    <a:lnTo>
                      <a:pt x="37" y="21"/>
                    </a:lnTo>
                    <a:lnTo>
                      <a:pt x="0" y="21"/>
                    </a:lnTo>
                    <a:lnTo>
                      <a:pt x="0" y="0"/>
                    </a:lnTo>
                    <a:lnTo>
                      <a:pt x="116" y="0"/>
                    </a:lnTo>
                    <a:lnTo>
                      <a:pt x="116" y="154"/>
                    </a:lnTo>
                    <a:lnTo>
                      <a:pt x="37" y="153"/>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3" name="Freeform 265">
                <a:extLst>
                  <a:ext uri="{FF2B5EF4-FFF2-40B4-BE49-F238E27FC236}">
                    <a16:creationId xmlns="" xmlns:a16="http://schemas.microsoft.com/office/drawing/2014/main" id="{DDA85C61-F5BE-4678-B24D-A16D5D741090}"/>
                  </a:ext>
                </a:extLst>
              </p:cNvPr>
              <p:cNvSpPr>
                <a:spLocks/>
              </p:cNvSpPr>
              <p:nvPr/>
            </p:nvSpPr>
            <p:spPr bwMode="auto">
              <a:xfrm>
                <a:off x="4251" y="3074"/>
                <a:ext cx="21" cy="294"/>
              </a:xfrm>
              <a:custGeom>
                <a:avLst/>
                <a:gdLst>
                  <a:gd name="T0" fmla="*/ 0 w 150"/>
                  <a:gd name="T1" fmla="*/ 0 h 2060"/>
                  <a:gd name="T2" fmla="*/ 150 w 150"/>
                  <a:gd name="T3" fmla="*/ 92 h 2060"/>
                  <a:gd name="T4" fmla="*/ 150 w 150"/>
                  <a:gd name="T5" fmla="*/ 2060 h 2060"/>
                  <a:gd name="T6" fmla="*/ 0 w 150"/>
                  <a:gd name="T7" fmla="*/ 2060 h 2060"/>
                  <a:gd name="T8" fmla="*/ 0 w 150"/>
                  <a:gd name="T9" fmla="*/ 0 h 2060"/>
                </a:gdLst>
                <a:ahLst/>
                <a:cxnLst>
                  <a:cxn ang="0">
                    <a:pos x="T0" y="T1"/>
                  </a:cxn>
                  <a:cxn ang="0">
                    <a:pos x="T2" y="T3"/>
                  </a:cxn>
                  <a:cxn ang="0">
                    <a:pos x="T4" y="T5"/>
                  </a:cxn>
                  <a:cxn ang="0">
                    <a:pos x="T6" y="T7"/>
                  </a:cxn>
                  <a:cxn ang="0">
                    <a:pos x="T8" y="T9"/>
                  </a:cxn>
                </a:cxnLst>
                <a:rect l="0" t="0" r="r" b="b"/>
                <a:pathLst>
                  <a:path w="150" h="2060">
                    <a:moveTo>
                      <a:pt x="0" y="0"/>
                    </a:moveTo>
                    <a:lnTo>
                      <a:pt x="150" y="92"/>
                    </a:lnTo>
                    <a:lnTo>
                      <a:pt x="150" y="2060"/>
                    </a:lnTo>
                    <a:lnTo>
                      <a:pt x="0" y="206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4" name="Rectangle 266">
                <a:extLst>
                  <a:ext uri="{FF2B5EF4-FFF2-40B4-BE49-F238E27FC236}">
                    <a16:creationId xmlns="" xmlns:a16="http://schemas.microsoft.com/office/drawing/2014/main" id="{580E1C67-50E2-443E-A4CE-8FB69797C5F8}"/>
                  </a:ext>
                </a:extLst>
              </p:cNvPr>
              <p:cNvSpPr>
                <a:spLocks noChangeArrowheads="1"/>
              </p:cNvSpPr>
              <p:nvPr/>
            </p:nvSpPr>
            <p:spPr bwMode="auto">
              <a:xfrm>
                <a:off x="4243" y="3075"/>
                <a:ext cx="1" cy="28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05" name="Freeform 267">
                <a:extLst>
                  <a:ext uri="{FF2B5EF4-FFF2-40B4-BE49-F238E27FC236}">
                    <a16:creationId xmlns="" xmlns:a16="http://schemas.microsoft.com/office/drawing/2014/main" id="{5BE763C3-3A8A-47C7-9489-40B8C9F38277}"/>
                  </a:ext>
                </a:extLst>
              </p:cNvPr>
              <p:cNvSpPr>
                <a:spLocks/>
              </p:cNvSpPr>
              <p:nvPr/>
            </p:nvSpPr>
            <p:spPr bwMode="auto">
              <a:xfrm>
                <a:off x="4251" y="3080"/>
                <a:ext cx="21" cy="235"/>
              </a:xfrm>
              <a:custGeom>
                <a:avLst/>
                <a:gdLst>
                  <a:gd name="T0" fmla="*/ 150 w 150"/>
                  <a:gd name="T1" fmla="*/ 95 h 1641"/>
                  <a:gd name="T2" fmla="*/ 0 w 150"/>
                  <a:gd name="T3" fmla="*/ 0 h 1641"/>
                  <a:gd name="T4" fmla="*/ 0 w 150"/>
                  <a:gd name="T5" fmla="*/ 1641 h 1641"/>
                  <a:gd name="T6" fmla="*/ 150 w 150"/>
                  <a:gd name="T7" fmla="*/ 1641 h 1641"/>
                  <a:gd name="T8" fmla="*/ 150 w 150"/>
                  <a:gd name="T9" fmla="*/ 95 h 1641"/>
                </a:gdLst>
                <a:ahLst/>
                <a:cxnLst>
                  <a:cxn ang="0">
                    <a:pos x="T0" y="T1"/>
                  </a:cxn>
                  <a:cxn ang="0">
                    <a:pos x="T2" y="T3"/>
                  </a:cxn>
                  <a:cxn ang="0">
                    <a:pos x="T4" y="T5"/>
                  </a:cxn>
                  <a:cxn ang="0">
                    <a:pos x="T6" y="T7"/>
                  </a:cxn>
                  <a:cxn ang="0">
                    <a:pos x="T8" y="T9"/>
                  </a:cxn>
                </a:cxnLst>
                <a:rect l="0" t="0" r="r" b="b"/>
                <a:pathLst>
                  <a:path w="150" h="1641">
                    <a:moveTo>
                      <a:pt x="150" y="95"/>
                    </a:moveTo>
                    <a:lnTo>
                      <a:pt x="0" y="0"/>
                    </a:lnTo>
                    <a:lnTo>
                      <a:pt x="0" y="1641"/>
                    </a:lnTo>
                    <a:lnTo>
                      <a:pt x="150" y="1641"/>
                    </a:lnTo>
                    <a:lnTo>
                      <a:pt x="150" y="9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6" name="Freeform 268">
                <a:extLst>
                  <a:ext uri="{FF2B5EF4-FFF2-40B4-BE49-F238E27FC236}">
                    <a16:creationId xmlns="" xmlns:a16="http://schemas.microsoft.com/office/drawing/2014/main" id="{751D7BAA-F50D-4C1B-AC01-983F428D472C}"/>
                  </a:ext>
                </a:extLst>
              </p:cNvPr>
              <p:cNvSpPr>
                <a:spLocks/>
              </p:cNvSpPr>
              <p:nvPr/>
            </p:nvSpPr>
            <p:spPr bwMode="auto">
              <a:xfrm>
                <a:off x="4258" y="3094"/>
                <a:ext cx="14" cy="214"/>
              </a:xfrm>
              <a:custGeom>
                <a:avLst/>
                <a:gdLst>
                  <a:gd name="T0" fmla="*/ 0 w 100"/>
                  <a:gd name="T1" fmla="*/ 0 h 1498"/>
                  <a:gd name="T2" fmla="*/ 0 w 100"/>
                  <a:gd name="T3" fmla="*/ 1498 h 1498"/>
                  <a:gd name="T4" fmla="*/ 100 w 100"/>
                  <a:gd name="T5" fmla="*/ 1498 h 1498"/>
                  <a:gd name="T6" fmla="*/ 100 w 100"/>
                  <a:gd name="T7" fmla="*/ 47 h 1498"/>
                  <a:gd name="T8" fmla="*/ 0 w 100"/>
                  <a:gd name="T9" fmla="*/ 0 h 1498"/>
                </a:gdLst>
                <a:ahLst/>
                <a:cxnLst>
                  <a:cxn ang="0">
                    <a:pos x="T0" y="T1"/>
                  </a:cxn>
                  <a:cxn ang="0">
                    <a:pos x="T2" y="T3"/>
                  </a:cxn>
                  <a:cxn ang="0">
                    <a:pos x="T4" y="T5"/>
                  </a:cxn>
                  <a:cxn ang="0">
                    <a:pos x="T6" y="T7"/>
                  </a:cxn>
                  <a:cxn ang="0">
                    <a:pos x="T8" y="T9"/>
                  </a:cxn>
                </a:cxnLst>
                <a:rect l="0" t="0" r="r" b="b"/>
                <a:pathLst>
                  <a:path w="100" h="1498">
                    <a:moveTo>
                      <a:pt x="0" y="0"/>
                    </a:moveTo>
                    <a:lnTo>
                      <a:pt x="0" y="1498"/>
                    </a:lnTo>
                    <a:lnTo>
                      <a:pt x="100" y="1498"/>
                    </a:lnTo>
                    <a:lnTo>
                      <a:pt x="100"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07" name="Line 269">
                <a:extLst>
                  <a:ext uri="{FF2B5EF4-FFF2-40B4-BE49-F238E27FC236}">
                    <a16:creationId xmlns="" xmlns:a16="http://schemas.microsoft.com/office/drawing/2014/main" id="{5A1F7DBE-C35C-4DA8-AAA0-89A8B586B76C}"/>
                  </a:ext>
                </a:extLst>
              </p:cNvPr>
              <p:cNvSpPr>
                <a:spLocks noChangeShapeType="1"/>
              </p:cNvSpPr>
              <p:nvPr/>
            </p:nvSpPr>
            <p:spPr bwMode="auto">
              <a:xfrm>
                <a:off x="4258" y="3114"/>
                <a:ext cx="14"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8" name="Line 270">
                <a:extLst>
                  <a:ext uri="{FF2B5EF4-FFF2-40B4-BE49-F238E27FC236}">
                    <a16:creationId xmlns="" xmlns:a16="http://schemas.microsoft.com/office/drawing/2014/main" id="{826BF69A-F3D8-4B1E-83B9-9CAA34A49100}"/>
                  </a:ext>
                </a:extLst>
              </p:cNvPr>
              <p:cNvSpPr>
                <a:spLocks noChangeShapeType="1"/>
              </p:cNvSpPr>
              <p:nvPr/>
            </p:nvSpPr>
            <p:spPr bwMode="auto">
              <a:xfrm>
                <a:off x="4257" y="3133"/>
                <a:ext cx="15"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09" name="Line 271">
                <a:extLst>
                  <a:ext uri="{FF2B5EF4-FFF2-40B4-BE49-F238E27FC236}">
                    <a16:creationId xmlns="" xmlns:a16="http://schemas.microsoft.com/office/drawing/2014/main" id="{0D84C884-A3B3-437E-891C-55A045BB0326}"/>
                  </a:ext>
                </a:extLst>
              </p:cNvPr>
              <p:cNvSpPr>
                <a:spLocks noChangeShapeType="1"/>
              </p:cNvSpPr>
              <p:nvPr/>
            </p:nvSpPr>
            <p:spPr bwMode="auto">
              <a:xfrm>
                <a:off x="4257" y="3153"/>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0" name="Line 272">
                <a:extLst>
                  <a:ext uri="{FF2B5EF4-FFF2-40B4-BE49-F238E27FC236}">
                    <a16:creationId xmlns="" xmlns:a16="http://schemas.microsoft.com/office/drawing/2014/main" id="{BF36563A-436C-45CC-8F0F-C61969D98C03}"/>
                  </a:ext>
                </a:extLst>
              </p:cNvPr>
              <p:cNvSpPr>
                <a:spLocks noChangeShapeType="1"/>
              </p:cNvSpPr>
              <p:nvPr/>
            </p:nvSpPr>
            <p:spPr bwMode="auto">
              <a:xfrm>
                <a:off x="4257" y="3173"/>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1" name="Line 273">
                <a:extLst>
                  <a:ext uri="{FF2B5EF4-FFF2-40B4-BE49-F238E27FC236}">
                    <a16:creationId xmlns="" xmlns:a16="http://schemas.microsoft.com/office/drawing/2014/main" id="{5190D717-EE8E-4FA0-9A93-B158A32CC11D}"/>
                  </a:ext>
                </a:extLst>
              </p:cNvPr>
              <p:cNvSpPr>
                <a:spLocks noChangeShapeType="1"/>
              </p:cNvSpPr>
              <p:nvPr/>
            </p:nvSpPr>
            <p:spPr bwMode="auto">
              <a:xfrm>
                <a:off x="4257" y="3191"/>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2" name="Line 274">
                <a:extLst>
                  <a:ext uri="{FF2B5EF4-FFF2-40B4-BE49-F238E27FC236}">
                    <a16:creationId xmlns="" xmlns:a16="http://schemas.microsoft.com/office/drawing/2014/main" id="{27B40D33-0FC6-43C7-8513-C208F827A9FB}"/>
                  </a:ext>
                </a:extLst>
              </p:cNvPr>
              <p:cNvSpPr>
                <a:spLocks noChangeShapeType="1"/>
              </p:cNvSpPr>
              <p:nvPr/>
            </p:nvSpPr>
            <p:spPr bwMode="auto">
              <a:xfrm>
                <a:off x="4257" y="3212"/>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3" name="Line 275">
                <a:extLst>
                  <a:ext uri="{FF2B5EF4-FFF2-40B4-BE49-F238E27FC236}">
                    <a16:creationId xmlns="" xmlns:a16="http://schemas.microsoft.com/office/drawing/2014/main" id="{BB7C2DBD-15D9-416B-B293-12E0F021468F}"/>
                  </a:ext>
                </a:extLst>
              </p:cNvPr>
              <p:cNvSpPr>
                <a:spLocks noChangeShapeType="1"/>
              </p:cNvSpPr>
              <p:nvPr/>
            </p:nvSpPr>
            <p:spPr bwMode="auto">
              <a:xfrm>
                <a:off x="4257" y="3232"/>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4" name="Line 276">
                <a:extLst>
                  <a:ext uri="{FF2B5EF4-FFF2-40B4-BE49-F238E27FC236}">
                    <a16:creationId xmlns="" xmlns:a16="http://schemas.microsoft.com/office/drawing/2014/main" id="{A6E786D5-9B96-4B57-A9E2-8592D2C21B29}"/>
                  </a:ext>
                </a:extLst>
              </p:cNvPr>
              <p:cNvSpPr>
                <a:spLocks noChangeShapeType="1"/>
              </p:cNvSpPr>
              <p:nvPr/>
            </p:nvSpPr>
            <p:spPr bwMode="auto">
              <a:xfrm>
                <a:off x="4257" y="3252"/>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5" name="Line 277">
                <a:extLst>
                  <a:ext uri="{FF2B5EF4-FFF2-40B4-BE49-F238E27FC236}">
                    <a16:creationId xmlns="" xmlns:a16="http://schemas.microsoft.com/office/drawing/2014/main" id="{446DB3C1-DE1F-4DA3-A8DC-69DC30798FA1}"/>
                  </a:ext>
                </a:extLst>
              </p:cNvPr>
              <p:cNvSpPr>
                <a:spLocks noChangeShapeType="1"/>
              </p:cNvSpPr>
              <p:nvPr/>
            </p:nvSpPr>
            <p:spPr bwMode="auto">
              <a:xfrm>
                <a:off x="4257" y="3271"/>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6" name="Line 278">
                <a:extLst>
                  <a:ext uri="{FF2B5EF4-FFF2-40B4-BE49-F238E27FC236}">
                    <a16:creationId xmlns="" xmlns:a16="http://schemas.microsoft.com/office/drawing/2014/main" id="{9404987F-B341-48D0-B682-DDE7A1520B90}"/>
                  </a:ext>
                </a:extLst>
              </p:cNvPr>
              <p:cNvSpPr>
                <a:spLocks noChangeShapeType="1"/>
              </p:cNvSpPr>
              <p:nvPr/>
            </p:nvSpPr>
            <p:spPr bwMode="auto">
              <a:xfrm>
                <a:off x="4257" y="3291"/>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17" name="Rectangle 279">
                <a:extLst>
                  <a:ext uri="{FF2B5EF4-FFF2-40B4-BE49-F238E27FC236}">
                    <a16:creationId xmlns="" xmlns:a16="http://schemas.microsoft.com/office/drawing/2014/main" id="{5573EF02-C0C5-431D-8564-82694F700F2B}"/>
                  </a:ext>
                </a:extLst>
              </p:cNvPr>
              <p:cNvSpPr>
                <a:spLocks noChangeArrowheads="1"/>
              </p:cNvSpPr>
              <p:nvPr/>
            </p:nvSpPr>
            <p:spPr bwMode="auto">
              <a:xfrm>
                <a:off x="4251"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18" name="Freeform 280">
                <a:extLst>
                  <a:ext uri="{FF2B5EF4-FFF2-40B4-BE49-F238E27FC236}">
                    <a16:creationId xmlns="" xmlns:a16="http://schemas.microsoft.com/office/drawing/2014/main" id="{735E4A8C-98E8-4791-88D4-C46DC95D2E0B}"/>
                  </a:ext>
                </a:extLst>
              </p:cNvPr>
              <p:cNvSpPr>
                <a:spLocks/>
              </p:cNvSpPr>
              <p:nvPr/>
            </p:nvSpPr>
            <p:spPr bwMode="auto">
              <a:xfrm>
                <a:off x="4256" y="3347"/>
                <a:ext cx="16" cy="21"/>
              </a:xfrm>
              <a:custGeom>
                <a:avLst/>
                <a:gdLst>
                  <a:gd name="T0" fmla="*/ 35 w 113"/>
                  <a:gd name="T1" fmla="*/ 149 h 149"/>
                  <a:gd name="T2" fmla="*/ 35 w 113"/>
                  <a:gd name="T3" fmla="*/ 21 h 149"/>
                  <a:gd name="T4" fmla="*/ 0 w 113"/>
                  <a:gd name="T5" fmla="*/ 21 h 149"/>
                  <a:gd name="T6" fmla="*/ 0 w 113"/>
                  <a:gd name="T7" fmla="*/ 0 h 149"/>
                  <a:gd name="T8" fmla="*/ 113 w 113"/>
                  <a:gd name="T9" fmla="*/ 0 h 149"/>
                  <a:gd name="T10" fmla="*/ 113 w 113"/>
                  <a:gd name="T11" fmla="*/ 149 h 149"/>
                  <a:gd name="T12" fmla="*/ 35 w 113"/>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13" h="149">
                    <a:moveTo>
                      <a:pt x="35" y="149"/>
                    </a:moveTo>
                    <a:lnTo>
                      <a:pt x="35" y="21"/>
                    </a:lnTo>
                    <a:lnTo>
                      <a:pt x="0" y="21"/>
                    </a:lnTo>
                    <a:lnTo>
                      <a:pt x="0" y="0"/>
                    </a:lnTo>
                    <a:lnTo>
                      <a:pt x="113" y="0"/>
                    </a:lnTo>
                    <a:lnTo>
                      <a:pt x="113" y="149"/>
                    </a:lnTo>
                    <a:lnTo>
                      <a:pt x="35" y="14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19" name="Freeform 281">
                <a:extLst>
                  <a:ext uri="{FF2B5EF4-FFF2-40B4-BE49-F238E27FC236}">
                    <a16:creationId xmlns="" xmlns:a16="http://schemas.microsoft.com/office/drawing/2014/main" id="{C65C4F1F-1A5B-40B0-B160-BC1BE5273470}"/>
                  </a:ext>
                </a:extLst>
              </p:cNvPr>
              <p:cNvSpPr>
                <a:spLocks/>
              </p:cNvSpPr>
              <p:nvPr/>
            </p:nvSpPr>
            <p:spPr bwMode="auto">
              <a:xfrm>
                <a:off x="4278" y="3083"/>
                <a:ext cx="21" cy="285"/>
              </a:xfrm>
              <a:custGeom>
                <a:avLst/>
                <a:gdLst>
                  <a:gd name="T0" fmla="*/ 0 w 145"/>
                  <a:gd name="T1" fmla="*/ 0 h 1995"/>
                  <a:gd name="T2" fmla="*/ 145 w 145"/>
                  <a:gd name="T3" fmla="*/ 90 h 1995"/>
                  <a:gd name="T4" fmla="*/ 145 w 145"/>
                  <a:gd name="T5" fmla="*/ 1995 h 1995"/>
                  <a:gd name="T6" fmla="*/ 0 w 145"/>
                  <a:gd name="T7" fmla="*/ 1995 h 1995"/>
                  <a:gd name="T8" fmla="*/ 0 w 145"/>
                  <a:gd name="T9" fmla="*/ 0 h 1995"/>
                </a:gdLst>
                <a:ahLst/>
                <a:cxnLst>
                  <a:cxn ang="0">
                    <a:pos x="T0" y="T1"/>
                  </a:cxn>
                  <a:cxn ang="0">
                    <a:pos x="T2" y="T3"/>
                  </a:cxn>
                  <a:cxn ang="0">
                    <a:pos x="T4" y="T5"/>
                  </a:cxn>
                  <a:cxn ang="0">
                    <a:pos x="T6" y="T7"/>
                  </a:cxn>
                  <a:cxn ang="0">
                    <a:pos x="T8" y="T9"/>
                  </a:cxn>
                </a:cxnLst>
                <a:rect l="0" t="0" r="r" b="b"/>
                <a:pathLst>
                  <a:path w="145" h="1995">
                    <a:moveTo>
                      <a:pt x="0" y="0"/>
                    </a:moveTo>
                    <a:lnTo>
                      <a:pt x="145" y="90"/>
                    </a:lnTo>
                    <a:lnTo>
                      <a:pt x="145" y="1995"/>
                    </a:lnTo>
                    <a:lnTo>
                      <a:pt x="0" y="1995"/>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0" name="Freeform 282">
                <a:extLst>
                  <a:ext uri="{FF2B5EF4-FFF2-40B4-BE49-F238E27FC236}">
                    <a16:creationId xmlns="" xmlns:a16="http://schemas.microsoft.com/office/drawing/2014/main" id="{528A6C67-7E5D-4B3D-BEE8-96453BDEE43E}"/>
                  </a:ext>
                </a:extLst>
              </p:cNvPr>
              <p:cNvSpPr>
                <a:spLocks/>
              </p:cNvSpPr>
              <p:nvPr/>
            </p:nvSpPr>
            <p:spPr bwMode="auto">
              <a:xfrm>
                <a:off x="4278" y="3089"/>
                <a:ext cx="21" cy="227"/>
              </a:xfrm>
              <a:custGeom>
                <a:avLst/>
                <a:gdLst>
                  <a:gd name="T0" fmla="*/ 145 w 145"/>
                  <a:gd name="T1" fmla="*/ 92 h 1589"/>
                  <a:gd name="T2" fmla="*/ 0 w 145"/>
                  <a:gd name="T3" fmla="*/ 0 h 1589"/>
                  <a:gd name="T4" fmla="*/ 0 w 145"/>
                  <a:gd name="T5" fmla="*/ 1589 h 1589"/>
                  <a:gd name="T6" fmla="*/ 145 w 145"/>
                  <a:gd name="T7" fmla="*/ 1589 h 1589"/>
                  <a:gd name="T8" fmla="*/ 145 w 145"/>
                  <a:gd name="T9" fmla="*/ 92 h 1589"/>
                </a:gdLst>
                <a:ahLst/>
                <a:cxnLst>
                  <a:cxn ang="0">
                    <a:pos x="T0" y="T1"/>
                  </a:cxn>
                  <a:cxn ang="0">
                    <a:pos x="T2" y="T3"/>
                  </a:cxn>
                  <a:cxn ang="0">
                    <a:pos x="T4" y="T5"/>
                  </a:cxn>
                  <a:cxn ang="0">
                    <a:pos x="T6" y="T7"/>
                  </a:cxn>
                  <a:cxn ang="0">
                    <a:pos x="T8" y="T9"/>
                  </a:cxn>
                </a:cxnLst>
                <a:rect l="0" t="0" r="r" b="b"/>
                <a:pathLst>
                  <a:path w="145" h="1589">
                    <a:moveTo>
                      <a:pt x="145" y="92"/>
                    </a:moveTo>
                    <a:lnTo>
                      <a:pt x="0" y="0"/>
                    </a:lnTo>
                    <a:lnTo>
                      <a:pt x="0" y="1589"/>
                    </a:lnTo>
                    <a:lnTo>
                      <a:pt x="145" y="1589"/>
                    </a:lnTo>
                    <a:lnTo>
                      <a:pt x="145" y="92"/>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1" name="Freeform 283">
                <a:extLst>
                  <a:ext uri="{FF2B5EF4-FFF2-40B4-BE49-F238E27FC236}">
                    <a16:creationId xmlns="" xmlns:a16="http://schemas.microsoft.com/office/drawing/2014/main" id="{AE5F8C39-083F-4143-9F3F-D2E3E47FA37F}"/>
                  </a:ext>
                </a:extLst>
              </p:cNvPr>
              <p:cNvSpPr>
                <a:spLocks/>
              </p:cNvSpPr>
              <p:nvPr/>
            </p:nvSpPr>
            <p:spPr bwMode="auto">
              <a:xfrm>
                <a:off x="4285" y="3102"/>
                <a:ext cx="14" cy="207"/>
              </a:xfrm>
              <a:custGeom>
                <a:avLst/>
                <a:gdLst>
                  <a:gd name="T0" fmla="*/ 0 w 97"/>
                  <a:gd name="T1" fmla="*/ 0 h 1451"/>
                  <a:gd name="T2" fmla="*/ 0 w 97"/>
                  <a:gd name="T3" fmla="*/ 1451 h 1451"/>
                  <a:gd name="T4" fmla="*/ 97 w 97"/>
                  <a:gd name="T5" fmla="*/ 1451 h 1451"/>
                  <a:gd name="T6" fmla="*/ 97 w 97"/>
                  <a:gd name="T7" fmla="*/ 45 h 1451"/>
                  <a:gd name="T8" fmla="*/ 0 w 97"/>
                  <a:gd name="T9" fmla="*/ 0 h 1451"/>
                </a:gdLst>
                <a:ahLst/>
                <a:cxnLst>
                  <a:cxn ang="0">
                    <a:pos x="T0" y="T1"/>
                  </a:cxn>
                  <a:cxn ang="0">
                    <a:pos x="T2" y="T3"/>
                  </a:cxn>
                  <a:cxn ang="0">
                    <a:pos x="T4" y="T5"/>
                  </a:cxn>
                  <a:cxn ang="0">
                    <a:pos x="T6" y="T7"/>
                  </a:cxn>
                  <a:cxn ang="0">
                    <a:pos x="T8" y="T9"/>
                  </a:cxn>
                </a:cxnLst>
                <a:rect l="0" t="0" r="r" b="b"/>
                <a:pathLst>
                  <a:path w="97" h="1451">
                    <a:moveTo>
                      <a:pt x="0" y="0"/>
                    </a:moveTo>
                    <a:lnTo>
                      <a:pt x="0" y="1451"/>
                    </a:lnTo>
                    <a:lnTo>
                      <a:pt x="97" y="1451"/>
                    </a:lnTo>
                    <a:lnTo>
                      <a:pt x="97"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22" name="Line 284">
                <a:extLst>
                  <a:ext uri="{FF2B5EF4-FFF2-40B4-BE49-F238E27FC236}">
                    <a16:creationId xmlns="" xmlns:a16="http://schemas.microsoft.com/office/drawing/2014/main" id="{37973D2E-D437-4AEE-B2E0-CEBD9EC29FB3}"/>
                  </a:ext>
                </a:extLst>
              </p:cNvPr>
              <p:cNvSpPr>
                <a:spLocks noChangeShapeType="1"/>
              </p:cNvSpPr>
              <p:nvPr/>
            </p:nvSpPr>
            <p:spPr bwMode="auto">
              <a:xfrm>
                <a:off x="4285" y="3121"/>
                <a:ext cx="14" cy="7"/>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3" name="Line 285">
                <a:extLst>
                  <a:ext uri="{FF2B5EF4-FFF2-40B4-BE49-F238E27FC236}">
                    <a16:creationId xmlns="" xmlns:a16="http://schemas.microsoft.com/office/drawing/2014/main" id="{CE8D4B9D-55CD-4858-A946-80CEE862AB1E}"/>
                  </a:ext>
                </a:extLst>
              </p:cNvPr>
              <p:cNvSpPr>
                <a:spLocks noChangeShapeType="1"/>
              </p:cNvSpPr>
              <p:nvPr/>
            </p:nvSpPr>
            <p:spPr bwMode="auto">
              <a:xfrm>
                <a:off x="4284" y="3141"/>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4" name="Line 286">
                <a:extLst>
                  <a:ext uri="{FF2B5EF4-FFF2-40B4-BE49-F238E27FC236}">
                    <a16:creationId xmlns="" xmlns:a16="http://schemas.microsoft.com/office/drawing/2014/main" id="{32546ABF-A6A0-4EB1-B125-66515537067C}"/>
                  </a:ext>
                </a:extLst>
              </p:cNvPr>
              <p:cNvSpPr>
                <a:spLocks noChangeShapeType="1"/>
              </p:cNvSpPr>
              <p:nvPr/>
            </p:nvSpPr>
            <p:spPr bwMode="auto">
              <a:xfrm>
                <a:off x="4284" y="3159"/>
                <a:ext cx="16"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5" name="Line 287">
                <a:extLst>
                  <a:ext uri="{FF2B5EF4-FFF2-40B4-BE49-F238E27FC236}">
                    <a16:creationId xmlns="" xmlns:a16="http://schemas.microsoft.com/office/drawing/2014/main" id="{21A06C3C-95C9-42E5-A52E-716AF1CE0103}"/>
                  </a:ext>
                </a:extLst>
              </p:cNvPr>
              <p:cNvSpPr>
                <a:spLocks noChangeShapeType="1"/>
              </p:cNvSpPr>
              <p:nvPr/>
            </p:nvSpPr>
            <p:spPr bwMode="auto">
              <a:xfrm>
                <a:off x="4284" y="3179"/>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6" name="Line 288">
                <a:extLst>
                  <a:ext uri="{FF2B5EF4-FFF2-40B4-BE49-F238E27FC236}">
                    <a16:creationId xmlns="" xmlns:a16="http://schemas.microsoft.com/office/drawing/2014/main" id="{CEAE31F1-2D18-4841-A5C5-37838690C1B5}"/>
                  </a:ext>
                </a:extLst>
              </p:cNvPr>
              <p:cNvSpPr>
                <a:spLocks noChangeShapeType="1"/>
              </p:cNvSpPr>
              <p:nvPr/>
            </p:nvSpPr>
            <p:spPr bwMode="auto">
              <a:xfrm>
                <a:off x="4284" y="3196"/>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7" name="Line 289">
                <a:extLst>
                  <a:ext uri="{FF2B5EF4-FFF2-40B4-BE49-F238E27FC236}">
                    <a16:creationId xmlns="" xmlns:a16="http://schemas.microsoft.com/office/drawing/2014/main" id="{A40F248E-98D9-495C-81DB-8EC9957839CB}"/>
                  </a:ext>
                </a:extLst>
              </p:cNvPr>
              <p:cNvSpPr>
                <a:spLocks noChangeShapeType="1"/>
              </p:cNvSpPr>
              <p:nvPr/>
            </p:nvSpPr>
            <p:spPr bwMode="auto">
              <a:xfrm>
                <a:off x="4284" y="3216"/>
                <a:ext cx="16"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8" name="Line 290">
                <a:extLst>
                  <a:ext uri="{FF2B5EF4-FFF2-40B4-BE49-F238E27FC236}">
                    <a16:creationId xmlns="" xmlns:a16="http://schemas.microsoft.com/office/drawing/2014/main" id="{23D742FF-B3C7-4A2D-8263-D68F1000DFAB}"/>
                  </a:ext>
                </a:extLst>
              </p:cNvPr>
              <p:cNvSpPr>
                <a:spLocks noChangeShapeType="1"/>
              </p:cNvSpPr>
              <p:nvPr/>
            </p:nvSpPr>
            <p:spPr bwMode="auto">
              <a:xfrm>
                <a:off x="4284" y="3236"/>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29" name="Line 291">
                <a:extLst>
                  <a:ext uri="{FF2B5EF4-FFF2-40B4-BE49-F238E27FC236}">
                    <a16:creationId xmlns="" xmlns:a16="http://schemas.microsoft.com/office/drawing/2014/main" id="{256A7F9C-DE3F-4703-8207-8C2BA52EA12B}"/>
                  </a:ext>
                </a:extLst>
              </p:cNvPr>
              <p:cNvSpPr>
                <a:spLocks noChangeShapeType="1"/>
              </p:cNvSpPr>
              <p:nvPr/>
            </p:nvSpPr>
            <p:spPr bwMode="auto">
              <a:xfrm>
                <a:off x="4284" y="3255"/>
                <a:ext cx="16"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0" name="Line 292">
                <a:extLst>
                  <a:ext uri="{FF2B5EF4-FFF2-40B4-BE49-F238E27FC236}">
                    <a16:creationId xmlns="" xmlns:a16="http://schemas.microsoft.com/office/drawing/2014/main" id="{7DFA97A1-E0A0-4672-800E-329B81DA7E4B}"/>
                  </a:ext>
                </a:extLst>
              </p:cNvPr>
              <p:cNvSpPr>
                <a:spLocks noChangeShapeType="1"/>
              </p:cNvSpPr>
              <p:nvPr/>
            </p:nvSpPr>
            <p:spPr bwMode="auto">
              <a:xfrm>
                <a:off x="4284" y="3274"/>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1" name="Line 293">
                <a:extLst>
                  <a:ext uri="{FF2B5EF4-FFF2-40B4-BE49-F238E27FC236}">
                    <a16:creationId xmlns="" xmlns:a16="http://schemas.microsoft.com/office/drawing/2014/main" id="{2D9DF050-B593-40CD-B973-F2DAA50CFCBD}"/>
                  </a:ext>
                </a:extLst>
              </p:cNvPr>
              <p:cNvSpPr>
                <a:spLocks noChangeShapeType="1"/>
              </p:cNvSpPr>
              <p:nvPr/>
            </p:nvSpPr>
            <p:spPr bwMode="auto">
              <a:xfrm>
                <a:off x="4284" y="3293"/>
                <a:ext cx="16"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2" name="Rectangle 294">
                <a:extLst>
                  <a:ext uri="{FF2B5EF4-FFF2-40B4-BE49-F238E27FC236}">
                    <a16:creationId xmlns="" xmlns:a16="http://schemas.microsoft.com/office/drawing/2014/main" id="{0D178A93-CA38-4168-8900-A726AC9B886C}"/>
                  </a:ext>
                </a:extLst>
              </p:cNvPr>
              <p:cNvSpPr>
                <a:spLocks noChangeArrowheads="1"/>
              </p:cNvSpPr>
              <p:nvPr/>
            </p:nvSpPr>
            <p:spPr bwMode="auto">
              <a:xfrm>
                <a:off x="4275"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33" name="Freeform 295">
                <a:extLst>
                  <a:ext uri="{FF2B5EF4-FFF2-40B4-BE49-F238E27FC236}">
                    <a16:creationId xmlns="" xmlns:a16="http://schemas.microsoft.com/office/drawing/2014/main" id="{07E1AE2C-7BA3-4D6E-A0B1-411E0FA2AB44}"/>
                  </a:ext>
                </a:extLst>
              </p:cNvPr>
              <p:cNvSpPr>
                <a:spLocks/>
              </p:cNvSpPr>
              <p:nvPr/>
            </p:nvSpPr>
            <p:spPr bwMode="auto">
              <a:xfrm>
                <a:off x="4283" y="3347"/>
                <a:ext cx="16" cy="21"/>
              </a:xfrm>
              <a:custGeom>
                <a:avLst/>
                <a:gdLst>
                  <a:gd name="T0" fmla="*/ 34 w 110"/>
                  <a:gd name="T1" fmla="*/ 145 h 145"/>
                  <a:gd name="T2" fmla="*/ 34 w 110"/>
                  <a:gd name="T3" fmla="*/ 20 h 145"/>
                  <a:gd name="T4" fmla="*/ 0 w 110"/>
                  <a:gd name="T5" fmla="*/ 20 h 145"/>
                  <a:gd name="T6" fmla="*/ 0 w 110"/>
                  <a:gd name="T7" fmla="*/ 0 h 145"/>
                  <a:gd name="T8" fmla="*/ 110 w 110"/>
                  <a:gd name="T9" fmla="*/ 0 h 145"/>
                  <a:gd name="T10" fmla="*/ 110 w 110"/>
                  <a:gd name="T11" fmla="*/ 145 h 145"/>
                  <a:gd name="T12" fmla="*/ 34 w 11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10" h="145">
                    <a:moveTo>
                      <a:pt x="34" y="145"/>
                    </a:moveTo>
                    <a:lnTo>
                      <a:pt x="34" y="20"/>
                    </a:lnTo>
                    <a:lnTo>
                      <a:pt x="0" y="20"/>
                    </a:lnTo>
                    <a:lnTo>
                      <a:pt x="0" y="0"/>
                    </a:lnTo>
                    <a:lnTo>
                      <a:pt x="110" y="0"/>
                    </a:lnTo>
                    <a:lnTo>
                      <a:pt x="110" y="145"/>
                    </a:lnTo>
                    <a:lnTo>
                      <a:pt x="34" y="145"/>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4" name="Freeform 296">
                <a:extLst>
                  <a:ext uri="{FF2B5EF4-FFF2-40B4-BE49-F238E27FC236}">
                    <a16:creationId xmlns="" xmlns:a16="http://schemas.microsoft.com/office/drawing/2014/main" id="{55CB6AA8-2021-4241-A420-87AD2867B370}"/>
                  </a:ext>
                </a:extLst>
              </p:cNvPr>
              <p:cNvSpPr>
                <a:spLocks/>
              </p:cNvSpPr>
              <p:nvPr/>
            </p:nvSpPr>
            <p:spPr bwMode="auto">
              <a:xfrm>
                <a:off x="4305" y="3092"/>
                <a:ext cx="19" cy="276"/>
              </a:xfrm>
              <a:custGeom>
                <a:avLst/>
                <a:gdLst>
                  <a:gd name="T0" fmla="*/ 0 w 139"/>
                  <a:gd name="T1" fmla="*/ 0 h 1930"/>
                  <a:gd name="T2" fmla="*/ 139 w 139"/>
                  <a:gd name="T3" fmla="*/ 87 h 1930"/>
                  <a:gd name="T4" fmla="*/ 139 w 139"/>
                  <a:gd name="T5" fmla="*/ 1930 h 1930"/>
                  <a:gd name="T6" fmla="*/ 0 w 139"/>
                  <a:gd name="T7" fmla="*/ 1930 h 1930"/>
                  <a:gd name="T8" fmla="*/ 0 w 139"/>
                  <a:gd name="T9" fmla="*/ 0 h 1930"/>
                </a:gdLst>
                <a:ahLst/>
                <a:cxnLst>
                  <a:cxn ang="0">
                    <a:pos x="T0" y="T1"/>
                  </a:cxn>
                  <a:cxn ang="0">
                    <a:pos x="T2" y="T3"/>
                  </a:cxn>
                  <a:cxn ang="0">
                    <a:pos x="T4" y="T5"/>
                  </a:cxn>
                  <a:cxn ang="0">
                    <a:pos x="T6" y="T7"/>
                  </a:cxn>
                  <a:cxn ang="0">
                    <a:pos x="T8" y="T9"/>
                  </a:cxn>
                </a:cxnLst>
                <a:rect l="0" t="0" r="r" b="b"/>
                <a:pathLst>
                  <a:path w="139" h="1930">
                    <a:moveTo>
                      <a:pt x="0" y="0"/>
                    </a:moveTo>
                    <a:lnTo>
                      <a:pt x="139" y="87"/>
                    </a:lnTo>
                    <a:lnTo>
                      <a:pt x="139" y="1930"/>
                    </a:lnTo>
                    <a:lnTo>
                      <a:pt x="0" y="1930"/>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5" name="Rectangle 297">
                <a:extLst>
                  <a:ext uri="{FF2B5EF4-FFF2-40B4-BE49-F238E27FC236}">
                    <a16:creationId xmlns="" xmlns:a16="http://schemas.microsoft.com/office/drawing/2014/main" id="{61012EC4-EB8E-4841-B824-8A47A68B6B03}"/>
                  </a:ext>
                </a:extLst>
              </p:cNvPr>
              <p:cNvSpPr>
                <a:spLocks noChangeArrowheads="1"/>
              </p:cNvSpPr>
              <p:nvPr/>
            </p:nvSpPr>
            <p:spPr bwMode="auto">
              <a:xfrm>
                <a:off x="4299" y="3091"/>
                <a:ext cx="1" cy="271"/>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36" name="Freeform 298">
                <a:extLst>
                  <a:ext uri="{FF2B5EF4-FFF2-40B4-BE49-F238E27FC236}">
                    <a16:creationId xmlns="" xmlns:a16="http://schemas.microsoft.com/office/drawing/2014/main" id="{4C2CB6F7-76FE-4C97-9FAD-41C4E126B391}"/>
                  </a:ext>
                </a:extLst>
              </p:cNvPr>
              <p:cNvSpPr>
                <a:spLocks/>
              </p:cNvSpPr>
              <p:nvPr/>
            </p:nvSpPr>
            <p:spPr bwMode="auto">
              <a:xfrm>
                <a:off x="4305" y="3098"/>
                <a:ext cx="19" cy="219"/>
              </a:xfrm>
              <a:custGeom>
                <a:avLst/>
                <a:gdLst>
                  <a:gd name="T0" fmla="*/ 139 w 139"/>
                  <a:gd name="T1" fmla="*/ 87 h 1537"/>
                  <a:gd name="T2" fmla="*/ 0 w 139"/>
                  <a:gd name="T3" fmla="*/ 0 h 1537"/>
                  <a:gd name="T4" fmla="*/ 0 w 139"/>
                  <a:gd name="T5" fmla="*/ 1537 h 1537"/>
                  <a:gd name="T6" fmla="*/ 139 w 139"/>
                  <a:gd name="T7" fmla="*/ 1537 h 1537"/>
                  <a:gd name="T8" fmla="*/ 139 w 139"/>
                  <a:gd name="T9" fmla="*/ 87 h 1537"/>
                </a:gdLst>
                <a:ahLst/>
                <a:cxnLst>
                  <a:cxn ang="0">
                    <a:pos x="T0" y="T1"/>
                  </a:cxn>
                  <a:cxn ang="0">
                    <a:pos x="T2" y="T3"/>
                  </a:cxn>
                  <a:cxn ang="0">
                    <a:pos x="T4" y="T5"/>
                  </a:cxn>
                  <a:cxn ang="0">
                    <a:pos x="T6" y="T7"/>
                  </a:cxn>
                  <a:cxn ang="0">
                    <a:pos x="T8" y="T9"/>
                  </a:cxn>
                </a:cxnLst>
                <a:rect l="0" t="0" r="r" b="b"/>
                <a:pathLst>
                  <a:path w="139" h="1537">
                    <a:moveTo>
                      <a:pt x="139" y="87"/>
                    </a:moveTo>
                    <a:lnTo>
                      <a:pt x="0" y="0"/>
                    </a:lnTo>
                    <a:lnTo>
                      <a:pt x="0" y="1537"/>
                    </a:lnTo>
                    <a:lnTo>
                      <a:pt x="139" y="1537"/>
                    </a:lnTo>
                    <a:lnTo>
                      <a:pt x="139" y="8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7" name="Freeform 299">
                <a:extLst>
                  <a:ext uri="{FF2B5EF4-FFF2-40B4-BE49-F238E27FC236}">
                    <a16:creationId xmlns="" xmlns:a16="http://schemas.microsoft.com/office/drawing/2014/main" id="{46EEF5AB-56C5-4959-A2EE-5EC5B8173D18}"/>
                  </a:ext>
                </a:extLst>
              </p:cNvPr>
              <p:cNvSpPr>
                <a:spLocks/>
              </p:cNvSpPr>
              <p:nvPr/>
            </p:nvSpPr>
            <p:spPr bwMode="auto">
              <a:xfrm>
                <a:off x="4311" y="3110"/>
                <a:ext cx="13" cy="201"/>
              </a:xfrm>
              <a:custGeom>
                <a:avLst/>
                <a:gdLst>
                  <a:gd name="T0" fmla="*/ 0 w 93"/>
                  <a:gd name="T1" fmla="*/ 0 h 1405"/>
                  <a:gd name="T2" fmla="*/ 0 w 93"/>
                  <a:gd name="T3" fmla="*/ 1405 h 1405"/>
                  <a:gd name="T4" fmla="*/ 93 w 93"/>
                  <a:gd name="T5" fmla="*/ 1405 h 1405"/>
                  <a:gd name="T6" fmla="*/ 93 w 93"/>
                  <a:gd name="T7" fmla="*/ 45 h 1405"/>
                  <a:gd name="T8" fmla="*/ 0 w 93"/>
                  <a:gd name="T9" fmla="*/ 0 h 1405"/>
                </a:gdLst>
                <a:ahLst/>
                <a:cxnLst>
                  <a:cxn ang="0">
                    <a:pos x="T0" y="T1"/>
                  </a:cxn>
                  <a:cxn ang="0">
                    <a:pos x="T2" y="T3"/>
                  </a:cxn>
                  <a:cxn ang="0">
                    <a:pos x="T4" y="T5"/>
                  </a:cxn>
                  <a:cxn ang="0">
                    <a:pos x="T6" y="T7"/>
                  </a:cxn>
                  <a:cxn ang="0">
                    <a:pos x="T8" y="T9"/>
                  </a:cxn>
                </a:cxnLst>
                <a:rect l="0" t="0" r="r" b="b"/>
                <a:pathLst>
                  <a:path w="93" h="1405">
                    <a:moveTo>
                      <a:pt x="0" y="0"/>
                    </a:moveTo>
                    <a:lnTo>
                      <a:pt x="0" y="1405"/>
                    </a:lnTo>
                    <a:lnTo>
                      <a:pt x="93" y="1405"/>
                    </a:lnTo>
                    <a:lnTo>
                      <a:pt x="93"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38" name="Line 300">
                <a:extLst>
                  <a:ext uri="{FF2B5EF4-FFF2-40B4-BE49-F238E27FC236}">
                    <a16:creationId xmlns="" xmlns:a16="http://schemas.microsoft.com/office/drawing/2014/main" id="{6F4942DE-F6BA-4366-92F6-4E02836A395D}"/>
                  </a:ext>
                </a:extLst>
              </p:cNvPr>
              <p:cNvSpPr>
                <a:spLocks noChangeShapeType="1"/>
              </p:cNvSpPr>
              <p:nvPr/>
            </p:nvSpPr>
            <p:spPr bwMode="auto">
              <a:xfrm>
                <a:off x="4311" y="3129"/>
                <a:ext cx="13"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39" name="Line 301">
                <a:extLst>
                  <a:ext uri="{FF2B5EF4-FFF2-40B4-BE49-F238E27FC236}">
                    <a16:creationId xmlns="" xmlns:a16="http://schemas.microsoft.com/office/drawing/2014/main" id="{32C7BC24-0B95-4648-A96C-089E2FC31B8E}"/>
                  </a:ext>
                </a:extLst>
              </p:cNvPr>
              <p:cNvSpPr>
                <a:spLocks noChangeShapeType="1"/>
              </p:cNvSpPr>
              <p:nvPr/>
            </p:nvSpPr>
            <p:spPr bwMode="auto">
              <a:xfrm>
                <a:off x="4310" y="3148"/>
                <a:ext cx="15"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0" name="Line 302">
                <a:extLst>
                  <a:ext uri="{FF2B5EF4-FFF2-40B4-BE49-F238E27FC236}">
                    <a16:creationId xmlns="" xmlns:a16="http://schemas.microsoft.com/office/drawing/2014/main" id="{DC1E613D-BD58-45E0-991A-17EAE83AAC66}"/>
                  </a:ext>
                </a:extLst>
              </p:cNvPr>
              <p:cNvSpPr>
                <a:spLocks noChangeShapeType="1"/>
              </p:cNvSpPr>
              <p:nvPr/>
            </p:nvSpPr>
            <p:spPr bwMode="auto">
              <a:xfrm>
                <a:off x="4310" y="3166"/>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1" name="Line 303">
                <a:extLst>
                  <a:ext uri="{FF2B5EF4-FFF2-40B4-BE49-F238E27FC236}">
                    <a16:creationId xmlns="" xmlns:a16="http://schemas.microsoft.com/office/drawing/2014/main" id="{E763A822-E423-4884-A93A-ED98551BE588}"/>
                  </a:ext>
                </a:extLst>
              </p:cNvPr>
              <p:cNvSpPr>
                <a:spLocks noChangeShapeType="1"/>
              </p:cNvSpPr>
              <p:nvPr/>
            </p:nvSpPr>
            <p:spPr bwMode="auto">
              <a:xfrm>
                <a:off x="4310" y="3185"/>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2" name="Line 304">
                <a:extLst>
                  <a:ext uri="{FF2B5EF4-FFF2-40B4-BE49-F238E27FC236}">
                    <a16:creationId xmlns="" xmlns:a16="http://schemas.microsoft.com/office/drawing/2014/main" id="{C0751907-FFF2-4F18-8438-09352116B751}"/>
                  </a:ext>
                </a:extLst>
              </p:cNvPr>
              <p:cNvSpPr>
                <a:spLocks noChangeShapeType="1"/>
              </p:cNvSpPr>
              <p:nvPr/>
            </p:nvSpPr>
            <p:spPr bwMode="auto">
              <a:xfrm>
                <a:off x="4310" y="3201"/>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3" name="Line 305">
                <a:extLst>
                  <a:ext uri="{FF2B5EF4-FFF2-40B4-BE49-F238E27FC236}">
                    <a16:creationId xmlns="" xmlns:a16="http://schemas.microsoft.com/office/drawing/2014/main" id="{1EB30B4A-9A4E-492C-A3B2-32743D2F53C4}"/>
                  </a:ext>
                </a:extLst>
              </p:cNvPr>
              <p:cNvSpPr>
                <a:spLocks noChangeShapeType="1"/>
              </p:cNvSpPr>
              <p:nvPr/>
            </p:nvSpPr>
            <p:spPr bwMode="auto">
              <a:xfrm>
                <a:off x="4310" y="3221"/>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4" name="Line 306">
                <a:extLst>
                  <a:ext uri="{FF2B5EF4-FFF2-40B4-BE49-F238E27FC236}">
                    <a16:creationId xmlns="" xmlns:a16="http://schemas.microsoft.com/office/drawing/2014/main" id="{2F9BD547-7AC4-4EDE-A51F-F2714C609280}"/>
                  </a:ext>
                </a:extLst>
              </p:cNvPr>
              <p:cNvSpPr>
                <a:spLocks noChangeShapeType="1"/>
              </p:cNvSpPr>
              <p:nvPr/>
            </p:nvSpPr>
            <p:spPr bwMode="auto">
              <a:xfrm>
                <a:off x="4310" y="3239"/>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5" name="Line 307">
                <a:extLst>
                  <a:ext uri="{FF2B5EF4-FFF2-40B4-BE49-F238E27FC236}">
                    <a16:creationId xmlns="" xmlns:a16="http://schemas.microsoft.com/office/drawing/2014/main" id="{7E86F270-C7E4-4848-81D0-3043A3BBE6FF}"/>
                  </a:ext>
                </a:extLst>
              </p:cNvPr>
              <p:cNvSpPr>
                <a:spLocks noChangeShapeType="1"/>
              </p:cNvSpPr>
              <p:nvPr/>
            </p:nvSpPr>
            <p:spPr bwMode="auto">
              <a:xfrm>
                <a:off x="4310" y="3259"/>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6" name="Line 308">
                <a:extLst>
                  <a:ext uri="{FF2B5EF4-FFF2-40B4-BE49-F238E27FC236}">
                    <a16:creationId xmlns="" xmlns:a16="http://schemas.microsoft.com/office/drawing/2014/main" id="{F19A6090-82CD-4793-B08D-FCA1CE4DD642}"/>
                  </a:ext>
                </a:extLst>
              </p:cNvPr>
              <p:cNvSpPr>
                <a:spLocks noChangeShapeType="1"/>
              </p:cNvSpPr>
              <p:nvPr/>
            </p:nvSpPr>
            <p:spPr bwMode="auto">
              <a:xfrm>
                <a:off x="4310" y="3276"/>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7" name="Line 309">
                <a:extLst>
                  <a:ext uri="{FF2B5EF4-FFF2-40B4-BE49-F238E27FC236}">
                    <a16:creationId xmlns="" xmlns:a16="http://schemas.microsoft.com/office/drawing/2014/main" id="{7C0A9513-4A3C-4646-B3D1-AAF32DA069AD}"/>
                  </a:ext>
                </a:extLst>
              </p:cNvPr>
              <p:cNvSpPr>
                <a:spLocks noChangeShapeType="1"/>
              </p:cNvSpPr>
              <p:nvPr/>
            </p:nvSpPr>
            <p:spPr bwMode="auto">
              <a:xfrm>
                <a:off x="4310" y="3295"/>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48" name="Rectangle 310">
                <a:extLst>
                  <a:ext uri="{FF2B5EF4-FFF2-40B4-BE49-F238E27FC236}">
                    <a16:creationId xmlns="" xmlns:a16="http://schemas.microsoft.com/office/drawing/2014/main" id="{02994E1D-2A00-4D6D-B19D-A744DBA0314F}"/>
                  </a:ext>
                </a:extLst>
              </p:cNvPr>
              <p:cNvSpPr>
                <a:spLocks noChangeArrowheads="1"/>
              </p:cNvSpPr>
              <p:nvPr/>
            </p:nvSpPr>
            <p:spPr bwMode="auto">
              <a:xfrm>
                <a:off x="4307"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49" name="Freeform 311">
                <a:extLst>
                  <a:ext uri="{FF2B5EF4-FFF2-40B4-BE49-F238E27FC236}">
                    <a16:creationId xmlns="" xmlns:a16="http://schemas.microsoft.com/office/drawing/2014/main" id="{7513E2CF-21EB-44CE-8D88-C87A49555306}"/>
                  </a:ext>
                </a:extLst>
              </p:cNvPr>
              <p:cNvSpPr>
                <a:spLocks/>
              </p:cNvSpPr>
              <p:nvPr/>
            </p:nvSpPr>
            <p:spPr bwMode="auto">
              <a:xfrm>
                <a:off x="4309" y="3348"/>
                <a:ext cx="15" cy="20"/>
              </a:xfrm>
              <a:custGeom>
                <a:avLst/>
                <a:gdLst>
                  <a:gd name="T0" fmla="*/ 32 w 105"/>
                  <a:gd name="T1" fmla="*/ 140 h 140"/>
                  <a:gd name="T2" fmla="*/ 32 w 105"/>
                  <a:gd name="T3" fmla="*/ 18 h 140"/>
                  <a:gd name="T4" fmla="*/ 0 w 105"/>
                  <a:gd name="T5" fmla="*/ 18 h 140"/>
                  <a:gd name="T6" fmla="*/ 0 w 105"/>
                  <a:gd name="T7" fmla="*/ 0 h 140"/>
                  <a:gd name="T8" fmla="*/ 105 w 105"/>
                  <a:gd name="T9" fmla="*/ 0 h 140"/>
                  <a:gd name="T10" fmla="*/ 105 w 105"/>
                  <a:gd name="T11" fmla="*/ 140 h 140"/>
                  <a:gd name="T12" fmla="*/ 32 w 105"/>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105" h="140">
                    <a:moveTo>
                      <a:pt x="32" y="140"/>
                    </a:moveTo>
                    <a:lnTo>
                      <a:pt x="32" y="18"/>
                    </a:lnTo>
                    <a:lnTo>
                      <a:pt x="0" y="18"/>
                    </a:lnTo>
                    <a:lnTo>
                      <a:pt x="0" y="0"/>
                    </a:lnTo>
                    <a:lnTo>
                      <a:pt x="105" y="0"/>
                    </a:lnTo>
                    <a:lnTo>
                      <a:pt x="105" y="140"/>
                    </a:lnTo>
                    <a:lnTo>
                      <a:pt x="32" y="14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0" name="Freeform 312">
                <a:extLst>
                  <a:ext uri="{FF2B5EF4-FFF2-40B4-BE49-F238E27FC236}">
                    <a16:creationId xmlns="" xmlns:a16="http://schemas.microsoft.com/office/drawing/2014/main" id="{BDACE43C-5506-45F4-ADA3-2DA5CD3ED01C}"/>
                  </a:ext>
                </a:extLst>
              </p:cNvPr>
              <p:cNvSpPr>
                <a:spLocks/>
              </p:cNvSpPr>
              <p:nvPr/>
            </p:nvSpPr>
            <p:spPr bwMode="auto">
              <a:xfrm>
                <a:off x="4328" y="3099"/>
                <a:ext cx="19" cy="268"/>
              </a:xfrm>
              <a:custGeom>
                <a:avLst/>
                <a:gdLst>
                  <a:gd name="T0" fmla="*/ 0 w 133"/>
                  <a:gd name="T1" fmla="*/ 0 h 1873"/>
                  <a:gd name="T2" fmla="*/ 133 w 133"/>
                  <a:gd name="T3" fmla="*/ 84 h 1873"/>
                  <a:gd name="T4" fmla="*/ 133 w 133"/>
                  <a:gd name="T5" fmla="*/ 1873 h 1873"/>
                  <a:gd name="T6" fmla="*/ 0 w 133"/>
                  <a:gd name="T7" fmla="*/ 1873 h 1873"/>
                  <a:gd name="T8" fmla="*/ 0 w 133"/>
                  <a:gd name="T9" fmla="*/ 0 h 1873"/>
                </a:gdLst>
                <a:ahLst/>
                <a:cxnLst>
                  <a:cxn ang="0">
                    <a:pos x="T0" y="T1"/>
                  </a:cxn>
                  <a:cxn ang="0">
                    <a:pos x="T2" y="T3"/>
                  </a:cxn>
                  <a:cxn ang="0">
                    <a:pos x="T4" y="T5"/>
                  </a:cxn>
                  <a:cxn ang="0">
                    <a:pos x="T6" y="T7"/>
                  </a:cxn>
                  <a:cxn ang="0">
                    <a:pos x="T8" y="T9"/>
                  </a:cxn>
                </a:cxnLst>
                <a:rect l="0" t="0" r="r" b="b"/>
                <a:pathLst>
                  <a:path w="133" h="1873">
                    <a:moveTo>
                      <a:pt x="0" y="0"/>
                    </a:moveTo>
                    <a:lnTo>
                      <a:pt x="133" y="84"/>
                    </a:lnTo>
                    <a:lnTo>
                      <a:pt x="133" y="1873"/>
                    </a:lnTo>
                    <a:lnTo>
                      <a:pt x="0" y="1873"/>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1" name="Rectangle 313">
                <a:extLst>
                  <a:ext uri="{FF2B5EF4-FFF2-40B4-BE49-F238E27FC236}">
                    <a16:creationId xmlns="" xmlns:a16="http://schemas.microsoft.com/office/drawing/2014/main" id="{876DCE6C-C382-4FD6-BE10-F50A43452B5D}"/>
                  </a:ext>
                </a:extLst>
              </p:cNvPr>
              <p:cNvSpPr>
                <a:spLocks noChangeArrowheads="1"/>
              </p:cNvSpPr>
              <p:nvPr/>
            </p:nvSpPr>
            <p:spPr bwMode="auto">
              <a:xfrm>
                <a:off x="4323" y="3099"/>
                <a:ext cx="1" cy="26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52" name="Freeform 314">
                <a:extLst>
                  <a:ext uri="{FF2B5EF4-FFF2-40B4-BE49-F238E27FC236}">
                    <a16:creationId xmlns="" xmlns:a16="http://schemas.microsoft.com/office/drawing/2014/main" id="{3374F65A-05F0-4CB9-89EB-8026B926D0E7}"/>
                  </a:ext>
                </a:extLst>
              </p:cNvPr>
              <p:cNvSpPr>
                <a:spLocks/>
              </p:cNvSpPr>
              <p:nvPr/>
            </p:nvSpPr>
            <p:spPr bwMode="auto">
              <a:xfrm>
                <a:off x="4328" y="3105"/>
                <a:ext cx="19" cy="213"/>
              </a:xfrm>
              <a:custGeom>
                <a:avLst/>
                <a:gdLst>
                  <a:gd name="T0" fmla="*/ 133 w 133"/>
                  <a:gd name="T1" fmla="*/ 85 h 1493"/>
                  <a:gd name="T2" fmla="*/ 0 w 133"/>
                  <a:gd name="T3" fmla="*/ 0 h 1493"/>
                  <a:gd name="T4" fmla="*/ 0 w 133"/>
                  <a:gd name="T5" fmla="*/ 1493 h 1493"/>
                  <a:gd name="T6" fmla="*/ 133 w 133"/>
                  <a:gd name="T7" fmla="*/ 1493 h 1493"/>
                  <a:gd name="T8" fmla="*/ 133 w 133"/>
                  <a:gd name="T9" fmla="*/ 85 h 1493"/>
                </a:gdLst>
                <a:ahLst/>
                <a:cxnLst>
                  <a:cxn ang="0">
                    <a:pos x="T0" y="T1"/>
                  </a:cxn>
                  <a:cxn ang="0">
                    <a:pos x="T2" y="T3"/>
                  </a:cxn>
                  <a:cxn ang="0">
                    <a:pos x="T4" y="T5"/>
                  </a:cxn>
                  <a:cxn ang="0">
                    <a:pos x="T6" y="T7"/>
                  </a:cxn>
                  <a:cxn ang="0">
                    <a:pos x="T8" y="T9"/>
                  </a:cxn>
                </a:cxnLst>
                <a:rect l="0" t="0" r="r" b="b"/>
                <a:pathLst>
                  <a:path w="133" h="1493">
                    <a:moveTo>
                      <a:pt x="133" y="85"/>
                    </a:moveTo>
                    <a:lnTo>
                      <a:pt x="0" y="0"/>
                    </a:lnTo>
                    <a:lnTo>
                      <a:pt x="0" y="1493"/>
                    </a:lnTo>
                    <a:lnTo>
                      <a:pt x="133" y="1493"/>
                    </a:lnTo>
                    <a:lnTo>
                      <a:pt x="133" y="85"/>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3" name="Freeform 315">
                <a:extLst>
                  <a:ext uri="{FF2B5EF4-FFF2-40B4-BE49-F238E27FC236}">
                    <a16:creationId xmlns="" xmlns:a16="http://schemas.microsoft.com/office/drawing/2014/main" id="{7CEE080A-C593-4DAA-B5B6-AD4D66549BD6}"/>
                  </a:ext>
                </a:extLst>
              </p:cNvPr>
              <p:cNvSpPr>
                <a:spLocks/>
              </p:cNvSpPr>
              <p:nvPr/>
            </p:nvSpPr>
            <p:spPr bwMode="auto">
              <a:xfrm>
                <a:off x="4334" y="3117"/>
                <a:ext cx="13" cy="195"/>
              </a:xfrm>
              <a:custGeom>
                <a:avLst/>
                <a:gdLst>
                  <a:gd name="T0" fmla="*/ 0 w 88"/>
                  <a:gd name="T1" fmla="*/ 0 h 1364"/>
                  <a:gd name="T2" fmla="*/ 0 w 88"/>
                  <a:gd name="T3" fmla="*/ 1364 h 1364"/>
                  <a:gd name="T4" fmla="*/ 88 w 88"/>
                  <a:gd name="T5" fmla="*/ 1364 h 1364"/>
                  <a:gd name="T6" fmla="*/ 88 w 88"/>
                  <a:gd name="T7" fmla="*/ 44 h 1364"/>
                  <a:gd name="T8" fmla="*/ 0 w 88"/>
                  <a:gd name="T9" fmla="*/ 0 h 1364"/>
                </a:gdLst>
                <a:ahLst/>
                <a:cxnLst>
                  <a:cxn ang="0">
                    <a:pos x="T0" y="T1"/>
                  </a:cxn>
                  <a:cxn ang="0">
                    <a:pos x="T2" y="T3"/>
                  </a:cxn>
                  <a:cxn ang="0">
                    <a:pos x="T4" y="T5"/>
                  </a:cxn>
                  <a:cxn ang="0">
                    <a:pos x="T6" y="T7"/>
                  </a:cxn>
                  <a:cxn ang="0">
                    <a:pos x="T8" y="T9"/>
                  </a:cxn>
                </a:cxnLst>
                <a:rect l="0" t="0" r="r" b="b"/>
                <a:pathLst>
                  <a:path w="88" h="1364">
                    <a:moveTo>
                      <a:pt x="0" y="0"/>
                    </a:moveTo>
                    <a:lnTo>
                      <a:pt x="0" y="1364"/>
                    </a:lnTo>
                    <a:lnTo>
                      <a:pt x="88" y="1364"/>
                    </a:lnTo>
                    <a:lnTo>
                      <a:pt x="88"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54" name="Line 316">
                <a:extLst>
                  <a:ext uri="{FF2B5EF4-FFF2-40B4-BE49-F238E27FC236}">
                    <a16:creationId xmlns="" xmlns:a16="http://schemas.microsoft.com/office/drawing/2014/main" id="{48D84F5E-9F34-4941-A0B0-AF99AA06377D}"/>
                  </a:ext>
                </a:extLst>
              </p:cNvPr>
              <p:cNvSpPr>
                <a:spLocks noChangeShapeType="1"/>
              </p:cNvSpPr>
              <p:nvPr/>
            </p:nvSpPr>
            <p:spPr bwMode="auto">
              <a:xfrm>
                <a:off x="4334" y="3135"/>
                <a:ext cx="13"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5" name="Line 317">
                <a:extLst>
                  <a:ext uri="{FF2B5EF4-FFF2-40B4-BE49-F238E27FC236}">
                    <a16:creationId xmlns="" xmlns:a16="http://schemas.microsoft.com/office/drawing/2014/main" id="{4B429032-6C7A-41F7-82A1-C1EDC5670E42}"/>
                  </a:ext>
                </a:extLst>
              </p:cNvPr>
              <p:cNvSpPr>
                <a:spLocks noChangeShapeType="1"/>
              </p:cNvSpPr>
              <p:nvPr/>
            </p:nvSpPr>
            <p:spPr bwMode="auto">
              <a:xfrm>
                <a:off x="4333" y="3153"/>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6" name="Line 318">
                <a:extLst>
                  <a:ext uri="{FF2B5EF4-FFF2-40B4-BE49-F238E27FC236}">
                    <a16:creationId xmlns="" xmlns:a16="http://schemas.microsoft.com/office/drawing/2014/main" id="{F20DEBC8-D3AD-455A-9BB7-51E9BB2D74E6}"/>
                  </a:ext>
                </a:extLst>
              </p:cNvPr>
              <p:cNvSpPr>
                <a:spLocks noChangeShapeType="1"/>
              </p:cNvSpPr>
              <p:nvPr/>
            </p:nvSpPr>
            <p:spPr bwMode="auto">
              <a:xfrm>
                <a:off x="4333" y="3171"/>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7" name="Line 319">
                <a:extLst>
                  <a:ext uri="{FF2B5EF4-FFF2-40B4-BE49-F238E27FC236}">
                    <a16:creationId xmlns="" xmlns:a16="http://schemas.microsoft.com/office/drawing/2014/main" id="{BEF5D591-6D21-47BA-8034-9EB765A715DF}"/>
                  </a:ext>
                </a:extLst>
              </p:cNvPr>
              <p:cNvSpPr>
                <a:spLocks noChangeShapeType="1"/>
              </p:cNvSpPr>
              <p:nvPr/>
            </p:nvSpPr>
            <p:spPr bwMode="auto">
              <a:xfrm>
                <a:off x="4333" y="3189"/>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8" name="Line 320">
                <a:extLst>
                  <a:ext uri="{FF2B5EF4-FFF2-40B4-BE49-F238E27FC236}">
                    <a16:creationId xmlns="" xmlns:a16="http://schemas.microsoft.com/office/drawing/2014/main" id="{FF822231-C62E-49C3-93DA-8A9039640F60}"/>
                  </a:ext>
                </a:extLst>
              </p:cNvPr>
              <p:cNvSpPr>
                <a:spLocks noChangeShapeType="1"/>
              </p:cNvSpPr>
              <p:nvPr/>
            </p:nvSpPr>
            <p:spPr bwMode="auto">
              <a:xfrm>
                <a:off x="4333" y="3205"/>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59" name="Line 321">
                <a:extLst>
                  <a:ext uri="{FF2B5EF4-FFF2-40B4-BE49-F238E27FC236}">
                    <a16:creationId xmlns="" xmlns:a16="http://schemas.microsoft.com/office/drawing/2014/main" id="{C1E68BA1-CA35-4C08-B6DE-1CCE1760BD46}"/>
                  </a:ext>
                </a:extLst>
              </p:cNvPr>
              <p:cNvSpPr>
                <a:spLocks noChangeShapeType="1"/>
              </p:cNvSpPr>
              <p:nvPr/>
            </p:nvSpPr>
            <p:spPr bwMode="auto">
              <a:xfrm>
                <a:off x="4333" y="3224"/>
                <a:ext cx="15"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0" name="Line 322">
                <a:extLst>
                  <a:ext uri="{FF2B5EF4-FFF2-40B4-BE49-F238E27FC236}">
                    <a16:creationId xmlns="" xmlns:a16="http://schemas.microsoft.com/office/drawing/2014/main" id="{5E17D5CA-152E-4750-B71F-784AA62B2A62}"/>
                  </a:ext>
                </a:extLst>
              </p:cNvPr>
              <p:cNvSpPr>
                <a:spLocks noChangeShapeType="1"/>
              </p:cNvSpPr>
              <p:nvPr/>
            </p:nvSpPr>
            <p:spPr bwMode="auto">
              <a:xfrm>
                <a:off x="4333" y="3242"/>
                <a:ext cx="15"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1" name="Line 323">
                <a:extLst>
                  <a:ext uri="{FF2B5EF4-FFF2-40B4-BE49-F238E27FC236}">
                    <a16:creationId xmlns="" xmlns:a16="http://schemas.microsoft.com/office/drawing/2014/main" id="{079180D2-EEF8-4163-84DD-8F6A693C3258}"/>
                  </a:ext>
                </a:extLst>
              </p:cNvPr>
              <p:cNvSpPr>
                <a:spLocks noChangeShapeType="1"/>
              </p:cNvSpPr>
              <p:nvPr/>
            </p:nvSpPr>
            <p:spPr bwMode="auto">
              <a:xfrm>
                <a:off x="4333" y="3261"/>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2" name="Line 324">
                <a:extLst>
                  <a:ext uri="{FF2B5EF4-FFF2-40B4-BE49-F238E27FC236}">
                    <a16:creationId xmlns="" xmlns:a16="http://schemas.microsoft.com/office/drawing/2014/main" id="{9810A526-EAA1-4671-9411-8AB31891D1B9}"/>
                  </a:ext>
                </a:extLst>
              </p:cNvPr>
              <p:cNvSpPr>
                <a:spLocks noChangeShapeType="1"/>
              </p:cNvSpPr>
              <p:nvPr/>
            </p:nvSpPr>
            <p:spPr bwMode="auto">
              <a:xfrm>
                <a:off x="4333" y="3278"/>
                <a:ext cx="14"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3" name="Line 325">
                <a:extLst>
                  <a:ext uri="{FF2B5EF4-FFF2-40B4-BE49-F238E27FC236}">
                    <a16:creationId xmlns="" xmlns:a16="http://schemas.microsoft.com/office/drawing/2014/main" id="{4FAD0C2A-2D13-4FA4-875F-43D09C0EC735}"/>
                  </a:ext>
                </a:extLst>
              </p:cNvPr>
              <p:cNvSpPr>
                <a:spLocks noChangeShapeType="1"/>
              </p:cNvSpPr>
              <p:nvPr/>
            </p:nvSpPr>
            <p:spPr bwMode="auto">
              <a:xfrm>
                <a:off x="4333" y="3296"/>
                <a:ext cx="15"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64" name="Rectangle 326">
                <a:extLst>
                  <a:ext uri="{FF2B5EF4-FFF2-40B4-BE49-F238E27FC236}">
                    <a16:creationId xmlns="" xmlns:a16="http://schemas.microsoft.com/office/drawing/2014/main" id="{88B139D0-B03B-4B33-BB45-B55CFD801109}"/>
                  </a:ext>
                </a:extLst>
              </p:cNvPr>
              <p:cNvSpPr>
                <a:spLocks noChangeArrowheads="1"/>
              </p:cNvSpPr>
              <p:nvPr/>
            </p:nvSpPr>
            <p:spPr bwMode="auto">
              <a:xfrm>
                <a:off x="4331"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65" name="Freeform 327">
                <a:extLst>
                  <a:ext uri="{FF2B5EF4-FFF2-40B4-BE49-F238E27FC236}">
                    <a16:creationId xmlns="" xmlns:a16="http://schemas.microsoft.com/office/drawing/2014/main" id="{59E784ED-C16B-4FC4-BF2C-B8763C7CF5EA}"/>
                  </a:ext>
                </a:extLst>
              </p:cNvPr>
              <p:cNvSpPr>
                <a:spLocks/>
              </p:cNvSpPr>
              <p:nvPr/>
            </p:nvSpPr>
            <p:spPr bwMode="auto">
              <a:xfrm>
                <a:off x="4333" y="3347"/>
                <a:ext cx="14" cy="20"/>
              </a:xfrm>
              <a:custGeom>
                <a:avLst/>
                <a:gdLst>
                  <a:gd name="T0" fmla="*/ 30 w 100"/>
                  <a:gd name="T1" fmla="*/ 137 h 137"/>
                  <a:gd name="T2" fmla="*/ 30 w 100"/>
                  <a:gd name="T3" fmla="*/ 18 h 137"/>
                  <a:gd name="T4" fmla="*/ 0 w 100"/>
                  <a:gd name="T5" fmla="*/ 18 h 137"/>
                  <a:gd name="T6" fmla="*/ 0 w 100"/>
                  <a:gd name="T7" fmla="*/ 0 h 137"/>
                  <a:gd name="T8" fmla="*/ 100 w 100"/>
                  <a:gd name="T9" fmla="*/ 0 h 137"/>
                  <a:gd name="T10" fmla="*/ 100 w 100"/>
                  <a:gd name="T11" fmla="*/ 137 h 137"/>
                  <a:gd name="T12" fmla="*/ 30 w 100"/>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00" h="137">
                    <a:moveTo>
                      <a:pt x="30" y="137"/>
                    </a:moveTo>
                    <a:lnTo>
                      <a:pt x="30" y="18"/>
                    </a:lnTo>
                    <a:lnTo>
                      <a:pt x="0" y="18"/>
                    </a:lnTo>
                    <a:lnTo>
                      <a:pt x="0" y="0"/>
                    </a:lnTo>
                    <a:lnTo>
                      <a:pt x="100" y="0"/>
                    </a:lnTo>
                    <a:lnTo>
                      <a:pt x="100" y="137"/>
                    </a:lnTo>
                    <a:lnTo>
                      <a:pt x="30" y="137"/>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6" name="Freeform 328">
                <a:extLst>
                  <a:ext uri="{FF2B5EF4-FFF2-40B4-BE49-F238E27FC236}">
                    <a16:creationId xmlns="" xmlns:a16="http://schemas.microsoft.com/office/drawing/2014/main" id="{00ED64C6-BED5-49BA-8ECA-1BFFF5993A25}"/>
                  </a:ext>
                </a:extLst>
              </p:cNvPr>
              <p:cNvSpPr>
                <a:spLocks/>
              </p:cNvSpPr>
              <p:nvPr/>
            </p:nvSpPr>
            <p:spPr bwMode="auto">
              <a:xfrm>
                <a:off x="4352" y="3107"/>
                <a:ext cx="18" cy="259"/>
              </a:xfrm>
              <a:custGeom>
                <a:avLst/>
                <a:gdLst>
                  <a:gd name="T0" fmla="*/ 0 w 127"/>
                  <a:gd name="T1" fmla="*/ 0 h 1814"/>
                  <a:gd name="T2" fmla="*/ 127 w 127"/>
                  <a:gd name="T3" fmla="*/ 81 h 1814"/>
                  <a:gd name="T4" fmla="*/ 127 w 127"/>
                  <a:gd name="T5" fmla="*/ 1814 h 1814"/>
                  <a:gd name="T6" fmla="*/ 0 w 127"/>
                  <a:gd name="T7" fmla="*/ 1814 h 1814"/>
                  <a:gd name="T8" fmla="*/ 0 w 127"/>
                  <a:gd name="T9" fmla="*/ 0 h 1814"/>
                </a:gdLst>
                <a:ahLst/>
                <a:cxnLst>
                  <a:cxn ang="0">
                    <a:pos x="T0" y="T1"/>
                  </a:cxn>
                  <a:cxn ang="0">
                    <a:pos x="T2" y="T3"/>
                  </a:cxn>
                  <a:cxn ang="0">
                    <a:pos x="T4" y="T5"/>
                  </a:cxn>
                  <a:cxn ang="0">
                    <a:pos x="T6" y="T7"/>
                  </a:cxn>
                  <a:cxn ang="0">
                    <a:pos x="T8" y="T9"/>
                  </a:cxn>
                </a:cxnLst>
                <a:rect l="0" t="0" r="r" b="b"/>
                <a:pathLst>
                  <a:path w="127" h="1814">
                    <a:moveTo>
                      <a:pt x="0" y="0"/>
                    </a:moveTo>
                    <a:lnTo>
                      <a:pt x="127" y="81"/>
                    </a:lnTo>
                    <a:lnTo>
                      <a:pt x="127" y="1814"/>
                    </a:lnTo>
                    <a:lnTo>
                      <a:pt x="0" y="1814"/>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7" name="Rectangle 329">
                <a:extLst>
                  <a:ext uri="{FF2B5EF4-FFF2-40B4-BE49-F238E27FC236}">
                    <a16:creationId xmlns="" xmlns:a16="http://schemas.microsoft.com/office/drawing/2014/main" id="{2792900A-6E6F-44EB-9C27-2EB2100D0D6D}"/>
                  </a:ext>
                </a:extLst>
              </p:cNvPr>
              <p:cNvSpPr>
                <a:spLocks noChangeArrowheads="1"/>
              </p:cNvSpPr>
              <p:nvPr/>
            </p:nvSpPr>
            <p:spPr bwMode="auto">
              <a:xfrm>
                <a:off x="4347" y="3107"/>
                <a:ext cx="1" cy="255"/>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68" name="Freeform 330">
                <a:extLst>
                  <a:ext uri="{FF2B5EF4-FFF2-40B4-BE49-F238E27FC236}">
                    <a16:creationId xmlns="" xmlns:a16="http://schemas.microsoft.com/office/drawing/2014/main" id="{D40B6B69-CE6D-42AC-9C55-50A682B4D8E4}"/>
                  </a:ext>
                </a:extLst>
              </p:cNvPr>
              <p:cNvSpPr>
                <a:spLocks/>
              </p:cNvSpPr>
              <p:nvPr/>
            </p:nvSpPr>
            <p:spPr bwMode="auto">
              <a:xfrm>
                <a:off x="4352" y="3113"/>
                <a:ext cx="18" cy="206"/>
              </a:xfrm>
              <a:custGeom>
                <a:avLst/>
                <a:gdLst>
                  <a:gd name="T0" fmla="*/ 127 w 127"/>
                  <a:gd name="T1" fmla="*/ 83 h 1445"/>
                  <a:gd name="T2" fmla="*/ 0 w 127"/>
                  <a:gd name="T3" fmla="*/ 0 h 1445"/>
                  <a:gd name="T4" fmla="*/ 0 w 127"/>
                  <a:gd name="T5" fmla="*/ 1445 h 1445"/>
                  <a:gd name="T6" fmla="*/ 127 w 127"/>
                  <a:gd name="T7" fmla="*/ 1445 h 1445"/>
                  <a:gd name="T8" fmla="*/ 127 w 127"/>
                  <a:gd name="T9" fmla="*/ 83 h 1445"/>
                </a:gdLst>
                <a:ahLst/>
                <a:cxnLst>
                  <a:cxn ang="0">
                    <a:pos x="T0" y="T1"/>
                  </a:cxn>
                  <a:cxn ang="0">
                    <a:pos x="T2" y="T3"/>
                  </a:cxn>
                  <a:cxn ang="0">
                    <a:pos x="T4" y="T5"/>
                  </a:cxn>
                  <a:cxn ang="0">
                    <a:pos x="T6" y="T7"/>
                  </a:cxn>
                  <a:cxn ang="0">
                    <a:pos x="T8" y="T9"/>
                  </a:cxn>
                </a:cxnLst>
                <a:rect l="0" t="0" r="r" b="b"/>
                <a:pathLst>
                  <a:path w="127" h="1445">
                    <a:moveTo>
                      <a:pt x="127" y="83"/>
                    </a:moveTo>
                    <a:lnTo>
                      <a:pt x="0" y="0"/>
                    </a:lnTo>
                    <a:lnTo>
                      <a:pt x="0" y="1445"/>
                    </a:lnTo>
                    <a:lnTo>
                      <a:pt x="127" y="1445"/>
                    </a:lnTo>
                    <a:lnTo>
                      <a:pt x="127" y="8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69" name="Freeform 331">
                <a:extLst>
                  <a:ext uri="{FF2B5EF4-FFF2-40B4-BE49-F238E27FC236}">
                    <a16:creationId xmlns="" xmlns:a16="http://schemas.microsoft.com/office/drawing/2014/main" id="{F083C1C1-6C96-418F-87DF-12F64010E24F}"/>
                  </a:ext>
                </a:extLst>
              </p:cNvPr>
              <p:cNvSpPr>
                <a:spLocks/>
              </p:cNvSpPr>
              <p:nvPr/>
            </p:nvSpPr>
            <p:spPr bwMode="auto">
              <a:xfrm>
                <a:off x="4358" y="3124"/>
                <a:ext cx="12" cy="189"/>
              </a:xfrm>
              <a:custGeom>
                <a:avLst/>
                <a:gdLst>
                  <a:gd name="T0" fmla="*/ 0 w 84"/>
                  <a:gd name="T1" fmla="*/ 0 h 1319"/>
                  <a:gd name="T2" fmla="*/ 0 w 84"/>
                  <a:gd name="T3" fmla="*/ 1319 h 1319"/>
                  <a:gd name="T4" fmla="*/ 84 w 84"/>
                  <a:gd name="T5" fmla="*/ 1319 h 1319"/>
                  <a:gd name="T6" fmla="*/ 84 w 84"/>
                  <a:gd name="T7" fmla="*/ 42 h 1319"/>
                  <a:gd name="T8" fmla="*/ 0 w 84"/>
                  <a:gd name="T9" fmla="*/ 0 h 1319"/>
                </a:gdLst>
                <a:ahLst/>
                <a:cxnLst>
                  <a:cxn ang="0">
                    <a:pos x="T0" y="T1"/>
                  </a:cxn>
                  <a:cxn ang="0">
                    <a:pos x="T2" y="T3"/>
                  </a:cxn>
                  <a:cxn ang="0">
                    <a:pos x="T4" y="T5"/>
                  </a:cxn>
                  <a:cxn ang="0">
                    <a:pos x="T6" y="T7"/>
                  </a:cxn>
                  <a:cxn ang="0">
                    <a:pos x="T8" y="T9"/>
                  </a:cxn>
                </a:cxnLst>
                <a:rect l="0" t="0" r="r" b="b"/>
                <a:pathLst>
                  <a:path w="84" h="1319">
                    <a:moveTo>
                      <a:pt x="0" y="0"/>
                    </a:moveTo>
                    <a:lnTo>
                      <a:pt x="0" y="1319"/>
                    </a:lnTo>
                    <a:lnTo>
                      <a:pt x="84" y="1319"/>
                    </a:lnTo>
                    <a:lnTo>
                      <a:pt x="84"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70" name="Line 332">
                <a:extLst>
                  <a:ext uri="{FF2B5EF4-FFF2-40B4-BE49-F238E27FC236}">
                    <a16:creationId xmlns="" xmlns:a16="http://schemas.microsoft.com/office/drawing/2014/main" id="{28E53972-53A4-4EF7-A332-2F77F8C34782}"/>
                  </a:ext>
                </a:extLst>
              </p:cNvPr>
              <p:cNvSpPr>
                <a:spLocks noChangeShapeType="1"/>
              </p:cNvSpPr>
              <p:nvPr/>
            </p:nvSpPr>
            <p:spPr bwMode="auto">
              <a:xfrm>
                <a:off x="4358" y="3142"/>
                <a:ext cx="12" cy="6"/>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1" name="Line 333">
                <a:extLst>
                  <a:ext uri="{FF2B5EF4-FFF2-40B4-BE49-F238E27FC236}">
                    <a16:creationId xmlns="" xmlns:a16="http://schemas.microsoft.com/office/drawing/2014/main" id="{5D8326DE-22B6-4128-BF04-41D8E6B31F3D}"/>
                  </a:ext>
                </a:extLst>
              </p:cNvPr>
              <p:cNvSpPr>
                <a:spLocks noChangeShapeType="1"/>
              </p:cNvSpPr>
              <p:nvPr/>
            </p:nvSpPr>
            <p:spPr bwMode="auto">
              <a:xfrm>
                <a:off x="4357" y="3159"/>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2" name="Line 334">
                <a:extLst>
                  <a:ext uri="{FF2B5EF4-FFF2-40B4-BE49-F238E27FC236}">
                    <a16:creationId xmlns="" xmlns:a16="http://schemas.microsoft.com/office/drawing/2014/main" id="{76C189FD-E20B-49B3-AC44-56694D44C721}"/>
                  </a:ext>
                </a:extLst>
              </p:cNvPr>
              <p:cNvSpPr>
                <a:spLocks noChangeShapeType="1"/>
              </p:cNvSpPr>
              <p:nvPr/>
            </p:nvSpPr>
            <p:spPr bwMode="auto">
              <a:xfrm>
                <a:off x="4357" y="3176"/>
                <a:ext cx="14"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3" name="Line 335">
                <a:extLst>
                  <a:ext uri="{FF2B5EF4-FFF2-40B4-BE49-F238E27FC236}">
                    <a16:creationId xmlns="" xmlns:a16="http://schemas.microsoft.com/office/drawing/2014/main" id="{FF733643-AD2B-4BC5-B713-83B545669544}"/>
                  </a:ext>
                </a:extLst>
              </p:cNvPr>
              <p:cNvSpPr>
                <a:spLocks noChangeShapeType="1"/>
              </p:cNvSpPr>
              <p:nvPr/>
            </p:nvSpPr>
            <p:spPr bwMode="auto">
              <a:xfrm>
                <a:off x="4357" y="3194"/>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4" name="Line 336">
                <a:extLst>
                  <a:ext uri="{FF2B5EF4-FFF2-40B4-BE49-F238E27FC236}">
                    <a16:creationId xmlns="" xmlns:a16="http://schemas.microsoft.com/office/drawing/2014/main" id="{BB4BCEB7-E785-447C-871A-F2AED8AF2016}"/>
                  </a:ext>
                </a:extLst>
              </p:cNvPr>
              <p:cNvSpPr>
                <a:spLocks noChangeShapeType="1"/>
              </p:cNvSpPr>
              <p:nvPr/>
            </p:nvSpPr>
            <p:spPr bwMode="auto">
              <a:xfrm>
                <a:off x="4357" y="3210"/>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5" name="Line 337">
                <a:extLst>
                  <a:ext uri="{FF2B5EF4-FFF2-40B4-BE49-F238E27FC236}">
                    <a16:creationId xmlns="" xmlns:a16="http://schemas.microsoft.com/office/drawing/2014/main" id="{EE7CDABC-A08F-4923-A9EC-3DCD58E396A2}"/>
                  </a:ext>
                </a:extLst>
              </p:cNvPr>
              <p:cNvSpPr>
                <a:spLocks noChangeShapeType="1"/>
              </p:cNvSpPr>
              <p:nvPr/>
            </p:nvSpPr>
            <p:spPr bwMode="auto">
              <a:xfrm>
                <a:off x="4357" y="3228"/>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6" name="Line 338">
                <a:extLst>
                  <a:ext uri="{FF2B5EF4-FFF2-40B4-BE49-F238E27FC236}">
                    <a16:creationId xmlns="" xmlns:a16="http://schemas.microsoft.com/office/drawing/2014/main" id="{ED8905A1-09B6-471E-96A5-61D0562C7735}"/>
                  </a:ext>
                </a:extLst>
              </p:cNvPr>
              <p:cNvSpPr>
                <a:spLocks noChangeShapeType="1"/>
              </p:cNvSpPr>
              <p:nvPr/>
            </p:nvSpPr>
            <p:spPr bwMode="auto">
              <a:xfrm>
                <a:off x="4357" y="3246"/>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7" name="Line 339">
                <a:extLst>
                  <a:ext uri="{FF2B5EF4-FFF2-40B4-BE49-F238E27FC236}">
                    <a16:creationId xmlns="" xmlns:a16="http://schemas.microsoft.com/office/drawing/2014/main" id="{FFF785A0-39B8-4401-B0DB-CE0DABF39E81}"/>
                  </a:ext>
                </a:extLst>
              </p:cNvPr>
              <p:cNvSpPr>
                <a:spLocks noChangeShapeType="1"/>
              </p:cNvSpPr>
              <p:nvPr/>
            </p:nvSpPr>
            <p:spPr bwMode="auto">
              <a:xfrm>
                <a:off x="4357" y="3264"/>
                <a:ext cx="14"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8" name="Line 340">
                <a:extLst>
                  <a:ext uri="{FF2B5EF4-FFF2-40B4-BE49-F238E27FC236}">
                    <a16:creationId xmlns="" xmlns:a16="http://schemas.microsoft.com/office/drawing/2014/main" id="{02C9E68A-3473-40F7-9788-BEA07558E4BA}"/>
                  </a:ext>
                </a:extLst>
              </p:cNvPr>
              <p:cNvSpPr>
                <a:spLocks noChangeShapeType="1"/>
              </p:cNvSpPr>
              <p:nvPr/>
            </p:nvSpPr>
            <p:spPr bwMode="auto">
              <a:xfrm>
                <a:off x="4357" y="3280"/>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79" name="Line 341">
                <a:extLst>
                  <a:ext uri="{FF2B5EF4-FFF2-40B4-BE49-F238E27FC236}">
                    <a16:creationId xmlns="" xmlns:a16="http://schemas.microsoft.com/office/drawing/2014/main" id="{2B1A7FA2-3B19-48CE-8842-5E612D31B441}"/>
                  </a:ext>
                </a:extLst>
              </p:cNvPr>
              <p:cNvSpPr>
                <a:spLocks noChangeShapeType="1"/>
              </p:cNvSpPr>
              <p:nvPr/>
            </p:nvSpPr>
            <p:spPr bwMode="auto">
              <a:xfrm>
                <a:off x="4357" y="3298"/>
                <a:ext cx="14"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0" name="Rectangle 342">
                <a:extLst>
                  <a:ext uri="{FF2B5EF4-FFF2-40B4-BE49-F238E27FC236}">
                    <a16:creationId xmlns="" xmlns:a16="http://schemas.microsoft.com/office/drawing/2014/main" id="{9A0894E0-CD69-4DD2-95BE-6E10CBDD43E5}"/>
                  </a:ext>
                </a:extLst>
              </p:cNvPr>
              <p:cNvSpPr>
                <a:spLocks noChangeArrowheads="1"/>
              </p:cNvSpPr>
              <p:nvPr/>
            </p:nvSpPr>
            <p:spPr bwMode="auto">
              <a:xfrm>
                <a:off x="4355" y="3346"/>
                <a:ext cx="1"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81" name="Freeform 343">
                <a:extLst>
                  <a:ext uri="{FF2B5EF4-FFF2-40B4-BE49-F238E27FC236}">
                    <a16:creationId xmlns="" xmlns:a16="http://schemas.microsoft.com/office/drawing/2014/main" id="{017C14FB-8E38-42F2-A7F1-6CCC333B7F23}"/>
                  </a:ext>
                </a:extLst>
              </p:cNvPr>
              <p:cNvSpPr>
                <a:spLocks/>
              </p:cNvSpPr>
              <p:nvPr/>
            </p:nvSpPr>
            <p:spPr bwMode="auto">
              <a:xfrm>
                <a:off x="4356" y="3347"/>
                <a:ext cx="14" cy="19"/>
              </a:xfrm>
              <a:custGeom>
                <a:avLst/>
                <a:gdLst>
                  <a:gd name="T0" fmla="*/ 30 w 96"/>
                  <a:gd name="T1" fmla="*/ 134 h 134"/>
                  <a:gd name="T2" fmla="*/ 30 w 96"/>
                  <a:gd name="T3" fmla="*/ 17 h 134"/>
                  <a:gd name="T4" fmla="*/ 0 w 96"/>
                  <a:gd name="T5" fmla="*/ 17 h 134"/>
                  <a:gd name="T6" fmla="*/ 0 w 96"/>
                  <a:gd name="T7" fmla="*/ 0 h 134"/>
                  <a:gd name="T8" fmla="*/ 96 w 96"/>
                  <a:gd name="T9" fmla="*/ 0 h 134"/>
                  <a:gd name="T10" fmla="*/ 96 w 96"/>
                  <a:gd name="T11" fmla="*/ 134 h 134"/>
                  <a:gd name="T12" fmla="*/ 30 w 96"/>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6" h="134">
                    <a:moveTo>
                      <a:pt x="30" y="134"/>
                    </a:moveTo>
                    <a:lnTo>
                      <a:pt x="30" y="17"/>
                    </a:lnTo>
                    <a:lnTo>
                      <a:pt x="0" y="17"/>
                    </a:lnTo>
                    <a:lnTo>
                      <a:pt x="0" y="0"/>
                    </a:lnTo>
                    <a:lnTo>
                      <a:pt x="96" y="0"/>
                    </a:lnTo>
                    <a:lnTo>
                      <a:pt x="96" y="134"/>
                    </a:lnTo>
                    <a:lnTo>
                      <a:pt x="30" y="13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2" name="Freeform 344">
                <a:extLst>
                  <a:ext uri="{FF2B5EF4-FFF2-40B4-BE49-F238E27FC236}">
                    <a16:creationId xmlns="" xmlns:a16="http://schemas.microsoft.com/office/drawing/2014/main" id="{BF141369-8C74-4C7F-BC7A-DA4FB32D2225}"/>
                  </a:ext>
                </a:extLst>
              </p:cNvPr>
              <p:cNvSpPr>
                <a:spLocks/>
              </p:cNvSpPr>
              <p:nvPr/>
            </p:nvSpPr>
            <p:spPr bwMode="auto">
              <a:xfrm>
                <a:off x="4373" y="3115"/>
                <a:ext cx="18" cy="251"/>
              </a:xfrm>
              <a:custGeom>
                <a:avLst/>
                <a:gdLst>
                  <a:gd name="T0" fmla="*/ 0 w 122"/>
                  <a:gd name="T1" fmla="*/ 0 h 1756"/>
                  <a:gd name="T2" fmla="*/ 122 w 122"/>
                  <a:gd name="T3" fmla="*/ 78 h 1756"/>
                  <a:gd name="T4" fmla="*/ 122 w 122"/>
                  <a:gd name="T5" fmla="*/ 1756 h 1756"/>
                  <a:gd name="T6" fmla="*/ 0 w 122"/>
                  <a:gd name="T7" fmla="*/ 1756 h 1756"/>
                  <a:gd name="T8" fmla="*/ 0 w 122"/>
                  <a:gd name="T9" fmla="*/ 0 h 1756"/>
                </a:gdLst>
                <a:ahLst/>
                <a:cxnLst>
                  <a:cxn ang="0">
                    <a:pos x="T0" y="T1"/>
                  </a:cxn>
                  <a:cxn ang="0">
                    <a:pos x="T2" y="T3"/>
                  </a:cxn>
                  <a:cxn ang="0">
                    <a:pos x="T4" y="T5"/>
                  </a:cxn>
                  <a:cxn ang="0">
                    <a:pos x="T6" y="T7"/>
                  </a:cxn>
                  <a:cxn ang="0">
                    <a:pos x="T8" y="T9"/>
                  </a:cxn>
                </a:cxnLst>
                <a:rect l="0" t="0" r="r" b="b"/>
                <a:pathLst>
                  <a:path w="122" h="1756">
                    <a:moveTo>
                      <a:pt x="0" y="0"/>
                    </a:moveTo>
                    <a:lnTo>
                      <a:pt x="122" y="78"/>
                    </a:lnTo>
                    <a:lnTo>
                      <a:pt x="122" y="1756"/>
                    </a:lnTo>
                    <a:lnTo>
                      <a:pt x="0" y="175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3" name="Freeform 345">
                <a:extLst>
                  <a:ext uri="{FF2B5EF4-FFF2-40B4-BE49-F238E27FC236}">
                    <a16:creationId xmlns="" xmlns:a16="http://schemas.microsoft.com/office/drawing/2014/main" id="{81D59A34-A80F-47ED-901A-6355434A24EA}"/>
                  </a:ext>
                </a:extLst>
              </p:cNvPr>
              <p:cNvSpPr>
                <a:spLocks/>
              </p:cNvSpPr>
              <p:nvPr/>
            </p:nvSpPr>
            <p:spPr bwMode="auto">
              <a:xfrm>
                <a:off x="4373" y="3121"/>
                <a:ext cx="18" cy="199"/>
              </a:xfrm>
              <a:custGeom>
                <a:avLst/>
                <a:gdLst>
                  <a:gd name="T0" fmla="*/ 122 w 122"/>
                  <a:gd name="T1" fmla="*/ 80 h 1398"/>
                  <a:gd name="T2" fmla="*/ 0 w 122"/>
                  <a:gd name="T3" fmla="*/ 0 h 1398"/>
                  <a:gd name="T4" fmla="*/ 0 w 122"/>
                  <a:gd name="T5" fmla="*/ 1398 h 1398"/>
                  <a:gd name="T6" fmla="*/ 122 w 122"/>
                  <a:gd name="T7" fmla="*/ 1398 h 1398"/>
                  <a:gd name="T8" fmla="*/ 122 w 122"/>
                  <a:gd name="T9" fmla="*/ 80 h 1398"/>
                </a:gdLst>
                <a:ahLst/>
                <a:cxnLst>
                  <a:cxn ang="0">
                    <a:pos x="T0" y="T1"/>
                  </a:cxn>
                  <a:cxn ang="0">
                    <a:pos x="T2" y="T3"/>
                  </a:cxn>
                  <a:cxn ang="0">
                    <a:pos x="T4" y="T5"/>
                  </a:cxn>
                  <a:cxn ang="0">
                    <a:pos x="T6" y="T7"/>
                  </a:cxn>
                  <a:cxn ang="0">
                    <a:pos x="T8" y="T9"/>
                  </a:cxn>
                </a:cxnLst>
                <a:rect l="0" t="0" r="r" b="b"/>
                <a:pathLst>
                  <a:path w="122" h="1398">
                    <a:moveTo>
                      <a:pt x="122" y="80"/>
                    </a:moveTo>
                    <a:lnTo>
                      <a:pt x="0" y="0"/>
                    </a:lnTo>
                    <a:lnTo>
                      <a:pt x="0" y="1398"/>
                    </a:lnTo>
                    <a:lnTo>
                      <a:pt x="122" y="1398"/>
                    </a:lnTo>
                    <a:lnTo>
                      <a:pt x="122" y="8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4" name="Freeform 346">
                <a:extLst>
                  <a:ext uri="{FF2B5EF4-FFF2-40B4-BE49-F238E27FC236}">
                    <a16:creationId xmlns="" xmlns:a16="http://schemas.microsoft.com/office/drawing/2014/main" id="{1B2E7494-04F1-48B0-AE30-4F9D55E56BF9}"/>
                  </a:ext>
                </a:extLst>
              </p:cNvPr>
              <p:cNvSpPr>
                <a:spLocks/>
              </p:cNvSpPr>
              <p:nvPr/>
            </p:nvSpPr>
            <p:spPr bwMode="auto">
              <a:xfrm>
                <a:off x="4379" y="3132"/>
                <a:ext cx="12" cy="183"/>
              </a:xfrm>
              <a:custGeom>
                <a:avLst/>
                <a:gdLst>
                  <a:gd name="T0" fmla="*/ 0 w 79"/>
                  <a:gd name="T1" fmla="*/ 0 h 1279"/>
                  <a:gd name="T2" fmla="*/ 0 w 79"/>
                  <a:gd name="T3" fmla="*/ 1279 h 1279"/>
                  <a:gd name="T4" fmla="*/ 79 w 79"/>
                  <a:gd name="T5" fmla="*/ 1279 h 1279"/>
                  <a:gd name="T6" fmla="*/ 79 w 79"/>
                  <a:gd name="T7" fmla="*/ 42 h 1279"/>
                  <a:gd name="T8" fmla="*/ 0 w 79"/>
                  <a:gd name="T9" fmla="*/ 0 h 1279"/>
                </a:gdLst>
                <a:ahLst/>
                <a:cxnLst>
                  <a:cxn ang="0">
                    <a:pos x="T0" y="T1"/>
                  </a:cxn>
                  <a:cxn ang="0">
                    <a:pos x="T2" y="T3"/>
                  </a:cxn>
                  <a:cxn ang="0">
                    <a:pos x="T4" y="T5"/>
                  </a:cxn>
                  <a:cxn ang="0">
                    <a:pos x="T6" y="T7"/>
                  </a:cxn>
                  <a:cxn ang="0">
                    <a:pos x="T8" y="T9"/>
                  </a:cxn>
                </a:cxnLst>
                <a:rect l="0" t="0" r="r" b="b"/>
                <a:pathLst>
                  <a:path w="79" h="1279">
                    <a:moveTo>
                      <a:pt x="0" y="0"/>
                    </a:moveTo>
                    <a:lnTo>
                      <a:pt x="0" y="1279"/>
                    </a:lnTo>
                    <a:lnTo>
                      <a:pt x="79" y="1279"/>
                    </a:lnTo>
                    <a:lnTo>
                      <a:pt x="79" y="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85" name="Line 347">
                <a:extLst>
                  <a:ext uri="{FF2B5EF4-FFF2-40B4-BE49-F238E27FC236}">
                    <a16:creationId xmlns="" xmlns:a16="http://schemas.microsoft.com/office/drawing/2014/main" id="{2722A44B-D904-4D36-B1CD-819B817E0EC3}"/>
                  </a:ext>
                </a:extLst>
              </p:cNvPr>
              <p:cNvSpPr>
                <a:spLocks noChangeShapeType="1"/>
              </p:cNvSpPr>
              <p:nvPr/>
            </p:nvSpPr>
            <p:spPr bwMode="auto">
              <a:xfrm>
                <a:off x="4379" y="3149"/>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6" name="Line 348">
                <a:extLst>
                  <a:ext uri="{FF2B5EF4-FFF2-40B4-BE49-F238E27FC236}">
                    <a16:creationId xmlns="" xmlns:a16="http://schemas.microsoft.com/office/drawing/2014/main" id="{3BD8B950-3524-4923-AE49-BD5E1F12181D}"/>
                  </a:ext>
                </a:extLst>
              </p:cNvPr>
              <p:cNvSpPr>
                <a:spLocks noChangeShapeType="1"/>
              </p:cNvSpPr>
              <p:nvPr/>
            </p:nvSpPr>
            <p:spPr bwMode="auto">
              <a:xfrm>
                <a:off x="4378" y="3166"/>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7" name="Line 349">
                <a:extLst>
                  <a:ext uri="{FF2B5EF4-FFF2-40B4-BE49-F238E27FC236}">
                    <a16:creationId xmlns="" xmlns:a16="http://schemas.microsoft.com/office/drawing/2014/main" id="{0A308950-9276-4179-9024-7B76903F4A36}"/>
                  </a:ext>
                </a:extLst>
              </p:cNvPr>
              <p:cNvSpPr>
                <a:spLocks noChangeShapeType="1"/>
              </p:cNvSpPr>
              <p:nvPr/>
            </p:nvSpPr>
            <p:spPr bwMode="auto">
              <a:xfrm>
                <a:off x="4378" y="3182"/>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8" name="Line 350">
                <a:extLst>
                  <a:ext uri="{FF2B5EF4-FFF2-40B4-BE49-F238E27FC236}">
                    <a16:creationId xmlns="" xmlns:a16="http://schemas.microsoft.com/office/drawing/2014/main" id="{EED811A6-6993-4779-8C89-D92B1C0686DC}"/>
                  </a:ext>
                </a:extLst>
              </p:cNvPr>
              <p:cNvSpPr>
                <a:spLocks noChangeShapeType="1"/>
              </p:cNvSpPr>
              <p:nvPr/>
            </p:nvSpPr>
            <p:spPr bwMode="auto">
              <a:xfrm>
                <a:off x="4378" y="3200"/>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89" name="Line 351">
                <a:extLst>
                  <a:ext uri="{FF2B5EF4-FFF2-40B4-BE49-F238E27FC236}">
                    <a16:creationId xmlns="" xmlns:a16="http://schemas.microsoft.com/office/drawing/2014/main" id="{87B9BE36-5601-4789-94D7-DA112876EF88}"/>
                  </a:ext>
                </a:extLst>
              </p:cNvPr>
              <p:cNvSpPr>
                <a:spLocks noChangeShapeType="1"/>
              </p:cNvSpPr>
              <p:nvPr/>
            </p:nvSpPr>
            <p:spPr bwMode="auto">
              <a:xfrm>
                <a:off x="4378" y="3214"/>
                <a:ext cx="13"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0" name="Line 352">
                <a:extLst>
                  <a:ext uri="{FF2B5EF4-FFF2-40B4-BE49-F238E27FC236}">
                    <a16:creationId xmlns="" xmlns:a16="http://schemas.microsoft.com/office/drawing/2014/main" id="{9146D917-072F-42DB-A7B8-F85719069771}"/>
                  </a:ext>
                </a:extLst>
              </p:cNvPr>
              <p:cNvSpPr>
                <a:spLocks noChangeShapeType="1"/>
              </p:cNvSpPr>
              <p:nvPr/>
            </p:nvSpPr>
            <p:spPr bwMode="auto">
              <a:xfrm>
                <a:off x="4378" y="3232"/>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1" name="Line 353">
                <a:extLst>
                  <a:ext uri="{FF2B5EF4-FFF2-40B4-BE49-F238E27FC236}">
                    <a16:creationId xmlns="" xmlns:a16="http://schemas.microsoft.com/office/drawing/2014/main" id="{AC3389C4-D4F7-4F33-A239-5AC0555EE5E3}"/>
                  </a:ext>
                </a:extLst>
              </p:cNvPr>
              <p:cNvSpPr>
                <a:spLocks noChangeShapeType="1"/>
              </p:cNvSpPr>
              <p:nvPr/>
            </p:nvSpPr>
            <p:spPr bwMode="auto">
              <a:xfrm>
                <a:off x="4378" y="3249"/>
                <a:ext cx="14"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2" name="Line 354">
                <a:extLst>
                  <a:ext uri="{FF2B5EF4-FFF2-40B4-BE49-F238E27FC236}">
                    <a16:creationId xmlns="" xmlns:a16="http://schemas.microsoft.com/office/drawing/2014/main" id="{47765413-8065-4A90-A2E6-907CFC74A2CB}"/>
                  </a:ext>
                </a:extLst>
              </p:cNvPr>
              <p:cNvSpPr>
                <a:spLocks noChangeShapeType="1"/>
              </p:cNvSpPr>
              <p:nvPr/>
            </p:nvSpPr>
            <p:spPr bwMode="auto">
              <a:xfrm>
                <a:off x="4378" y="3266"/>
                <a:ext cx="14"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3" name="Line 355">
                <a:extLst>
                  <a:ext uri="{FF2B5EF4-FFF2-40B4-BE49-F238E27FC236}">
                    <a16:creationId xmlns="" xmlns:a16="http://schemas.microsoft.com/office/drawing/2014/main" id="{16AC34A3-05B1-4DD5-9B9D-77508DAFF145}"/>
                  </a:ext>
                </a:extLst>
              </p:cNvPr>
              <p:cNvSpPr>
                <a:spLocks noChangeShapeType="1"/>
              </p:cNvSpPr>
              <p:nvPr/>
            </p:nvSpPr>
            <p:spPr bwMode="auto">
              <a:xfrm>
                <a:off x="4378" y="3283"/>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4" name="Line 356">
                <a:extLst>
                  <a:ext uri="{FF2B5EF4-FFF2-40B4-BE49-F238E27FC236}">
                    <a16:creationId xmlns="" xmlns:a16="http://schemas.microsoft.com/office/drawing/2014/main" id="{B391DAA8-4E36-4680-B920-8EC3A120C3B1}"/>
                  </a:ext>
                </a:extLst>
              </p:cNvPr>
              <p:cNvSpPr>
                <a:spLocks noChangeShapeType="1"/>
              </p:cNvSpPr>
              <p:nvPr/>
            </p:nvSpPr>
            <p:spPr bwMode="auto">
              <a:xfrm>
                <a:off x="4378" y="3300"/>
                <a:ext cx="14"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395" name="Rectangle 357">
                <a:extLst>
                  <a:ext uri="{FF2B5EF4-FFF2-40B4-BE49-F238E27FC236}">
                    <a16:creationId xmlns="" xmlns:a16="http://schemas.microsoft.com/office/drawing/2014/main" id="{C0F6FD23-9718-47E6-9769-A60FC65E7721}"/>
                  </a:ext>
                </a:extLst>
              </p:cNvPr>
              <p:cNvSpPr>
                <a:spLocks noChangeArrowheads="1"/>
              </p:cNvSpPr>
              <p:nvPr/>
            </p:nvSpPr>
            <p:spPr bwMode="auto">
              <a:xfrm>
                <a:off x="4371" y="3346"/>
                <a:ext cx="8" cy="16"/>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396" name="Freeform 358">
                <a:extLst>
                  <a:ext uri="{FF2B5EF4-FFF2-40B4-BE49-F238E27FC236}">
                    <a16:creationId xmlns="" xmlns:a16="http://schemas.microsoft.com/office/drawing/2014/main" id="{8EAF22F5-57C5-429A-9DD4-D43E5BF29918}"/>
                  </a:ext>
                </a:extLst>
              </p:cNvPr>
              <p:cNvSpPr>
                <a:spLocks/>
              </p:cNvSpPr>
              <p:nvPr/>
            </p:nvSpPr>
            <p:spPr bwMode="auto">
              <a:xfrm>
                <a:off x="4378" y="3348"/>
                <a:ext cx="13" cy="18"/>
              </a:xfrm>
              <a:custGeom>
                <a:avLst/>
                <a:gdLst>
                  <a:gd name="T0" fmla="*/ 29 w 92"/>
                  <a:gd name="T1" fmla="*/ 128 h 128"/>
                  <a:gd name="T2" fmla="*/ 29 w 92"/>
                  <a:gd name="T3" fmla="*/ 16 h 128"/>
                  <a:gd name="T4" fmla="*/ 0 w 92"/>
                  <a:gd name="T5" fmla="*/ 16 h 128"/>
                  <a:gd name="T6" fmla="*/ 0 w 92"/>
                  <a:gd name="T7" fmla="*/ 0 h 128"/>
                  <a:gd name="T8" fmla="*/ 92 w 92"/>
                  <a:gd name="T9" fmla="*/ 0 h 128"/>
                  <a:gd name="T10" fmla="*/ 92 w 92"/>
                  <a:gd name="T11" fmla="*/ 128 h 128"/>
                  <a:gd name="T12" fmla="*/ 29 w 92"/>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92" h="128">
                    <a:moveTo>
                      <a:pt x="29" y="128"/>
                    </a:moveTo>
                    <a:lnTo>
                      <a:pt x="29" y="16"/>
                    </a:lnTo>
                    <a:lnTo>
                      <a:pt x="0" y="16"/>
                    </a:lnTo>
                    <a:lnTo>
                      <a:pt x="0" y="0"/>
                    </a:lnTo>
                    <a:lnTo>
                      <a:pt x="92" y="0"/>
                    </a:lnTo>
                    <a:lnTo>
                      <a:pt x="92" y="128"/>
                    </a:lnTo>
                    <a:lnTo>
                      <a:pt x="29" y="12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7" name="Freeform 359">
                <a:extLst>
                  <a:ext uri="{FF2B5EF4-FFF2-40B4-BE49-F238E27FC236}">
                    <a16:creationId xmlns="" xmlns:a16="http://schemas.microsoft.com/office/drawing/2014/main" id="{D076F14B-E210-490A-9753-99E356A55DA0}"/>
                  </a:ext>
                </a:extLst>
              </p:cNvPr>
              <p:cNvSpPr>
                <a:spLocks/>
              </p:cNvSpPr>
              <p:nvPr/>
            </p:nvSpPr>
            <p:spPr bwMode="auto">
              <a:xfrm>
                <a:off x="4396" y="3123"/>
                <a:ext cx="17" cy="242"/>
              </a:xfrm>
              <a:custGeom>
                <a:avLst/>
                <a:gdLst>
                  <a:gd name="T0" fmla="*/ 0 w 118"/>
                  <a:gd name="T1" fmla="*/ 0 h 1699"/>
                  <a:gd name="T2" fmla="*/ 118 w 118"/>
                  <a:gd name="T3" fmla="*/ 75 h 1699"/>
                  <a:gd name="T4" fmla="*/ 118 w 118"/>
                  <a:gd name="T5" fmla="*/ 1699 h 1699"/>
                  <a:gd name="T6" fmla="*/ 0 w 118"/>
                  <a:gd name="T7" fmla="*/ 1699 h 1699"/>
                  <a:gd name="T8" fmla="*/ 0 w 118"/>
                  <a:gd name="T9" fmla="*/ 0 h 1699"/>
                </a:gdLst>
                <a:ahLst/>
                <a:cxnLst>
                  <a:cxn ang="0">
                    <a:pos x="T0" y="T1"/>
                  </a:cxn>
                  <a:cxn ang="0">
                    <a:pos x="T2" y="T3"/>
                  </a:cxn>
                  <a:cxn ang="0">
                    <a:pos x="T4" y="T5"/>
                  </a:cxn>
                  <a:cxn ang="0">
                    <a:pos x="T6" y="T7"/>
                  </a:cxn>
                  <a:cxn ang="0">
                    <a:pos x="T8" y="T9"/>
                  </a:cxn>
                </a:cxnLst>
                <a:rect l="0" t="0" r="r" b="b"/>
                <a:pathLst>
                  <a:path w="118" h="1699">
                    <a:moveTo>
                      <a:pt x="0" y="0"/>
                    </a:moveTo>
                    <a:lnTo>
                      <a:pt x="118" y="75"/>
                    </a:lnTo>
                    <a:lnTo>
                      <a:pt x="118" y="1699"/>
                    </a:lnTo>
                    <a:lnTo>
                      <a:pt x="0" y="169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8" name="Freeform 360">
                <a:extLst>
                  <a:ext uri="{FF2B5EF4-FFF2-40B4-BE49-F238E27FC236}">
                    <a16:creationId xmlns="" xmlns:a16="http://schemas.microsoft.com/office/drawing/2014/main" id="{59D180F2-A89A-440B-B74C-3543892B3800}"/>
                  </a:ext>
                </a:extLst>
              </p:cNvPr>
              <p:cNvSpPr>
                <a:spLocks/>
              </p:cNvSpPr>
              <p:nvPr/>
            </p:nvSpPr>
            <p:spPr bwMode="auto">
              <a:xfrm>
                <a:off x="4396" y="3128"/>
                <a:ext cx="17" cy="193"/>
              </a:xfrm>
              <a:custGeom>
                <a:avLst/>
                <a:gdLst>
                  <a:gd name="T0" fmla="*/ 118 w 118"/>
                  <a:gd name="T1" fmla="*/ 78 h 1354"/>
                  <a:gd name="T2" fmla="*/ 0 w 118"/>
                  <a:gd name="T3" fmla="*/ 0 h 1354"/>
                  <a:gd name="T4" fmla="*/ 0 w 118"/>
                  <a:gd name="T5" fmla="*/ 1354 h 1354"/>
                  <a:gd name="T6" fmla="*/ 118 w 118"/>
                  <a:gd name="T7" fmla="*/ 1354 h 1354"/>
                  <a:gd name="T8" fmla="*/ 118 w 118"/>
                  <a:gd name="T9" fmla="*/ 78 h 1354"/>
                </a:gdLst>
                <a:ahLst/>
                <a:cxnLst>
                  <a:cxn ang="0">
                    <a:pos x="T0" y="T1"/>
                  </a:cxn>
                  <a:cxn ang="0">
                    <a:pos x="T2" y="T3"/>
                  </a:cxn>
                  <a:cxn ang="0">
                    <a:pos x="T4" y="T5"/>
                  </a:cxn>
                  <a:cxn ang="0">
                    <a:pos x="T6" y="T7"/>
                  </a:cxn>
                  <a:cxn ang="0">
                    <a:pos x="T8" y="T9"/>
                  </a:cxn>
                </a:cxnLst>
                <a:rect l="0" t="0" r="r" b="b"/>
                <a:pathLst>
                  <a:path w="118" h="1354">
                    <a:moveTo>
                      <a:pt x="118" y="78"/>
                    </a:moveTo>
                    <a:lnTo>
                      <a:pt x="0" y="0"/>
                    </a:lnTo>
                    <a:lnTo>
                      <a:pt x="0" y="1354"/>
                    </a:lnTo>
                    <a:lnTo>
                      <a:pt x="118" y="1354"/>
                    </a:lnTo>
                    <a:lnTo>
                      <a:pt x="118" y="78"/>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399" name="Freeform 361">
                <a:extLst>
                  <a:ext uri="{FF2B5EF4-FFF2-40B4-BE49-F238E27FC236}">
                    <a16:creationId xmlns="" xmlns:a16="http://schemas.microsoft.com/office/drawing/2014/main" id="{D992A30E-FC6F-4311-898D-258C54D756A6}"/>
                  </a:ext>
                </a:extLst>
              </p:cNvPr>
              <p:cNvSpPr>
                <a:spLocks/>
              </p:cNvSpPr>
              <p:nvPr/>
            </p:nvSpPr>
            <p:spPr bwMode="auto">
              <a:xfrm>
                <a:off x="4402" y="3139"/>
                <a:ext cx="11" cy="177"/>
              </a:xfrm>
              <a:custGeom>
                <a:avLst/>
                <a:gdLst>
                  <a:gd name="T0" fmla="*/ 0 w 77"/>
                  <a:gd name="T1" fmla="*/ 0 h 1237"/>
                  <a:gd name="T2" fmla="*/ 0 w 77"/>
                  <a:gd name="T3" fmla="*/ 1237 h 1237"/>
                  <a:gd name="T4" fmla="*/ 77 w 77"/>
                  <a:gd name="T5" fmla="*/ 1237 h 1237"/>
                  <a:gd name="T6" fmla="*/ 77 w 77"/>
                  <a:gd name="T7" fmla="*/ 40 h 1237"/>
                  <a:gd name="T8" fmla="*/ 0 w 77"/>
                  <a:gd name="T9" fmla="*/ 0 h 1237"/>
                </a:gdLst>
                <a:ahLst/>
                <a:cxnLst>
                  <a:cxn ang="0">
                    <a:pos x="T0" y="T1"/>
                  </a:cxn>
                  <a:cxn ang="0">
                    <a:pos x="T2" y="T3"/>
                  </a:cxn>
                  <a:cxn ang="0">
                    <a:pos x="T4" y="T5"/>
                  </a:cxn>
                  <a:cxn ang="0">
                    <a:pos x="T6" y="T7"/>
                  </a:cxn>
                  <a:cxn ang="0">
                    <a:pos x="T8" y="T9"/>
                  </a:cxn>
                </a:cxnLst>
                <a:rect l="0" t="0" r="r" b="b"/>
                <a:pathLst>
                  <a:path w="77" h="1237">
                    <a:moveTo>
                      <a:pt x="0" y="0"/>
                    </a:moveTo>
                    <a:lnTo>
                      <a:pt x="0" y="1237"/>
                    </a:lnTo>
                    <a:lnTo>
                      <a:pt x="77" y="1237"/>
                    </a:lnTo>
                    <a:lnTo>
                      <a:pt x="77"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00" name="Line 362">
                <a:extLst>
                  <a:ext uri="{FF2B5EF4-FFF2-40B4-BE49-F238E27FC236}">
                    <a16:creationId xmlns="" xmlns:a16="http://schemas.microsoft.com/office/drawing/2014/main" id="{D0B2F759-BF0E-4A3B-9E34-D63533D01F4B}"/>
                  </a:ext>
                </a:extLst>
              </p:cNvPr>
              <p:cNvSpPr>
                <a:spLocks noChangeShapeType="1"/>
              </p:cNvSpPr>
              <p:nvPr/>
            </p:nvSpPr>
            <p:spPr bwMode="auto">
              <a:xfrm>
                <a:off x="4401" y="3155"/>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1" name="Line 363">
                <a:extLst>
                  <a:ext uri="{FF2B5EF4-FFF2-40B4-BE49-F238E27FC236}">
                    <a16:creationId xmlns="" xmlns:a16="http://schemas.microsoft.com/office/drawing/2014/main" id="{62787C0D-D9B1-4B3E-82F1-E3ED42539DD5}"/>
                  </a:ext>
                </a:extLst>
              </p:cNvPr>
              <p:cNvSpPr>
                <a:spLocks noChangeShapeType="1"/>
              </p:cNvSpPr>
              <p:nvPr/>
            </p:nvSpPr>
            <p:spPr bwMode="auto">
              <a:xfrm>
                <a:off x="4401" y="3171"/>
                <a:ext cx="12"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2" name="Line 364">
                <a:extLst>
                  <a:ext uri="{FF2B5EF4-FFF2-40B4-BE49-F238E27FC236}">
                    <a16:creationId xmlns="" xmlns:a16="http://schemas.microsoft.com/office/drawing/2014/main" id="{3B97A894-D667-462E-B535-926A43732944}"/>
                  </a:ext>
                </a:extLst>
              </p:cNvPr>
              <p:cNvSpPr>
                <a:spLocks noChangeShapeType="1"/>
              </p:cNvSpPr>
              <p:nvPr/>
            </p:nvSpPr>
            <p:spPr bwMode="auto">
              <a:xfrm>
                <a:off x="4401" y="3187"/>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3" name="Line 365">
                <a:extLst>
                  <a:ext uri="{FF2B5EF4-FFF2-40B4-BE49-F238E27FC236}">
                    <a16:creationId xmlns="" xmlns:a16="http://schemas.microsoft.com/office/drawing/2014/main" id="{641309A6-EC3F-4F11-AEAC-715A9C60AC48}"/>
                  </a:ext>
                </a:extLst>
              </p:cNvPr>
              <p:cNvSpPr>
                <a:spLocks noChangeShapeType="1"/>
              </p:cNvSpPr>
              <p:nvPr/>
            </p:nvSpPr>
            <p:spPr bwMode="auto">
              <a:xfrm>
                <a:off x="4401" y="3204"/>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4" name="Line 366">
                <a:extLst>
                  <a:ext uri="{FF2B5EF4-FFF2-40B4-BE49-F238E27FC236}">
                    <a16:creationId xmlns="" xmlns:a16="http://schemas.microsoft.com/office/drawing/2014/main" id="{657B051C-6C78-4EA9-9D9E-501B1908408E}"/>
                  </a:ext>
                </a:extLst>
              </p:cNvPr>
              <p:cNvSpPr>
                <a:spLocks noChangeShapeType="1"/>
              </p:cNvSpPr>
              <p:nvPr/>
            </p:nvSpPr>
            <p:spPr bwMode="auto">
              <a:xfrm>
                <a:off x="4401" y="3219"/>
                <a:ext cx="11"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5" name="Line 367">
                <a:extLst>
                  <a:ext uri="{FF2B5EF4-FFF2-40B4-BE49-F238E27FC236}">
                    <a16:creationId xmlns="" xmlns:a16="http://schemas.microsoft.com/office/drawing/2014/main" id="{FA3FC5AC-40CD-427A-B5D5-78EDD8C5642E}"/>
                  </a:ext>
                </a:extLst>
              </p:cNvPr>
              <p:cNvSpPr>
                <a:spLocks noChangeShapeType="1"/>
              </p:cNvSpPr>
              <p:nvPr/>
            </p:nvSpPr>
            <p:spPr bwMode="auto">
              <a:xfrm>
                <a:off x="4401" y="3236"/>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6" name="Line 368">
                <a:extLst>
                  <a:ext uri="{FF2B5EF4-FFF2-40B4-BE49-F238E27FC236}">
                    <a16:creationId xmlns="" xmlns:a16="http://schemas.microsoft.com/office/drawing/2014/main" id="{27DDB314-6746-40DB-8B71-3385BACBDD40}"/>
                  </a:ext>
                </a:extLst>
              </p:cNvPr>
              <p:cNvSpPr>
                <a:spLocks noChangeShapeType="1"/>
              </p:cNvSpPr>
              <p:nvPr/>
            </p:nvSpPr>
            <p:spPr bwMode="auto">
              <a:xfrm>
                <a:off x="4401" y="3252"/>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7" name="Line 369">
                <a:extLst>
                  <a:ext uri="{FF2B5EF4-FFF2-40B4-BE49-F238E27FC236}">
                    <a16:creationId xmlns="" xmlns:a16="http://schemas.microsoft.com/office/drawing/2014/main" id="{71F94D0A-596B-43B5-A803-DDBECFE324FA}"/>
                  </a:ext>
                </a:extLst>
              </p:cNvPr>
              <p:cNvSpPr>
                <a:spLocks noChangeShapeType="1"/>
              </p:cNvSpPr>
              <p:nvPr/>
            </p:nvSpPr>
            <p:spPr bwMode="auto">
              <a:xfrm>
                <a:off x="4401" y="3269"/>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8" name="Line 370">
                <a:extLst>
                  <a:ext uri="{FF2B5EF4-FFF2-40B4-BE49-F238E27FC236}">
                    <a16:creationId xmlns="" xmlns:a16="http://schemas.microsoft.com/office/drawing/2014/main" id="{3183B5C5-4666-4F51-B095-947A6ED71FD1}"/>
                  </a:ext>
                </a:extLst>
              </p:cNvPr>
              <p:cNvSpPr>
                <a:spLocks noChangeShapeType="1"/>
              </p:cNvSpPr>
              <p:nvPr/>
            </p:nvSpPr>
            <p:spPr bwMode="auto">
              <a:xfrm>
                <a:off x="4401" y="3285"/>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09" name="Line 371">
                <a:extLst>
                  <a:ext uri="{FF2B5EF4-FFF2-40B4-BE49-F238E27FC236}">
                    <a16:creationId xmlns="" xmlns:a16="http://schemas.microsoft.com/office/drawing/2014/main" id="{CC741E7E-4856-4595-A5C2-C053A2FD9CCF}"/>
                  </a:ext>
                </a:extLst>
              </p:cNvPr>
              <p:cNvSpPr>
                <a:spLocks noChangeShapeType="1"/>
              </p:cNvSpPr>
              <p:nvPr/>
            </p:nvSpPr>
            <p:spPr bwMode="auto">
              <a:xfrm>
                <a:off x="4401" y="3301"/>
                <a:ext cx="12"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0" name="Rectangle 372">
                <a:extLst>
                  <a:ext uri="{FF2B5EF4-FFF2-40B4-BE49-F238E27FC236}">
                    <a16:creationId xmlns="" xmlns:a16="http://schemas.microsoft.com/office/drawing/2014/main" id="{CDD96787-97D3-4C9E-88C4-99580B985ED2}"/>
                  </a:ext>
                </a:extLst>
              </p:cNvPr>
              <p:cNvSpPr>
                <a:spLocks noChangeArrowheads="1"/>
              </p:cNvSpPr>
              <p:nvPr/>
            </p:nvSpPr>
            <p:spPr bwMode="auto">
              <a:xfrm>
                <a:off x="4395" y="3346"/>
                <a:ext cx="1"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11" name="Freeform 373">
                <a:extLst>
                  <a:ext uri="{FF2B5EF4-FFF2-40B4-BE49-F238E27FC236}">
                    <a16:creationId xmlns="" xmlns:a16="http://schemas.microsoft.com/office/drawing/2014/main" id="{D6FEFFC6-024B-4785-8C92-4CA20E7AEB43}"/>
                  </a:ext>
                </a:extLst>
              </p:cNvPr>
              <p:cNvSpPr>
                <a:spLocks/>
              </p:cNvSpPr>
              <p:nvPr/>
            </p:nvSpPr>
            <p:spPr bwMode="auto">
              <a:xfrm>
                <a:off x="4400" y="3348"/>
                <a:ext cx="13" cy="17"/>
              </a:xfrm>
              <a:custGeom>
                <a:avLst/>
                <a:gdLst>
                  <a:gd name="T0" fmla="*/ 27 w 89"/>
                  <a:gd name="T1" fmla="*/ 124 h 124"/>
                  <a:gd name="T2" fmla="*/ 27 w 89"/>
                  <a:gd name="T3" fmla="*/ 16 h 124"/>
                  <a:gd name="T4" fmla="*/ 0 w 89"/>
                  <a:gd name="T5" fmla="*/ 16 h 124"/>
                  <a:gd name="T6" fmla="*/ 0 w 89"/>
                  <a:gd name="T7" fmla="*/ 0 h 124"/>
                  <a:gd name="T8" fmla="*/ 89 w 89"/>
                  <a:gd name="T9" fmla="*/ 0 h 124"/>
                  <a:gd name="T10" fmla="*/ 89 w 89"/>
                  <a:gd name="T11" fmla="*/ 124 h 124"/>
                  <a:gd name="T12" fmla="*/ 27 w 8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27" y="124"/>
                    </a:moveTo>
                    <a:lnTo>
                      <a:pt x="27" y="16"/>
                    </a:lnTo>
                    <a:lnTo>
                      <a:pt x="0" y="16"/>
                    </a:lnTo>
                    <a:lnTo>
                      <a:pt x="0" y="0"/>
                    </a:lnTo>
                    <a:lnTo>
                      <a:pt x="89" y="0"/>
                    </a:lnTo>
                    <a:lnTo>
                      <a:pt x="89" y="124"/>
                    </a:lnTo>
                    <a:lnTo>
                      <a:pt x="27" y="124"/>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2" name="Freeform 374">
                <a:extLst>
                  <a:ext uri="{FF2B5EF4-FFF2-40B4-BE49-F238E27FC236}">
                    <a16:creationId xmlns="" xmlns:a16="http://schemas.microsoft.com/office/drawing/2014/main" id="{3A953051-A9CA-439F-B4B0-25AFA6A5856F}"/>
                  </a:ext>
                </a:extLst>
              </p:cNvPr>
              <p:cNvSpPr>
                <a:spLocks/>
              </p:cNvSpPr>
              <p:nvPr/>
            </p:nvSpPr>
            <p:spPr bwMode="auto">
              <a:xfrm>
                <a:off x="4417" y="3130"/>
                <a:ext cx="17" cy="235"/>
              </a:xfrm>
              <a:custGeom>
                <a:avLst/>
                <a:gdLst>
                  <a:gd name="T0" fmla="*/ 0 w 117"/>
                  <a:gd name="T1" fmla="*/ 0 h 1642"/>
                  <a:gd name="T2" fmla="*/ 117 w 117"/>
                  <a:gd name="T3" fmla="*/ 74 h 1642"/>
                  <a:gd name="T4" fmla="*/ 117 w 117"/>
                  <a:gd name="T5" fmla="*/ 1642 h 1642"/>
                  <a:gd name="T6" fmla="*/ 0 w 117"/>
                  <a:gd name="T7" fmla="*/ 1642 h 1642"/>
                  <a:gd name="T8" fmla="*/ 0 w 117"/>
                  <a:gd name="T9" fmla="*/ 0 h 1642"/>
                </a:gdLst>
                <a:ahLst/>
                <a:cxnLst>
                  <a:cxn ang="0">
                    <a:pos x="T0" y="T1"/>
                  </a:cxn>
                  <a:cxn ang="0">
                    <a:pos x="T2" y="T3"/>
                  </a:cxn>
                  <a:cxn ang="0">
                    <a:pos x="T4" y="T5"/>
                  </a:cxn>
                  <a:cxn ang="0">
                    <a:pos x="T6" y="T7"/>
                  </a:cxn>
                  <a:cxn ang="0">
                    <a:pos x="T8" y="T9"/>
                  </a:cxn>
                </a:cxnLst>
                <a:rect l="0" t="0" r="r" b="b"/>
                <a:pathLst>
                  <a:path w="117" h="1642">
                    <a:moveTo>
                      <a:pt x="0" y="0"/>
                    </a:moveTo>
                    <a:lnTo>
                      <a:pt x="117" y="74"/>
                    </a:lnTo>
                    <a:lnTo>
                      <a:pt x="117" y="1642"/>
                    </a:lnTo>
                    <a:lnTo>
                      <a:pt x="0" y="1642"/>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3" name="Rectangle 375">
                <a:extLst>
                  <a:ext uri="{FF2B5EF4-FFF2-40B4-BE49-F238E27FC236}">
                    <a16:creationId xmlns="" xmlns:a16="http://schemas.microsoft.com/office/drawing/2014/main" id="{B888D4A3-661F-40C1-929C-EFB0BD4B53B8}"/>
                  </a:ext>
                </a:extLst>
              </p:cNvPr>
              <p:cNvSpPr>
                <a:spLocks noChangeArrowheads="1"/>
              </p:cNvSpPr>
              <p:nvPr/>
            </p:nvSpPr>
            <p:spPr bwMode="auto">
              <a:xfrm>
                <a:off x="4411" y="3131"/>
                <a:ext cx="1" cy="223"/>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14" name="Freeform 376">
                <a:extLst>
                  <a:ext uri="{FF2B5EF4-FFF2-40B4-BE49-F238E27FC236}">
                    <a16:creationId xmlns="" xmlns:a16="http://schemas.microsoft.com/office/drawing/2014/main" id="{EBB3C2C1-A786-4DA8-9C88-3F1F858ACBD0}"/>
                  </a:ext>
                </a:extLst>
              </p:cNvPr>
              <p:cNvSpPr>
                <a:spLocks/>
              </p:cNvSpPr>
              <p:nvPr/>
            </p:nvSpPr>
            <p:spPr bwMode="auto">
              <a:xfrm>
                <a:off x="4417" y="3135"/>
                <a:ext cx="17" cy="187"/>
              </a:xfrm>
              <a:custGeom>
                <a:avLst/>
                <a:gdLst>
                  <a:gd name="T0" fmla="*/ 117 w 117"/>
                  <a:gd name="T1" fmla="*/ 77 h 1309"/>
                  <a:gd name="T2" fmla="*/ 0 w 117"/>
                  <a:gd name="T3" fmla="*/ 0 h 1309"/>
                  <a:gd name="T4" fmla="*/ 0 w 117"/>
                  <a:gd name="T5" fmla="*/ 1309 h 1309"/>
                  <a:gd name="T6" fmla="*/ 117 w 117"/>
                  <a:gd name="T7" fmla="*/ 1309 h 1309"/>
                  <a:gd name="T8" fmla="*/ 117 w 117"/>
                  <a:gd name="T9" fmla="*/ 77 h 1309"/>
                </a:gdLst>
                <a:ahLst/>
                <a:cxnLst>
                  <a:cxn ang="0">
                    <a:pos x="T0" y="T1"/>
                  </a:cxn>
                  <a:cxn ang="0">
                    <a:pos x="T2" y="T3"/>
                  </a:cxn>
                  <a:cxn ang="0">
                    <a:pos x="T4" y="T5"/>
                  </a:cxn>
                  <a:cxn ang="0">
                    <a:pos x="T6" y="T7"/>
                  </a:cxn>
                  <a:cxn ang="0">
                    <a:pos x="T8" y="T9"/>
                  </a:cxn>
                </a:cxnLst>
                <a:rect l="0" t="0" r="r" b="b"/>
                <a:pathLst>
                  <a:path w="117" h="1309">
                    <a:moveTo>
                      <a:pt x="117" y="77"/>
                    </a:moveTo>
                    <a:lnTo>
                      <a:pt x="0" y="0"/>
                    </a:lnTo>
                    <a:lnTo>
                      <a:pt x="0" y="1309"/>
                    </a:lnTo>
                    <a:lnTo>
                      <a:pt x="117" y="1309"/>
                    </a:lnTo>
                    <a:lnTo>
                      <a:pt x="117" y="77"/>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5" name="Freeform 377">
                <a:extLst>
                  <a:ext uri="{FF2B5EF4-FFF2-40B4-BE49-F238E27FC236}">
                    <a16:creationId xmlns="" xmlns:a16="http://schemas.microsoft.com/office/drawing/2014/main" id="{E4FB933C-0617-4BBD-8E2D-1F2EDCB07821}"/>
                  </a:ext>
                </a:extLst>
              </p:cNvPr>
              <p:cNvSpPr>
                <a:spLocks/>
              </p:cNvSpPr>
              <p:nvPr/>
            </p:nvSpPr>
            <p:spPr bwMode="auto">
              <a:xfrm>
                <a:off x="4423" y="3146"/>
                <a:ext cx="11" cy="171"/>
              </a:xfrm>
              <a:custGeom>
                <a:avLst/>
                <a:gdLst>
                  <a:gd name="T0" fmla="*/ 0 w 77"/>
                  <a:gd name="T1" fmla="*/ 0 h 1195"/>
                  <a:gd name="T2" fmla="*/ 0 w 77"/>
                  <a:gd name="T3" fmla="*/ 1195 h 1195"/>
                  <a:gd name="T4" fmla="*/ 77 w 77"/>
                  <a:gd name="T5" fmla="*/ 1195 h 1195"/>
                  <a:gd name="T6" fmla="*/ 77 w 77"/>
                  <a:gd name="T7" fmla="*/ 39 h 1195"/>
                  <a:gd name="T8" fmla="*/ 0 w 77"/>
                  <a:gd name="T9" fmla="*/ 0 h 1195"/>
                </a:gdLst>
                <a:ahLst/>
                <a:cxnLst>
                  <a:cxn ang="0">
                    <a:pos x="T0" y="T1"/>
                  </a:cxn>
                  <a:cxn ang="0">
                    <a:pos x="T2" y="T3"/>
                  </a:cxn>
                  <a:cxn ang="0">
                    <a:pos x="T4" y="T5"/>
                  </a:cxn>
                  <a:cxn ang="0">
                    <a:pos x="T6" y="T7"/>
                  </a:cxn>
                  <a:cxn ang="0">
                    <a:pos x="T8" y="T9"/>
                  </a:cxn>
                </a:cxnLst>
                <a:rect l="0" t="0" r="r" b="b"/>
                <a:pathLst>
                  <a:path w="77" h="1195">
                    <a:moveTo>
                      <a:pt x="0" y="0"/>
                    </a:moveTo>
                    <a:lnTo>
                      <a:pt x="0" y="1195"/>
                    </a:lnTo>
                    <a:lnTo>
                      <a:pt x="77" y="1195"/>
                    </a:lnTo>
                    <a:lnTo>
                      <a:pt x="77"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16" name="Line 378">
                <a:extLst>
                  <a:ext uri="{FF2B5EF4-FFF2-40B4-BE49-F238E27FC236}">
                    <a16:creationId xmlns="" xmlns:a16="http://schemas.microsoft.com/office/drawing/2014/main" id="{56FBCEE1-743D-498D-8B1E-4879A410D4B7}"/>
                  </a:ext>
                </a:extLst>
              </p:cNvPr>
              <p:cNvSpPr>
                <a:spLocks noChangeShapeType="1"/>
              </p:cNvSpPr>
              <p:nvPr/>
            </p:nvSpPr>
            <p:spPr bwMode="auto">
              <a:xfrm>
                <a:off x="4422" y="3161"/>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7" name="Line 379">
                <a:extLst>
                  <a:ext uri="{FF2B5EF4-FFF2-40B4-BE49-F238E27FC236}">
                    <a16:creationId xmlns="" xmlns:a16="http://schemas.microsoft.com/office/drawing/2014/main" id="{08ACA765-CD33-4140-9191-6C38B453A466}"/>
                  </a:ext>
                </a:extLst>
              </p:cNvPr>
              <p:cNvSpPr>
                <a:spLocks noChangeShapeType="1"/>
              </p:cNvSpPr>
              <p:nvPr/>
            </p:nvSpPr>
            <p:spPr bwMode="auto">
              <a:xfrm>
                <a:off x="4422" y="3177"/>
                <a:ext cx="12"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8" name="Line 380">
                <a:extLst>
                  <a:ext uri="{FF2B5EF4-FFF2-40B4-BE49-F238E27FC236}">
                    <a16:creationId xmlns="" xmlns:a16="http://schemas.microsoft.com/office/drawing/2014/main" id="{9692A657-640D-4E5D-B0D3-F3BF6920D1A3}"/>
                  </a:ext>
                </a:extLst>
              </p:cNvPr>
              <p:cNvSpPr>
                <a:spLocks noChangeShapeType="1"/>
              </p:cNvSpPr>
              <p:nvPr/>
            </p:nvSpPr>
            <p:spPr bwMode="auto">
              <a:xfrm>
                <a:off x="4422" y="3192"/>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19" name="Line 381">
                <a:extLst>
                  <a:ext uri="{FF2B5EF4-FFF2-40B4-BE49-F238E27FC236}">
                    <a16:creationId xmlns="" xmlns:a16="http://schemas.microsoft.com/office/drawing/2014/main" id="{5F61C898-D87D-4F69-94DD-0A7796C379B1}"/>
                  </a:ext>
                </a:extLst>
              </p:cNvPr>
              <p:cNvSpPr>
                <a:spLocks noChangeShapeType="1"/>
              </p:cNvSpPr>
              <p:nvPr/>
            </p:nvSpPr>
            <p:spPr bwMode="auto">
              <a:xfrm>
                <a:off x="4422" y="3209"/>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0" name="Line 382">
                <a:extLst>
                  <a:ext uri="{FF2B5EF4-FFF2-40B4-BE49-F238E27FC236}">
                    <a16:creationId xmlns="" xmlns:a16="http://schemas.microsoft.com/office/drawing/2014/main" id="{D3F89E7C-8129-437F-B289-D61D22B03D70}"/>
                  </a:ext>
                </a:extLst>
              </p:cNvPr>
              <p:cNvSpPr>
                <a:spLocks noChangeShapeType="1"/>
              </p:cNvSpPr>
              <p:nvPr/>
            </p:nvSpPr>
            <p:spPr bwMode="auto">
              <a:xfrm>
                <a:off x="4422" y="3223"/>
                <a:ext cx="11"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1" name="Line 383">
                <a:extLst>
                  <a:ext uri="{FF2B5EF4-FFF2-40B4-BE49-F238E27FC236}">
                    <a16:creationId xmlns="" xmlns:a16="http://schemas.microsoft.com/office/drawing/2014/main" id="{CE0AB406-0BC1-4B98-9ABD-DC1C9E1BBA3D}"/>
                  </a:ext>
                </a:extLst>
              </p:cNvPr>
              <p:cNvSpPr>
                <a:spLocks noChangeShapeType="1"/>
              </p:cNvSpPr>
              <p:nvPr/>
            </p:nvSpPr>
            <p:spPr bwMode="auto">
              <a:xfrm>
                <a:off x="4422" y="3239"/>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2" name="Line 384">
                <a:extLst>
                  <a:ext uri="{FF2B5EF4-FFF2-40B4-BE49-F238E27FC236}">
                    <a16:creationId xmlns="" xmlns:a16="http://schemas.microsoft.com/office/drawing/2014/main" id="{57839136-4082-4552-9F63-0A58D7B4DD81}"/>
                  </a:ext>
                </a:extLst>
              </p:cNvPr>
              <p:cNvSpPr>
                <a:spLocks noChangeShapeType="1"/>
              </p:cNvSpPr>
              <p:nvPr/>
            </p:nvSpPr>
            <p:spPr bwMode="auto">
              <a:xfrm>
                <a:off x="4422" y="3256"/>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3" name="Line 385">
                <a:extLst>
                  <a:ext uri="{FF2B5EF4-FFF2-40B4-BE49-F238E27FC236}">
                    <a16:creationId xmlns="" xmlns:a16="http://schemas.microsoft.com/office/drawing/2014/main" id="{5ECD06C7-CD4E-46FF-894A-EDCAFBFE7751}"/>
                  </a:ext>
                </a:extLst>
              </p:cNvPr>
              <p:cNvSpPr>
                <a:spLocks noChangeShapeType="1"/>
              </p:cNvSpPr>
              <p:nvPr/>
            </p:nvSpPr>
            <p:spPr bwMode="auto">
              <a:xfrm>
                <a:off x="4422" y="3271"/>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4" name="Line 386">
                <a:extLst>
                  <a:ext uri="{FF2B5EF4-FFF2-40B4-BE49-F238E27FC236}">
                    <a16:creationId xmlns="" xmlns:a16="http://schemas.microsoft.com/office/drawing/2014/main" id="{8F4EA856-686D-42EA-A42A-EA0E07034F36}"/>
                  </a:ext>
                </a:extLst>
              </p:cNvPr>
              <p:cNvSpPr>
                <a:spLocks noChangeShapeType="1"/>
              </p:cNvSpPr>
              <p:nvPr/>
            </p:nvSpPr>
            <p:spPr bwMode="auto">
              <a:xfrm>
                <a:off x="4422" y="3287"/>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5" name="Line 387">
                <a:extLst>
                  <a:ext uri="{FF2B5EF4-FFF2-40B4-BE49-F238E27FC236}">
                    <a16:creationId xmlns="" xmlns:a16="http://schemas.microsoft.com/office/drawing/2014/main" id="{0940AAC5-8D03-4DBC-8AA4-DC80C8037680}"/>
                  </a:ext>
                </a:extLst>
              </p:cNvPr>
              <p:cNvSpPr>
                <a:spLocks noChangeShapeType="1"/>
              </p:cNvSpPr>
              <p:nvPr/>
            </p:nvSpPr>
            <p:spPr bwMode="auto">
              <a:xfrm>
                <a:off x="4422" y="3303"/>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26" name="Rectangle 388">
                <a:extLst>
                  <a:ext uri="{FF2B5EF4-FFF2-40B4-BE49-F238E27FC236}">
                    <a16:creationId xmlns="" xmlns:a16="http://schemas.microsoft.com/office/drawing/2014/main" id="{C09ECCBE-DB20-4507-8EEF-C4B72EB2849C}"/>
                  </a:ext>
                </a:extLst>
              </p:cNvPr>
              <p:cNvSpPr>
                <a:spLocks noChangeArrowheads="1"/>
              </p:cNvSpPr>
              <p:nvPr/>
            </p:nvSpPr>
            <p:spPr bwMode="auto">
              <a:xfrm>
                <a:off x="4418" y="3346"/>
                <a:ext cx="1"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27" name="Freeform 389">
                <a:extLst>
                  <a:ext uri="{FF2B5EF4-FFF2-40B4-BE49-F238E27FC236}">
                    <a16:creationId xmlns="" xmlns:a16="http://schemas.microsoft.com/office/drawing/2014/main" id="{AC59742E-42AC-428D-8405-3A5F4CBCF73D}"/>
                  </a:ext>
                </a:extLst>
              </p:cNvPr>
              <p:cNvSpPr>
                <a:spLocks/>
              </p:cNvSpPr>
              <p:nvPr/>
            </p:nvSpPr>
            <p:spPr bwMode="auto">
              <a:xfrm>
                <a:off x="4421" y="3348"/>
                <a:ext cx="13" cy="17"/>
              </a:xfrm>
              <a:custGeom>
                <a:avLst/>
                <a:gdLst>
                  <a:gd name="T0" fmla="*/ 26 w 88"/>
                  <a:gd name="T1" fmla="*/ 119 h 119"/>
                  <a:gd name="T2" fmla="*/ 26 w 88"/>
                  <a:gd name="T3" fmla="*/ 15 h 119"/>
                  <a:gd name="T4" fmla="*/ 0 w 88"/>
                  <a:gd name="T5" fmla="*/ 15 h 119"/>
                  <a:gd name="T6" fmla="*/ 0 w 88"/>
                  <a:gd name="T7" fmla="*/ 0 h 119"/>
                  <a:gd name="T8" fmla="*/ 88 w 88"/>
                  <a:gd name="T9" fmla="*/ 0 h 119"/>
                  <a:gd name="T10" fmla="*/ 88 w 88"/>
                  <a:gd name="T11" fmla="*/ 119 h 119"/>
                  <a:gd name="T12" fmla="*/ 26 w 88"/>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88" h="119">
                    <a:moveTo>
                      <a:pt x="26" y="119"/>
                    </a:moveTo>
                    <a:lnTo>
                      <a:pt x="26" y="15"/>
                    </a:lnTo>
                    <a:lnTo>
                      <a:pt x="0" y="15"/>
                    </a:lnTo>
                    <a:lnTo>
                      <a:pt x="0" y="0"/>
                    </a:lnTo>
                    <a:lnTo>
                      <a:pt x="88" y="0"/>
                    </a:lnTo>
                    <a:lnTo>
                      <a:pt x="88" y="119"/>
                    </a:lnTo>
                    <a:lnTo>
                      <a:pt x="26" y="119"/>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28" name="Freeform 390">
                <a:extLst>
                  <a:ext uri="{FF2B5EF4-FFF2-40B4-BE49-F238E27FC236}">
                    <a16:creationId xmlns="" xmlns:a16="http://schemas.microsoft.com/office/drawing/2014/main" id="{11A46560-7898-42FA-9255-02064D0C4E47}"/>
                  </a:ext>
                </a:extLst>
              </p:cNvPr>
              <p:cNvSpPr>
                <a:spLocks/>
              </p:cNvSpPr>
              <p:nvPr/>
            </p:nvSpPr>
            <p:spPr bwMode="auto">
              <a:xfrm>
                <a:off x="4438" y="3138"/>
                <a:ext cx="17" cy="226"/>
              </a:xfrm>
              <a:custGeom>
                <a:avLst/>
                <a:gdLst>
                  <a:gd name="T0" fmla="*/ 0 w 119"/>
                  <a:gd name="T1" fmla="*/ 0 h 1579"/>
                  <a:gd name="T2" fmla="*/ 119 w 119"/>
                  <a:gd name="T3" fmla="*/ 69 h 1579"/>
                  <a:gd name="T4" fmla="*/ 119 w 119"/>
                  <a:gd name="T5" fmla="*/ 1579 h 1579"/>
                  <a:gd name="T6" fmla="*/ 0 w 119"/>
                  <a:gd name="T7" fmla="*/ 1579 h 1579"/>
                  <a:gd name="T8" fmla="*/ 0 w 119"/>
                  <a:gd name="T9" fmla="*/ 0 h 1579"/>
                </a:gdLst>
                <a:ahLst/>
                <a:cxnLst>
                  <a:cxn ang="0">
                    <a:pos x="T0" y="T1"/>
                  </a:cxn>
                  <a:cxn ang="0">
                    <a:pos x="T2" y="T3"/>
                  </a:cxn>
                  <a:cxn ang="0">
                    <a:pos x="T4" y="T5"/>
                  </a:cxn>
                  <a:cxn ang="0">
                    <a:pos x="T6" y="T7"/>
                  </a:cxn>
                  <a:cxn ang="0">
                    <a:pos x="T8" y="T9"/>
                  </a:cxn>
                </a:cxnLst>
                <a:rect l="0" t="0" r="r" b="b"/>
                <a:pathLst>
                  <a:path w="119" h="1579">
                    <a:moveTo>
                      <a:pt x="0" y="0"/>
                    </a:moveTo>
                    <a:lnTo>
                      <a:pt x="119" y="69"/>
                    </a:lnTo>
                    <a:lnTo>
                      <a:pt x="119" y="1579"/>
                    </a:lnTo>
                    <a:lnTo>
                      <a:pt x="0" y="1579"/>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29" name="Freeform 391">
                <a:extLst>
                  <a:ext uri="{FF2B5EF4-FFF2-40B4-BE49-F238E27FC236}">
                    <a16:creationId xmlns="" xmlns:a16="http://schemas.microsoft.com/office/drawing/2014/main" id="{F14778B3-8664-4E99-B022-71C26F7A0EE7}"/>
                  </a:ext>
                </a:extLst>
              </p:cNvPr>
              <p:cNvSpPr>
                <a:spLocks/>
              </p:cNvSpPr>
              <p:nvPr/>
            </p:nvSpPr>
            <p:spPr bwMode="auto">
              <a:xfrm>
                <a:off x="4438" y="3143"/>
                <a:ext cx="17" cy="180"/>
              </a:xfrm>
              <a:custGeom>
                <a:avLst/>
                <a:gdLst>
                  <a:gd name="T0" fmla="*/ 119 w 119"/>
                  <a:gd name="T1" fmla="*/ 73 h 1258"/>
                  <a:gd name="T2" fmla="*/ 0 w 119"/>
                  <a:gd name="T3" fmla="*/ 0 h 1258"/>
                  <a:gd name="T4" fmla="*/ 0 w 119"/>
                  <a:gd name="T5" fmla="*/ 1258 h 1258"/>
                  <a:gd name="T6" fmla="*/ 119 w 119"/>
                  <a:gd name="T7" fmla="*/ 1258 h 1258"/>
                  <a:gd name="T8" fmla="*/ 119 w 119"/>
                  <a:gd name="T9" fmla="*/ 73 h 1258"/>
                </a:gdLst>
                <a:ahLst/>
                <a:cxnLst>
                  <a:cxn ang="0">
                    <a:pos x="T0" y="T1"/>
                  </a:cxn>
                  <a:cxn ang="0">
                    <a:pos x="T2" y="T3"/>
                  </a:cxn>
                  <a:cxn ang="0">
                    <a:pos x="T4" y="T5"/>
                  </a:cxn>
                  <a:cxn ang="0">
                    <a:pos x="T6" y="T7"/>
                  </a:cxn>
                  <a:cxn ang="0">
                    <a:pos x="T8" y="T9"/>
                  </a:cxn>
                </a:cxnLst>
                <a:rect l="0" t="0" r="r" b="b"/>
                <a:pathLst>
                  <a:path w="119" h="1258">
                    <a:moveTo>
                      <a:pt x="119" y="73"/>
                    </a:moveTo>
                    <a:lnTo>
                      <a:pt x="0" y="0"/>
                    </a:lnTo>
                    <a:lnTo>
                      <a:pt x="0" y="1258"/>
                    </a:lnTo>
                    <a:lnTo>
                      <a:pt x="119" y="1258"/>
                    </a:lnTo>
                    <a:lnTo>
                      <a:pt x="119" y="73"/>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30" name="Freeform 392">
                <a:extLst>
                  <a:ext uri="{FF2B5EF4-FFF2-40B4-BE49-F238E27FC236}">
                    <a16:creationId xmlns="" xmlns:a16="http://schemas.microsoft.com/office/drawing/2014/main" id="{6F12A87B-24D4-4E18-A575-6DE60EB13B63}"/>
                  </a:ext>
                </a:extLst>
              </p:cNvPr>
              <p:cNvSpPr>
                <a:spLocks/>
              </p:cNvSpPr>
              <p:nvPr/>
            </p:nvSpPr>
            <p:spPr bwMode="auto">
              <a:xfrm>
                <a:off x="4444" y="3153"/>
                <a:ext cx="11" cy="165"/>
              </a:xfrm>
              <a:custGeom>
                <a:avLst/>
                <a:gdLst>
                  <a:gd name="T0" fmla="*/ 0 w 78"/>
                  <a:gd name="T1" fmla="*/ 0 h 1150"/>
                  <a:gd name="T2" fmla="*/ 0 w 78"/>
                  <a:gd name="T3" fmla="*/ 1150 h 1150"/>
                  <a:gd name="T4" fmla="*/ 78 w 78"/>
                  <a:gd name="T5" fmla="*/ 1150 h 1150"/>
                  <a:gd name="T6" fmla="*/ 78 w 78"/>
                  <a:gd name="T7" fmla="*/ 38 h 1150"/>
                  <a:gd name="T8" fmla="*/ 0 w 78"/>
                  <a:gd name="T9" fmla="*/ 0 h 1150"/>
                </a:gdLst>
                <a:ahLst/>
                <a:cxnLst>
                  <a:cxn ang="0">
                    <a:pos x="T0" y="T1"/>
                  </a:cxn>
                  <a:cxn ang="0">
                    <a:pos x="T2" y="T3"/>
                  </a:cxn>
                  <a:cxn ang="0">
                    <a:pos x="T4" y="T5"/>
                  </a:cxn>
                  <a:cxn ang="0">
                    <a:pos x="T6" y="T7"/>
                  </a:cxn>
                  <a:cxn ang="0">
                    <a:pos x="T8" y="T9"/>
                  </a:cxn>
                </a:cxnLst>
                <a:rect l="0" t="0" r="r" b="b"/>
                <a:pathLst>
                  <a:path w="78" h="1150">
                    <a:moveTo>
                      <a:pt x="0" y="0"/>
                    </a:moveTo>
                    <a:lnTo>
                      <a:pt x="0" y="1150"/>
                    </a:lnTo>
                    <a:lnTo>
                      <a:pt x="78" y="1150"/>
                    </a:lnTo>
                    <a:lnTo>
                      <a:pt x="78" y="3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31" name="Line 393">
                <a:extLst>
                  <a:ext uri="{FF2B5EF4-FFF2-40B4-BE49-F238E27FC236}">
                    <a16:creationId xmlns="" xmlns:a16="http://schemas.microsoft.com/office/drawing/2014/main" id="{A62D220F-F9C2-48F3-B450-72513B818E9D}"/>
                  </a:ext>
                </a:extLst>
              </p:cNvPr>
              <p:cNvSpPr>
                <a:spLocks noChangeShapeType="1"/>
              </p:cNvSpPr>
              <p:nvPr/>
            </p:nvSpPr>
            <p:spPr bwMode="auto">
              <a:xfrm>
                <a:off x="4443" y="3168"/>
                <a:ext cx="11"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2" name="Line 394">
                <a:extLst>
                  <a:ext uri="{FF2B5EF4-FFF2-40B4-BE49-F238E27FC236}">
                    <a16:creationId xmlns="" xmlns:a16="http://schemas.microsoft.com/office/drawing/2014/main" id="{714742E4-D43F-4830-AA90-653816A54846}"/>
                  </a:ext>
                </a:extLst>
              </p:cNvPr>
              <p:cNvSpPr>
                <a:spLocks noChangeShapeType="1"/>
              </p:cNvSpPr>
              <p:nvPr/>
            </p:nvSpPr>
            <p:spPr bwMode="auto">
              <a:xfrm>
                <a:off x="4443" y="3184"/>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3" name="Line 395">
                <a:extLst>
                  <a:ext uri="{FF2B5EF4-FFF2-40B4-BE49-F238E27FC236}">
                    <a16:creationId xmlns="" xmlns:a16="http://schemas.microsoft.com/office/drawing/2014/main" id="{17735604-44C4-4070-A242-587B6A3FE1E9}"/>
                  </a:ext>
                </a:extLst>
              </p:cNvPr>
              <p:cNvSpPr>
                <a:spLocks noChangeShapeType="1"/>
              </p:cNvSpPr>
              <p:nvPr/>
            </p:nvSpPr>
            <p:spPr bwMode="auto">
              <a:xfrm>
                <a:off x="4443" y="3198"/>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4" name="Line 396">
                <a:extLst>
                  <a:ext uri="{FF2B5EF4-FFF2-40B4-BE49-F238E27FC236}">
                    <a16:creationId xmlns="" xmlns:a16="http://schemas.microsoft.com/office/drawing/2014/main" id="{EF5F103A-4471-4E8F-B786-D1F615B10A01}"/>
                  </a:ext>
                </a:extLst>
              </p:cNvPr>
              <p:cNvSpPr>
                <a:spLocks noChangeShapeType="1"/>
              </p:cNvSpPr>
              <p:nvPr/>
            </p:nvSpPr>
            <p:spPr bwMode="auto">
              <a:xfrm>
                <a:off x="4443" y="3214"/>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5" name="Line 397">
                <a:extLst>
                  <a:ext uri="{FF2B5EF4-FFF2-40B4-BE49-F238E27FC236}">
                    <a16:creationId xmlns="" xmlns:a16="http://schemas.microsoft.com/office/drawing/2014/main" id="{BE5F003A-A44E-4726-812A-FB72E0DB71C3}"/>
                  </a:ext>
                </a:extLst>
              </p:cNvPr>
              <p:cNvSpPr>
                <a:spLocks noChangeShapeType="1"/>
              </p:cNvSpPr>
              <p:nvPr/>
            </p:nvSpPr>
            <p:spPr bwMode="auto">
              <a:xfrm>
                <a:off x="4443" y="3227"/>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6" name="Line 398">
                <a:extLst>
                  <a:ext uri="{FF2B5EF4-FFF2-40B4-BE49-F238E27FC236}">
                    <a16:creationId xmlns="" xmlns:a16="http://schemas.microsoft.com/office/drawing/2014/main" id="{C22E0591-0902-4D51-B2A0-B35C351A5368}"/>
                  </a:ext>
                </a:extLst>
              </p:cNvPr>
              <p:cNvSpPr>
                <a:spLocks noChangeShapeType="1"/>
              </p:cNvSpPr>
              <p:nvPr/>
            </p:nvSpPr>
            <p:spPr bwMode="auto">
              <a:xfrm>
                <a:off x="4443" y="3243"/>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7" name="Line 399">
                <a:extLst>
                  <a:ext uri="{FF2B5EF4-FFF2-40B4-BE49-F238E27FC236}">
                    <a16:creationId xmlns="" xmlns:a16="http://schemas.microsoft.com/office/drawing/2014/main" id="{33B69C11-C3D4-4312-BC27-F93A95E9B6E9}"/>
                  </a:ext>
                </a:extLst>
              </p:cNvPr>
              <p:cNvSpPr>
                <a:spLocks noChangeShapeType="1"/>
              </p:cNvSpPr>
              <p:nvPr/>
            </p:nvSpPr>
            <p:spPr bwMode="auto">
              <a:xfrm>
                <a:off x="4443" y="3259"/>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8" name="Line 400">
                <a:extLst>
                  <a:ext uri="{FF2B5EF4-FFF2-40B4-BE49-F238E27FC236}">
                    <a16:creationId xmlns="" xmlns:a16="http://schemas.microsoft.com/office/drawing/2014/main" id="{5679D9DA-5229-48B3-87E4-135A4FC59C62}"/>
                  </a:ext>
                </a:extLst>
              </p:cNvPr>
              <p:cNvSpPr>
                <a:spLocks noChangeShapeType="1"/>
              </p:cNvSpPr>
              <p:nvPr/>
            </p:nvSpPr>
            <p:spPr bwMode="auto">
              <a:xfrm>
                <a:off x="4443" y="3274"/>
                <a:ext cx="13"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39" name="Line 401">
                <a:extLst>
                  <a:ext uri="{FF2B5EF4-FFF2-40B4-BE49-F238E27FC236}">
                    <a16:creationId xmlns="" xmlns:a16="http://schemas.microsoft.com/office/drawing/2014/main" id="{3C84B3F1-BF02-4CB9-94DF-DBEA90BF9C91}"/>
                  </a:ext>
                </a:extLst>
              </p:cNvPr>
              <p:cNvSpPr>
                <a:spLocks noChangeShapeType="1"/>
              </p:cNvSpPr>
              <p:nvPr/>
            </p:nvSpPr>
            <p:spPr bwMode="auto">
              <a:xfrm>
                <a:off x="4443" y="3289"/>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0" name="Line 402">
                <a:extLst>
                  <a:ext uri="{FF2B5EF4-FFF2-40B4-BE49-F238E27FC236}">
                    <a16:creationId xmlns="" xmlns:a16="http://schemas.microsoft.com/office/drawing/2014/main" id="{7D3333F3-C081-4574-A866-D3A0E6DF420B}"/>
                  </a:ext>
                </a:extLst>
              </p:cNvPr>
              <p:cNvSpPr>
                <a:spLocks noChangeShapeType="1"/>
              </p:cNvSpPr>
              <p:nvPr/>
            </p:nvSpPr>
            <p:spPr bwMode="auto">
              <a:xfrm>
                <a:off x="4443" y="3304"/>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1" name="Rectangle 403">
                <a:extLst>
                  <a:ext uri="{FF2B5EF4-FFF2-40B4-BE49-F238E27FC236}">
                    <a16:creationId xmlns="" xmlns:a16="http://schemas.microsoft.com/office/drawing/2014/main" id="{F93ACA3C-8A4C-4635-B4D7-5BC0F5A1FE2B}"/>
                  </a:ext>
                </a:extLst>
              </p:cNvPr>
              <p:cNvSpPr>
                <a:spLocks noChangeArrowheads="1"/>
              </p:cNvSpPr>
              <p:nvPr/>
            </p:nvSpPr>
            <p:spPr bwMode="auto">
              <a:xfrm>
                <a:off x="4434" y="3346"/>
                <a:ext cx="8" cy="8"/>
              </a:xfrm>
              <a:prstGeom prst="rect">
                <a:avLst/>
              </a:prstGeom>
              <a:solidFill>
                <a:srgbClr val="D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42" name="Freeform 404">
                <a:extLst>
                  <a:ext uri="{FF2B5EF4-FFF2-40B4-BE49-F238E27FC236}">
                    <a16:creationId xmlns="" xmlns:a16="http://schemas.microsoft.com/office/drawing/2014/main" id="{E952CD58-2C6F-4679-8780-BD512845D598}"/>
                  </a:ext>
                </a:extLst>
              </p:cNvPr>
              <p:cNvSpPr>
                <a:spLocks/>
              </p:cNvSpPr>
              <p:nvPr/>
            </p:nvSpPr>
            <p:spPr bwMode="auto">
              <a:xfrm>
                <a:off x="4442" y="3347"/>
                <a:ext cx="13" cy="17"/>
              </a:xfrm>
              <a:custGeom>
                <a:avLst/>
                <a:gdLst>
                  <a:gd name="T0" fmla="*/ 28 w 90"/>
                  <a:gd name="T1" fmla="*/ 118 h 118"/>
                  <a:gd name="T2" fmla="*/ 28 w 90"/>
                  <a:gd name="T3" fmla="*/ 16 h 118"/>
                  <a:gd name="T4" fmla="*/ 0 w 90"/>
                  <a:gd name="T5" fmla="*/ 16 h 118"/>
                  <a:gd name="T6" fmla="*/ 0 w 90"/>
                  <a:gd name="T7" fmla="*/ 0 h 118"/>
                  <a:gd name="T8" fmla="*/ 90 w 90"/>
                  <a:gd name="T9" fmla="*/ 0 h 118"/>
                  <a:gd name="T10" fmla="*/ 90 w 90"/>
                  <a:gd name="T11" fmla="*/ 118 h 118"/>
                  <a:gd name="T12" fmla="*/ 28 w 90"/>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90" h="118">
                    <a:moveTo>
                      <a:pt x="28" y="118"/>
                    </a:moveTo>
                    <a:lnTo>
                      <a:pt x="28" y="16"/>
                    </a:lnTo>
                    <a:lnTo>
                      <a:pt x="0" y="16"/>
                    </a:lnTo>
                    <a:lnTo>
                      <a:pt x="0" y="0"/>
                    </a:lnTo>
                    <a:lnTo>
                      <a:pt x="90" y="0"/>
                    </a:lnTo>
                    <a:lnTo>
                      <a:pt x="90" y="118"/>
                    </a:lnTo>
                    <a:lnTo>
                      <a:pt x="28" y="118"/>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3" name="Freeform 405">
                <a:extLst>
                  <a:ext uri="{FF2B5EF4-FFF2-40B4-BE49-F238E27FC236}">
                    <a16:creationId xmlns="" xmlns:a16="http://schemas.microsoft.com/office/drawing/2014/main" id="{08AE02D5-971C-451E-A1C5-BCD1437A883E}"/>
                  </a:ext>
                </a:extLst>
              </p:cNvPr>
              <p:cNvSpPr>
                <a:spLocks/>
              </p:cNvSpPr>
              <p:nvPr/>
            </p:nvSpPr>
            <p:spPr bwMode="auto">
              <a:xfrm>
                <a:off x="4459" y="3145"/>
                <a:ext cx="17" cy="218"/>
              </a:xfrm>
              <a:custGeom>
                <a:avLst/>
                <a:gdLst>
                  <a:gd name="T0" fmla="*/ 0 w 116"/>
                  <a:gd name="T1" fmla="*/ 0 h 1527"/>
                  <a:gd name="T2" fmla="*/ 116 w 116"/>
                  <a:gd name="T3" fmla="*/ 66 h 1527"/>
                  <a:gd name="T4" fmla="*/ 116 w 116"/>
                  <a:gd name="T5" fmla="*/ 1527 h 1527"/>
                  <a:gd name="T6" fmla="*/ 0 w 116"/>
                  <a:gd name="T7" fmla="*/ 1527 h 1527"/>
                  <a:gd name="T8" fmla="*/ 0 w 116"/>
                  <a:gd name="T9" fmla="*/ 0 h 1527"/>
                </a:gdLst>
                <a:ahLst/>
                <a:cxnLst>
                  <a:cxn ang="0">
                    <a:pos x="T0" y="T1"/>
                  </a:cxn>
                  <a:cxn ang="0">
                    <a:pos x="T2" y="T3"/>
                  </a:cxn>
                  <a:cxn ang="0">
                    <a:pos x="T4" y="T5"/>
                  </a:cxn>
                  <a:cxn ang="0">
                    <a:pos x="T6" y="T7"/>
                  </a:cxn>
                  <a:cxn ang="0">
                    <a:pos x="T8" y="T9"/>
                  </a:cxn>
                </a:cxnLst>
                <a:rect l="0" t="0" r="r" b="b"/>
                <a:pathLst>
                  <a:path w="116" h="1527">
                    <a:moveTo>
                      <a:pt x="0" y="0"/>
                    </a:moveTo>
                    <a:lnTo>
                      <a:pt x="116" y="66"/>
                    </a:lnTo>
                    <a:lnTo>
                      <a:pt x="116" y="1527"/>
                    </a:lnTo>
                    <a:lnTo>
                      <a:pt x="0" y="1527"/>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4" name="Rectangle 406">
                <a:extLst>
                  <a:ext uri="{FF2B5EF4-FFF2-40B4-BE49-F238E27FC236}">
                    <a16:creationId xmlns="" xmlns:a16="http://schemas.microsoft.com/office/drawing/2014/main" id="{3CA77B14-3B0A-4BE8-9969-2147AE2BC928}"/>
                  </a:ext>
                </a:extLst>
              </p:cNvPr>
              <p:cNvSpPr>
                <a:spLocks noChangeArrowheads="1"/>
              </p:cNvSpPr>
              <p:nvPr/>
            </p:nvSpPr>
            <p:spPr bwMode="auto">
              <a:xfrm>
                <a:off x="4450" y="3147"/>
                <a:ext cx="1" cy="20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45" name="Freeform 407">
                <a:extLst>
                  <a:ext uri="{FF2B5EF4-FFF2-40B4-BE49-F238E27FC236}">
                    <a16:creationId xmlns="" xmlns:a16="http://schemas.microsoft.com/office/drawing/2014/main" id="{69722458-AC30-40A7-AD5D-757B97C6FEF5}"/>
                  </a:ext>
                </a:extLst>
              </p:cNvPr>
              <p:cNvSpPr>
                <a:spLocks/>
              </p:cNvSpPr>
              <p:nvPr/>
            </p:nvSpPr>
            <p:spPr bwMode="auto">
              <a:xfrm>
                <a:off x="4459" y="3149"/>
                <a:ext cx="17" cy="175"/>
              </a:xfrm>
              <a:custGeom>
                <a:avLst/>
                <a:gdLst>
                  <a:gd name="T0" fmla="*/ 118 w 118"/>
                  <a:gd name="T1" fmla="*/ 71 h 1223"/>
                  <a:gd name="T2" fmla="*/ 0 w 118"/>
                  <a:gd name="T3" fmla="*/ 0 h 1223"/>
                  <a:gd name="T4" fmla="*/ 0 w 118"/>
                  <a:gd name="T5" fmla="*/ 1223 h 1223"/>
                  <a:gd name="T6" fmla="*/ 118 w 118"/>
                  <a:gd name="T7" fmla="*/ 1223 h 1223"/>
                  <a:gd name="T8" fmla="*/ 118 w 118"/>
                  <a:gd name="T9" fmla="*/ 71 h 1223"/>
                </a:gdLst>
                <a:ahLst/>
                <a:cxnLst>
                  <a:cxn ang="0">
                    <a:pos x="T0" y="T1"/>
                  </a:cxn>
                  <a:cxn ang="0">
                    <a:pos x="T2" y="T3"/>
                  </a:cxn>
                  <a:cxn ang="0">
                    <a:pos x="T4" y="T5"/>
                  </a:cxn>
                  <a:cxn ang="0">
                    <a:pos x="T6" y="T7"/>
                  </a:cxn>
                  <a:cxn ang="0">
                    <a:pos x="T8" y="T9"/>
                  </a:cxn>
                </a:cxnLst>
                <a:rect l="0" t="0" r="r" b="b"/>
                <a:pathLst>
                  <a:path w="118" h="1223">
                    <a:moveTo>
                      <a:pt x="118" y="71"/>
                    </a:moveTo>
                    <a:lnTo>
                      <a:pt x="0" y="0"/>
                    </a:lnTo>
                    <a:lnTo>
                      <a:pt x="0" y="1223"/>
                    </a:lnTo>
                    <a:lnTo>
                      <a:pt x="118" y="1223"/>
                    </a:lnTo>
                    <a:lnTo>
                      <a:pt x="118" y="71"/>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6" name="Freeform 408">
                <a:extLst>
                  <a:ext uri="{FF2B5EF4-FFF2-40B4-BE49-F238E27FC236}">
                    <a16:creationId xmlns="" xmlns:a16="http://schemas.microsoft.com/office/drawing/2014/main" id="{35BFDE6E-1FDB-432F-8018-D37A03A0A1F7}"/>
                  </a:ext>
                </a:extLst>
              </p:cNvPr>
              <p:cNvSpPr>
                <a:spLocks/>
              </p:cNvSpPr>
              <p:nvPr/>
            </p:nvSpPr>
            <p:spPr bwMode="auto">
              <a:xfrm>
                <a:off x="4465" y="3159"/>
                <a:ext cx="11" cy="160"/>
              </a:xfrm>
              <a:custGeom>
                <a:avLst/>
                <a:gdLst>
                  <a:gd name="T0" fmla="*/ 0 w 77"/>
                  <a:gd name="T1" fmla="*/ 0 h 1118"/>
                  <a:gd name="T2" fmla="*/ 0 w 77"/>
                  <a:gd name="T3" fmla="*/ 1118 h 1118"/>
                  <a:gd name="T4" fmla="*/ 77 w 77"/>
                  <a:gd name="T5" fmla="*/ 1118 h 1118"/>
                  <a:gd name="T6" fmla="*/ 77 w 77"/>
                  <a:gd name="T7" fmla="*/ 37 h 1118"/>
                  <a:gd name="T8" fmla="*/ 0 w 77"/>
                  <a:gd name="T9" fmla="*/ 0 h 1118"/>
                </a:gdLst>
                <a:ahLst/>
                <a:cxnLst>
                  <a:cxn ang="0">
                    <a:pos x="T0" y="T1"/>
                  </a:cxn>
                  <a:cxn ang="0">
                    <a:pos x="T2" y="T3"/>
                  </a:cxn>
                  <a:cxn ang="0">
                    <a:pos x="T4" y="T5"/>
                  </a:cxn>
                  <a:cxn ang="0">
                    <a:pos x="T6" y="T7"/>
                  </a:cxn>
                  <a:cxn ang="0">
                    <a:pos x="T8" y="T9"/>
                  </a:cxn>
                </a:cxnLst>
                <a:rect l="0" t="0" r="r" b="b"/>
                <a:pathLst>
                  <a:path w="77" h="1118">
                    <a:moveTo>
                      <a:pt x="0" y="0"/>
                    </a:moveTo>
                    <a:lnTo>
                      <a:pt x="0" y="1118"/>
                    </a:lnTo>
                    <a:lnTo>
                      <a:pt x="77" y="1118"/>
                    </a:lnTo>
                    <a:lnTo>
                      <a:pt x="77"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47" name="Line 409">
                <a:extLst>
                  <a:ext uri="{FF2B5EF4-FFF2-40B4-BE49-F238E27FC236}">
                    <a16:creationId xmlns="" xmlns:a16="http://schemas.microsoft.com/office/drawing/2014/main" id="{F686D301-E4E3-4BAB-82E2-38999AF7EA61}"/>
                  </a:ext>
                </a:extLst>
              </p:cNvPr>
              <p:cNvSpPr>
                <a:spLocks noChangeShapeType="1"/>
              </p:cNvSpPr>
              <p:nvPr/>
            </p:nvSpPr>
            <p:spPr bwMode="auto">
              <a:xfrm>
                <a:off x="4465" y="3174"/>
                <a:ext cx="11"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8" name="Line 410">
                <a:extLst>
                  <a:ext uri="{FF2B5EF4-FFF2-40B4-BE49-F238E27FC236}">
                    <a16:creationId xmlns="" xmlns:a16="http://schemas.microsoft.com/office/drawing/2014/main" id="{CDC10709-A579-4658-8DA7-C7884A70AFDE}"/>
                  </a:ext>
                </a:extLst>
              </p:cNvPr>
              <p:cNvSpPr>
                <a:spLocks noChangeShapeType="1"/>
              </p:cNvSpPr>
              <p:nvPr/>
            </p:nvSpPr>
            <p:spPr bwMode="auto">
              <a:xfrm>
                <a:off x="4464" y="3189"/>
                <a:ext cx="12"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49" name="Line 411">
                <a:extLst>
                  <a:ext uri="{FF2B5EF4-FFF2-40B4-BE49-F238E27FC236}">
                    <a16:creationId xmlns="" xmlns:a16="http://schemas.microsoft.com/office/drawing/2014/main" id="{EFF1C688-9AE4-4980-8BE9-7993022D7437}"/>
                  </a:ext>
                </a:extLst>
              </p:cNvPr>
              <p:cNvSpPr>
                <a:spLocks noChangeShapeType="1"/>
              </p:cNvSpPr>
              <p:nvPr/>
            </p:nvSpPr>
            <p:spPr bwMode="auto">
              <a:xfrm>
                <a:off x="4464" y="3203"/>
                <a:ext cx="13"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0" name="Line 412">
                <a:extLst>
                  <a:ext uri="{FF2B5EF4-FFF2-40B4-BE49-F238E27FC236}">
                    <a16:creationId xmlns="" xmlns:a16="http://schemas.microsoft.com/office/drawing/2014/main" id="{CF4DA7DC-8CCD-4F96-BDDB-8F32D2575BF1}"/>
                  </a:ext>
                </a:extLst>
              </p:cNvPr>
              <p:cNvSpPr>
                <a:spLocks noChangeShapeType="1"/>
              </p:cNvSpPr>
              <p:nvPr/>
            </p:nvSpPr>
            <p:spPr bwMode="auto">
              <a:xfrm>
                <a:off x="4464" y="3218"/>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1" name="Line 413">
                <a:extLst>
                  <a:ext uri="{FF2B5EF4-FFF2-40B4-BE49-F238E27FC236}">
                    <a16:creationId xmlns="" xmlns:a16="http://schemas.microsoft.com/office/drawing/2014/main" id="{D49621A3-7700-4324-8342-756EB56EFC3C}"/>
                  </a:ext>
                </a:extLst>
              </p:cNvPr>
              <p:cNvSpPr>
                <a:spLocks noChangeShapeType="1"/>
              </p:cNvSpPr>
              <p:nvPr/>
            </p:nvSpPr>
            <p:spPr bwMode="auto">
              <a:xfrm>
                <a:off x="4464" y="3231"/>
                <a:ext cx="12"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2" name="Line 414">
                <a:extLst>
                  <a:ext uri="{FF2B5EF4-FFF2-40B4-BE49-F238E27FC236}">
                    <a16:creationId xmlns="" xmlns:a16="http://schemas.microsoft.com/office/drawing/2014/main" id="{9044973D-8883-4F15-B4D2-301FB6D08EC6}"/>
                  </a:ext>
                </a:extLst>
              </p:cNvPr>
              <p:cNvSpPr>
                <a:spLocks noChangeShapeType="1"/>
              </p:cNvSpPr>
              <p:nvPr/>
            </p:nvSpPr>
            <p:spPr bwMode="auto">
              <a:xfrm>
                <a:off x="4464" y="3247"/>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3" name="Line 415">
                <a:extLst>
                  <a:ext uri="{FF2B5EF4-FFF2-40B4-BE49-F238E27FC236}">
                    <a16:creationId xmlns="" xmlns:a16="http://schemas.microsoft.com/office/drawing/2014/main" id="{B2669830-AAD5-402A-995D-09B429815D9C}"/>
                  </a:ext>
                </a:extLst>
              </p:cNvPr>
              <p:cNvSpPr>
                <a:spLocks noChangeShapeType="1"/>
              </p:cNvSpPr>
              <p:nvPr/>
            </p:nvSpPr>
            <p:spPr bwMode="auto">
              <a:xfrm>
                <a:off x="4464" y="3262"/>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4" name="Line 416">
                <a:extLst>
                  <a:ext uri="{FF2B5EF4-FFF2-40B4-BE49-F238E27FC236}">
                    <a16:creationId xmlns="" xmlns:a16="http://schemas.microsoft.com/office/drawing/2014/main" id="{879875FE-622E-4E04-8FF8-F793147B01C2}"/>
                  </a:ext>
                </a:extLst>
              </p:cNvPr>
              <p:cNvSpPr>
                <a:spLocks noChangeShapeType="1"/>
              </p:cNvSpPr>
              <p:nvPr/>
            </p:nvSpPr>
            <p:spPr bwMode="auto">
              <a:xfrm>
                <a:off x="4464" y="3276"/>
                <a:ext cx="13"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5" name="Line 417">
                <a:extLst>
                  <a:ext uri="{FF2B5EF4-FFF2-40B4-BE49-F238E27FC236}">
                    <a16:creationId xmlns="" xmlns:a16="http://schemas.microsoft.com/office/drawing/2014/main" id="{C4D15D11-ED81-4945-9AA3-45C67D6CF9B2}"/>
                  </a:ext>
                </a:extLst>
              </p:cNvPr>
              <p:cNvSpPr>
                <a:spLocks noChangeShapeType="1"/>
              </p:cNvSpPr>
              <p:nvPr/>
            </p:nvSpPr>
            <p:spPr bwMode="auto">
              <a:xfrm>
                <a:off x="4464" y="3291"/>
                <a:ext cx="12"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6" name="Line 418">
                <a:extLst>
                  <a:ext uri="{FF2B5EF4-FFF2-40B4-BE49-F238E27FC236}">
                    <a16:creationId xmlns="" xmlns:a16="http://schemas.microsoft.com/office/drawing/2014/main" id="{A8A388C4-199E-4A6F-87FD-C657A1A0D437}"/>
                  </a:ext>
                </a:extLst>
              </p:cNvPr>
              <p:cNvSpPr>
                <a:spLocks noChangeShapeType="1"/>
              </p:cNvSpPr>
              <p:nvPr/>
            </p:nvSpPr>
            <p:spPr bwMode="auto">
              <a:xfrm>
                <a:off x="4464" y="3306"/>
                <a:ext cx="13"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57" name="Freeform 419">
                <a:extLst>
                  <a:ext uri="{FF2B5EF4-FFF2-40B4-BE49-F238E27FC236}">
                    <a16:creationId xmlns="" xmlns:a16="http://schemas.microsoft.com/office/drawing/2014/main" id="{2C322C11-4838-4D88-AAC1-E1ADE3615640}"/>
                  </a:ext>
                </a:extLst>
              </p:cNvPr>
              <p:cNvSpPr>
                <a:spLocks/>
              </p:cNvSpPr>
              <p:nvPr/>
            </p:nvSpPr>
            <p:spPr bwMode="auto">
              <a:xfrm>
                <a:off x="4479" y="3151"/>
                <a:ext cx="12" cy="211"/>
              </a:xfrm>
              <a:custGeom>
                <a:avLst/>
                <a:gdLst>
                  <a:gd name="T0" fmla="*/ 0 w 84"/>
                  <a:gd name="T1" fmla="*/ 0 h 1476"/>
                  <a:gd name="T2" fmla="*/ 84 w 84"/>
                  <a:gd name="T3" fmla="*/ 64 h 1476"/>
                  <a:gd name="T4" fmla="*/ 84 w 84"/>
                  <a:gd name="T5" fmla="*/ 1476 h 1476"/>
                  <a:gd name="T6" fmla="*/ 0 w 84"/>
                  <a:gd name="T7" fmla="*/ 1476 h 1476"/>
                  <a:gd name="T8" fmla="*/ 0 w 84"/>
                  <a:gd name="T9" fmla="*/ 0 h 1476"/>
                </a:gdLst>
                <a:ahLst/>
                <a:cxnLst>
                  <a:cxn ang="0">
                    <a:pos x="T0" y="T1"/>
                  </a:cxn>
                  <a:cxn ang="0">
                    <a:pos x="T2" y="T3"/>
                  </a:cxn>
                  <a:cxn ang="0">
                    <a:pos x="T4" y="T5"/>
                  </a:cxn>
                  <a:cxn ang="0">
                    <a:pos x="T6" y="T7"/>
                  </a:cxn>
                  <a:cxn ang="0">
                    <a:pos x="T8" y="T9"/>
                  </a:cxn>
                </a:cxnLst>
                <a:rect l="0" t="0" r="r" b="b"/>
                <a:pathLst>
                  <a:path w="84" h="1476">
                    <a:moveTo>
                      <a:pt x="0" y="0"/>
                    </a:moveTo>
                    <a:lnTo>
                      <a:pt x="84" y="64"/>
                    </a:lnTo>
                    <a:lnTo>
                      <a:pt x="84" y="1476"/>
                    </a:lnTo>
                    <a:lnTo>
                      <a:pt x="0" y="1476"/>
                    </a:lnTo>
                    <a:lnTo>
                      <a:pt x="0" y="0"/>
                    </a:lnTo>
                    <a:close/>
                  </a:path>
                </a:pathLst>
              </a:custGeom>
              <a:solidFill>
                <a:srgbClr val="BFB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58" name="Rectangle 420">
                <a:extLst>
                  <a:ext uri="{FF2B5EF4-FFF2-40B4-BE49-F238E27FC236}">
                    <a16:creationId xmlns="" xmlns:a16="http://schemas.microsoft.com/office/drawing/2014/main" id="{5A1C152F-7270-44E0-A98F-9B3DBA30DD02}"/>
                  </a:ext>
                </a:extLst>
              </p:cNvPr>
              <p:cNvSpPr>
                <a:spLocks noChangeArrowheads="1"/>
              </p:cNvSpPr>
              <p:nvPr/>
            </p:nvSpPr>
            <p:spPr bwMode="auto">
              <a:xfrm>
                <a:off x="4474" y="3147"/>
                <a:ext cx="1" cy="207"/>
              </a:xfrm>
              <a:prstGeom prst="rect">
                <a:avLst/>
              </a:prstGeom>
              <a:solidFill>
                <a:srgbClr val="7F7F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459" name="Freeform 421">
                <a:extLst>
                  <a:ext uri="{FF2B5EF4-FFF2-40B4-BE49-F238E27FC236}">
                    <a16:creationId xmlns="" xmlns:a16="http://schemas.microsoft.com/office/drawing/2014/main" id="{77037F2B-A7F0-45CC-8E9D-8D661BEBA246}"/>
                  </a:ext>
                </a:extLst>
              </p:cNvPr>
              <p:cNvSpPr>
                <a:spLocks/>
              </p:cNvSpPr>
              <p:nvPr/>
            </p:nvSpPr>
            <p:spPr bwMode="auto">
              <a:xfrm>
                <a:off x="4479" y="3155"/>
                <a:ext cx="12" cy="168"/>
              </a:xfrm>
              <a:custGeom>
                <a:avLst/>
                <a:gdLst>
                  <a:gd name="T0" fmla="*/ 84 w 84"/>
                  <a:gd name="T1" fmla="*/ 69 h 1178"/>
                  <a:gd name="T2" fmla="*/ 0 w 84"/>
                  <a:gd name="T3" fmla="*/ 0 h 1178"/>
                  <a:gd name="T4" fmla="*/ 0 w 84"/>
                  <a:gd name="T5" fmla="*/ 1178 h 1178"/>
                  <a:gd name="T6" fmla="*/ 84 w 84"/>
                  <a:gd name="T7" fmla="*/ 1178 h 1178"/>
                  <a:gd name="T8" fmla="*/ 84 w 84"/>
                  <a:gd name="T9" fmla="*/ 69 h 1178"/>
                </a:gdLst>
                <a:ahLst/>
                <a:cxnLst>
                  <a:cxn ang="0">
                    <a:pos x="T0" y="T1"/>
                  </a:cxn>
                  <a:cxn ang="0">
                    <a:pos x="T2" y="T3"/>
                  </a:cxn>
                  <a:cxn ang="0">
                    <a:pos x="T4" y="T5"/>
                  </a:cxn>
                  <a:cxn ang="0">
                    <a:pos x="T6" y="T7"/>
                  </a:cxn>
                  <a:cxn ang="0">
                    <a:pos x="T8" y="T9"/>
                  </a:cxn>
                </a:cxnLst>
                <a:rect l="0" t="0" r="r" b="b"/>
                <a:pathLst>
                  <a:path w="84" h="1178">
                    <a:moveTo>
                      <a:pt x="84" y="69"/>
                    </a:moveTo>
                    <a:lnTo>
                      <a:pt x="0" y="0"/>
                    </a:lnTo>
                    <a:lnTo>
                      <a:pt x="0" y="1178"/>
                    </a:lnTo>
                    <a:lnTo>
                      <a:pt x="84" y="1178"/>
                    </a:lnTo>
                    <a:lnTo>
                      <a:pt x="84" y="69"/>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60" name="Freeform 422">
                <a:extLst>
                  <a:ext uri="{FF2B5EF4-FFF2-40B4-BE49-F238E27FC236}">
                    <a16:creationId xmlns="" xmlns:a16="http://schemas.microsoft.com/office/drawing/2014/main" id="{05C85585-29AC-420A-B464-AA87B1BE5F45}"/>
                  </a:ext>
                </a:extLst>
              </p:cNvPr>
              <p:cNvSpPr>
                <a:spLocks/>
              </p:cNvSpPr>
              <p:nvPr/>
            </p:nvSpPr>
            <p:spPr bwMode="auto">
              <a:xfrm>
                <a:off x="4483" y="3164"/>
                <a:ext cx="8" cy="154"/>
              </a:xfrm>
              <a:custGeom>
                <a:avLst/>
                <a:gdLst>
                  <a:gd name="T0" fmla="*/ 0 w 55"/>
                  <a:gd name="T1" fmla="*/ 0 h 1076"/>
                  <a:gd name="T2" fmla="*/ 0 w 55"/>
                  <a:gd name="T3" fmla="*/ 1076 h 1076"/>
                  <a:gd name="T4" fmla="*/ 55 w 55"/>
                  <a:gd name="T5" fmla="*/ 1076 h 1076"/>
                  <a:gd name="T6" fmla="*/ 55 w 55"/>
                  <a:gd name="T7" fmla="*/ 35 h 1076"/>
                  <a:gd name="T8" fmla="*/ 0 w 55"/>
                  <a:gd name="T9" fmla="*/ 0 h 1076"/>
                </a:gdLst>
                <a:ahLst/>
                <a:cxnLst>
                  <a:cxn ang="0">
                    <a:pos x="T0" y="T1"/>
                  </a:cxn>
                  <a:cxn ang="0">
                    <a:pos x="T2" y="T3"/>
                  </a:cxn>
                  <a:cxn ang="0">
                    <a:pos x="T4" y="T5"/>
                  </a:cxn>
                  <a:cxn ang="0">
                    <a:pos x="T6" y="T7"/>
                  </a:cxn>
                  <a:cxn ang="0">
                    <a:pos x="T8" y="T9"/>
                  </a:cxn>
                </a:cxnLst>
                <a:rect l="0" t="0" r="r" b="b"/>
                <a:pathLst>
                  <a:path w="55" h="1076">
                    <a:moveTo>
                      <a:pt x="0" y="0"/>
                    </a:moveTo>
                    <a:lnTo>
                      <a:pt x="0" y="1076"/>
                    </a:lnTo>
                    <a:lnTo>
                      <a:pt x="55" y="1076"/>
                    </a:lnTo>
                    <a:lnTo>
                      <a:pt x="55" y="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61" name="Line 423">
                <a:extLst>
                  <a:ext uri="{FF2B5EF4-FFF2-40B4-BE49-F238E27FC236}">
                    <a16:creationId xmlns="" xmlns:a16="http://schemas.microsoft.com/office/drawing/2014/main" id="{B43ACDA9-AA1A-468A-A4F6-8F14DF48906B}"/>
                  </a:ext>
                </a:extLst>
              </p:cNvPr>
              <p:cNvSpPr>
                <a:spLocks noChangeShapeType="1"/>
              </p:cNvSpPr>
              <p:nvPr/>
            </p:nvSpPr>
            <p:spPr bwMode="auto">
              <a:xfrm>
                <a:off x="4482" y="3179"/>
                <a:ext cx="8" cy="5"/>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2" name="Line 424">
                <a:extLst>
                  <a:ext uri="{FF2B5EF4-FFF2-40B4-BE49-F238E27FC236}">
                    <a16:creationId xmlns="" xmlns:a16="http://schemas.microsoft.com/office/drawing/2014/main" id="{B7CD775B-D658-4568-968F-97BEA343580B}"/>
                  </a:ext>
                </a:extLst>
              </p:cNvPr>
              <p:cNvSpPr>
                <a:spLocks noChangeShapeType="1"/>
              </p:cNvSpPr>
              <p:nvPr/>
            </p:nvSpPr>
            <p:spPr bwMode="auto">
              <a:xfrm>
                <a:off x="4481" y="3194"/>
                <a:ext cx="9"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3" name="Line 425">
                <a:extLst>
                  <a:ext uri="{FF2B5EF4-FFF2-40B4-BE49-F238E27FC236}">
                    <a16:creationId xmlns="" xmlns:a16="http://schemas.microsoft.com/office/drawing/2014/main" id="{3C10044E-0A6F-4544-BBE2-A89FCE8993CA}"/>
                  </a:ext>
                </a:extLst>
              </p:cNvPr>
              <p:cNvSpPr>
                <a:spLocks noChangeShapeType="1"/>
              </p:cNvSpPr>
              <p:nvPr/>
            </p:nvSpPr>
            <p:spPr bwMode="auto">
              <a:xfrm>
                <a:off x="4480" y="3207"/>
                <a:ext cx="10" cy="4"/>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4" name="Line 426">
                <a:extLst>
                  <a:ext uri="{FF2B5EF4-FFF2-40B4-BE49-F238E27FC236}">
                    <a16:creationId xmlns="" xmlns:a16="http://schemas.microsoft.com/office/drawing/2014/main" id="{70493A30-3FE5-422D-AD03-A615FFBB8B6C}"/>
                  </a:ext>
                </a:extLst>
              </p:cNvPr>
              <p:cNvSpPr>
                <a:spLocks noChangeShapeType="1"/>
              </p:cNvSpPr>
              <p:nvPr/>
            </p:nvSpPr>
            <p:spPr bwMode="auto">
              <a:xfrm>
                <a:off x="4481" y="3222"/>
                <a:ext cx="9"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5" name="Line 427">
                <a:extLst>
                  <a:ext uri="{FF2B5EF4-FFF2-40B4-BE49-F238E27FC236}">
                    <a16:creationId xmlns="" xmlns:a16="http://schemas.microsoft.com/office/drawing/2014/main" id="{FAD3F3CD-0FFB-401D-8A3A-902A26C767BB}"/>
                  </a:ext>
                </a:extLst>
              </p:cNvPr>
              <p:cNvSpPr>
                <a:spLocks noChangeShapeType="1"/>
              </p:cNvSpPr>
              <p:nvPr/>
            </p:nvSpPr>
            <p:spPr bwMode="auto">
              <a:xfrm>
                <a:off x="4482" y="3235"/>
                <a:ext cx="8"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6" name="Line 428">
                <a:extLst>
                  <a:ext uri="{FF2B5EF4-FFF2-40B4-BE49-F238E27FC236}">
                    <a16:creationId xmlns="" xmlns:a16="http://schemas.microsoft.com/office/drawing/2014/main" id="{B719F2DC-87E8-4F72-8830-948EBC186208}"/>
                  </a:ext>
                </a:extLst>
              </p:cNvPr>
              <p:cNvSpPr>
                <a:spLocks noChangeShapeType="1"/>
              </p:cNvSpPr>
              <p:nvPr/>
            </p:nvSpPr>
            <p:spPr bwMode="auto">
              <a:xfrm>
                <a:off x="4480" y="3250"/>
                <a:ext cx="10"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7" name="Line 429">
                <a:extLst>
                  <a:ext uri="{FF2B5EF4-FFF2-40B4-BE49-F238E27FC236}">
                    <a16:creationId xmlns="" xmlns:a16="http://schemas.microsoft.com/office/drawing/2014/main" id="{75698CD0-B49F-4B68-A79E-545C112A8FF0}"/>
                  </a:ext>
                </a:extLst>
              </p:cNvPr>
              <p:cNvSpPr>
                <a:spLocks noChangeShapeType="1"/>
              </p:cNvSpPr>
              <p:nvPr/>
            </p:nvSpPr>
            <p:spPr bwMode="auto">
              <a:xfrm>
                <a:off x="4480" y="3264"/>
                <a:ext cx="10" cy="3"/>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8" name="Line 430">
                <a:extLst>
                  <a:ext uri="{FF2B5EF4-FFF2-40B4-BE49-F238E27FC236}">
                    <a16:creationId xmlns="" xmlns:a16="http://schemas.microsoft.com/office/drawing/2014/main" id="{349553E2-7018-428C-950F-C97CBA9BAD49}"/>
                  </a:ext>
                </a:extLst>
              </p:cNvPr>
              <p:cNvSpPr>
                <a:spLocks noChangeShapeType="1"/>
              </p:cNvSpPr>
              <p:nvPr/>
            </p:nvSpPr>
            <p:spPr bwMode="auto">
              <a:xfrm>
                <a:off x="4480" y="3279"/>
                <a:ext cx="10"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69" name="Line 431">
                <a:extLst>
                  <a:ext uri="{FF2B5EF4-FFF2-40B4-BE49-F238E27FC236}">
                    <a16:creationId xmlns="" xmlns:a16="http://schemas.microsoft.com/office/drawing/2014/main" id="{B7E6A706-19C6-4DD8-8107-CCB12BA4FB93}"/>
                  </a:ext>
                </a:extLst>
              </p:cNvPr>
              <p:cNvSpPr>
                <a:spLocks noChangeShapeType="1"/>
              </p:cNvSpPr>
              <p:nvPr/>
            </p:nvSpPr>
            <p:spPr bwMode="auto">
              <a:xfrm>
                <a:off x="4481" y="3293"/>
                <a:ext cx="9" cy="2"/>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70" name="Line 432">
                <a:extLst>
                  <a:ext uri="{FF2B5EF4-FFF2-40B4-BE49-F238E27FC236}">
                    <a16:creationId xmlns="" xmlns:a16="http://schemas.microsoft.com/office/drawing/2014/main" id="{7699A118-F2EC-4718-B321-3C34539ACDE4}"/>
                  </a:ext>
                </a:extLst>
              </p:cNvPr>
              <p:cNvSpPr>
                <a:spLocks noChangeShapeType="1"/>
              </p:cNvSpPr>
              <p:nvPr/>
            </p:nvSpPr>
            <p:spPr bwMode="auto">
              <a:xfrm>
                <a:off x="4482" y="3307"/>
                <a:ext cx="8" cy="1"/>
              </a:xfrm>
              <a:prstGeom prst="line">
                <a:avLst/>
              </a:prstGeom>
              <a:noFill/>
              <a:ln w="0">
                <a:solidFill>
                  <a:srgbClr val="9F9FB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471" name="Freeform 433">
                <a:extLst>
                  <a:ext uri="{FF2B5EF4-FFF2-40B4-BE49-F238E27FC236}">
                    <a16:creationId xmlns="" xmlns:a16="http://schemas.microsoft.com/office/drawing/2014/main" id="{D78A4368-5F4B-48F5-AFB7-A15072A75B5E}"/>
                  </a:ext>
                </a:extLst>
              </p:cNvPr>
              <p:cNvSpPr>
                <a:spLocks/>
              </p:cNvSpPr>
              <p:nvPr/>
            </p:nvSpPr>
            <p:spPr bwMode="auto">
              <a:xfrm>
                <a:off x="4149" y="3051"/>
                <a:ext cx="37" cy="318"/>
              </a:xfrm>
              <a:custGeom>
                <a:avLst/>
                <a:gdLst>
                  <a:gd name="T0" fmla="*/ 257 w 257"/>
                  <a:gd name="T1" fmla="*/ 0 h 2225"/>
                  <a:gd name="T2" fmla="*/ 257 w 257"/>
                  <a:gd name="T3" fmla="*/ 2225 h 2225"/>
                  <a:gd name="T4" fmla="*/ 0 w 257"/>
                  <a:gd name="T5" fmla="*/ 2225 h 2225"/>
                  <a:gd name="T6" fmla="*/ 0 w 257"/>
                  <a:gd name="T7" fmla="*/ 163 h 2225"/>
                  <a:gd name="T8" fmla="*/ 257 w 257"/>
                  <a:gd name="T9" fmla="*/ 0 h 2225"/>
                </a:gdLst>
                <a:ahLst/>
                <a:cxnLst>
                  <a:cxn ang="0">
                    <a:pos x="T0" y="T1"/>
                  </a:cxn>
                  <a:cxn ang="0">
                    <a:pos x="T2" y="T3"/>
                  </a:cxn>
                  <a:cxn ang="0">
                    <a:pos x="T4" y="T5"/>
                  </a:cxn>
                  <a:cxn ang="0">
                    <a:pos x="T6" y="T7"/>
                  </a:cxn>
                  <a:cxn ang="0">
                    <a:pos x="T8" y="T9"/>
                  </a:cxn>
                </a:cxnLst>
                <a:rect l="0" t="0" r="r" b="b"/>
                <a:pathLst>
                  <a:path w="257" h="2225">
                    <a:moveTo>
                      <a:pt x="257" y="0"/>
                    </a:moveTo>
                    <a:lnTo>
                      <a:pt x="257" y="2225"/>
                    </a:lnTo>
                    <a:lnTo>
                      <a:pt x="0" y="2225"/>
                    </a:lnTo>
                    <a:lnTo>
                      <a:pt x="0" y="163"/>
                    </a:lnTo>
                    <a:lnTo>
                      <a:pt x="257"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sp>
          <p:nvSpPr>
            <p:cNvPr id="235" name="Freeform 434">
              <a:extLst>
                <a:ext uri="{FF2B5EF4-FFF2-40B4-BE49-F238E27FC236}">
                  <a16:creationId xmlns="" xmlns:a16="http://schemas.microsoft.com/office/drawing/2014/main" id="{70CAEDE5-18A1-4333-933E-98F0C8CE61F6}"/>
                </a:ext>
              </a:extLst>
            </p:cNvPr>
            <p:cNvSpPr>
              <a:spLocks/>
            </p:cNvSpPr>
            <p:nvPr/>
          </p:nvSpPr>
          <p:spPr bwMode="auto">
            <a:xfrm>
              <a:off x="4105" y="3075"/>
              <a:ext cx="15" cy="253"/>
            </a:xfrm>
            <a:custGeom>
              <a:avLst/>
              <a:gdLst>
                <a:gd name="T0" fmla="*/ 104 w 104"/>
                <a:gd name="T1" fmla="*/ 0 h 1772"/>
                <a:gd name="T2" fmla="*/ 104 w 104"/>
                <a:gd name="T3" fmla="*/ 1772 h 1772"/>
                <a:gd name="T4" fmla="*/ 0 w 104"/>
                <a:gd name="T5" fmla="*/ 1772 h 1772"/>
                <a:gd name="T6" fmla="*/ 0 w 104"/>
                <a:gd name="T7" fmla="*/ 82 h 1772"/>
                <a:gd name="T8" fmla="*/ 104 w 104"/>
                <a:gd name="T9" fmla="*/ 0 h 1772"/>
              </a:gdLst>
              <a:ahLst/>
              <a:cxnLst>
                <a:cxn ang="0">
                  <a:pos x="T0" y="T1"/>
                </a:cxn>
                <a:cxn ang="0">
                  <a:pos x="T2" y="T3"/>
                </a:cxn>
                <a:cxn ang="0">
                  <a:pos x="T4" y="T5"/>
                </a:cxn>
                <a:cxn ang="0">
                  <a:pos x="T6" y="T7"/>
                </a:cxn>
                <a:cxn ang="0">
                  <a:pos x="T8" y="T9"/>
                </a:cxn>
              </a:cxnLst>
              <a:rect l="0" t="0" r="r" b="b"/>
              <a:pathLst>
                <a:path w="104" h="1772">
                  <a:moveTo>
                    <a:pt x="104" y="0"/>
                  </a:moveTo>
                  <a:lnTo>
                    <a:pt x="104" y="1772"/>
                  </a:lnTo>
                  <a:lnTo>
                    <a:pt x="0" y="1772"/>
                  </a:lnTo>
                  <a:lnTo>
                    <a:pt x="0" y="82"/>
                  </a:lnTo>
                  <a:lnTo>
                    <a:pt x="104"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6" name="Freeform 435">
              <a:extLst>
                <a:ext uri="{FF2B5EF4-FFF2-40B4-BE49-F238E27FC236}">
                  <a16:creationId xmlns="" xmlns:a16="http://schemas.microsoft.com/office/drawing/2014/main" id="{AC1EFD0D-141C-4B70-B274-5F3D08AB8317}"/>
                </a:ext>
              </a:extLst>
            </p:cNvPr>
            <p:cNvSpPr>
              <a:spLocks/>
            </p:cNvSpPr>
            <p:nvPr/>
          </p:nvSpPr>
          <p:spPr bwMode="auto">
            <a:xfrm>
              <a:off x="3995" y="3075"/>
              <a:ext cx="154" cy="294"/>
            </a:xfrm>
            <a:custGeom>
              <a:avLst/>
              <a:gdLst>
                <a:gd name="T0" fmla="*/ 1083 w 1083"/>
                <a:gd name="T1" fmla="*/ 0 h 2058"/>
                <a:gd name="T2" fmla="*/ 1083 w 1083"/>
                <a:gd name="T3" fmla="*/ 2058 h 2058"/>
                <a:gd name="T4" fmla="*/ 0 w 1083"/>
                <a:gd name="T5" fmla="*/ 2058 h 2058"/>
                <a:gd name="T6" fmla="*/ 0 w 1083"/>
                <a:gd name="T7" fmla="*/ 1772 h 2058"/>
                <a:gd name="T8" fmla="*/ 876 w 1083"/>
                <a:gd name="T9" fmla="*/ 1772 h 2058"/>
                <a:gd name="T10" fmla="*/ 876 w 1083"/>
                <a:gd name="T11" fmla="*/ 0 h 2058"/>
                <a:gd name="T12" fmla="*/ 1083 w 1083"/>
                <a:gd name="T13" fmla="*/ 0 h 2058"/>
              </a:gdLst>
              <a:ahLst/>
              <a:cxnLst>
                <a:cxn ang="0">
                  <a:pos x="T0" y="T1"/>
                </a:cxn>
                <a:cxn ang="0">
                  <a:pos x="T2" y="T3"/>
                </a:cxn>
                <a:cxn ang="0">
                  <a:pos x="T4" y="T5"/>
                </a:cxn>
                <a:cxn ang="0">
                  <a:pos x="T6" y="T7"/>
                </a:cxn>
                <a:cxn ang="0">
                  <a:pos x="T8" y="T9"/>
                </a:cxn>
                <a:cxn ang="0">
                  <a:pos x="T10" y="T11"/>
                </a:cxn>
                <a:cxn ang="0">
                  <a:pos x="T12" y="T13"/>
                </a:cxn>
              </a:cxnLst>
              <a:rect l="0" t="0" r="r" b="b"/>
              <a:pathLst>
                <a:path w="1083" h="2058">
                  <a:moveTo>
                    <a:pt x="1083" y="0"/>
                  </a:moveTo>
                  <a:lnTo>
                    <a:pt x="1083" y="2058"/>
                  </a:lnTo>
                  <a:lnTo>
                    <a:pt x="0" y="2058"/>
                  </a:lnTo>
                  <a:lnTo>
                    <a:pt x="0" y="1772"/>
                  </a:lnTo>
                  <a:lnTo>
                    <a:pt x="876" y="1772"/>
                  </a:lnTo>
                  <a:lnTo>
                    <a:pt x="876" y="0"/>
                  </a:lnTo>
                  <a:lnTo>
                    <a:pt x="1083" y="0"/>
                  </a:lnTo>
                  <a:close/>
                </a:path>
              </a:pathLst>
            </a:custGeom>
            <a:solidFill>
              <a:srgbClr val="9F9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7" name="Freeform 436">
              <a:extLst>
                <a:ext uri="{FF2B5EF4-FFF2-40B4-BE49-F238E27FC236}">
                  <a16:creationId xmlns="" xmlns:a16="http://schemas.microsoft.com/office/drawing/2014/main" id="{15F841DF-B4E6-4505-98CB-7D1CC6247F63}"/>
                </a:ext>
              </a:extLst>
            </p:cNvPr>
            <p:cNvSpPr>
              <a:spLocks/>
            </p:cNvSpPr>
            <p:nvPr/>
          </p:nvSpPr>
          <p:spPr bwMode="auto">
            <a:xfrm>
              <a:off x="4121" y="3314"/>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8" name="Freeform 437">
              <a:extLst>
                <a:ext uri="{FF2B5EF4-FFF2-40B4-BE49-F238E27FC236}">
                  <a16:creationId xmlns="" xmlns:a16="http://schemas.microsoft.com/office/drawing/2014/main" id="{85C0B532-3351-4211-844D-1C85C8A36463}"/>
                </a:ext>
              </a:extLst>
            </p:cNvPr>
            <p:cNvSpPr>
              <a:spLocks/>
            </p:cNvSpPr>
            <p:nvPr/>
          </p:nvSpPr>
          <p:spPr bwMode="auto">
            <a:xfrm>
              <a:off x="4121" y="3297"/>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39" name="Freeform 438">
              <a:extLst>
                <a:ext uri="{FF2B5EF4-FFF2-40B4-BE49-F238E27FC236}">
                  <a16:creationId xmlns="" xmlns:a16="http://schemas.microsoft.com/office/drawing/2014/main" id="{CC93C928-C682-45F1-BF53-B22A333D0A55}"/>
                </a:ext>
              </a:extLst>
            </p:cNvPr>
            <p:cNvSpPr>
              <a:spLocks/>
            </p:cNvSpPr>
            <p:nvPr/>
          </p:nvSpPr>
          <p:spPr bwMode="auto">
            <a:xfrm>
              <a:off x="4121" y="3279"/>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0" name="Freeform 439">
              <a:extLst>
                <a:ext uri="{FF2B5EF4-FFF2-40B4-BE49-F238E27FC236}">
                  <a16:creationId xmlns="" xmlns:a16="http://schemas.microsoft.com/office/drawing/2014/main" id="{ADD98417-1DB0-4B3B-8F8A-CDDF55A14AF2}"/>
                </a:ext>
              </a:extLst>
            </p:cNvPr>
            <p:cNvSpPr>
              <a:spLocks/>
            </p:cNvSpPr>
            <p:nvPr/>
          </p:nvSpPr>
          <p:spPr bwMode="auto">
            <a:xfrm>
              <a:off x="4121" y="3262"/>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1" name="Freeform 440">
              <a:extLst>
                <a:ext uri="{FF2B5EF4-FFF2-40B4-BE49-F238E27FC236}">
                  <a16:creationId xmlns="" xmlns:a16="http://schemas.microsoft.com/office/drawing/2014/main" id="{A1801B68-C268-4252-A05D-00FC716481B9}"/>
                </a:ext>
              </a:extLst>
            </p:cNvPr>
            <p:cNvSpPr>
              <a:spLocks/>
            </p:cNvSpPr>
            <p:nvPr/>
          </p:nvSpPr>
          <p:spPr bwMode="auto">
            <a:xfrm>
              <a:off x="4121" y="3244"/>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2" name="Freeform 441">
              <a:extLst>
                <a:ext uri="{FF2B5EF4-FFF2-40B4-BE49-F238E27FC236}">
                  <a16:creationId xmlns="" xmlns:a16="http://schemas.microsoft.com/office/drawing/2014/main" id="{691CDFF9-C899-4E94-8176-D5E474EA9B53}"/>
                </a:ext>
              </a:extLst>
            </p:cNvPr>
            <p:cNvSpPr>
              <a:spLocks/>
            </p:cNvSpPr>
            <p:nvPr/>
          </p:nvSpPr>
          <p:spPr bwMode="auto">
            <a:xfrm>
              <a:off x="4121" y="3226"/>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3" name="Freeform 442">
              <a:extLst>
                <a:ext uri="{FF2B5EF4-FFF2-40B4-BE49-F238E27FC236}">
                  <a16:creationId xmlns="" xmlns:a16="http://schemas.microsoft.com/office/drawing/2014/main" id="{CDF319B1-75D8-4F49-B4B3-B7C506572A93}"/>
                </a:ext>
              </a:extLst>
            </p:cNvPr>
            <p:cNvSpPr>
              <a:spLocks/>
            </p:cNvSpPr>
            <p:nvPr/>
          </p:nvSpPr>
          <p:spPr bwMode="auto">
            <a:xfrm>
              <a:off x="4121" y="3208"/>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4" name="Freeform 443">
              <a:extLst>
                <a:ext uri="{FF2B5EF4-FFF2-40B4-BE49-F238E27FC236}">
                  <a16:creationId xmlns="" xmlns:a16="http://schemas.microsoft.com/office/drawing/2014/main" id="{50A8E7C1-2E97-4CB4-A729-894499034CCA}"/>
                </a:ext>
              </a:extLst>
            </p:cNvPr>
            <p:cNvSpPr>
              <a:spLocks/>
            </p:cNvSpPr>
            <p:nvPr/>
          </p:nvSpPr>
          <p:spPr bwMode="auto">
            <a:xfrm>
              <a:off x="4121" y="3191"/>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5" name="Freeform 444">
              <a:extLst>
                <a:ext uri="{FF2B5EF4-FFF2-40B4-BE49-F238E27FC236}">
                  <a16:creationId xmlns="" xmlns:a16="http://schemas.microsoft.com/office/drawing/2014/main" id="{7399CD3B-E510-49B0-99E1-99289D9121E5}"/>
                </a:ext>
              </a:extLst>
            </p:cNvPr>
            <p:cNvSpPr>
              <a:spLocks/>
            </p:cNvSpPr>
            <p:nvPr/>
          </p:nvSpPr>
          <p:spPr bwMode="auto">
            <a:xfrm>
              <a:off x="4121" y="3173"/>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6" name="Freeform 445">
              <a:extLst>
                <a:ext uri="{FF2B5EF4-FFF2-40B4-BE49-F238E27FC236}">
                  <a16:creationId xmlns="" xmlns:a16="http://schemas.microsoft.com/office/drawing/2014/main" id="{0CDB631E-E309-425A-A2D0-353167085453}"/>
                </a:ext>
              </a:extLst>
            </p:cNvPr>
            <p:cNvSpPr>
              <a:spLocks/>
            </p:cNvSpPr>
            <p:nvPr/>
          </p:nvSpPr>
          <p:spPr bwMode="auto">
            <a:xfrm>
              <a:off x="4121" y="3156"/>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7" name="Freeform 446">
              <a:extLst>
                <a:ext uri="{FF2B5EF4-FFF2-40B4-BE49-F238E27FC236}">
                  <a16:creationId xmlns="" xmlns:a16="http://schemas.microsoft.com/office/drawing/2014/main" id="{F70B97E5-9095-4459-8EBD-594EFCF03B98}"/>
                </a:ext>
              </a:extLst>
            </p:cNvPr>
            <p:cNvSpPr>
              <a:spLocks/>
            </p:cNvSpPr>
            <p:nvPr/>
          </p:nvSpPr>
          <p:spPr bwMode="auto">
            <a:xfrm>
              <a:off x="4121" y="3138"/>
              <a:ext cx="27" cy="12"/>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8" name="Freeform 447">
              <a:extLst>
                <a:ext uri="{FF2B5EF4-FFF2-40B4-BE49-F238E27FC236}">
                  <a16:creationId xmlns="" xmlns:a16="http://schemas.microsoft.com/office/drawing/2014/main" id="{C0E27BB6-DDAD-4759-977C-137C9B22A4E2}"/>
                </a:ext>
              </a:extLst>
            </p:cNvPr>
            <p:cNvSpPr>
              <a:spLocks/>
            </p:cNvSpPr>
            <p:nvPr/>
          </p:nvSpPr>
          <p:spPr bwMode="auto">
            <a:xfrm>
              <a:off x="4121" y="3121"/>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49" name="Freeform 448">
              <a:extLst>
                <a:ext uri="{FF2B5EF4-FFF2-40B4-BE49-F238E27FC236}">
                  <a16:creationId xmlns="" xmlns:a16="http://schemas.microsoft.com/office/drawing/2014/main" id="{2BDFB620-080E-4128-9219-34A488DA2071}"/>
                </a:ext>
              </a:extLst>
            </p:cNvPr>
            <p:cNvSpPr>
              <a:spLocks/>
            </p:cNvSpPr>
            <p:nvPr/>
          </p:nvSpPr>
          <p:spPr bwMode="auto">
            <a:xfrm>
              <a:off x="4121" y="3103"/>
              <a:ext cx="27" cy="11"/>
            </a:xfrm>
            <a:custGeom>
              <a:avLst/>
              <a:gdLst>
                <a:gd name="T0" fmla="*/ 186 w 186"/>
                <a:gd name="T1" fmla="*/ 0 h 81"/>
                <a:gd name="T2" fmla="*/ 132 w 186"/>
                <a:gd name="T3" fmla="*/ 81 h 81"/>
                <a:gd name="T4" fmla="*/ 53 w 186"/>
                <a:gd name="T5" fmla="*/ 81 h 81"/>
                <a:gd name="T6" fmla="*/ 0 w 186"/>
                <a:gd name="T7" fmla="*/ 0 h 81"/>
                <a:gd name="T8" fmla="*/ 186 w 186"/>
                <a:gd name="T9" fmla="*/ 0 h 81"/>
              </a:gdLst>
              <a:ahLst/>
              <a:cxnLst>
                <a:cxn ang="0">
                  <a:pos x="T0" y="T1"/>
                </a:cxn>
                <a:cxn ang="0">
                  <a:pos x="T2" y="T3"/>
                </a:cxn>
                <a:cxn ang="0">
                  <a:pos x="T4" y="T5"/>
                </a:cxn>
                <a:cxn ang="0">
                  <a:pos x="T6" y="T7"/>
                </a:cxn>
                <a:cxn ang="0">
                  <a:pos x="T8" y="T9"/>
                </a:cxn>
              </a:cxnLst>
              <a:rect l="0" t="0" r="r" b="b"/>
              <a:pathLst>
                <a:path w="186" h="81">
                  <a:moveTo>
                    <a:pt x="186" y="0"/>
                  </a:moveTo>
                  <a:lnTo>
                    <a:pt x="132" y="81"/>
                  </a:lnTo>
                  <a:lnTo>
                    <a:pt x="53" y="81"/>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0" name="Freeform 449">
              <a:extLst>
                <a:ext uri="{FF2B5EF4-FFF2-40B4-BE49-F238E27FC236}">
                  <a16:creationId xmlns="" xmlns:a16="http://schemas.microsoft.com/office/drawing/2014/main" id="{703FE83D-7542-4166-B12C-E14632D0C89F}"/>
                </a:ext>
              </a:extLst>
            </p:cNvPr>
            <p:cNvSpPr>
              <a:spLocks/>
            </p:cNvSpPr>
            <p:nvPr/>
          </p:nvSpPr>
          <p:spPr bwMode="auto">
            <a:xfrm>
              <a:off x="4121" y="3085"/>
              <a:ext cx="27" cy="12"/>
            </a:xfrm>
            <a:custGeom>
              <a:avLst/>
              <a:gdLst>
                <a:gd name="T0" fmla="*/ 186 w 186"/>
                <a:gd name="T1" fmla="*/ 0 h 82"/>
                <a:gd name="T2" fmla="*/ 132 w 186"/>
                <a:gd name="T3" fmla="*/ 82 h 82"/>
                <a:gd name="T4" fmla="*/ 53 w 186"/>
                <a:gd name="T5" fmla="*/ 82 h 82"/>
                <a:gd name="T6" fmla="*/ 0 w 186"/>
                <a:gd name="T7" fmla="*/ 0 h 82"/>
                <a:gd name="T8" fmla="*/ 186 w 186"/>
                <a:gd name="T9" fmla="*/ 0 h 82"/>
              </a:gdLst>
              <a:ahLst/>
              <a:cxnLst>
                <a:cxn ang="0">
                  <a:pos x="T0" y="T1"/>
                </a:cxn>
                <a:cxn ang="0">
                  <a:pos x="T2" y="T3"/>
                </a:cxn>
                <a:cxn ang="0">
                  <a:pos x="T4" y="T5"/>
                </a:cxn>
                <a:cxn ang="0">
                  <a:pos x="T6" y="T7"/>
                </a:cxn>
                <a:cxn ang="0">
                  <a:pos x="T8" y="T9"/>
                </a:cxn>
              </a:cxnLst>
              <a:rect l="0" t="0" r="r" b="b"/>
              <a:pathLst>
                <a:path w="186" h="82">
                  <a:moveTo>
                    <a:pt x="186" y="0"/>
                  </a:moveTo>
                  <a:lnTo>
                    <a:pt x="132" y="82"/>
                  </a:lnTo>
                  <a:lnTo>
                    <a:pt x="53" y="82"/>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1" name="Freeform 450">
              <a:extLst>
                <a:ext uri="{FF2B5EF4-FFF2-40B4-BE49-F238E27FC236}">
                  <a16:creationId xmlns="" xmlns:a16="http://schemas.microsoft.com/office/drawing/2014/main" id="{65E725EC-6F87-4C2C-AC17-FEBBF4E939D3}"/>
                </a:ext>
              </a:extLst>
            </p:cNvPr>
            <p:cNvSpPr>
              <a:spLocks/>
            </p:cNvSpPr>
            <p:nvPr/>
          </p:nvSpPr>
          <p:spPr bwMode="auto">
            <a:xfrm>
              <a:off x="3980" y="3328"/>
              <a:ext cx="15" cy="41"/>
            </a:xfrm>
            <a:custGeom>
              <a:avLst/>
              <a:gdLst>
                <a:gd name="T0" fmla="*/ 103 w 103"/>
                <a:gd name="T1" fmla="*/ 0 h 283"/>
                <a:gd name="T2" fmla="*/ 103 w 103"/>
                <a:gd name="T3" fmla="*/ 283 h 283"/>
                <a:gd name="T4" fmla="*/ 0 w 103"/>
                <a:gd name="T5" fmla="*/ 283 h 283"/>
                <a:gd name="T6" fmla="*/ 0 w 103"/>
                <a:gd name="T7" fmla="*/ 50 h 283"/>
                <a:gd name="T8" fmla="*/ 103 w 103"/>
                <a:gd name="T9" fmla="*/ 0 h 283"/>
              </a:gdLst>
              <a:ahLst/>
              <a:cxnLst>
                <a:cxn ang="0">
                  <a:pos x="T0" y="T1"/>
                </a:cxn>
                <a:cxn ang="0">
                  <a:pos x="T2" y="T3"/>
                </a:cxn>
                <a:cxn ang="0">
                  <a:pos x="T4" y="T5"/>
                </a:cxn>
                <a:cxn ang="0">
                  <a:pos x="T6" y="T7"/>
                </a:cxn>
                <a:cxn ang="0">
                  <a:pos x="T8" y="T9"/>
                </a:cxn>
              </a:cxnLst>
              <a:rect l="0" t="0" r="r" b="b"/>
              <a:pathLst>
                <a:path w="103" h="283">
                  <a:moveTo>
                    <a:pt x="103" y="0"/>
                  </a:moveTo>
                  <a:lnTo>
                    <a:pt x="103" y="283"/>
                  </a:lnTo>
                  <a:lnTo>
                    <a:pt x="0" y="283"/>
                  </a:lnTo>
                  <a:lnTo>
                    <a:pt x="0" y="50"/>
                  </a:lnTo>
                  <a:lnTo>
                    <a:pt x="103" y="0"/>
                  </a:lnTo>
                  <a:close/>
                </a:path>
              </a:pathLst>
            </a:custGeom>
            <a:solidFill>
              <a:srgbClr val="7F7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52" name="Rectangle 451">
              <a:extLst>
                <a:ext uri="{FF2B5EF4-FFF2-40B4-BE49-F238E27FC236}">
                  <a16:creationId xmlns="" xmlns:a16="http://schemas.microsoft.com/office/drawing/2014/main" id="{2E2E56CD-B7E2-4F2D-A4B7-F67D55CE29BC}"/>
                </a:ext>
              </a:extLst>
            </p:cNvPr>
            <p:cNvSpPr>
              <a:spLocks noChangeArrowheads="1"/>
            </p:cNvSpPr>
            <p:nvPr/>
          </p:nvSpPr>
          <p:spPr bwMode="auto">
            <a:xfrm>
              <a:off x="411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3" name="Rectangle 452">
              <a:extLst>
                <a:ext uri="{FF2B5EF4-FFF2-40B4-BE49-F238E27FC236}">
                  <a16:creationId xmlns="" xmlns:a16="http://schemas.microsoft.com/office/drawing/2014/main" id="{3689CFD5-A6F4-44E9-AE7E-16D2F0399768}"/>
                </a:ext>
              </a:extLst>
            </p:cNvPr>
            <p:cNvSpPr>
              <a:spLocks noChangeArrowheads="1"/>
            </p:cNvSpPr>
            <p:nvPr/>
          </p:nvSpPr>
          <p:spPr bwMode="auto">
            <a:xfrm>
              <a:off x="410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4" name="Rectangle 453">
              <a:extLst>
                <a:ext uri="{FF2B5EF4-FFF2-40B4-BE49-F238E27FC236}">
                  <a16:creationId xmlns="" xmlns:a16="http://schemas.microsoft.com/office/drawing/2014/main" id="{69055F06-12C6-4219-B94A-E389AE1C7F5D}"/>
                </a:ext>
              </a:extLst>
            </p:cNvPr>
            <p:cNvSpPr>
              <a:spLocks noChangeArrowheads="1"/>
            </p:cNvSpPr>
            <p:nvPr/>
          </p:nvSpPr>
          <p:spPr bwMode="auto">
            <a:xfrm>
              <a:off x="4092"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5" name="Rectangle 454">
              <a:extLst>
                <a:ext uri="{FF2B5EF4-FFF2-40B4-BE49-F238E27FC236}">
                  <a16:creationId xmlns="" xmlns:a16="http://schemas.microsoft.com/office/drawing/2014/main" id="{A382776C-1A90-4ABD-899B-00DB4CD44479}"/>
                </a:ext>
              </a:extLst>
            </p:cNvPr>
            <p:cNvSpPr>
              <a:spLocks noChangeArrowheads="1"/>
            </p:cNvSpPr>
            <p:nvPr/>
          </p:nvSpPr>
          <p:spPr bwMode="auto">
            <a:xfrm>
              <a:off x="4044"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6" name="Rectangle 455">
              <a:extLst>
                <a:ext uri="{FF2B5EF4-FFF2-40B4-BE49-F238E27FC236}">
                  <a16:creationId xmlns="" xmlns:a16="http://schemas.microsoft.com/office/drawing/2014/main" id="{BAFEFACB-D15D-44D5-AEFA-FEAC226421DA}"/>
                </a:ext>
              </a:extLst>
            </p:cNvPr>
            <p:cNvSpPr>
              <a:spLocks noChangeArrowheads="1"/>
            </p:cNvSpPr>
            <p:nvPr/>
          </p:nvSpPr>
          <p:spPr bwMode="auto">
            <a:xfrm>
              <a:off x="403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7" name="Rectangle 456">
              <a:extLst>
                <a:ext uri="{FF2B5EF4-FFF2-40B4-BE49-F238E27FC236}">
                  <a16:creationId xmlns="" xmlns:a16="http://schemas.microsoft.com/office/drawing/2014/main" id="{8E8AEEF3-26DC-410E-9EE1-BEAC428B0753}"/>
                </a:ext>
              </a:extLst>
            </p:cNvPr>
            <p:cNvSpPr>
              <a:spLocks noChangeArrowheads="1"/>
            </p:cNvSpPr>
            <p:nvPr/>
          </p:nvSpPr>
          <p:spPr bwMode="auto">
            <a:xfrm>
              <a:off x="402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8" name="Rectangle 457">
              <a:extLst>
                <a:ext uri="{FF2B5EF4-FFF2-40B4-BE49-F238E27FC236}">
                  <a16:creationId xmlns="" xmlns:a16="http://schemas.microsoft.com/office/drawing/2014/main" id="{BEF5D449-C784-4790-BFFB-D9E18A865ADE}"/>
                </a:ext>
              </a:extLst>
            </p:cNvPr>
            <p:cNvSpPr>
              <a:spLocks noChangeArrowheads="1"/>
            </p:cNvSpPr>
            <p:nvPr/>
          </p:nvSpPr>
          <p:spPr bwMode="auto">
            <a:xfrm>
              <a:off x="4012"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59" name="Rectangle 458">
              <a:extLst>
                <a:ext uri="{FF2B5EF4-FFF2-40B4-BE49-F238E27FC236}">
                  <a16:creationId xmlns="" xmlns:a16="http://schemas.microsoft.com/office/drawing/2014/main" id="{8D4D14D9-89F0-48DE-9DFE-610284C82D6A}"/>
                </a:ext>
              </a:extLst>
            </p:cNvPr>
            <p:cNvSpPr>
              <a:spLocks noChangeArrowheads="1"/>
            </p:cNvSpPr>
            <p:nvPr/>
          </p:nvSpPr>
          <p:spPr bwMode="auto">
            <a:xfrm>
              <a:off x="399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0" name="Rectangle 459">
              <a:extLst>
                <a:ext uri="{FF2B5EF4-FFF2-40B4-BE49-F238E27FC236}">
                  <a16:creationId xmlns="" xmlns:a16="http://schemas.microsoft.com/office/drawing/2014/main" id="{C3A0758D-D33E-4E1B-A699-75E3A51577C4}"/>
                </a:ext>
              </a:extLst>
            </p:cNvPr>
            <p:cNvSpPr>
              <a:spLocks noChangeArrowheads="1"/>
            </p:cNvSpPr>
            <p:nvPr/>
          </p:nvSpPr>
          <p:spPr bwMode="auto">
            <a:xfrm>
              <a:off x="4076"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1" name="Rectangle 460">
              <a:extLst>
                <a:ext uri="{FF2B5EF4-FFF2-40B4-BE49-F238E27FC236}">
                  <a16:creationId xmlns="" xmlns:a16="http://schemas.microsoft.com/office/drawing/2014/main" id="{E60F272A-22FE-42CE-82C2-44740333D914}"/>
                </a:ext>
              </a:extLst>
            </p:cNvPr>
            <p:cNvSpPr>
              <a:spLocks noChangeArrowheads="1"/>
            </p:cNvSpPr>
            <p:nvPr/>
          </p:nvSpPr>
          <p:spPr bwMode="auto">
            <a:xfrm>
              <a:off x="4068"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2" name="Rectangle 461">
              <a:extLst>
                <a:ext uri="{FF2B5EF4-FFF2-40B4-BE49-F238E27FC236}">
                  <a16:creationId xmlns="" xmlns:a16="http://schemas.microsoft.com/office/drawing/2014/main" id="{D09FF380-E856-4834-8314-BB2D4A1068BA}"/>
                </a:ext>
              </a:extLst>
            </p:cNvPr>
            <p:cNvSpPr>
              <a:spLocks noChangeArrowheads="1"/>
            </p:cNvSpPr>
            <p:nvPr/>
          </p:nvSpPr>
          <p:spPr bwMode="auto">
            <a:xfrm>
              <a:off x="4060" y="3330"/>
              <a:ext cx="1"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3" name="Rectangle 462">
              <a:extLst>
                <a:ext uri="{FF2B5EF4-FFF2-40B4-BE49-F238E27FC236}">
                  <a16:creationId xmlns="" xmlns:a16="http://schemas.microsoft.com/office/drawing/2014/main" id="{64EB0B6A-1421-4548-8C58-062EF356F75F}"/>
                </a:ext>
              </a:extLst>
            </p:cNvPr>
            <p:cNvSpPr>
              <a:spLocks noChangeArrowheads="1"/>
            </p:cNvSpPr>
            <p:nvPr/>
          </p:nvSpPr>
          <p:spPr bwMode="auto">
            <a:xfrm>
              <a:off x="4123" y="334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4" name="Rectangle 463">
              <a:extLst>
                <a:ext uri="{FF2B5EF4-FFF2-40B4-BE49-F238E27FC236}">
                  <a16:creationId xmlns="" xmlns:a16="http://schemas.microsoft.com/office/drawing/2014/main" id="{65A32746-9386-42F8-AA3F-D0BB4D62F90E}"/>
                </a:ext>
              </a:extLst>
            </p:cNvPr>
            <p:cNvSpPr>
              <a:spLocks noChangeArrowheads="1"/>
            </p:cNvSpPr>
            <p:nvPr/>
          </p:nvSpPr>
          <p:spPr bwMode="auto">
            <a:xfrm>
              <a:off x="4123" y="3330"/>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5" name="Rectangle 464">
              <a:extLst>
                <a:ext uri="{FF2B5EF4-FFF2-40B4-BE49-F238E27FC236}">
                  <a16:creationId xmlns="" xmlns:a16="http://schemas.microsoft.com/office/drawing/2014/main" id="{03C59D51-B4B7-483B-B2FE-4002B3DE6B0B}"/>
                </a:ext>
              </a:extLst>
            </p:cNvPr>
            <p:cNvSpPr>
              <a:spLocks noChangeArrowheads="1"/>
            </p:cNvSpPr>
            <p:nvPr/>
          </p:nvSpPr>
          <p:spPr bwMode="auto">
            <a:xfrm>
              <a:off x="4474" y="3147"/>
              <a:ext cx="1" cy="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6" name="Rectangle 465">
              <a:extLst>
                <a:ext uri="{FF2B5EF4-FFF2-40B4-BE49-F238E27FC236}">
                  <a16:creationId xmlns="" xmlns:a16="http://schemas.microsoft.com/office/drawing/2014/main" id="{61E9EB69-CC6C-4E06-ADA2-0DE4E2BEEC3A}"/>
                </a:ext>
              </a:extLst>
            </p:cNvPr>
            <p:cNvSpPr>
              <a:spLocks noChangeArrowheads="1"/>
            </p:cNvSpPr>
            <p:nvPr/>
          </p:nvSpPr>
          <p:spPr bwMode="auto">
            <a:xfrm>
              <a:off x="4347" y="3107"/>
              <a:ext cx="1"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7" name="Freeform 466">
              <a:extLst>
                <a:ext uri="{FF2B5EF4-FFF2-40B4-BE49-F238E27FC236}">
                  <a16:creationId xmlns="" xmlns:a16="http://schemas.microsoft.com/office/drawing/2014/main" id="{5D73BF3C-FA39-47A1-85EC-B5DEB87BF5C4}"/>
                </a:ext>
              </a:extLst>
            </p:cNvPr>
            <p:cNvSpPr>
              <a:spLocks/>
            </p:cNvSpPr>
            <p:nvPr/>
          </p:nvSpPr>
          <p:spPr bwMode="auto">
            <a:xfrm>
              <a:off x="3995" y="3361"/>
              <a:ext cx="536" cy="41"/>
            </a:xfrm>
            <a:custGeom>
              <a:avLst/>
              <a:gdLst>
                <a:gd name="T0" fmla="*/ 0 w 3755"/>
                <a:gd name="T1" fmla="*/ 48 h 284"/>
                <a:gd name="T2" fmla="*/ 1336 w 3755"/>
                <a:gd name="T3" fmla="*/ 46 h 284"/>
                <a:gd name="T4" fmla="*/ 3472 w 3755"/>
                <a:gd name="T5" fmla="*/ 0 h 284"/>
                <a:gd name="T6" fmla="*/ 3755 w 3755"/>
                <a:gd name="T7" fmla="*/ 284 h 284"/>
                <a:gd name="T8" fmla="*/ 3480 w 3755"/>
                <a:gd name="T9" fmla="*/ 281 h 284"/>
                <a:gd name="T10" fmla="*/ 3294 w 3755"/>
                <a:gd name="T11" fmla="*/ 98 h 284"/>
                <a:gd name="T12" fmla="*/ 1336 w 3755"/>
                <a:gd name="T13" fmla="*/ 137 h 284"/>
                <a:gd name="T14" fmla="*/ 100 w 3755"/>
                <a:gd name="T15" fmla="*/ 137 h 284"/>
                <a:gd name="T16" fmla="*/ 0 w 3755"/>
                <a:gd name="T17" fmla="*/ 4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5" h="284">
                  <a:moveTo>
                    <a:pt x="0" y="48"/>
                  </a:moveTo>
                  <a:lnTo>
                    <a:pt x="1336" y="46"/>
                  </a:lnTo>
                  <a:lnTo>
                    <a:pt x="3472" y="0"/>
                  </a:lnTo>
                  <a:lnTo>
                    <a:pt x="3755" y="284"/>
                  </a:lnTo>
                  <a:lnTo>
                    <a:pt x="3480" y="281"/>
                  </a:lnTo>
                  <a:lnTo>
                    <a:pt x="3294" y="98"/>
                  </a:lnTo>
                  <a:lnTo>
                    <a:pt x="1336" y="137"/>
                  </a:lnTo>
                  <a:lnTo>
                    <a:pt x="100" y="137"/>
                  </a:lnTo>
                  <a:lnTo>
                    <a:pt x="0"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68" name="Rectangle 467">
              <a:extLst>
                <a:ext uri="{FF2B5EF4-FFF2-40B4-BE49-F238E27FC236}">
                  <a16:creationId xmlns="" xmlns:a16="http://schemas.microsoft.com/office/drawing/2014/main" id="{EA96AA0F-91C1-4072-9C23-4E3CE1BD7D53}"/>
                </a:ext>
              </a:extLst>
            </p:cNvPr>
            <p:cNvSpPr>
              <a:spLocks noChangeArrowheads="1"/>
            </p:cNvSpPr>
            <p:nvPr/>
          </p:nvSpPr>
          <p:spPr bwMode="auto">
            <a:xfrm>
              <a:off x="4466" y="3338"/>
              <a:ext cx="16" cy="24"/>
            </a:xfrm>
            <a:prstGeom prst="rect">
              <a:avLst/>
            </a:prstGeom>
            <a:solidFill>
              <a:srgbClr val="5F5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269" name="Freeform 468">
              <a:extLst>
                <a:ext uri="{FF2B5EF4-FFF2-40B4-BE49-F238E27FC236}">
                  <a16:creationId xmlns="" xmlns:a16="http://schemas.microsoft.com/office/drawing/2014/main" id="{FB555C99-3892-4852-89AB-806C6BB72CD7}"/>
                </a:ext>
              </a:extLst>
            </p:cNvPr>
            <p:cNvSpPr>
              <a:spLocks/>
            </p:cNvSpPr>
            <p:nvPr/>
          </p:nvSpPr>
          <p:spPr bwMode="auto">
            <a:xfrm>
              <a:off x="4468" y="3337"/>
              <a:ext cx="18" cy="23"/>
            </a:xfrm>
            <a:custGeom>
              <a:avLst/>
              <a:gdLst>
                <a:gd name="T0" fmla="*/ 128 w 128"/>
                <a:gd name="T1" fmla="*/ 0 h 160"/>
                <a:gd name="T2" fmla="*/ 127 w 128"/>
                <a:gd name="T3" fmla="*/ 76 h 160"/>
                <a:gd name="T4" fmla="*/ 77 w 128"/>
                <a:gd name="T5" fmla="*/ 76 h 160"/>
                <a:gd name="T6" fmla="*/ 0 w 128"/>
                <a:gd name="T7" fmla="*/ 160 h 160"/>
                <a:gd name="T8" fmla="*/ 0 w 128"/>
                <a:gd name="T9" fmla="*/ 0 h 160"/>
                <a:gd name="T10" fmla="*/ 128 w 128"/>
                <a:gd name="T11" fmla="*/ 0 h 160"/>
              </a:gdLst>
              <a:ahLst/>
              <a:cxnLst>
                <a:cxn ang="0">
                  <a:pos x="T0" y="T1"/>
                </a:cxn>
                <a:cxn ang="0">
                  <a:pos x="T2" y="T3"/>
                </a:cxn>
                <a:cxn ang="0">
                  <a:pos x="T4" y="T5"/>
                </a:cxn>
                <a:cxn ang="0">
                  <a:pos x="T6" y="T7"/>
                </a:cxn>
                <a:cxn ang="0">
                  <a:pos x="T8" y="T9"/>
                </a:cxn>
                <a:cxn ang="0">
                  <a:pos x="T10" y="T11"/>
                </a:cxn>
              </a:cxnLst>
              <a:rect l="0" t="0" r="r" b="b"/>
              <a:pathLst>
                <a:path w="128" h="160">
                  <a:moveTo>
                    <a:pt x="128" y="0"/>
                  </a:moveTo>
                  <a:lnTo>
                    <a:pt x="127" y="76"/>
                  </a:lnTo>
                  <a:lnTo>
                    <a:pt x="77" y="76"/>
                  </a:lnTo>
                  <a:lnTo>
                    <a:pt x="0" y="160"/>
                  </a:lnTo>
                  <a:lnTo>
                    <a:pt x="0" y="0"/>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0" name="Freeform 469">
              <a:extLst>
                <a:ext uri="{FF2B5EF4-FFF2-40B4-BE49-F238E27FC236}">
                  <a16:creationId xmlns="" xmlns:a16="http://schemas.microsoft.com/office/drawing/2014/main" id="{2DE530B5-F1FA-4B98-8423-4E5F86A9E0ED}"/>
                </a:ext>
              </a:extLst>
            </p:cNvPr>
            <p:cNvSpPr>
              <a:spLocks/>
            </p:cNvSpPr>
            <p:nvPr/>
          </p:nvSpPr>
          <p:spPr bwMode="auto">
            <a:xfrm>
              <a:off x="4359" y="3329"/>
              <a:ext cx="179" cy="9"/>
            </a:xfrm>
            <a:custGeom>
              <a:avLst/>
              <a:gdLst>
                <a:gd name="T0" fmla="*/ 0 w 1251"/>
                <a:gd name="T1" fmla="*/ 3 h 64"/>
                <a:gd name="T2" fmla="*/ 700 w 1251"/>
                <a:gd name="T3" fmla="*/ 0 h 64"/>
                <a:gd name="T4" fmla="*/ 1251 w 1251"/>
                <a:gd name="T5" fmla="*/ 26 h 64"/>
                <a:gd name="T6" fmla="*/ 1251 w 1251"/>
                <a:gd name="T7" fmla="*/ 64 h 64"/>
                <a:gd name="T8" fmla="*/ 636 w 1251"/>
                <a:gd name="T9" fmla="*/ 64 h 64"/>
                <a:gd name="T10" fmla="*/ 0 w 1251"/>
                <a:gd name="T11" fmla="*/ 61 h 64"/>
                <a:gd name="T12" fmla="*/ 0 w 1251"/>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251" h="64">
                  <a:moveTo>
                    <a:pt x="0" y="3"/>
                  </a:moveTo>
                  <a:lnTo>
                    <a:pt x="700" y="0"/>
                  </a:lnTo>
                  <a:lnTo>
                    <a:pt x="1251" y="26"/>
                  </a:lnTo>
                  <a:lnTo>
                    <a:pt x="1251" y="64"/>
                  </a:lnTo>
                  <a:lnTo>
                    <a:pt x="636" y="64"/>
                  </a:lnTo>
                  <a:lnTo>
                    <a:pt x="0" y="6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271" name="Freeform 470">
              <a:extLst>
                <a:ext uri="{FF2B5EF4-FFF2-40B4-BE49-F238E27FC236}">
                  <a16:creationId xmlns="" xmlns:a16="http://schemas.microsoft.com/office/drawing/2014/main" id="{CAAA1AF7-CF4D-483C-887C-BF4733F817F2}"/>
                </a:ext>
              </a:extLst>
            </p:cNvPr>
            <p:cNvSpPr>
              <a:spLocks/>
            </p:cNvSpPr>
            <p:nvPr/>
          </p:nvSpPr>
          <p:spPr bwMode="auto">
            <a:xfrm>
              <a:off x="4459" y="3330"/>
              <a:ext cx="79" cy="8"/>
            </a:xfrm>
            <a:custGeom>
              <a:avLst/>
              <a:gdLst>
                <a:gd name="T0" fmla="*/ 0 w 552"/>
                <a:gd name="T1" fmla="*/ 0 h 57"/>
                <a:gd name="T2" fmla="*/ 0 w 552"/>
                <a:gd name="T3" fmla="*/ 57 h 57"/>
                <a:gd name="T4" fmla="*/ 552 w 552"/>
                <a:gd name="T5" fmla="*/ 57 h 57"/>
                <a:gd name="T6" fmla="*/ 552 w 552"/>
                <a:gd name="T7" fmla="*/ 26 h 57"/>
                <a:gd name="T8" fmla="*/ 0 w 552"/>
                <a:gd name="T9" fmla="*/ 0 h 57"/>
              </a:gdLst>
              <a:ahLst/>
              <a:cxnLst>
                <a:cxn ang="0">
                  <a:pos x="T0" y="T1"/>
                </a:cxn>
                <a:cxn ang="0">
                  <a:pos x="T2" y="T3"/>
                </a:cxn>
                <a:cxn ang="0">
                  <a:pos x="T4" y="T5"/>
                </a:cxn>
                <a:cxn ang="0">
                  <a:pos x="T6" y="T7"/>
                </a:cxn>
                <a:cxn ang="0">
                  <a:pos x="T8" y="T9"/>
                </a:cxn>
              </a:cxnLst>
              <a:rect l="0" t="0" r="r" b="b"/>
              <a:pathLst>
                <a:path w="552" h="57">
                  <a:moveTo>
                    <a:pt x="0" y="0"/>
                  </a:moveTo>
                  <a:lnTo>
                    <a:pt x="0" y="57"/>
                  </a:lnTo>
                  <a:lnTo>
                    <a:pt x="552" y="57"/>
                  </a:lnTo>
                  <a:lnTo>
                    <a:pt x="552" y="26"/>
                  </a:lnTo>
                  <a:lnTo>
                    <a:pt x="0" y="0"/>
                  </a:lnTo>
                  <a:close/>
                </a:path>
              </a:pathLst>
            </a:custGeom>
            <a:solidFill>
              <a:srgbClr val="5F5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sp>
        <p:nvSpPr>
          <p:cNvPr id="472" name="Oval 471">
            <a:extLst>
              <a:ext uri="{FF2B5EF4-FFF2-40B4-BE49-F238E27FC236}">
                <a16:creationId xmlns="" xmlns:a16="http://schemas.microsoft.com/office/drawing/2014/main" id="{93627611-AFCF-493F-AD35-07C9569ABF20}"/>
              </a:ext>
            </a:extLst>
          </p:cNvPr>
          <p:cNvSpPr>
            <a:spLocks noChangeArrowheads="1"/>
          </p:cNvSpPr>
          <p:nvPr/>
        </p:nvSpPr>
        <p:spPr bwMode="auto">
          <a:xfrm rot="19412383">
            <a:off x="7664470" y="3959044"/>
            <a:ext cx="259766" cy="597253"/>
          </a:xfrm>
          <a:prstGeom prst="ellipse">
            <a:avLst/>
          </a:prstGeom>
          <a:solidFill>
            <a:srgbClr val="DDDDD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sp>
        <p:nvSpPr>
          <p:cNvPr id="473" name="Oval 472">
            <a:extLst>
              <a:ext uri="{FF2B5EF4-FFF2-40B4-BE49-F238E27FC236}">
                <a16:creationId xmlns="" xmlns:a16="http://schemas.microsoft.com/office/drawing/2014/main" id="{9EA9037D-D3FC-43FC-9F0A-068C1CFADB57}"/>
              </a:ext>
            </a:extLst>
          </p:cNvPr>
          <p:cNvSpPr>
            <a:spLocks noChangeArrowheads="1"/>
          </p:cNvSpPr>
          <p:nvPr/>
        </p:nvSpPr>
        <p:spPr bwMode="auto">
          <a:xfrm rot="19412383">
            <a:off x="7664470" y="3959044"/>
            <a:ext cx="259766" cy="597253"/>
          </a:xfrm>
          <a:prstGeom prst="ellipse">
            <a:avLst/>
          </a:prstGeom>
          <a:solidFill>
            <a:srgbClr val="EAEAEA"/>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363"/>
            <a:endParaRPr lang="en-US" sz="2160">
              <a:solidFill>
                <a:srgbClr val="616265"/>
              </a:solidFill>
            </a:endParaRPr>
          </a:p>
        </p:txBody>
      </p:sp>
      <p:sp>
        <p:nvSpPr>
          <p:cNvPr id="474" name="Text Box 473">
            <a:extLst>
              <a:ext uri="{FF2B5EF4-FFF2-40B4-BE49-F238E27FC236}">
                <a16:creationId xmlns="" xmlns:a16="http://schemas.microsoft.com/office/drawing/2014/main" id="{D1D745F7-8097-4844-AF99-00AB59F03943}"/>
              </a:ext>
            </a:extLst>
          </p:cNvPr>
          <p:cNvSpPr txBox="1">
            <a:spLocks noChangeArrowheads="1"/>
          </p:cNvSpPr>
          <p:nvPr/>
        </p:nvSpPr>
        <p:spPr bwMode="auto">
          <a:xfrm>
            <a:off x="6459265" y="3278184"/>
            <a:ext cx="2419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8A0752"/>
                </a:solidFill>
              </a:rPr>
              <a:t>Internet broadband </a:t>
            </a:r>
          </a:p>
          <a:p>
            <a:pPr defTabSz="914363"/>
            <a:r>
              <a:rPr lang="en-US" altLang="en-US" sz="2000" dirty="0">
                <a:solidFill>
                  <a:srgbClr val="8A0752"/>
                </a:solidFill>
              </a:rPr>
              <a:t>communications</a:t>
            </a:r>
          </a:p>
        </p:txBody>
      </p:sp>
      <p:sp>
        <p:nvSpPr>
          <p:cNvPr id="475" name="AutoShape 474">
            <a:extLst>
              <a:ext uri="{FF2B5EF4-FFF2-40B4-BE49-F238E27FC236}">
                <a16:creationId xmlns="" xmlns:a16="http://schemas.microsoft.com/office/drawing/2014/main" id="{0D962FE7-5223-43EB-87F7-45BCDC6A998F}"/>
              </a:ext>
            </a:extLst>
          </p:cNvPr>
          <p:cNvSpPr>
            <a:spLocks noChangeArrowheads="1"/>
          </p:cNvSpPr>
          <p:nvPr/>
        </p:nvSpPr>
        <p:spPr bwMode="auto">
          <a:xfrm>
            <a:off x="5856015" y="1173903"/>
            <a:ext cx="1631950" cy="550962"/>
          </a:xfrm>
          <a:prstGeom prst="cube">
            <a:avLst>
              <a:gd name="adj" fmla="val 1666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3"/>
            <a:r>
              <a:rPr lang="en-US" altLang="en-US" sz="2400" b="1">
                <a:solidFill>
                  <a:srgbClr val="616265"/>
                </a:solidFill>
                <a:effectLst>
                  <a:outerShdw blurRad="38100" dist="38100" dir="2700000" algn="tl">
                    <a:srgbClr val="C0C0C0"/>
                  </a:outerShdw>
                </a:effectLst>
              </a:rPr>
              <a:t>Market</a:t>
            </a:r>
          </a:p>
        </p:txBody>
      </p:sp>
      <p:sp>
        <p:nvSpPr>
          <p:cNvPr id="476" name="Text Box 475">
            <a:extLst>
              <a:ext uri="{FF2B5EF4-FFF2-40B4-BE49-F238E27FC236}">
                <a16:creationId xmlns="" xmlns:a16="http://schemas.microsoft.com/office/drawing/2014/main" id="{0DD13530-377E-4B28-BAD2-2902F001798D}"/>
              </a:ext>
            </a:extLst>
          </p:cNvPr>
          <p:cNvSpPr txBox="1">
            <a:spLocks noChangeArrowheads="1"/>
          </p:cNvSpPr>
          <p:nvPr/>
        </p:nvSpPr>
        <p:spPr bwMode="auto">
          <a:xfrm>
            <a:off x="6776766" y="3865559"/>
            <a:ext cx="198002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363"/>
            <a:r>
              <a:rPr lang="en-US" altLang="en-US" sz="2000" dirty="0">
                <a:solidFill>
                  <a:srgbClr val="191C1F"/>
                </a:solidFill>
              </a:rPr>
              <a:t>Sequim Marine </a:t>
            </a:r>
            <a:br>
              <a:rPr lang="en-US" altLang="en-US" sz="2000" dirty="0">
                <a:solidFill>
                  <a:srgbClr val="191C1F"/>
                </a:solidFill>
              </a:rPr>
            </a:br>
            <a:r>
              <a:rPr lang="en-US" altLang="en-US" sz="2000" dirty="0">
                <a:solidFill>
                  <a:srgbClr val="191C1F"/>
                </a:solidFill>
              </a:rPr>
              <a:t>Sciences Lab </a:t>
            </a:r>
          </a:p>
          <a:p>
            <a:pPr defTabSz="914363"/>
            <a:r>
              <a:rPr lang="en-US" altLang="en-US" sz="2000" dirty="0">
                <a:solidFill>
                  <a:srgbClr val="191C1F"/>
                </a:solidFill>
              </a:rPr>
              <a:t>0.3 MW DR</a:t>
            </a:r>
          </a:p>
          <a:p>
            <a:pPr defTabSz="914363"/>
            <a:r>
              <a:rPr lang="en-US" altLang="en-US" sz="2000" dirty="0">
                <a:solidFill>
                  <a:srgbClr val="191C1F"/>
                </a:solidFill>
              </a:rPr>
              <a:t>0.5 MW DG</a:t>
            </a:r>
          </a:p>
        </p:txBody>
      </p:sp>
      <p:grpSp>
        <p:nvGrpSpPr>
          <p:cNvPr id="477" name="Group 476">
            <a:extLst>
              <a:ext uri="{FF2B5EF4-FFF2-40B4-BE49-F238E27FC236}">
                <a16:creationId xmlns="" xmlns:a16="http://schemas.microsoft.com/office/drawing/2014/main" id="{31144423-A6ED-46BC-B1DA-98D9DDC90A85}"/>
              </a:ext>
            </a:extLst>
          </p:cNvPr>
          <p:cNvGrpSpPr>
            <a:grpSpLocks/>
          </p:cNvGrpSpPr>
          <p:nvPr/>
        </p:nvGrpSpPr>
        <p:grpSpPr bwMode="auto">
          <a:xfrm>
            <a:off x="8883378" y="1795459"/>
            <a:ext cx="1963737" cy="1884362"/>
            <a:chOff x="4283" y="1531"/>
            <a:chExt cx="1237" cy="1187"/>
          </a:xfrm>
        </p:grpSpPr>
        <p:sp>
          <p:nvSpPr>
            <p:cNvPr id="478" name="AutoShape 477">
              <a:extLst>
                <a:ext uri="{FF2B5EF4-FFF2-40B4-BE49-F238E27FC236}">
                  <a16:creationId xmlns="" xmlns:a16="http://schemas.microsoft.com/office/drawing/2014/main" id="{9044F562-7B44-4403-80AB-90AAE1C8B69F}"/>
                </a:ext>
              </a:extLst>
            </p:cNvPr>
            <p:cNvSpPr>
              <a:spLocks noChangeArrowheads="1"/>
            </p:cNvSpPr>
            <p:nvPr/>
          </p:nvSpPr>
          <p:spPr bwMode="auto">
            <a:xfrm rot="733930">
              <a:off x="4795" y="1531"/>
              <a:ext cx="137" cy="710"/>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479" name="AutoShape 478">
              <a:extLst>
                <a:ext uri="{FF2B5EF4-FFF2-40B4-BE49-F238E27FC236}">
                  <a16:creationId xmlns="" xmlns:a16="http://schemas.microsoft.com/office/drawing/2014/main" id="{2B43935E-9762-40C3-85AE-139720609870}"/>
                </a:ext>
              </a:extLst>
            </p:cNvPr>
            <p:cNvSpPr>
              <a:spLocks noChangeArrowheads="1"/>
            </p:cNvSpPr>
            <p:nvPr/>
          </p:nvSpPr>
          <p:spPr bwMode="auto">
            <a:xfrm rot="-1441978">
              <a:off x="5179" y="1699"/>
              <a:ext cx="137" cy="710"/>
            </a:xfrm>
            <a:prstGeom prst="triangle">
              <a:avLst>
                <a:gd name="adj" fmla="val 100000"/>
              </a:avLst>
            </a:prstGeom>
            <a:gradFill rotWithShape="0">
              <a:gsLst>
                <a:gs pos="0">
                  <a:srgbClr val="037F7B"/>
                </a:gs>
                <a:gs pos="100000">
                  <a:srgbClr val="037F7B">
                    <a:gamma/>
                    <a:tint val="3372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nvGrpSpPr>
            <p:cNvPr id="480" name="Group 479">
              <a:extLst>
                <a:ext uri="{FF2B5EF4-FFF2-40B4-BE49-F238E27FC236}">
                  <a16:creationId xmlns="" xmlns:a16="http://schemas.microsoft.com/office/drawing/2014/main" id="{9EA6C437-741F-4228-85DE-43000E70C209}"/>
                </a:ext>
              </a:extLst>
            </p:cNvPr>
            <p:cNvGrpSpPr>
              <a:grpSpLocks/>
            </p:cNvGrpSpPr>
            <p:nvPr/>
          </p:nvGrpSpPr>
          <p:grpSpPr bwMode="auto">
            <a:xfrm>
              <a:off x="4283" y="2013"/>
              <a:ext cx="1237" cy="705"/>
              <a:chOff x="4067" y="1941"/>
              <a:chExt cx="1237" cy="705"/>
            </a:xfrm>
          </p:grpSpPr>
          <p:grpSp>
            <p:nvGrpSpPr>
              <p:cNvPr id="481" name="Group 480">
                <a:extLst>
                  <a:ext uri="{FF2B5EF4-FFF2-40B4-BE49-F238E27FC236}">
                    <a16:creationId xmlns="" xmlns:a16="http://schemas.microsoft.com/office/drawing/2014/main" id="{9BB4C8A6-3602-43C0-BCCC-2BB4D65F410A}"/>
                  </a:ext>
                </a:extLst>
              </p:cNvPr>
              <p:cNvGrpSpPr>
                <a:grpSpLocks/>
              </p:cNvGrpSpPr>
              <p:nvPr/>
            </p:nvGrpSpPr>
            <p:grpSpPr bwMode="auto">
              <a:xfrm>
                <a:off x="4791" y="1941"/>
                <a:ext cx="513" cy="705"/>
                <a:chOff x="4740" y="2034"/>
                <a:chExt cx="513" cy="705"/>
              </a:xfrm>
            </p:grpSpPr>
            <p:grpSp>
              <p:nvGrpSpPr>
                <p:cNvPr id="586" name="Group 481">
                  <a:extLst>
                    <a:ext uri="{FF2B5EF4-FFF2-40B4-BE49-F238E27FC236}">
                      <a16:creationId xmlns="" xmlns:a16="http://schemas.microsoft.com/office/drawing/2014/main" id="{E5E97938-1467-4659-881D-B55133D0BB3F}"/>
                    </a:ext>
                  </a:extLst>
                </p:cNvPr>
                <p:cNvGrpSpPr>
                  <a:grpSpLocks/>
                </p:cNvGrpSpPr>
                <p:nvPr/>
              </p:nvGrpSpPr>
              <p:grpSpPr bwMode="auto">
                <a:xfrm>
                  <a:off x="4740" y="2034"/>
                  <a:ext cx="310" cy="405"/>
                  <a:chOff x="4740" y="2034"/>
                  <a:chExt cx="310" cy="405"/>
                </a:xfrm>
              </p:grpSpPr>
              <p:sp>
                <p:nvSpPr>
                  <p:cNvPr id="595" name="AutoShape 482">
                    <a:extLst>
                      <a:ext uri="{FF2B5EF4-FFF2-40B4-BE49-F238E27FC236}">
                        <a16:creationId xmlns="" xmlns:a16="http://schemas.microsoft.com/office/drawing/2014/main" id="{1D3BEE1F-0DDC-40A4-B768-E61DF9C0A781}"/>
                      </a:ext>
                    </a:extLst>
                  </p:cNvPr>
                  <p:cNvSpPr>
                    <a:spLocks noChangeArrowheads="1"/>
                  </p:cNvSpPr>
                  <p:nvPr/>
                </p:nvSpPr>
                <p:spPr bwMode="auto">
                  <a:xfrm>
                    <a:off x="4740" y="2034"/>
                    <a:ext cx="180" cy="15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6" name="Rectangle 483">
                    <a:extLst>
                      <a:ext uri="{FF2B5EF4-FFF2-40B4-BE49-F238E27FC236}">
                        <a16:creationId xmlns="" xmlns:a16="http://schemas.microsoft.com/office/drawing/2014/main" id="{ED5B6BE5-BE68-4DC7-A52A-8EB68FD1653C}"/>
                      </a:ext>
                    </a:extLst>
                  </p:cNvPr>
                  <p:cNvSpPr>
                    <a:spLocks noChangeArrowheads="1"/>
                  </p:cNvSpPr>
                  <p:nvPr/>
                </p:nvSpPr>
                <p:spPr bwMode="auto">
                  <a:xfrm>
                    <a:off x="4875" y="2100"/>
                    <a:ext cx="44" cy="261"/>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7" name="AutoShape 484">
                    <a:extLst>
                      <a:ext uri="{FF2B5EF4-FFF2-40B4-BE49-F238E27FC236}">
                        <a16:creationId xmlns="" xmlns:a16="http://schemas.microsoft.com/office/drawing/2014/main" id="{5ED74BA6-70C8-41AD-922A-2D52C26DB7B7}"/>
                      </a:ext>
                    </a:extLst>
                  </p:cNvPr>
                  <p:cNvSpPr>
                    <a:spLocks noChangeArrowheads="1"/>
                  </p:cNvSpPr>
                  <p:nvPr/>
                </p:nvSpPr>
                <p:spPr bwMode="auto">
                  <a:xfrm rot="-8783902">
                    <a:off x="4870" y="2285"/>
                    <a:ext cx="180" cy="154"/>
                  </a:xfrm>
                  <a:custGeom>
                    <a:avLst/>
                    <a:gdLst>
                      <a:gd name="G0" fmla="+- 4905 0 0"/>
                      <a:gd name="G1" fmla="+- -9412936 0 0"/>
                      <a:gd name="G2" fmla="+- 0 0 -9412936"/>
                      <a:gd name="T0" fmla="*/ 0 256 1"/>
                      <a:gd name="T1" fmla="*/ 180 256 1"/>
                      <a:gd name="G3" fmla="+- -9412936 T0 T1"/>
                      <a:gd name="T2" fmla="*/ 0 256 1"/>
                      <a:gd name="T3" fmla="*/ 90 256 1"/>
                      <a:gd name="G4" fmla="+- -9412936 T2 T3"/>
                      <a:gd name="G5" fmla="*/ G4 2 1"/>
                      <a:gd name="T4" fmla="*/ 90 256 1"/>
                      <a:gd name="T5" fmla="*/ 0 256 1"/>
                      <a:gd name="G6" fmla="+- -9412936 T4 T5"/>
                      <a:gd name="G7" fmla="*/ G6 2 1"/>
                      <a:gd name="G8" fmla="abs -941293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905"/>
                      <a:gd name="G18" fmla="*/ 4905 1 2"/>
                      <a:gd name="G19" fmla="+- G18 5400 0"/>
                      <a:gd name="G20" fmla="cos G19 -9412936"/>
                      <a:gd name="G21" fmla="sin G19 -9412936"/>
                      <a:gd name="G22" fmla="+- G20 10800 0"/>
                      <a:gd name="G23" fmla="+- G21 10800 0"/>
                      <a:gd name="G24" fmla="+- 10800 0 G20"/>
                      <a:gd name="G25" fmla="+- 4905 10800 0"/>
                      <a:gd name="G26" fmla="?: G9 G17 G25"/>
                      <a:gd name="G27" fmla="?: G9 0 21600"/>
                      <a:gd name="G28" fmla="cos 10800 -9412936"/>
                      <a:gd name="G29" fmla="sin 10800 -9412936"/>
                      <a:gd name="G30" fmla="sin 4905 -9412936"/>
                      <a:gd name="G31" fmla="+- G28 10800 0"/>
                      <a:gd name="G32" fmla="+- G29 10800 0"/>
                      <a:gd name="G33" fmla="+- G30 10800 0"/>
                      <a:gd name="G34" fmla="?: G4 0 G31"/>
                      <a:gd name="G35" fmla="?: -9412936 G34 0"/>
                      <a:gd name="G36" fmla="?: G6 G35 G31"/>
                      <a:gd name="G37" fmla="+- 21600 0 G36"/>
                      <a:gd name="G38" fmla="?: G4 0 G33"/>
                      <a:gd name="G39" fmla="?: -9412936 G38 G32"/>
                      <a:gd name="G40" fmla="?: G6 G39 0"/>
                      <a:gd name="G41" fmla="?: G4 G32 21600"/>
                      <a:gd name="G42" fmla="?: G6 G41 G33"/>
                      <a:gd name="T12" fmla="*/ 10800 w 21600"/>
                      <a:gd name="T13" fmla="*/ 0 h 21600"/>
                      <a:gd name="T14" fmla="*/ 4476 w 21600"/>
                      <a:gd name="T15" fmla="*/ 6143 h 21600"/>
                      <a:gd name="T16" fmla="*/ 10800 w 21600"/>
                      <a:gd name="T17" fmla="*/ 5895 h 21600"/>
                      <a:gd name="T18" fmla="*/ 17124 w 21600"/>
                      <a:gd name="T19" fmla="*/ 61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850" y="7891"/>
                        </a:moveTo>
                        <a:cubicBezTo>
                          <a:pt x="7774" y="6636"/>
                          <a:pt x="9241" y="5895"/>
                          <a:pt x="10800" y="5895"/>
                        </a:cubicBezTo>
                        <a:cubicBezTo>
                          <a:pt x="12358" y="5895"/>
                          <a:pt x="13825" y="6636"/>
                          <a:pt x="14749" y="7891"/>
                        </a:cubicBezTo>
                        <a:lnTo>
                          <a:pt x="19496" y="4395"/>
                        </a:lnTo>
                        <a:cubicBezTo>
                          <a:pt x="17460" y="1631"/>
                          <a:pt x="14232" y="0"/>
                          <a:pt x="10799" y="0"/>
                        </a:cubicBezTo>
                        <a:cubicBezTo>
                          <a:pt x="7367" y="0"/>
                          <a:pt x="4139" y="1631"/>
                          <a:pt x="2103" y="4395"/>
                        </a:cubicBezTo>
                        <a:close/>
                      </a:path>
                    </a:pathLst>
                  </a:cu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nvGrpSpPr>
                <p:cNvPr id="587" name="Group 485">
                  <a:extLst>
                    <a:ext uri="{FF2B5EF4-FFF2-40B4-BE49-F238E27FC236}">
                      <a16:creationId xmlns="" xmlns:a16="http://schemas.microsoft.com/office/drawing/2014/main" id="{188C9934-8878-4E0C-B8DE-46C7DC78A683}"/>
                    </a:ext>
                  </a:extLst>
                </p:cNvPr>
                <p:cNvGrpSpPr>
                  <a:grpSpLocks/>
                </p:cNvGrpSpPr>
                <p:nvPr/>
              </p:nvGrpSpPr>
              <p:grpSpPr bwMode="auto">
                <a:xfrm>
                  <a:off x="4977" y="2370"/>
                  <a:ext cx="276" cy="186"/>
                  <a:chOff x="4977" y="2370"/>
                  <a:chExt cx="276" cy="186"/>
                </a:xfrm>
              </p:grpSpPr>
              <p:grpSp>
                <p:nvGrpSpPr>
                  <p:cNvPr id="591" name="Group 486">
                    <a:extLst>
                      <a:ext uri="{FF2B5EF4-FFF2-40B4-BE49-F238E27FC236}">
                        <a16:creationId xmlns="" xmlns:a16="http://schemas.microsoft.com/office/drawing/2014/main" id="{26E24392-9D8D-48E4-B37B-2E9FCA1114FE}"/>
                      </a:ext>
                    </a:extLst>
                  </p:cNvPr>
                  <p:cNvGrpSpPr>
                    <a:grpSpLocks/>
                  </p:cNvGrpSpPr>
                  <p:nvPr/>
                </p:nvGrpSpPr>
                <p:grpSpPr bwMode="auto">
                  <a:xfrm flipH="1">
                    <a:off x="4977" y="2370"/>
                    <a:ext cx="276" cy="186"/>
                    <a:chOff x="5094" y="486"/>
                    <a:chExt cx="276" cy="186"/>
                  </a:xfrm>
                </p:grpSpPr>
                <p:sp>
                  <p:nvSpPr>
                    <p:cNvPr id="593" name="Oval 487">
                      <a:extLst>
                        <a:ext uri="{FF2B5EF4-FFF2-40B4-BE49-F238E27FC236}">
                          <a16:creationId xmlns="" xmlns:a16="http://schemas.microsoft.com/office/drawing/2014/main" id="{643DD9AD-2038-4523-9613-8F066D564982}"/>
                        </a:ext>
                      </a:extLst>
                    </p:cNvPr>
                    <p:cNvSpPr>
                      <a:spLocks noChangeArrowheads="1"/>
                    </p:cNvSpPr>
                    <p:nvPr/>
                  </p:nvSpPr>
                  <p:spPr bwMode="auto">
                    <a:xfrm>
                      <a:off x="5094" y="486"/>
                      <a:ext cx="192" cy="186"/>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4" name="Rectangle 488">
                      <a:extLst>
                        <a:ext uri="{FF2B5EF4-FFF2-40B4-BE49-F238E27FC236}">
                          <a16:creationId xmlns="" xmlns:a16="http://schemas.microsoft.com/office/drawing/2014/main" id="{43D7D445-D035-4DAA-A2C4-1E0E4956B39C}"/>
                        </a:ext>
                      </a:extLst>
                    </p:cNvPr>
                    <p:cNvSpPr>
                      <a:spLocks noChangeArrowheads="1"/>
                    </p:cNvSpPr>
                    <p:nvPr/>
                  </p:nvSpPr>
                  <p:spPr bwMode="auto">
                    <a:xfrm>
                      <a:off x="5196" y="486"/>
                      <a:ext cx="174" cy="90"/>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sp>
                <p:nvSpPr>
                  <p:cNvPr id="592" name="Rectangle 489">
                    <a:extLst>
                      <a:ext uri="{FF2B5EF4-FFF2-40B4-BE49-F238E27FC236}">
                        <a16:creationId xmlns="" xmlns:a16="http://schemas.microsoft.com/office/drawing/2014/main" id="{2AA8BF3D-7551-4870-B593-AEFB94F720D1}"/>
                      </a:ext>
                    </a:extLst>
                  </p:cNvPr>
                  <p:cNvSpPr>
                    <a:spLocks noChangeArrowheads="1"/>
                  </p:cNvSpPr>
                  <p:nvPr/>
                </p:nvSpPr>
                <p:spPr bwMode="auto">
                  <a:xfrm>
                    <a:off x="5127" y="2376"/>
                    <a:ext cx="29" cy="69"/>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nvGrpSpPr>
                <p:cNvPr id="588" name="Group 490">
                  <a:extLst>
                    <a:ext uri="{FF2B5EF4-FFF2-40B4-BE49-F238E27FC236}">
                      <a16:creationId xmlns="" xmlns:a16="http://schemas.microsoft.com/office/drawing/2014/main" id="{DB41B451-76C0-474D-8665-3D57A03917B8}"/>
                    </a:ext>
                  </a:extLst>
                </p:cNvPr>
                <p:cNvGrpSpPr>
                  <a:grpSpLocks/>
                </p:cNvGrpSpPr>
                <p:nvPr/>
              </p:nvGrpSpPr>
              <p:grpSpPr bwMode="auto">
                <a:xfrm>
                  <a:off x="5130" y="2448"/>
                  <a:ext cx="50" cy="291"/>
                  <a:chOff x="5124" y="2436"/>
                  <a:chExt cx="50" cy="291"/>
                </a:xfrm>
              </p:grpSpPr>
              <p:sp>
                <p:nvSpPr>
                  <p:cNvPr id="589" name="Oval 491">
                    <a:extLst>
                      <a:ext uri="{FF2B5EF4-FFF2-40B4-BE49-F238E27FC236}">
                        <a16:creationId xmlns="" xmlns:a16="http://schemas.microsoft.com/office/drawing/2014/main" id="{3381DCB8-E01B-420C-82C8-3D3736D18F8D}"/>
                      </a:ext>
                    </a:extLst>
                  </p:cNvPr>
                  <p:cNvSpPr>
                    <a:spLocks noChangeArrowheads="1"/>
                  </p:cNvSpPr>
                  <p:nvPr/>
                </p:nvSpPr>
                <p:spPr bwMode="auto">
                  <a:xfrm>
                    <a:off x="5124" y="2436"/>
                    <a:ext cx="50" cy="47"/>
                  </a:xfrm>
                  <a:prstGeom prst="ellipse">
                    <a:avLst/>
                  </a:prstGeom>
                  <a:solidFill>
                    <a:srgbClr val="000099"/>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sp>
                <p:nvSpPr>
                  <p:cNvPr id="590" name="Rectangle 492">
                    <a:extLst>
                      <a:ext uri="{FF2B5EF4-FFF2-40B4-BE49-F238E27FC236}">
                        <a16:creationId xmlns="" xmlns:a16="http://schemas.microsoft.com/office/drawing/2014/main" id="{E1E46431-EC91-4B93-A11C-CC6381EB858B}"/>
                      </a:ext>
                    </a:extLst>
                  </p:cNvPr>
                  <p:cNvSpPr>
                    <a:spLocks noChangeArrowheads="1"/>
                  </p:cNvSpPr>
                  <p:nvPr/>
                </p:nvSpPr>
                <p:spPr bwMode="auto">
                  <a:xfrm>
                    <a:off x="5130" y="2469"/>
                    <a:ext cx="38" cy="258"/>
                  </a:xfrm>
                  <a:prstGeom prst="rect">
                    <a:avLst/>
                  </a:prstGeom>
                  <a:solidFill>
                    <a:srgbClr val="0000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grpSp>
            <p:nvGrpSpPr>
              <p:cNvPr id="482" name="Group 493">
                <a:extLst>
                  <a:ext uri="{FF2B5EF4-FFF2-40B4-BE49-F238E27FC236}">
                    <a16:creationId xmlns="" xmlns:a16="http://schemas.microsoft.com/office/drawing/2014/main" id="{09963754-3A1A-464D-BF43-C785AD659FFE}"/>
                  </a:ext>
                </a:extLst>
              </p:cNvPr>
              <p:cNvGrpSpPr>
                <a:grpSpLocks/>
              </p:cNvGrpSpPr>
              <p:nvPr/>
            </p:nvGrpSpPr>
            <p:grpSpPr bwMode="auto">
              <a:xfrm flipH="1">
                <a:off x="4067" y="2012"/>
                <a:ext cx="830" cy="267"/>
                <a:chOff x="887" y="680"/>
                <a:chExt cx="1100" cy="471"/>
              </a:xfrm>
            </p:grpSpPr>
            <p:sp>
              <p:nvSpPr>
                <p:cNvPr id="484" name="Freeform 494">
                  <a:extLst>
                    <a:ext uri="{FF2B5EF4-FFF2-40B4-BE49-F238E27FC236}">
                      <a16:creationId xmlns="" xmlns:a16="http://schemas.microsoft.com/office/drawing/2014/main" id="{45157258-D52B-457C-8CB3-B636F88979A6}"/>
                    </a:ext>
                  </a:extLst>
                </p:cNvPr>
                <p:cNvSpPr>
                  <a:spLocks/>
                </p:cNvSpPr>
                <p:nvPr/>
              </p:nvSpPr>
              <p:spPr bwMode="auto">
                <a:xfrm>
                  <a:off x="1006" y="911"/>
                  <a:ext cx="981" cy="176"/>
                </a:xfrm>
                <a:custGeom>
                  <a:avLst/>
                  <a:gdLst>
                    <a:gd name="T0" fmla="*/ 24 w 981"/>
                    <a:gd name="T1" fmla="*/ 56 h 176"/>
                    <a:gd name="T2" fmla="*/ 24 w 981"/>
                    <a:gd name="T3" fmla="*/ 104 h 176"/>
                    <a:gd name="T4" fmla="*/ 24 w 981"/>
                    <a:gd name="T5" fmla="*/ 136 h 176"/>
                    <a:gd name="T6" fmla="*/ 48 w 981"/>
                    <a:gd name="T7" fmla="*/ 160 h 176"/>
                    <a:gd name="T8" fmla="*/ 88 w 981"/>
                    <a:gd name="T9" fmla="*/ 160 h 176"/>
                    <a:gd name="T10" fmla="*/ 128 w 981"/>
                    <a:gd name="T11" fmla="*/ 152 h 176"/>
                    <a:gd name="T12" fmla="*/ 160 w 981"/>
                    <a:gd name="T13" fmla="*/ 144 h 176"/>
                    <a:gd name="T14" fmla="*/ 200 w 981"/>
                    <a:gd name="T15" fmla="*/ 152 h 176"/>
                    <a:gd name="T16" fmla="*/ 240 w 981"/>
                    <a:gd name="T17" fmla="*/ 160 h 176"/>
                    <a:gd name="T18" fmla="*/ 272 w 981"/>
                    <a:gd name="T19" fmla="*/ 152 h 176"/>
                    <a:gd name="T20" fmla="*/ 303 w 981"/>
                    <a:gd name="T21" fmla="*/ 136 h 176"/>
                    <a:gd name="T22" fmla="*/ 335 w 981"/>
                    <a:gd name="T23" fmla="*/ 160 h 176"/>
                    <a:gd name="T24" fmla="*/ 359 w 981"/>
                    <a:gd name="T25" fmla="*/ 176 h 176"/>
                    <a:gd name="T26" fmla="*/ 391 w 981"/>
                    <a:gd name="T27" fmla="*/ 176 h 176"/>
                    <a:gd name="T28" fmla="*/ 407 w 981"/>
                    <a:gd name="T29" fmla="*/ 152 h 176"/>
                    <a:gd name="T30" fmla="*/ 447 w 981"/>
                    <a:gd name="T31" fmla="*/ 168 h 176"/>
                    <a:gd name="T32" fmla="*/ 479 w 981"/>
                    <a:gd name="T33" fmla="*/ 168 h 176"/>
                    <a:gd name="T34" fmla="*/ 511 w 981"/>
                    <a:gd name="T35" fmla="*/ 160 h 176"/>
                    <a:gd name="T36" fmla="*/ 543 w 981"/>
                    <a:gd name="T37" fmla="*/ 152 h 176"/>
                    <a:gd name="T38" fmla="*/ 574 w 981"/>
                    <a:gd name="T39" fmla="*/ 144 h 176"/>
                    <a:gd name="T40" fmla="*/ 614 w 981"/>
                    <a:gd name="T41" fmla="*/ 152 h 176"/>
                    <a:gd name="T42" fmla="*/ 654 w 981"/>
                    <a:gd name="T43" fmla="*/ 152 h 176"/>
                    <a:gd name="T44" fmla="*/ 686 w 981"/>
                    <a:gd name="T45" fmla="*/ 160 h 176"/>
                    <a:gd name="T46" fmla="*/ 726 w 981"/>
                    <a:gd name="T47" fmla="*/ 160 h 176"/>
                    <a:gd name="T48" fmla="*/ 758 w 981"/>
                    <a:gd name="T49" fmla="*/ 152 h 176"/>
                    <a:gd name="T50" fmla="*/ 798 w 981"/>
                    <a:gd name="T51" fmla="*/ 160 h 176"/>
                    <a:gd name="T52" fmla="*/ 838 w 981"/>
                    <a:gd name="T53" fmla="*/ 160 h 176"/>
                    <a:gd name="T54" fmla="*/ 870 w 981"/>
                    <a:gd name="T55" fmla="*/ 168 h 176"/>
                    <a:gd name="T56" fmla="*/ 901 w 981"/>
                    <a:gd name="T57" fmla="*/ 160 h 176"/>
                    <a:gd name="T58" fmla="*/ 925 w 981"/>
                    <a:gd name="T59" fmla="*/ 128 h 176"/>
                    <a:gd name="T60" fmla="*/ 949 w 981"/>
                    <a:gd name="T61" fmla="*/ 88 h 176"/>
                    <a:gd name="T62" fmla="*/ 965 w 981"/>
                    <a:gd name="T63" fmla="*/ 48 h 176"/>
                    <a:gd name="T64" fmla="*/ 981 w 981"/>
                    <a:gd name="T65" fmla="*/ 8 h 176"/>
                    <a:gd name="T66" fmla="*/ 941 w 981"/>
                    <a:gd name="T67" fmla="*/ 8 h 176"/>
                    <a:gd name="T68" fmla="*/ 909 w 981"/>
                    <a:gd name="T69" fmla="*/ 8 h 176"/>
                    <a:gd name="T70" fmla="*/ 901 w 981"/>
                    <a:gd name="T71" fmla="*/ 40 h 176"/>
                    <a:gd name="T72" fmla="*/ 877 w 981"/>
                    <a:gd name="T73" fmla="*/ 40 h 176"/>
                    <a:gd name="T74" fmla="*/ 830 w 981"/>
                    <a:gd name="T75" fmla="*/ 40 h 176"/>
                    <a:gd name="T76" fmla="*/ 790 w 981"/>
                    <a:gd name="T77" fmla="*/ 40 h 176"/>
                    <a:gd name="T78" fmla="*/ 750 w 981"/>
                    <a:gd name="T79" fmla="*/ 40 h 176"/>
                    <a:gd name="T80" fmla="*/ 702 w 981"/>
                    <a:gd name="T81" fmla="*/ 40 h 176"/>
                    <a:gd name="T82" fmla="*/ 662 w 981"/>
                    <a:gd name="T83" fmla="*/ 32 h 176"/>
                    <a:gd name="T84" fmla="*/ 630 w 981"/>
                    <a:gd name="T85" fmla="*/ 32 h 176"/>
                    <a:gd name="T86" fmla="*/ 582 w 981"/>
                    <a:gd name="T87" fmla="*/ 32 h 176"/>
                    <a:gd name="T88" fmla="*/ 543 w 981"/>
                    <a:gd name="T89" fmla="*/ 32 h 176"/>
                    <a:gd name="T90" fmla="*/ 495 w 981"/>
                    <a:gd name="T91" fmla="*/ 32 h 176"/>
                    <a:gd name="T92" fmla="*/ 455 w 981"/>
                    <a:gd name="T93" fmla="*/ 32 h 176"/>
                    <a:gd name="T94" fmla="*/ 415 w 981"/>
                    <a:gd name="T95" fmla="*/ 24 h 176"/>
                    <a:gd name="T96" fmla="*/ 359 w 981"/>
                    <a:gd name="T97" fmla="*/ 24 h 176"/>
                    <a:gd name="T98" fmla="*/ 319 w 981"/>
                    <a:gd name="T99" fmla="*/ 24 h 176"/>
                    <a:gd name="T100" fmla="*/ 272 w 981"/>
                    <a:gd name="T101" fmla="*/ 24 h 176"/>
                    <a:gd name="T102" fmla="*/ 232 w 981"/>
                    <a:gd name="T103" fmla="*/ 16 h 176"/>
                    <a:gd name="T104" fmla="*/ 192 w 981"/>
                    <a:gd name="T105" fmla="*/ 8 h 176"/>
                    <a:gd name="T106" fmla="*/ 136 w 981"/>
                    <a:gd name="T107" fmla="*/ 0 h 176"/>
                    <a:gd name="T108" fmla="*/ 88 w 981"/>
                    <a:gd name="T109" fmla="*/ 0 h 176"/>
                    <a:gd name="T110" fmla="*/ 56 w 981"/>
                    <a:gd name="T111" fmla="*/ 8 h 176"/>
                    <a:gd name="T112" fmla="*/ 32 w 981"/>
                    <a:gd name="T113" fmla="*/ 32 h 176"/>
                    <a:gd name="T114" fmla="*/ 0 w 981"/>
                    <a:gd name="T115"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1" h="176">
                      <a:moveTo>
                        <a:pt x="0" y="8"/>
                      </a:moveTo>
                      <a:lnTo>
                        <a:pt x="0" y="32"/>
                      </a:lnTo>
                      <a:lnTo>
                        <a:pt x="16" y="48"/>
                      </a:lnTo>
                      <a:lnTo>
                        <a:pt x="24" y="56"/>
                      </a:lnTo>
                      <a:lnTo>
                        <a:pt x="24" y="72"/>
                      </a:lnTo>
                      <a:lnTo>
                        <a:pt x="24" y="80"/>
                      </a:lnTo>
                      <a:lnTo>
                        <a:pt x="24" y="96"/>
                      </a:lnTo>
                      <a:lnTo>
                        <a:pt x="24" y="104"/>
                      </a:lnTo>
                      <a:lnTo>
                        <a:pt x="24" y="112"/>
                      </a:lnTo>
                      <a:lnTo>
                        <a:pt x="24" y="120"/>
                      </a:lnTo>
                      <a:lnTo>
                        <a:pt x="24" y="128"/>
                      </a:lnTo>
                      <a:lnTo>
                        <a:pt x="24" y="136"/>
                      </a:lnTo>
                      <a:lnTo>
                        <a:pt x="32" y="152"/>
                      </a:lnTo>
                      <a:lnTo>
                        <a:pt x="32" y="160"/>
                      </a:lnTo>
                      <a:lnTo>
                        <a:pt x="40" y="160"/>
                      </a:lnTo>
                      <a:lnTo>
                        <a:pt x="48" y="160"/>
                      </a:lnTo>
                      <a:lnTo>
                        <a:pt x="64" y="160"/>
                      </a:lnTo>
                      <a:lnTo>
                        <a:pt x="72" y="160"/>
                      </a:lnTo>
                      <a:lnTo>
                        <a:pt x="80" y="160"/>
                      </a:lnTo>
                      <a:lnTo>
                        <a:pt x="88" y="160"/>
                      </a:lnTo>
                      <a:lnTo>
                        <a:pt x="96" y="160"/>
                      </a:lnTo>
                      <a:lnTo>
                        <a:pt x="104" y="152"/>
                      </a:lnTo>
                      <a:lnTo>
                        <a:pt x="120" y="152"/>
                      </a:lnTo>
                      <a:lnTo>
                        <a:pt x="128" y="152"/>
                      </a:lnTo>
                      <a:lnTo>
                        <a:pt x="136" y="144"/>
                      </a:lnTo>
                      <a:lnTo>
                        <a:pt x="144" y="144"/>
                      </a:lnTo>
                      <a:lnTo>
                        <a:pt x="152" y="144"/>
                      </a:lnTo>
                      <a:lnTo>
                        <a:pt x="160" y="144"/>
                      </a:lnTo>
                      <a:lnTo>
                        <a:pt x="176" y="144"/>
                      </a:lnTo>
                      <a:lnTo>
                        <a:pt x="184" y="152"/>
                      </a:lnTo>
                      <a:lnTo>
                        <a:pt x="192" y="152"/>
                      </a:lnTo>
                      <a:lnTo>
                        <a:pt x="200" y="152"/>
                      </a:lnTo>
                      <a:lnTo>
                        <a:pt x="208" y="152"/>
                      </a:lnTo>
                      <a:lnTo>
                        <a:pt x="224" y="152"/>
                      </a:lnTo>
                      <a:lnTo>
                        <a:pt x="224" y="160"/>
                      </a:lnTo>
                      <a:lnTo>
                        <a:pt x="240" y="160"/>
                      </a:lnTo>
                      <a:lnTo>
                        <a:pt x="248" y="168"/>
                      </a:lnTo>
                      <a:lnTo>
                        <a:pt x="256" y="168"/>
                      </a:lnTo>
                      <a:lnTo>
                        <a:pt x="264" y="160"/>
                      </a:lnTo>
                      <a:lnTo>
                        <a:pt x="272" y="152"/>
                      </a:lnTo>
                      <a:lnTo>
                        <a:pt x="272" y="144"/>
                      </a:lnTo>
                      <a:lnTo>
                        <a:pt x="279" y="144"/>
                      </a:lnTo>
                      <a:lnTo>
                        <a:pt x="295" y="136"/>
                      </a:lnTo>
                      <a:lnTo>
                        <a:pt x="303" y="136"/>
                      </a:lnTo>
                      <a:lnTo>
                        <a:pt x="311" y="144"/>
                      </a:lnTo>
                      <a:lnTo>
                        <a:pt x="319" y="152"/>
                      </a:lnTo>
                      <a:lnTo>
                        <a:pt x="327" y="160"/>
                      </a:lnTo>
                      <a:lnTo>
                        <a:pt x="335" y="160"/>
                      </a:lnTo>
                      <a:lnTo>
                        <a:pt x="343" y="160"/>
                      </a:lnTo>
                      <a:lnTo>
                        <a:pt x="351" y="168"/>
                      </a:lnTo>
                      <a:lnTo>
                        <a:pt x="351" y="176"/>
                      </a:lnTo>
                      <a:lnTo>
                        <a:pt x="359" y="176"/>
                      </a:lnTo>
                      <a:lnTo>
                        <a:pt x="367" y="168"/>
                      </a:lnTo>
                      <a:lnTo>
                        <a:pt x="375" y="168"/>
                      </a:lnTo>
                      <a:lnTo>
                        <a:pt x="383" y="168"/>
                      </a:lnTo>
                      <a:lnTo>
                        <a:pt x="391" y="176"/>
                      </a:lnTo>
                      <a:lnTo>
                        <a:pt x="399" y="176"/>
                      </a:lnTo>
                      <a:lnTo>
                        <a:pt x="399" y="168"/>
                      </a:lnTo>
                      <a:lnTo>
                        <a:pt x="399" y="160"/>
                      </a:lnTo>
                      <a:lnTo>
                        <a:pt x="407" y="152"/>
                      </a:lnTo>
                      <a:lnTo>
                        <a:pt x="415" y="152"/>
                      </a:lnTo>
                      <a:lnTo>
                        <a:pt x="423" y="152"/>
                      </a:lnTo>
                      <a:lnTo>
                        <a:pt x="439" y="160"/>
                      </a:lnTo>
                      <a:lnTo>
                        <a:pt x="447" y="168"/>
                      </a:lnTo>
                      <a:lnTo>
                        <a:pt x="455" y="160"/>
                      </a:lnTo>
                      <a:lnTo>
                        <a:pt x="463" y="168"/>
                      </a:lnTo>
                      <a:lnTo>
                        <a:pt x="471" y="168"/>
                      </a:lnTo>
                      <a:lnTo>
                        <a:pt x="479" y="168"/>
                      </a:lnTo>
                      <a:lnTo>
                        <a:pt x="487" y="160"/>
                      </a:lnTo>
                      <a:lnTo>
                        <a:pt x="495" y="160"/>
                      </a:lnTo>
                      <a:lnTo>
                        <a:pt x="503" y="160"/>
                      </a:lnTo>
                      <a:lnTo>
                        <a:pt x="511" y="160"/>
                      </a:lnTo>
                      <a:lnTo>
                        <a:pt x="519" y="160"/>
                      </a:lnTo>
                      <a:lnTo>
                        <a:pt x="527" y="160"/>
                      </a:lnTo>
                      <a:lnTo>
                        <a:pt x="535" y="160"/>
                      </a:lnTo>
                      <a:lnTo>
                        <a:pt x="543" y="152"/>
                      </a:lnTo>
                      <a:lnTo>
                        <a:pt x="551" y="144"/>
                      </a:lnTo>
                      <a:lnTo>
                        <a:pt x="559" y="136"/>
                      </a:lnTo>
                      <a:lnTo>
                        <a:pt x="567" y="136"/>
                      </a:lnTo>
                      <a:lnTo>
                        <a:pt x="574" y="144"/>
                      </a:lnTo>
                      <a:lnTo>
                        <a:pt x="582" y="144"/>
                      </a:lnTo>
                      <a:lnTo>
                        <a:pt x="598" y="152"/>
                      </a:lnTo>
                      <a:lnTo>
                        <a:pt x="606" y="152"/>
                      </a:lnTo>
                      <a:lnTo>
                        <a:pt x="614" y="152"/>
                      </a:lnTo>
                      <a:lnTo>
                        <a:pt x="622" y="152"/>
                      </a:lnTo>
                      <a:lnTo>
                        <a:pt x="630" y="160"/>
                      </a:lnTo>
                      <a:lnTo>
                        <a:pt x="638" y="160"/>
                      </a:lnTo>
                      <a:lnTo>
                        <a:pt x="654" y="152"/>
                      </a:lnTo>
                      <a:lnTo>
                        <a:pt x="662" y="152"/>
                      </a:lnTo>
                      <a:lnTo>
                        <a:pt x="670" y="152"/>
                      </a:lnTo>
                      <a:lnTo>
                        <a:pt x="678" y="152"/>
                      </a:lnTo>
                      <a:lnTo>
                        <a:pt x="686" y="160"/>
                      </a:lnTo>
                      <a:lnTo>
                        <a:pt x="694" y="168"/>
                      </a:lnTo>
                      <a:lnTo>
                        <a:pt x="702" y="168"/>
                      </a:lnTo>
                      <a:lnTo>
                        <a:pt x="718" y="168"/>
                      </a:lnTo>
                      <a:lnTo>
                        <a:pt x="726" y="160"/>
                      </a:lnTo>
                      <a:lnTo>
                        <a:pt x="734" y="160"/>
                      </a:lnTo>
                      <a:lnTo>
                        <a:pt x="742" y="152"/>
                      </a:lnTo>
                      <a:lnTo>
                        <a:pt x="750" y="152"/>
                      </a:lnTo>
                      <a:lnTo>
                        <a:pt x="758" y="152"/>
                      </a:lnTo>
                      <a:lnTo>
                        <a:pt x="774" y="160"/>
                      </a:lnTo>
                      <a:lnTo>
                        <a:pt x="782" y="160"/>
                      </a:lnTo>
                      <a:lnTo>
                        <a:pt x="790" y="160"/>
                      </a:lnTo>
                      <a:lnTo>
                        <a:pt x="798" y="160"/>
                      </a:lnTo>
                      <a:lnTo>
                        <a:pt x="806" y="152"/>
                      </a:lnTo>
                      <a:lnTo>
                        <a:pt x="822" y="152"/>
                      </a:lnTo>
                      <a:lnTo>
                        <a:pt x="830" y="152"/>
                      </a:lnTo>
                      <a:lnTo>
                        <a:pt x="838" y="160"/>
                      </a:lnTo>
                      <a:lnTo>
                        <a:pt x="838" y="168"/>
                      </a:lnTo>
                      <a:lnTo>
                        <a:pt x="846" y="168"/>
                      </a:lnTo>
                      <a:lnTo>
                        <a:pt x="862" y="168"/>
                      </a:lnTo>
                      <a:lnTo>
                        <a:pt x="870" y="168"/>
                      </a:lnTo>
                      <a:lnTo>
                        <a:pt x="877" y="168"/>
                      </a:lnTo>
                      <a:lnTo>
                        <a:pt x="885" y="168"/>
                      </a:lnTo>
                      <a:lnTo>
                        <a:pt x="893" y="168"/>
                      </a:lnTo>
                      <a:lnTo>
                        <a:pt x="901" y="160"/>
                      </a:lnTo>
                      <a:lnTo>
                        <a:pt x="909" y="152"/>
                      </a:lnTo>
                      <a:lnTo>
                        <a:pt x="917" y="144"/>
                      </a:lnTo>
                      <a:lnTo>
                        <a:pt x="925" y="136"/>
                      </a:lnTo>
                      <a:lnTo>
                        <a:pt x="925" y="128"/>
                      </a:lnTo>
                      <a:lnTo>
                        <a:pt x="933" y="120"/>
                      </a:lnTo>
                      <a:lnTo>
                        <a:pt x="933" y="112"/>
                      </a:lnTo>
                      <a:lnTo>
                        <a:pt x="941" y="96"/>
                      </a:lnTo>
                      <a:lnTo>
                        <a:pt x="949" y="88"/>
                      </a:lnTo>
                      <a:lnTo>
                        <a:pt x="949" y="72"/>
                      </a:lnTo>
                      <a:lnTo>
                        <a:pt x="957" y="64"/>
                      </a:lnTo>
                      <a:lnTo>
                        <a:pt x="957" y="56"/>
                      </a:lnTo>
                      <a:lnTo>
                        <a:pt x="965" y="48"/>
                      </a:lnTo>
                      <a:lnTo>
                        <a:pt x="973" y="40"/>
                      </a:lnTo>
                      <a:lnTo>
                        <a:pt x="973" y="32"/>
                      </a:lnTo>
                      <a:lnTo>
                        <a:pt x="981" y="16"/>
                      </a:lnTo>
                      <a:lnTo>
                        <a:pt x="981" y="8"/>
                      </a:lnTo>
                      <a:lnTo>
                        <a:pt x="973" y="8"/>
                      </a:lnTo>
                      <a:lnTo>
                        <a:pt x="957" y="8"/>
                      </a:lnTo>
                      <a:lnTo>
                        <a:pt x="949" y="8"/>
                      </a:lnTo>
                      <a:lnTo>
                        <a:pt x="941" y="8"/>
                      </a:lnTo>
                      <a:lnTo>
                        <a:pt x="933" y="8"/>
                      </a:lnTo>
                      <a:lnTo>
                        <a:pt x="925" y="8"/>
                      </a:lnTo>
                      <a:lnTo>
                        <a:pt x="917" y="8"/>
                      </a:lnTo>
                      <a:lnTo>
                        <a:pt x="909" y="8"/>
                      </a:lnTo>
                      <a:lnTo>
                        <a:pt x="901" y="8"/>
                      </a:lnTo>
                      <a:lnTo>
                        <a:pt x="901" y="16"/>
                      </a:lnTo>
                      <a:lnTo>
                        <a:pt x="901" y="32"/>
                      </a:lnTo>
                      <a:lnTo>
                        <a:pt x="901" y="40"/>
                      </a:lnTo>
                      <a:lnTo>
                        <a:pt x="901" y="48"/>
                      </a:lnTo>
                      <a:lnTo>
                        <a:pt x="901" y="40"/>
                      </a:lnTo>
                      <a:lnTo>
                        <a:pt x="885" y="40"/>
                      </a:lnTo>
                      <a:lnTo>
                        <a:pt x="877" y="40"/>
                      </a:lnTo>
                      <a:lnTo>
                        <a:pt x="862" y="40"/>
                      </a:lnTo>
                      <a:lnTo>
                        <a:pt x="854" y="40"/>
                      </a:lnTo>
                      <a:lnTo>
                        <a:pt x="846" y="40"/>
                      </a:lnTo>
                      <a:lnTo>
                        <a:pt x="830" y="40"/>
                      </a:lnTo>
                      <a:lnTo>
                        <a:pt x="822" y="40"/>
                      </a:lnTo>
                      <a:lnTo>
                        <a:pt x="806" y="40"/>
                      </a:lnTo>
                      <a:lnTo>
                        <a:pt x="798" y="40"/>
                      </a:lnTo>
                      <a:lnTo>
                        <a:pt x="790" y="40"/>
                      </a:lnTo>
                      <a:lnTo>
                        <a:pt x="782" y="40"/>
                      </a:lnTo>
                      <a:lnTo>
                        <a:pt x="766" y="40"/>
                      </a:lnTo>
                      <a:lnTo>
                        <a:pt x="758" y="40"/>
                      </a:lnTo>
                      <a:lnTo>
                        <a:pt x="750" y="40"/>
                      </a:lnTo>
                      <a:lnTo>
                        <a:pt x="734" y="40"/>
                      </a:lnTo>
                      <a:lnTo>
                        <a:pt x="726" y="40"/>
                      </a:lnTo>
                      <a:lnTo>
                        <a:pt x="710" y="40"/>
                      </a:lnTo>
                      <a:lnTo>
                        <a:pt x="702" y="40"/>
                      </a:lnTo>
                      <a:lnTo>
                        <a:pt x="694" y="32"/>
                      </a:lnTo>
                      <a:lnTo>
                        <a:pt x="686" y="32"/>
                      </a:lnTo>
                      <a:lnTo>
                        <a:pt x="678" y="32"/>
                      </a:lnTo>
                      <a:lnTo>
                        <a:pt x="662" y="32"/>
                      </a:lnTo>
                      <a:lnTo>
                        <a:pt x="654" y="32"/>
                      </a:lnTo>
                      <a:lnTo>
                        <a:pt x="646" y="32"/>
                      </a:lnTo>
                      <a:lnTo>
                        <a:pt x="638" y="32"/>
                      </a:lnTo>
                      <a:lnTo>
                        <a:pt x="630" y="32"/>
                      </a:lnTo>
                      <a:lnTo>
                        <a:pt x="614" y="32"/>
                      </a:lnTo>
                      <a:lnTo>
                        <a:pt x="606" y="32"/>
                      </a:lnTo>
                      <a:lnTo>
                        <a:pt x="598" y="32"/>
                      </a:lnTo>
                      <a:lnTo>
                        <a:pt x="582" y="32"/>
                      </a:lnTo>
                      <a:lnTo>
                        <a:pt x="574" y="32"/>
                      </a:lnTo>
                      <a:lnTo>
                        <a:pt x="559" y="32"/>
                      </a:lnTo>
                      <a:lnTo>
                        <a:pt x="551" y="32"/>
                      </a:lnTo>
                      <a:lnTo>
                        <a:pt x="543" y="32"/>
                      </a:lnTo>
                      <a:lnTo>
                        <a:pt x="527" y="32"/>
                      </a:lnTo>
                      <a:lnTo>
                        <a:pt x="519" y="32"/>
                      </a:lnTo>
                      <a:lnTo>
                        <a:pt x="511" y="32"/>
                      </a:lnTo>
                      <a:lnTo>
                        <a:pt x="495" y="32"/>
                      </a:lnTo>
                      <a:lnTo>
                        <a:pt x="487" y="32"/>
                      </a:lnTo>
                      <a:lnTo>
                        <a:pt x="479" y="32"/>
                      </a:lnTo>
                      <a:lnTo>
                        <a:pt x="471" y="32"/>
                      </a:lnTo>
                      <a:lnTo>
                        <a:pt x="455" y="32"/>
                      </a:lnTo>
                      <a:lnTo>
                        <a:pt x="447" y="32"/>
                      </a:lnTo>
                      <a:lnTo>
                        <a:pt x="439" y="32"/>
                      </a:lnTo>
                      <a:lnTo>
                        <a:pt x="423" y="24"/>
                      </a:lnTo>
                      <a:lnTo>
                        <a:pt x="415" y="24"/>
                      </a:lnTo>
                      <a:lnTo>
                        <a:pt x="407" y="24"/>
                      </a:lnTo>
                      <a:lnTo>
                        <a:pt x="383" y="24"/>
                      </a:lnTo>
                      <a:lnTo>
                        <a:pt x="375" y="24"/>
                      </a:lnTo>
                      <a:lnTo>
                        <a:pt x="359" y="24"/>
                      </a:lnTo>
                      <a:lnTo>
                        <a:pt x="351" y="24"/>
                      </a:lnTo>
                      <a:lnTo>
                        <a:pt x="343" y="24"/>
                      </a:lnTo>
                      <a:lnTo>
                        <a:pt x="327" y="24"/>
                      </a:lnTo>
                      <a:lnTo>
                        <a:pt x="319" y="24"/>
                      </a:lnTo>
                      <a:lnTo>
                        <a:pt x="311" y="24"/>
                      </a:lnTo>
                      <a:lnTo>
                        <a:pt x="295" y="24"/>
                      </a:lnTo>
                      <a:lnTo>
                        <a:pt x="287" y="24"/>
                      </a:lnTo>
                      <a:lnTo>
                        <a:pt x="272" y="24"/>
                      </a:lnTo>
                      <a:lnTo>
                        <a:pt x="264" y="24"/>
                      </a:lnTo>
                      <a:lnTo>
                        <a:pt x="256" y="24"/>
                      </a:lnTo>
                      <a:lnTo>
                        <a:pt x="240" y="24"/>
                      </a:lnTo>
                      <a:lnTo>
                        <a:pt x="232" y="16"/>
                      </a:lnTo>
                      <a:lnTo>
                        <a:pt x="224" y="16"/>
                      </a:lnTo>
                      <a:lnTo>
                        <a:pt x="208" y="16"/>
                      </a:lnTo>
                      <a:lnTo>
                        <a:pt x="200" y="16"/>
                      </a:lnTo>
                      <a:lnTo>
                        <a:pt x="192" y="8"/>
                      </a:lnTo>
                      <a:lnTo>
                        <a:pt x="176" y="8"/>
                      </a:lnTo>
                      <a:lnTo>
                        <a:pt x="168" y="8"/>
                      </a:lnTo>
                      <a:lnTo>
                        <a:pt x="152" y="8"/>
                      </a:lnTo>
                      <a:lnTo>
                        <a:pt x="136" y="0"/>
                      </a:lnTo>
                      <a:lnTo>
                        <a:pt x="128" y="0"/>
                      </a:lnTo>
                      <a:lnTo>
                        <a:pt x="112" y="0"/>
                      </a:lnTo>
                      <a:lnTo>
                        <a:pt x="104" y="0"/>
                      </a:lnTo>
                      <a:lnTo>
                        <a:pt x="88" y="0"/>
                      </a:lnTo>
                      <a:lnTo>
                        <a:pt x="80" y="0"/>
                      </a:lnTo>
                      <a:lnTo>
                        <a:pt x="72" y="0"/>
                      </a:lnTo>
                      <a:lnTo>
                        <a:pt x="64" y="8"/>
                      </a:lnTo>
                      <a:lnTo>
                        <a:pt x="56" y="8"/>
                      </a:lnTo>
                      <a:lnTo>
                        <a:pt x="56" y="16"/>
                      </a:lnTo>
                      <a:lnTo>
                        <a:pt x="48" y="24"/>
                      </a:lnTo>
                      <a:lnTo>
                        <a:pt x="40" y="32"/>
                      </a:lnTo>
                      <a:lnTo>
                        <a:pt x="32" y="32"/>
                      </a:lnTo>
                      <a:lnTo>
                        <a:pt x="16" y="32"/>
                      </a:lnTo>
                      <a:lnTo>
                        <a:pt x="8" y="32"/>
                      </a:lnTo>
                      <a:lnTo>
                        <a:pt x="0" y="32"/>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485" name="Rectangle 495">
                  <a:extLst>
                    <a:ext uri="{FF2B5EF4-FFF2-40B4-BE49-F238E27FC236}">
                      <a16:creationId xmlns="" xmlns:a16="http://schemas.microsoft.com/office/drawing/2014/main" id="{E6C9F406-EBF9-460B-B1FB-6E8742A7ABD8}"/>
                    </a:ext>
                  </a:extLst>
                </p:cNvPr>
                <p:cNvSpPr>
                  <a:spLocks noChangeArrowheads="1"/>
                </p:cNvSpPr>
                <p:nvPr/>
              </p:nvSpPr>
              <p:spPr bwMode="auto">
                <a:xfrm>
                  <a:off x="919" y="863"/>
                  <a:ext cx="646"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86" name="Rectangle 496">
                  <a:extLst>
                    <a:ext uri="{FF2B5EF4-FFF2-40B4-BE49-F238E27FC236}">
                      <a16:creationId xmlns="" xmlns:a16="http://schemas.microsoft.com/office/drawing/2014/main" id="{14076E2C-B448-47D6-9339-DE55742005DB}"/>
                    </a:ext>
                  </a:extLst>
                </p:cNvPr>
                <p:cNvSpPr>
                  <a:spLocks noChangeArrowheads="1"/>
                </p:cNvSpPr>
                <p:nvPr/>
              </p:nvSpPr>
              <p:spPr bwMode="auto">
                <a:xfrm>
                  <a:off x="919" y="863"/>
                  <a:ext cx="654"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87" name="Rectangle 497">
                  <a:extLst>
                    <a:ext uri="{FF2B5EF4-FFF2-40B4-BE49-F238E27FC236}">
                      <a16:creationId xmlns="" xmlns:a16="http://schemas.microsoft.com/office/drawing/2014/main" id="{51E8FE17-F830-446A-B537-99A62332D3CC}"/>
                    </a:ext>
                  </a:extLst>
                </p:cNvPr>
                <p:cNvSpPr>
                  <a:spLocks noChangeArrowheads="1"/>
                </p:cNvSpPr>
                <p:nvPr/>
              </p:nvSpPr>
              <p:spPr bwMode="auto">
                <a:xfrm>
                  <a:off x="943" y="887"/>
                  <a:ext cx="614"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88" name="Rectangle 498">
                  <a:extLst>
                    <a:ext uri="{FF2B5EF4-FFF2-40B4-BE49-F238E27FC236}">
                      <a16:creationId xmlns="" xmlns:a16="http://schemas.microsoft.com/office/drawing/2014/main" id="{9FCF7898-F76E-4475-8A8E-2EE5B122464B}"/>
                    </a:ext>
                  </a:extLst>
                </p:cNvPr>
                <p:cNvSpPr>
                  <a:spLocks noChangeArrowheads="1"/>
                </p:cNvSpPr>
                <p:nvPr/>
              </p:nvSpPr>
              <p:spPr bwMode="auto">
                <a:xfrm>
                  <a:off x="943" y="887"/>
                  <a:ext cx="622" cy="1"/>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89" name="Rectangle 499">
                  <a:extLst>
                    <a:ext uri="{FF2B5EF4-FFF2-40B4-BE49-F238E27FC236}">
                      <a16:creationId xmlns="" xmlns:a16="http://schemas.microsoft.com/office/drawing/2014/main" id="{20004150-D915-4AC5-A655-1FF0442F907A}"/>
                    </a:ext>
                  </a:extLst>
                </p:cNvPr>
                <p:cNvSpPr>
                  <a:spLocks noChangeArrowheads="1"/>
                </p:cNvSpPr>
                <p:nvPr/>
              </p:nvSpPr>
              <p:spPr bwMode="auto">
                <a:xfrm>
                  <a:off x="975" y="879"/>
                  <a:ext cx="558" cy="16"/>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490" name="Rectangle 500">
                  <a:extLst>
                    <a:ext uri="{FF2B5EF4-FFF2-40B4-BE49-F238E27FC236}">
                      <a16:creationId xmlns="" xmlns:a16="http://schemas.microsoft.com/office/drawing/2014/main" id="{8BA4254C-C6BF-4F6A-A43B-E930DC1C19BF}"/>
                    </a:ext>
                  </a:extLst>
                </p:cNvPr>
                <p:cNvSpPr>
                  <a:spLocks noChangeArrowheads="1"/>
                </p:cNvSpPr>
                <p:nvPr/>
              </p:nvSpPr>
              <p:spPr bwMode="auto">
                <a:xfrm>
                  <a:off x="975" y="895"/>
                  <a:ext cx="574" cy="1"/>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491" name="Rectangle 501">
                  <a:extLst>
                    <a:ext uri="{FF2B5EF4-FFF2-40B4-BE49-F238E27FC236}">
                      <a16:creationId xmlns="" xmlns:a16="http://schemas.microsoft.com/office/drawing/2014/main" id="{1C21C20D-A770-4DBE-8033-2C0031A4E10D}"/>
                    </a:ext>
                  </a:extLst>
                </p:cNvPr>
                <p:cNvSpPr>
                  <a:spLocks noChangeArrowheads="1"/>
                </p:cNvSpPr>
                <p:nvPr/>
              </p:nvSpPr>
              <p:spPr bwMode="auto">
                <a:xfrm>
                  <a:off x="1006" y="919"/>
                  <a:ext cx="893" cy="24"/>
                </a:xfrm>
                <a:prstGeom prst="rect">
                  <a:avLst/>
                </a:prstGeom>
                <a:solidFill>
                  <a:srgbClr val="919191"/>
                </a:solidFill>
                <a:ln w="12700">
                  <a:solidFill>
                    <a:srgbClr val="000000"/>
                  </a:solidFill>
                  <a:miter lim="800000"/>
                  <a:headEnd/>
                  <a:tailEnd/>
                </a:ln>
              </p:spPr>
              <p:txBody>
                <a:bodyPr/>
                <a:lstStyle/>
                <a:p>
                  <a:pPr defTabSz="914363"/>
                  <a:endParaRPr lang="en-US" sz="2160">
                    <a:solidFill>
                      <a:srgbClr val="616265"/>
                    </a:solidFill>
                  </a:endParaRPr>
                </a:p>
              </p:txBody>
            </p:sp>
            <p:grpSp>
              <p:nvGrpSpPr>
                <p:cNvPr id="492" name="Group 502">
                  <a:extLst>
                    <a:ext uri="{FF2B5EF4-FFF2-40B4-BE49-F238E27FC236}">
                      <a16:creationId xmlns="" xmlns:a16="http://schemas.microsoft.com/office/drawing/2014/main" id="{FFE61C03-B9AF-4B6B-AB9C-C3BBFD246964}"/>
                    </a:ext>
                  </a:extLst>
                </p:cNvPr>
                <p:cNvGrpSpPr>
                  <a:grpSpLocks/>
                </p:cNvGrpSpPr>
                <p:nvPr/>
              </p:nvGrpSpPr>
              <p:grpSpPr bwMode="auto">
                <a:xfrm>
                  <a:off x="1062" y="951"/>
                  <a:ext cx="8" cy="112"/>
                  <a:chOff x="1062" y="951"/>
                  <a:chExt cx="8" cy="112"/>
                </a:xfrm>
              </p:grpSpPr>
              <p:sp>
                <p:nvSpPr>
                  <p:cNvPr id="584" name="Freeform 503">
                    <a:extLst>
                      <a:ext uri="{FF2B5EF4-FFF2-40B4-BE49-F238E27FC236}">
                        <a16:creationId xmlns="" xmlns:a16="http://schemas.microsoft.com/office/drawing/2014/main" id="{28260D0A-A04E-49E7-9446-C9C7FF78C8FD}"/>
                      </a:ext>
                    </a:extLst>
                  </p:cNvPr>
                  <p:cNvSpPr>
                    <a:spLocks/>
                  </p:cNvSpPr>
                  <p:nvPr/>
                </p:nvSpPr>
                <p:spPr bwMode="auto">
                  <a:xfrm>
                    <a:off x="1062"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5" name="Freeform 504">
                    <a:extLst>
                      <a:ext uri="{FF2B5EF4-FFF2-40B4-BE49-F238E27FC236}">
                        <a16:creationId xmlns="" xmlns:a16="http://schemas.microsoft.com/office/drawing/2014/main" id="{C7977F22-CB4B-44AC-8052-017AD3A0B26B}"/>
                      </a:ext>
                    </a:extLst>
                  </p:cNvPr>
                  <p:cNvSpPr>
                    <a:spLocks/>
                  </p:cNvSpPr>
                  <p:nvPr/>
                </p:nvSpPr>
                <p:spPr bwMode="auto">
                  <a:xfrm>
                    <a:off x="1062"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3" name="Group 505">
                  <a:extLst>
                    <a:ext uri="{FF2B5EF4-FFF2-40B4-BE49-F238E27FC236}">
                      <a16:creationId xmlns="" xmlns:a16="http://schemas.microsoft.com/office/drawing/2014/main" id="{E8D14C4A-AB01-4694-9CA6-CB3557617905}"/>
                    </a:ext>
                  </a:extLst>
                </p:cNvPr>
                <p:cNvGrpSpPr>
                  <a:grpSpLocks/>
                </p:cNvGrpSpPr>
                <p:nvPr/>
              </p:nvGrpSpPr>
              <p:grpSpPr bwMode="auto">
                <a:xfrm>
                  <a:off x="1150" y="951"/>
                  <a:ext cx="16" cy="112"/>
                  <a:chOff x="1150" y="951"/>
                  <a:chExt cx="16" cy="112"/>
                </a:xfrm>
              </p:grpSpPr>
              <p:sp>
                <p:nvSpPr>
                  <p:cNvPr id="582" name="Freeform 506">
                    <a:extLst>
                      <a:ext uri="{FF2B5EF4-FFF2-40B4-BE49-F238E27FC236}">
                        <a16:creationId xmlns="" xmlns:a16="http://schemas.microsoft.com/office/drawing/2014/main" id="{4AB7D4E8-B7BB-4E2B-A8E2-382735D8AAA8}"/>
                      </a:ext>
                    </a:extLst>
                  </p:cNvPr>
                  <p:cNvSpPr>
                    <a:spLocks/>
                  </p:cNvSpPr>
                  <p:nvPr/>
                </p:nvSpPr>
                <p:spPr bwMode="auto">
                  <a:xfrm>
                    <a:off x="1150" y="951"/>
                    <a:ext cx="16" cy="112"/>
                  </a:xfrm>
                  <a:custGeom>
                    <a:avLst/>
                    <a:gdLst>
                      <a:gd name="T0" fmla="*/ 0 w 16"/>
                      <a:gd name="T1" fmla="*/ 112 h 112"/>
                      <a:gd name="T2" fmla="*/ 16 w 16"/>
                      <a:gd name="T3" fmla="*/ 0 h 112"/>
                      <a:gd name="T4" fmla="*/ 0 w 16"/>
                      <a:gd name="T5" fmla="*/ 0 h 112"/>
                      <a:gd name="T6" fmla="*/ 0 w 16"/>
                      <a:gd name="T7" fmla="*/ 112 h 112"/>
                    </a:gdLst>
                    <a:ahLst/>
                    <a:cxnLst>
                      <a:cxn ang="0">
                        <a:pos x="T0" y="T1"/>
                      </a:cxn>
                      <a:cxn ang="0">
                        <a:pos x="T2" y="T3"/>
                      </a:cxn>
                      <a:cxn ang="0">
                        <a:pos x="T4" y="T5"/>
                      </a:cxn>
                      <a:cxn ang="0">
                        <a:pos x="T6" y="T7"/>
                      </a:cxn>
                    </a:cxnLst>
                    <a:rect l="0" t="0" r="r" b="b"/>
                    <a:pathLst>
                      <a:path w="16" h="112">
                        <a:moveTo>
                          <a:pt x="0" y="112"/>
                        </a:moveTo>
                        <a:lnTo>
                          <a:pt x="16"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3" name="Freeform 507">
                    <a:extLst>
                      <a:ext uri="{FF2B5EF4-FFF2-40B4-BE49-F238E27FC236}">
                        <a16:creationId xmlns="" xmlns:a16="http://schemas.microsoft.com/office/drawing/2014/main" id="{E4704449-77B3-461D-85C8-12D7910CEA44}"/>
                      </a:ext>
                    </a:extLst>
                  </p:cNvPr>
                  <p:cNvSpPr>
                    <a:spLocks/>
                  </p:cNvSpPr>
                  <p:nvPr/>
                </p:nvSpPr>
                <p:spPr bwMode="auto">
                  <a:xfrm>
                    <a:off x="1150" y="951"/>
                    <a:ext cx="16" cy="112"/>
                  </a:xfrm>
                  <a:custGeom>
                    <a:avLst/>
                    <a:gdLst>
                      <a:gd name="T0" fmla="*/ 0 w 16"/>
                      <a:gd name="T1" fmla="*/ 112 h 112"/>
                      <a:gd name="T2" fmla="*/ 16 w 16"/>
                      <a:gd name="T3" fmla="*/ 0 h 112"/>
                      <a:gd name="T4" fmla="*/ 0 w 16"/>
                      <a:gd name="T5" fmla="*/ 0 h 112"/>
                      <a:gd name="T6" fmla="*/ 0 w 16"/>
                      <a:gd name="T7" fmla="*/ 112 h 112"/>
                    </a:gdLst>
                    <a:ahLst/>
                    <a:cxnLst>
                      <a:cxn ang="0">
                        <a:pos x="T0" y="T1"/>
                      </a:cxn>
                      <a:cxn ang="0">
                        <a:pos x="T2" y="T3"/>
                      </a:cxn>
                      <a:cxn ang="0">
                        <a:pos x="T4" y="T5"/>
                      </a:cxn>
                      <a:cxn ang="0">
                        <a:pos x="T6" y="T7"/>
                      </a:cxn>
                    </a:cxnLst>
                    <a:rect l="0" t="0" r="r" b="b"/>
                    <a:pathLst>
                      <a:path w="16" h="112">
                        <a:moveTo>
                          <a:pt x="0" y="112"/>
                        </a:moveTo>
                        <a:lnTo>
                          <a:pt x="16"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4" name="Group 508">
                  <a:extLst>
                    <a:ext uri="{FF2B5EF4-FFF2-40B4-BE49-F238E27FC236}">
                      <a16:creationId xmlns="" xmlns:a16="http://schemas.microsoft.com/office/drawing/2014/main" id="{927FDBDE-3EB1-47CD-93C3-CDEAF7A92ED6}"/>
                    </a:ext>
                  </a:extLst>
                </p:cNvPr>
                <p:cNvGrpSpPr>
                  <a:grpSpLocks/>
                </p:cNvGrpSpPr>
                <p:nvPr/>
              </p:nvGrpSpPr>
              <p:grpSpPr bwMode="auto">
                <a:xfrm>
                  <a:off x="1238" y="951"/>
                  <a:ext cx="8" cy="112"/>
                  <a:chOff x="1238" y="951"/>
                  <a:chExt cx="8" cy="112"/>
                </a:xfrm>
              </p:grpSpPr>
              <p:sp>
                <p:nvSpPr>
                  <p:cNvPr id="580" name="Freeform 509">
                    <a:extLst>
                      <a:ext uri="{FF2B5EF4-FFF2-40B4-BE49-F238E27FC236}">
                        <a16:creationId xmlns="" xmlns:a16="http://schemas.microsoft.com/office/drawing/2014/main" id="{5525773A-CB22-4012-8E3F-CBC3BE20CC74}"/>
                      </a:ext>
                    </a:extLst>
                  </p:cNvPr>
                  <p:cNvSpPr>
                    <a:spLocks/>
                  </p:cNvSpPr>
                  <p:nvPr/>
                </p:nvSpPr>
                <p:spPr bwMode="auto">
                  <a:xfrm>
                    <a:off x="1238"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81" name="Freeform 510">
                    <a:extLst>
                      <a:ext uri="{FF2B5EF4-FFF2-40B4-BE49-F238E27FC236}">
                        <a16:creationId xmlns="" xmlns:a16="http://schemas.microsoft.com/office/drawing/2014/main" id="{BF064441-84B8-4C52-8445-D26791C13493}"/>
                      </a:ext>
                    </a:extLst>
                  </p:cNvPr>
                  <p:cNvSpPr>
                    <a:spLocks/>
                  </p:cNvSpPr>
                  <p:nvPr/>
                </p:nvSpPr>
                <p:spPr bwMode="auto">
                  <a:xfrm>
                    <a:off x="1238"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5" name="Group 511">
                  <a:extLst>
                    <a:ext uri="{FF2B5EF4-FFF2-40B4-BE49-F238E27FC236}">
                      <a16:creationId xmlns="" xmlns:a16="http://schemas.microsoft.com/office/drawing/2014/main" id="{05ACABBB-C530-4075-87CA-AAB3837AB3AB}"/>
                    </a:ext>
                  </a:extLst>
                </p:cNvPr>
                <p:cNvGrpSpPr>
                  <a:grpSpLocks/>
                </p:cNvGrpSpPr>
                <p:nvPr/>
              </p:nvGrpSpPr>
              <p:grpSpPr bwMode="auto">
                <a:xfrm>
                  <a:off x="1325" y="951"/>
                  <a:ext cx="8" cy="112"/>
                  <a:chOff x="1325" y="951"/>
                  <a:chExt cx="8" cy="112"/>
                </a:xfrm>
              </p:grpSpPr>
              <p:sp>
                <p:nvSpPr>
                  <p:cNvPr id="578" name="Freeform 512">
                    <a:extLst>
                      <a:ext uri="{FF2B5EF4-FFF2-40B4-BE49-F238E27FC236}">
                        <a16:creationId xmlns="" xmlns:a16="http://schemas.microsoft.com/office/drawing/2014/main" id="{92776487-2AF8-4ECB-862B-FFAEF8FFA7BC}"/>
                      </a:ext>
                    </a:extLst>
                  </p:cNvPr>
                  <p:cNvSpPr>
                    <a:spLocks/>
                  </p:cNvSpPr>
                  <p:nvPr/>
                </p:nvSpPr>
                <p:spPr bwMode="auto">
                  <a:xfrm>
                    <a:off x="1325"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9" name="Freeform 513">
                    <a:extLst>
                      <a:ext uri="{FF2B5EF4-FFF2-40B4-BE49-F238E27FC236}">
                        <a16:creationId xmlns="" xmlns:a16="http://schemas.microsoft.com/office/drawing/2014/main" id="{2887543E-381C-4EAA-93F8-88FA5C529C46}"/>
                      </a:ext>
                    </a:extLst>
                  </p:cNvPr>
                  <p:cNvSpPr>
                    <a:spLocks/>
                  </p:cNvSpPr>
                  <p:nvPr/>
                </p:nvSpPr>
                <p:spPr bwMode="auto">
                  <a:xfrm>
                    <a:off x="1325"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6" name="Group 514">
                  <a:extLst>
                    <a:ext uri="{FF2B5EF4-FFF2-40B4-BE49-F238E27FC236}">
                      <a16:creationId xmlns="" xmlns:a16="http://schemas.microsoft.com/office/drawing/2014/main" id="{DA7822AF-8F62-4522-82CE-44B9A98BD7CB}"/>
                    </a:ext>
                  </a:extLst>
                </p:cNvPr>
                <p:cNvGrpSpPr>
                  <a:grpSpLocks/>
                </p:cNvGrpSpPr>
                <p:nvPr/>
              </p:nvGrpSpPr>
              <p:grpSpPr bwMode="auto">
                <a:xfrm>
                  <a:off x="1405" y="951"/>
                  <a:ext cx="16" cy="112"/>
                  <a:chOff x="1405" y="951"/>
                  <a:chExt cx="16" cy="112"/>
                </a:xfrm>
              </p:grpSpPr>
              <p:sp>
                <p:nvSpPr>
                  <p:cNvPr id="576" name="Freeform 515">
                    <a:extLst>
                      <a:ext uri="{FF2B5EF4-FFF2-40B4-BE49-F238E27FC236}">
                        <a16:creationId xmlns="" xmlns:a16="http://schemas.microsoft.com/office/drawing/2014/main" id="{D3B8E860-B59A-492A-95C3-F83AA3AF6F2D}"/>
                      </a:ext>
                    </a:extLst>
                  </p:cNvPr>
                  <p:cNvSpPr>
                    <a:spLocks/>
                  </p:cNvSpPr>
                  <p:nvPr/>
                </p:nvSpPr>
                <p:spPr bwMode="auto">
                  <a:xfrm>
                    <a:off x="1405"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7" name="Freeform 516">
                    <a:extLst>
                      <a:ext uri="{FF2B5EF4-FFF2-40B4-BE49-F238E27FC236}">
                        <a16:creationId xmlns="" xmlns:a16="http://schemas.microsoft.com/office/drawing/2014/main" id="{3B018C30-A297-46EA-9B65-2A6DDF9C90EB}"/>
                      </a:ext>
                    </a:extLst>
                  </p:cNvPr>
                  <p:cNvSpPr>
                    <a:spLocks/>
                  </p:cNvSpPr>
                  <p:nvPr/>
                </p:nvSpPr>
                <p:spPr bwMode="auto">
                  <a:xfrm>
                    <a:off x="1405"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7" name="Group 517">
                  <a:extLst>
                    <a:ext uri="{FF2B5EF4-FFF2-40B4-BE49-F238E27FC236}">
                      <a16:creationId xmlns="" xmlns:a16="http://schemas.microsoft.com/office/drawing/2014/main" id="{490AE439-E9A5-4C7B-815C-605AA7E8632E}"/>
                    </a:ext>
                  </a:extLst>
                </p:cNvPr>
                <p:cNvGrpSpPr>
                  <a:grpSpLocks/>
                </p:cNvGrpSpPr>
                <p:nvPr/>
              </p:nvGrpSpPr>
              <p:grpSpPr bwMode="auto">
                <a:xfrm>
                  <a:off x="1501" y="951"/>
                  <a:ext cx="8" cy="112"/>
                  <a:chOff x="1501" y="951"/>
                  <a:chExt cx="8" cy="112"/>
                </a:xfrm>
              </p:grpSpPr>
              <p:sp>
                <p:nvSpPr>
                  <p:cNvPr id="574" name="Freeform 518">
                    <a:extLst>
                      <a:ext uri="{FF2B5EF4-FFF2-40B4-BE49-F238E27FC236}">
                        <a16:creationId xmlns="" xmlns:a16="http://schemas.microsoft.com/office/drawing/2014/main" id="{040A29EF-BC7F-47B9-9C58-07BCD5BC445B}"/>
                      </a:ext>
                    </a:extLst>
                  </p:cNvPr>
                  <p:cNvSpPr>
                    <a:spLocks/>
                  </p:cNvSpPr>
                  <p:nvPr/>
                </p:nvSpPr>
                <p:spPr bwMode="auto">
                  <a:xfrm>
                    <a:off x="1501"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5" name="Freeform 519">
                    <a:extLst>
                      <a:ext uri="{FF2B5EF4-FFF2-40B4-BE49-F238E27FC236}">
                        <a16:creationId xmlns="" xmlns:a16="http://schemas.microsoft.com/office/drawing/2014/main" id="{46144E7E-1EAC-4923-A0EB-BDBE7E74CBEB}"/>
                      </a:ext>
                    </a:extLst>
                  </p:cNvPr>
                  <p:cNvSpPr>
                    <a:spLocks/>
                  </p:cNvSpPr>
                  <p:nvPr/>
                </p:nvSpPr>
                <p:spPr bwMode="auto">
                  <a:xfrm>
                    <a:off x="1501"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8" name="Group 520">
                  <a:extLst>
                    <a:ext uri="{FF2B5EF4-FFF2-40B4-BE49-F238E27FC236}">
                      <a16:creationId xmlns="" xmlns:a16="http://schemas.microsoft.com/office/drawing/2014/main" id="{70DFDF66-4B94-41E0-A79A-79EEFDF3734C}"/>
                    </a:ext>
                  </a:extLst>
                </p:cNvPr>
                <p:cNvGrpSpPr>
                  <a:grpSpLocks/>
                </p:cNvGrpSpPr>
                <p:nvPr/>
              </p:nvGrpSpPr>
              <p:grpSpPr bwMode="auto">
                <a:xfrm>
                  <a:off x="1580" y="951"/>
                  <a:ext cx="8" cy="112"/>
                  <a:chOff x="1580" y="951"/>
                  <a:chExt cx="8" cy="112"/>
                </a:xfrm>
              </p:grpSpPr>
              <p:sp>
                <p:nvSpPr>
                  <p:cNvPr id="572" name="Freeform 521">
                    <a:extLst>
                      <a:ext uri="{FF2B5EF4-FFF2-40B4-BE49-F238E27FC236}">
                        <a16:creationId xmlns="" xmlns:a16="http://schemas.microsoft.com/office/drawing/2014/main" id="{48CDF0D3-7826-4259-B9BF-B74940878336}"/>
                      </a:ext>
                    </a:extLst>
                  </p:cNvPr>
                  <p:cNvSpPr>
                    <a:spLocks/>
                  </p:cNvSpPr>
                  <p:nvPr/>
                </p:nvSpPr>
                <p:spPr bwMode="auto">
                  <a:xfrm>
                    <a:off x="1580"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3" name="Freeform 522">
                    <a:extLst>
                      <a:ext uri="{FF2B5EF4-FFF2-40B4-BE49-F238E27FC236}">
                        <a16:creationId xmlns="" xmlns:a16="http://schemas.microsoft.com/office/drawing/2014/main" id="{3372EC55-0D5E-4170-B905-C125E46EB414}"/>
                      </a:ext>
                    </a:extLst>
                  </p:cNvPr>
                  <p:cNvSpPr>
                    <a:spLocks/>
                  </p:cNvSpPr>
                  <p:nvPr/>
                </p:nvSpPr>
                <p:spPr bwMode="auto">
                  <a:xfrm>
                    <a:off x="1580" y="951"/>
                    <a:ext cx="8" cy="112"/>
                  </a:xfrm>
                  <a:custGeom>
                    <a:avLst/>
                    <a:gdLst>
                      <a:gd name="T0" fmla="*/ 8 w 8"/>
                      <a:gd name="T1" fmla="*/ 112 h 112"/>
                      <a:gd name="T2" fmla="*/ 8 w 8"/>
                      <a:gd name="T3" fmla="*/ 0 h 112"/>
                      <a:gd name="T4" fmla="*/ 0 w 8"/>
                      <a:gd name="T5" fmla="*/ 0 h 112"/>
                      <a:gd name="T6" fmla="*/ 8 w 8"/>
                      <a:gd name="T7" fmla="*/ 112 h 112"/>
                    </a:gdLst>
                    <a:ahLst/>
                    <a:cxnLst>
                      <a:cxn ang="0">
                        <a:pos x="T0" y="T1"/>
                      </a:cxn>
                      <a:cxn ang="0">
                        <a:pos x="T2" y="T3"/>
                      </a:cxn>
                      <a:cxn ang="0">
                        <a:pos x="T4" y="T5"/>
                      </a:cxn>
                      <a:cxn ang="0">
                        <a:pos x="T6" y="T7"/>
                      </a:cxn>
                    </a:cxnLst>
                    <a:rect l="0" t="0" r="r" b="b"/>
                    <a:pathLst>
                      <a:path w="8" h="112">
                        <a:moveTo>
                          <a:pt x="8" y="112"/>
                        </a:moveTo>
                        <a:lnTo>
                          <a:pt x="8"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499" name="Group 523">
                  <a:extLst>
                    <a:ext uri="{FF2B5EF4-FFF2-40B4-BE49-F238E27FC236}">
                      <a16:creationId xmlns="" xmlns:a16="http://schemas.microsoft.com/office/drawing/2014/main" id="{ED111AB3-EBF0-4440-A5F0-0E4D0FA73EB8}"/>
                    </a:ext>
                  </a:extLst>
                </p:cNvPr>
                <p:cNvGrpSpPr>
                  <a:grpSpLocks/>
                </p:cNvGrpSpPr>
                <p:nvPr/>
              </p:nvGrpSpPr>
              <p:grpSpPr bwMode="auto">
                <a:xfrm>
                  <a:off x="1668" y="951"/>
                  <a:ext cx="8" cy="112"/>
                  <a:chOff x="1668" y="951"/>
                  <a:chExt cx="8" cy="112"/>
                </a:xfrm>
              </p:grpSpPr>
              <p:sp>
                <p:nvSpPr>
                  <p:cNvPr id="570" name="Freeform 524">
                    <a:extLst>
                      <a:ext uri="{FF2B5EF4-FFF2-40B4-BE49-F238E27FC236}">
                        <a16:creationId xmlns="" xmlns:a16="http://schemas.microsoft.com/office/drawing/2014/main" id="{F6ADDD3F-FA50-40F0-B6C6-DB9E4CED35E9}"/>
                      </a:ext>
                    </a:extLst>
                  </p:cNvPr>
                  <p:cNvSpPr>
                    <a:spLocks/>
                  </p:cNvSpPr>
                  <p:nvPr/>
                </p:nvSpPr>
                <p:spPr bwMode="auto">
                  <a:xfrm>
                    <a:off x="1668"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71" name="Freeform 525">
                    <a:extLst>
                      <a:ext uri="{FF2B5EF4-FFF2-40B4-BE49-F238E27FC236}">
                        <a16:creationId xmlns="" xmlns:a16="http://schemas.microsoft.com/office/drawing/2014/main" id="{613299DC-CF99-4178-98B2-2AD7160CC464}"/>
                      </a:ext>
                    </a:extLst>
                  </p:cNvPr>
                  <p:cNvSpPr>
                    <a:spLocks/>
                  </p:cNvSpPr>
                  <p:nvPr/>
                </p:nvSpPr>
                <p:spPr bwMode="auto">
                  <a:xfrm>
                    <a:off x="1668" y="951"/>
                    <a:ext cx="8" cy="112"/>
                  </a:xfrm>
                  <a:custGeom>
                    <a:avLst/>
                    <a:gdLst>
                      <a:gd name="T0" fmla="*/ 0 w 8"/>
                      <a:gd name="T1" fmla="*/ 112 h 112"/>
                      <a:gd name="T2" fmla="*/ 8 w 8"/>
                      <a:gd name="T3" fmla="*/ 0 h 112"/>
                      <a:gd name="T4" fmla="*/ 0 w 8"/>
                      <a:gd name="T5" fmla="*/ 0 h 112"/>
                      <a:gd name="T6" fmla="*/ 0 w 8"/>
                      <a:gd name="T7" fmla="*/ 112 h 112"/>
                    </a:gdLst>
                    <a:ahLst/>
                    <a:cxnLst>
                      <a:cxn ang="0">
                        <a:pos x="T0" y="T1"/>
                      </a:cxn>
                      <a:cxn ang="0">
                        <a:pos x="T2" y="T3"/>
                      </a:cxn>
                      <a:cxn ang="0">
                        <a:pos x="T4" y="T5"/>
                      </a:cxn>
                      <a:cxn ang="0">
                        <a:pos x="T6" y="T7"/>
                      </a:cxn>
                    </a:cxnLst>
                    <a:rect l="0" t="0" r="r" b="b"/>
                    <a:pathLst>
                      <a:path w="8" h="112">
                        <a:moveTo>
                          <a:pt x="0" y="112"/>
                        </a:moveTo>
                        <a:lnTo>
                          <a:pt x="8" y="0"/>
                        </a:lnTo>
                        <a:lnTo>
                          <a:pt x="0" y="0"/>
                        </a:lnTo>
                        <a:lnTo>
                          <a:pt x="0"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00" name="Group 526">
                  <a:extLst>
                    <a:ext uri="{FF2B5EF4-FFF2-40B4-BE49-F238E27FC236}">
                      <a16:creationId xmlns="" xmlns:a16="http://schemas.microsoft.com/office/drawing/2014/main" id="{BA3C3E2A-06E1-4133-8630-7CB5CD7E50CA}"/>
                    </a:ext>
                  </a:extLst>
                </p:cNvPr>
                <p:cNvGrpSpPr>
                  <a:grpSpLocks/>
                </p:cNvGrpSpPr>
                <p:nvPr/>
              </p:nvGrpSpPr>
              <p:grpSpPr bwMode="auto">
                <a:xfrm>
                  <a:off x="1748" y="951"/>
                  <a:ext cx="16" cy="112"/>
                  <a:chOff x="1748" y="951"/>
                  <a:chExt cx="16" cy="112"/>
                </a:xfrm>
              </p:grpSpPr>
              <p:sp>
                <p:nvSpPr>
                  <p:cNvPr id="568" name="Freeform 527">
                    <a:extLst>
                      <a:ext uri="{FF2B5EF4-FFF2-40B4-BE49-F238E27FC236}">
                        <a16:creationId xmlns="" xmlns:a16="http://schemas.microsoft.com/office/drawing/2014/main" id="{F2D8F2A3-ADB2-4DFB-A877-B6D9D6C7EF0C}"/>
                      </a:ext>
                    </a:extLst>
                  </p:cNvPr>
                  <p:cNvSpPr>
                    <a:spLocks/>
                  </p:cNvSpPr>
                  <p:nvPr/>
                </p:nvSpPr>
                <p:spPr bwMode="auto">
                  <a:xfrm>
                    <a:off x="1748"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9" name="Freeform 528">
                    <a:extLst>
                      <a:ext uri="{FF2B5EF4-FFF2-40B4-BE49-F238E27FC236}">
                        <a16:creationId xmlns="" xmlns:a16="http://schemas.microsoft.com/office/drawing/2014/main" id="{21EF1218-5DFC-409E-8BD6-0E46B1134097}"/>
                      </a:ext>
                    </a:extLst>
                  </p:cNvPr>
                  <p:cNvSpPr>
                    <a:spLocks/>
                  </p:cNvSpPr>
                  <p:nvPr/>
                </p:nvSpPr>
                <p:spPr bwMode="auto">
                  <a:xfrm>
                    <a:off x="1748" y="951"/>
                    <a:ext cx="16" cy="112"/>
                  </a:xfrm>
                  <a:custGeom>
                    <a:avLst/>
                    <a:gdLst>
                      <a:gd name="T0" fmla="*/ 16 w 16"/>
                      <a:gd name="T1" fmla="*/ 112 h 112"/>
                      <a:gd name="T2" fmla="*/ 16 w 16"/>
                      <a:gd name="T3" fmla="*/ 0 h 112"/>
                      <a:gd name="T4" fmla="*/ 0 w 16"/>
                      <a:gd name="T5" fmla="*/ 0 h 112"/>
                      <a:gd name="T6" fmla="*/ 16 w 16"/>
                      <a:gd name="T7" fmla="*/ 112 h 112"/>
                    </a:gdLst>
                    <a:ahLst/>
                    <a:cxnLst>
                      <a:cxn ang="0">
                        <a:pos x="T0" y="T1"/>
                      </a:cxn>
                      <a:cxn ang="0">
                        <a:pos x="T2" y="T3"/>
                      </a:cxn>
                      <a:cxn ang="0">
                        <a:pos x="T4" y="T5"/>
                      </a:cxn>
                      <a:cxn ang="0">
                        <a:pos x="T6" y="T7"/>
                      </a:cxn>
                    </a:cxnLst>
                    <a:rect l="0" t="0" r="r" b="b"/>
                    <a:pathLst>
                      <a:path w="16" h="112">
                        <a:moveTo>
                          <a:pt x="16" y="112"/>
                        </a:moveTo>
                        <a:lnTo>
                          <a:pt x="16" y="0"/>
                        </a:lnTo>
                        <a:lnTo>
                          <a:pt x="0" y="0"/>
                        </a:lnTo>
                        <a:lnTo>
                          <a:pt x="16"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01" name="Group 529">
                  <a:extLst>
                    <a:ext uri="{FF2B5EF4-FFF2-40B4-BE49-F238E27FC236}">
                      <a16:creationId xmlns="" xmlns:a16="http://schemas.microsoft.com/office/drawing/2014/main" id="{F08F831C-706E-484C-B036-A972137FFB18}"/>
                    </a:ext>
                  </a:extLst>
                </p:cNvPr>
                <p:cNvGrpSpPr>
                  <a:grpSpLocks/>
                </p:cNvGrpSpPr>
                <p:nvPr/>
              </p:nvGrpSpPr>
              <p:grpSpPr bwMode="auto">
                <a:xfrm>
                  <a:off x="1836" y="951"/>
                  <a:ext cx="16" cy="112"/>
                  <a:chOff x="1836" y="951"/>
                  <a:chExt cx="16" cy="112"/>
                </a:xfrm>
              </p:grpSpPr>
              <p:sp>
                <p:nvSpPr>
                  <p:cNvPr id="566" name="Freeform 530">
                    <a:extLst>
                      <a:ext uri="{FF2B5EF4-FFF2-40B4-BE49-F238E27FC236}">
                        <a16:creationId xmlns="" xmlns:a16="http://schemas.microsoft.com/office/drawing/2014/main" id="{CCC40FE8-B630-4122-A6F8-A47578212CFD}"/>
                      </a:ext>
                    </a:extLst>
                  </p:cNvPr>
                  <p:cNvSpPr>
                    <a:spLocks/>
                  </p:cNvSpPr>
                  <p:nvPr/>
                </p:nvSpPr>
                <p:spPr bwMode="auto">
                  <a:xfrm>
                    <a:off x="1836" y="951"/>
                    <a:ext cx="16" cy="112"/>
                  </a:xfrm>
                  <a:custGeom>
                    <a:avLst/>
                    <a:gdLst>
                      <a:gd name="T0" fmla="*/ 8 w 16"/>
                      <a:gd name="T1" fmla="*/ 112 h 112"/>
                      <a:gd name="T2" fmla="*/ 16 w 16"/>
                      <a:gd name="T3" fmla="*/ 0 h 112"/>
                      <a:gd name="T4" fmla="*/ 0 w 16"/>
                      <a:gd name="T5" fmla="*/ 0 h 112"/>
                      <a:gd name="T6" fmla="*/ 8 w 16"/>
                      <a:gd name="T7" fmla="*/ 112 h 112"/>
                    </a:gdLst>
                    <a:ahLst/>
                    <a:cxnLst>
                      <a:cxn ang="0">
                        <a:pos x="T0" y="T1"/>
                      </a:cxn>
                      <a:cxn ang="0">
                        <a:pos x="T2" y="T3"/>
                      </a:cxn>
                      <a:cxn ang="0">
                        <a:pos x="T4" y="T5"/>
                      </a:cxn>
                      <a:cxn ang="0">
                        <a:pos x="T6" y="T7"/>
                      </a:cxn>
                    </a:cxnLst>
                    <a:rect l="0" t="0" r="r" b="b"/>
                    <a:pathLst>
                      <a:path w="16" h="112">
                        <a:moveTo>
                          <a:pt x="8" y="112"/>
                        </a:moveTo>
                        <a:lnTo>
                          <a:pt x="16" y="0"/>
                        </a:lnTo>
                        <a:lnTo>
                          <a:pt x="0" y="0"/>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7" name="Freeform 531">
                    <a:extLst>
                      <a:ext uri="{FF2B5EF4-FFF2-40B4-BE49-F238E27FC236}">
                        <a16:creationId xmlns="" xmlns:a16="http://schemas.microsoft.com/office/drawing/2014/main" id="{381F1BE9-3C0C-4E8D-83D4-A4287BA556BE}"/>
                      </a:ext>
                    </a:extLst>
                  </p:cNvPr>
                  <p:cNvSpPr>
                    <a:spLocks/>
                  </p:cNvSpPr>
                  <p:nvPr/>
                </p:nvSpPr>
                <p:spPr bwMode="auto">
                  <a:xfrm>
                    <a:off x="1836" y="951"/>
                    <a:ext cx="16" cy="112"/>
                  </a:xfrm>
                  <a:custGeom>
                    <a:avLst/>
                    <a:gdLst>
                      <a:gd name="T0" fmla="*/ 8 w 16"/>
                      <a:gd name="T1" fmla="*/ 112 h 112"/>
                      <a:gd name="T2" fmla="*/ 16 w 16"/>
                      <a:gd name="T3" fmla="*/ 0 h 112"/>
                      <a:gd name="T4" fmla="*/ 0 w 16"/>
                      <a:gd name="T5" fmla="*/ 0 h 112"/>
                      <a:gd name="T6" fmla="*/ 8 w 16"/>
                      <a:gd name="T7" fmla="*/ 112 h 112"/>
                    </a:gdLst>
                    <a:ahLst/>
                    <a:cxnLst>
                      <a:cxn ang="0">
                        <a:pos x="T0" y="T1"/>
                      </a:cxn>
                      <a:cxn ang="0">
                        <a:pos x="T2" y="T3"/>
                      </a:cxn>
                      <a:cxn ang="0">
                        <a:pos x="T4" y="T5"/>
                      </a:cxn>
                      <a:cxn ang="0">
                        <a:pos x="T6" y="T7"/>
                      </a:cxn>
                    </a:cxnLst>
                    <a:rect l="0" t="0" r="r" b="b"/>
                    <a:pathLst>
                      <a:path w="16" h="112">
                        <a:moveTo>
                          <a:pt x="8" y="112"/>
                        </a:moveTo>
                        <a:lnTo>
                          <a:pt x="16" y="0"/>
                        </a:lnTo>
                        <a:lnTo>
                          <a:pt x="0" y="0"/>
                        </a:lnTo>
                        <a:lnTo>
                          <a:pt x="8" y="1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02" name="Rectangle 532">
                  <a:extLst>
                    <a:ext uri="{FF2B5EF4-FFF2-40B4-BE49-F238E27FC236}">
                      <a16:creationId xmlns="" xmlns:a16="http://schemas.microsoft.com/office/drawing/2014/main" id="{A6445A8D-A012-45C8-B6A5-8F8839D4E981}"/>
                    </a:ext>
                  </a:extLst>
                </p:cNvPr>
                <p:cNvSpPr>
                  <a:spLocks noChangeArrowheads="1"/>
                </p:cNvSpPr>
                <p:nvPr/>
              </p:nvSpPr>
              <p:spPr bwMode="auto">
                <a:xfrm>
                  <a:off x="1620" y="823"/>
                  <a:ext cx="192" cy="96"/>
                </a:xfrm>
                <a:prstGeom prst="rect">
                  <a:avLst/>
                </a:prstGeom>
                <a:solidFill>
                  <a:srgbClr val="CECECE"/>
                </a:solidFill>
                <a:ln w="12700">
                  <a:solidFill>
                    <a:srgbClr val="000000"/>
                  </a:solidFill>
                  <a:miter lim="800000"/>
                  <a:headEnd/>
                  <a:tailEnd/>
                </a:ln>
              </p:spPr>
              <p:txBody>
                <a:bodyPr/>
                <a:lstStyle/>
                <a:p>
                  <a:pPr defTabSz="914363"/>
                  <a:endParaRPr lang="en-US" sz="2160">
                    <a:solidFill>
                      <a:srgbClr val="616265"/>
                    </a:solidFill>
                  </a:endParaRPr>
                </a:p>
              </p:txBody>
            </p:sp>
            <p:sp>
              <p:nvSpPr>
                <p:cNvPr id="503" name="Rectangle 533">
                  <a:extLst>
                    <a:ext uri="{FF2B5EF4-FFF2-40B4-BE49-F238E27FC236}">
                      <a16:creationId xmlns="" xmlns:a16="http://schemas.microsoft.com/office/drawing/2014/main" id="{0CF3A850-D33B-44C0-97DD-BE2424EB4F38}"/>
                    </a:ext>
                  </a:extLst>
                </p:cNvPr>
                <p:cNvSpPr>
                  <a:spLocks noChangeArrowheads="1"/>
                </p:cNvSpPr>
                <p:nvPr/>
              </p:nvSpPr>
              <p:spPr bwMode="auto">
                <a:xfrm>
                  <a:off x="1780"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4" name="Rectangle 534">
                  <a:extLst>
                    <a:ext uri="{FF2B5EF4-FFF2-40B4-BE49-F238E27FC236}">
                      <a16:creationId xmlns="" xmlns:a16="http://schemas.microsoft.com/office/drawing/2014/main" id="{D6574E32-1621-4A6F-8FA3-04E68C90DFCE}"/>
                    </a:ext>
                  </a:extLst>
                </p:cNvPr>
                <p:cNvSpPr>
                  <a:spLocks noChangeArrowheads="1"/>
                </p:cNvSpPr>
                <p:nvPr/>
              </p:nvSpPr>
              <p:spPr bwMode="auto">
                <a:xfrm>
                  <a:off x="1764"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5" name="Rectangle 535">
                  <a:extLst>
                    <a:ext uri="{FF2B5EF4-FFF2-40B4-BE49-F238E27FC236}">
                      <a16:creationId xmlns="" xmlns:a16="http://schemas.microsoft.com/office/drawing/2014/main" id="{945009DE-D807-43EF-8CDB-88417463B5AA}"/>
                    </a:ext>
                  </a:extLst>
                </p:cNvPr>
                <p:cNvSpPr>
                  <a:spLocks noChangeArrowheads="1"/>
                </p:cNvSpPr>
                <p:nvPr/>
              </p:nvSpPr>
              <p:spPr bwMode="auto">
                <a:xfrm>
                  <a:off x="1740"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6" name="Rectangle 536">
                  <a:extLst>
                    <a:ext uri="{FF2B5EF4-FFF2-40B4-BE49-F238E27FC236}">
                      <a16:creationId xmlns="" xmlns:a16="http://schemas.microsoft.com/office/drawing/2014/main" id="{90FA9AE0-0AF3-46CC-9666-A9DA64292955}"/>
                    </a:ext>
                  </a:extLst>
                </p:cNvPr>
                <p:cNvSpPr>
                  <a:spLocks noChangeArrowheads="1"/>
                </p:cNvSpPr>
                <p:nvPr/>
              </p:nvSpPr>
              <p:spPr bwMode="auto">
                <a:xfrm>
                  <a:off x="1724"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7" name="Rectangle 537">
                  <a:extLst>
                    <a:ext uri="{FF2B5EF4-FFF2-40B4-BE49-F238E27FC236}">
                      <a16:creationId xmlns="" xmlns:a16="http://schemas.microsoft.com/office/drawing/2014/main" id="{C53AA0EE-C96B-48AD-AA6B-C779AF1FC103}"/>
                    </a:ext>
                  </a:extLst>
                </p:cNvPr>
                <p:cNvSpPr>
                  <a:spLocks noChangeArrowheads="1"/>
                </p:cNvSpPr>
                <p:nvPr/>
              </p:nvSpPr>
              <p:spPr bwMode="auto">
                <a:xfrm>
                  <a:off x="1692" y="839"/>
                  <a:ext cx="8"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8" name="Rectangle 538">
                  <a:extLst>
                    <a:ext uri="{FF2B5EF4-FFF2-40B4-BE49-F238E27FC236}">
                      <a16:creationId xmlns="" xmlns:a16="http://schemas.microsoft.com/office/drawing/2014/main" id="{53B8D2D7-4676-40B1-8F4E-0B84AA5C59A6}"/>
                    </a:ext>
                  </a:extLst>
                </p:cNvPr>
                <p:cNvSpPr>
                  <a:spLocks noChangeArrowheads="1"/>
                </p:cNvSpPr>
                <p:nvPr/>
              </p:nvSpPr>
              <p:spPr bwMode="auto">
                <a:xfrm>
                  <a:off x="1676"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09" name="Rectangle 539">
                  <a:extLst>
                    <a:ext uri="{FF2B5EF4-FFF2-40B4-BE49-F238E27FC236}">
                      <a16:creationId xmlns="" xmlns:a16="http://schemas.microsoft.com/office/drawing/2014/main" id="{16D0B617-80C2-453C-8B06-5D36CFE473E1}"/>
                    </a:ext>
                  </a:extLst>
                </p:cNvPr>
                <p:cNvSpPr>
                  <a:spLocks noChangeArrowheads="1"/>
                </p:cNvSpPr>
                <p:nvPr/>
              </p:nvSpPr>
              <p:spPr bwMode="auto">
                <a:xfrm>
                  <a:off x="1652"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0" name="Rectangle 540">
                  <a:extLst>
                    <a:ext uri="{FF2B5EF4-FFF2-40B4-BE49-F238E27FC236}">
                      <a16:creationId xmlns="" xmlns:a16="http://schemas.microsoft.com/office/drawing/2014/main" id="{6B753CC3-7307-47E8-A6DC-EB66F545E190}"/>
                    </a:ext>
                  </a:extLst>
                </p:cNvPr>
                <p:cNvSpPr>
                  <a:spLocks noChangeArrowheads="1"/>
                </p:cNvSpPr>
                <p:nvPr/>
              </p:nvSpPr>
              <p:spPr bwMode="auto">
                <a:xfrm>
                  <a:off x="1628" y="839"/>
                  <a:ext cx="1" cy="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nvGrpSpPr>
                <p:cNvPr id="511" name="Group 541">
                  <a:extLst>
                    <a:ext uri="{FF2B5EF4-FFF2-40B4-BE49-F238E27FC236}">
                      <a16:creationId xmlns="" xmlns:a16="http://schemas.microsoft.com/office/drawing/2014/main" id="{A31858A2-3CF4-4908-918F-B355D502E119}"/>
                    </a:ext>
                  </a:extLst>
                </p:cNvPr>
                <p:cNvGrpSpPr>
                  <a:grpSpLocks/>
                </p:cNvGrpSpPr>
                <p:nvPr/>
              </p:nvGrpSpPr>
              <p:grpSpPr bwMode="auto">
                <a:xfrm>
                  <a:off x="1580" y="815"/>
                  <a:ext cx="40" cy="104"/>
                  <a:chOff x="1580" y="815"/>
                  <a:chExt cx="40" cy="104"/>
                </a:xfrm>
              </p:grpSpPr>
              <p:sp>
                <p:nvSpPr>
                  <p:cNvPr id="564" name="Freeform 542">
                    <a:extLst>
                      <a:ext uri="{FF2B5EF4-FFF2-40B4-BE49-F238E27FC236}">
                        <a16:creationId xmlns="" xmlns:a16="http://schemas.microsoft.com/office/drawing/2014/main" id="{49BDDB43-1CB5-48D0-B022-A30631C85EA1}"/>
                      </a:ext>
                    </a:extLst>
                  </p:cNvPr>
                  <p:cNvSpPr>
                    <a:spLocks/>
                  </p:cNvSpPr>
                  <p:nvPr/>
                </p:nvSpPr>
                <p:spPr bwMode="auto">
                  <a:xfrm>
                    <a:off x="1580" y="815"/>
                    <a:ext cx="40" cy="104"/>
                  </a:xfrm>
                  <a:custGeom>
                    <a:avLst/>
                    <a:gdLst>
                      <a:gd name="T0" fmla="*/ 0 w 40"/>
                      <a:gd name="T1" fmla="*/ 8 h 104"/>
                      <a:gd name="T2" fmla="*/ 40 w 40"/>
                      <a:gd name="T3" fmla="*/ 0 h 104"/>
                      <a:gd name="T4" fmla="*/ 40 w 40"/>
                      <a:gd name="T5" fmla="*/ 104 h 104"/>
                      <a:gd name="T6" fmla="*/ 0 w 40"/>
                      <a:gd name="T7" fmla="*/ 104 h 104"/>
                      <a:gd name="T8" fmla="*/ 0 w 40"/>
                      <a:gd name="T9" fmla="*/ 8 h 104"/>
                    </a:gdLst>
                    <a:ahLst/>
                    <a:cxnLst>
                      <a:cxn ang="0">
                        <a:pos x="T0" y="T1"/>
                      </a:cxn>
                      <a:cxn ang="0">
                        <a:pos x="T2" y="T3"/>
                      </a:cxn>
                      <a:cxn ang="0">
                        <a:pos x="T4" y="T5"/>
                      </a:cxn>
                      <a:cxn ang="0">
                        <a:pos x="T6" y="T7"/>
                      </a:cxn>
                      <a:cxn ang="0">
                        <a:pos x="T8" y="T9"/>
                      </a:cxn>
                    </a:cxnLst>
                    <a:rect l="0" t="0" r="r" b="b"/>
                    <a:pathLst>
                      <a:path w="40" h="104">
                        <a:moveTo>
                          <a:pt x="0" y="8"/>
                        </a:moveTo>
                        <a:lnTo>
                          <a:pt x="40" y="0"/>
                        </a:lnTo>
                        <a:lnTo>
                          <a:pt x="40" y="104"/>
                        </a:lnTo>
                        <a:lnTo>
                          <a:pt x="0" y="104"/>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5" name="Freeform 543">
                    <a:extLst>
                      <a:ext uri="{FF2B5EF4-FFF2-40B4-BE49-F238E27FC236}">
                        <a16:creationId xmlns="" xmlns:a16="http://schemas.microsoft.com/office/drawing/2014/main" id="{CF31E869-1797-4F9F-BFF3-6569482524E0}"/>
                      </a:ext>
                    </a:extLst>
                  </p:cNvPr>
                  <p:cNvSpPr>
                    <a:spLocks/>
                  </p:cNvSpPr>
                  <p:nvPr/>
                </p:nvSpPr>
                <p:spPr bwMode="auto">
                  <a:xfrm>
                    <a:off x="1580" y="815"/>
                    <a:ext cx="40" cy="104"/>
                  </a:xfrm>
                  <a:custGeom>
                    <a:avLst/>
                    <a:gdLst>
                      <a:gd name="T0" fmla="*/ 0 w 40"/>
                      <a:gd name="T1" fmla="*/ 8 h 104"/>
                      <a:gd name="T2" fmla="*/ 40 w 40"/>
                      <a:gd name="T3" fmla="*/ 0 h 104"/>
                      <a:gd name="T4" fmla="*/ 40 w 40"/>
                      <a:gd name="T5" fmla="*/ 104 h 104"/>
                      <a:gd name="T6" fmla="*/ 0 w 40"/>
                      <a:gd name="T7" fmla="*/ 104 h 104"/>
                      <a:gd name="T8" fmla="*/ 0 w 40"/>
                      <a:gd name="T9" fmla="*/ 8 h 104"/>
                    </a:gdLst>
                    <a:ahLst/>
                    <a:cxnLst>
                      <a:cxn ang="0">
                        <a:pos x="T0" y="T1"/>
                      </a:cxn>
                      <a:cxn ang="0">
                        <a:pos x="T2" y="T3"/>
                      </a:cxn>
                      <a:cxn ang="0">
                        <a:pos x="T4" y="T5"/>
                      </a:cxn>
                      <a:cxn ang="0">
                        <a:pos x="T6" y="T7"/>
                      </a:cxn>
                      <a:cxn ang="0">
                        <a:pos x="T8" y="T9"/>
                      </a:cxn>
                    </a:cxnLst>
                    <a:rect l="0" t="0" r="r" b="b"/>
                    <a:pathLst>
                      <a:path w="40" h="104">
                        <a:moveTo>
                          <a:pt x="0" y="8"/>
                        </a:moveTo>
                        <a:lnTo>
                          <a:pt x="40" y="0"/>
                        </a:lnTo>
                        <a:lnTo>
                          <a:pt x="40" y="104"/>
                        </a:lnTo>
                        <a:lnTo>
                          <a:pt x="0" y="104"/>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12" name="Rectangle 544">
                  <a:extLst>
                    <a:ext uri="{FF2B5EF4-FFF2-40B4-BE49-F238E27FC236}">
                      <a16:creationId xmlns="" xmlns:a16="http://schemas.microsoft.com/office/drawing/2014/main" id="{072C9A3D-A0F9-40EA-900D-ACE58F2E0821}"/>
                    </a:ext>
                  </a:extLst>
                </p:cNvPr>
                <p:cNvSpPr>
                  <a:spLocks noChangeArrowheads="1"/>
                </p:cNvSpPr>
                <p:nvPr/>
              </p:nvSpPr>
              <p:spPr bwMode="auto">
                <a:xfrm>
                  <a:off x="1580" y="879"/>
                  <a:ext cx="80"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13" name="Rectangle 545">
                  <a:extLst>
                    <a:ext uri="{FF2B5EF4-FFF2-40B4-BE49-F238E27FC236}">
                      <a16:creationId xmlns="" xmlns:a16="http://schemas.microsoft.com/office/drawing/2014/main" id="{1B78186F-566C-48A8-91DD-BBAB1F7AEDEB}"/>
                    </a:ext>
                  </a:extLst>
                </p:cNvPr>
                <p:cNvSpPr>
                  <a:spLocks noChangeArrowheads="1"/>
                </p:cNvSpPr>
                <p:nvPr/>
              </p:nvSpPr>
              <p:spPr bwMode="auto">
                <a:xfrm>
                  <a:off x="1580" y="879"/>
                  <a:ext cx="88" cy="40"/>
                </a:xfrm>
                <a:prstGeom prst="rect">
                  <a:avLst/>
                </a:prstGeom>
                <a:solidFill>
                  <a:srgbClr val="CECECE"/>
                </a:solidFill>
                <a:ln w="12700">
                  <a:solidFill>
                    <a:srgbClr val="000000"/>
                  </a:solidFill>
                  <a:miter lim="800000"/>
                  <a:headEnd/>
                  <a:tailEnd/>
                </a:ln>
              </p:spPr>
              <p:txBody>
                <a:bodyPr/>
                <a:lstStyle/>
                <a:p>
                  <a:pPr defTabSz="914363"/>
                  <a:endParaRPr lang="en-US" sz="2160">
                    <a:solidFill>
                      <a:srgbClr val="616265"/>
                    </a:solidFill>
                  </a:endParaRPr>
                </a:p>
              </p:txBody>
            </p:sp>
            <p:sp>
              <p:nvSpPr>
                <p:cNvPr id="514" name="Line 546">
                  <a:extLst>
                    <a:ext uri="{FF2B5EF4-FFF2-40B4-BE49-F238E27FC236}">
                      <a16:creationId xmlns="" xmlns:a16="http://schemas.microsoft.com/office/drawing/2014/main" id="{91A72C74-FC65-4B84-8D9E-C7AAC61A1744}"/>
                    </a:ext>
                  </a:extLst>
                </p:cNvPr>
                <p:cNvSpPr>
                  <a:spLocks noChangeShapeType="1"/>
                </p:cNvSpPr>
                <p:nvPr/>
              </p:nvSpPr>
              <p:spPr bwMode="auto">
                <a:xfrm>
                  <a:off x="887" y="863"/>
                  <a:ext cx="693" cy="1"/>
                </a:xfrm>
                <a:prstGeom prst="line">
                  <a:avLst/>
                </a:prstGeom>
                <a:noFill/>
                <a:ln w="12700">
                  <a:solidFill>
                    <a:srgbClr val="00279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15" name="Rectangle 547">
                  <a:extLst>
                    <a:ext uri="{FF2B5EF4-FFF2-40B4-BE49-F238E27FC236}">
                      <a16:creationId xmlns="" xmlns:a16="http://schemas.microsoft.com/office/drawing/2014/main" id="{A12C1DCD-A16A-458D-870D-E7CA7D363E27}"/>
                    </a:ext>
                  </a:extLst>
                </p:cNvPr>
                <p:cNvSpPr>
                  <a:spLocks noChangeArrowheads="1"/>
                </p:cNvSpPr>
                <p:nvPr/>
              </p:nvSpPr>
              <p:spPr bwMode="auto">
                <a:xfrm>
                  <a:off x="982" y="903"/>
                  <a:ext cx="543"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516" name="Rectangle 548">
                  <a:extLst>
                    <a:ext uri="{FF2B5EF4-FFF2-40B4-BE49-F238E27FC236}">
                      <a16:creationId xmlns="" xmlns:a16="http://schemas.microsoft.com/office/drawing/2014/main" id="{62F67AFC-20C5-4289-83B1-E30727C0ADF7}"/>
                    </a:ext>
                  </a:extLst>
                </p:cNvPr>
                <p:cNvSpPr>
                  <a:spLocks noChangeArrowheads="1"/>
                </p:cNvSpPr>
                <p:nvPr/>
              </p:nvSpPr>
              <p:spPr bwMode="auto">
                <a:xfrm>
                  <a:off x="982" y="903"/>
                  <a:ext cx="551"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7" name="Rectangle 549">
                  <a:extLst>
                    <a:ext uri="{FF2B5EF4-FFF2-40B4-BE49-F238E27FC236}">
                      <a16:creationId xmlns="" xmlns:a16="http://schemas.microsoft.com/office/drawing/2014/main" id="{998CA79D-1A43-4929-B720-9260DBE39517}"/>
                    </a:ext>
                  </a:extLst>
                </p:cNvPr>
                <p:cNvSpPr>
                  <a:spLocks noChangeArrowheads="1"/>
                </p:cNvSpPr>
                <p:nvPr/>
              </p:nvSpPr>
              <p:spPr bwMode="auto">
                <a:xfrm>
                  <a:off x="982" y="911"/>
                  <a:ext cx="543" cy="1"/>
                </a:xfrm>
                <a:prstGeom prst="rect">
                  <a:avLst/>
                </a:prstGeom>
                <a:solidFill>
                  <a:srgbClr val="000000"/>
                </a:solidFill>
                <a:ln w="12700">
                  <a:solidFill>
                    <a:srgbClr val="00279F"/>
                  </a:solidFill>
                  <a:miter lim="800000"/>
                  <a:headEnd/>
                  <a:tailEnd/>
                </a:ln>
              </p:spPr>
              <p:txBody>
                <a:bodyPr/>
                <a:lstStyle/>
                <a:p>
                  <a:pPr defTabSz="914363"/>
                  <a:endParaRPr lang="en-US" sz="2160">
                    <a:solidFill>
                      <a:srgbClr val="616265"/>
                    </a:solidFill>
                  </a:endParaRPr>
                </a:p>
              </p:txBody>
            </p:sp>
            <p:sp>
              <p:nvSpPr>
                <p:cNvPr id="518" name="Rectangle 550">
                  <a:extLst>
                    <a:ext uri="{FF2B5EF4-FFF2-40B4-BE49-F238E27FC236}">
                      <a16:creationId xmlns="" xmlns:a16="http://schemas.microsoft.com/office/drawing/2014/main" id="{77D38DE0-2AD0-40D3-AF30-8D5610025373}"/>
                    </a:ext>
                  </a:extLst>
                </p:cNvPr>
                <p:cNvSpPr>
                  <a:spLocks noChangeArrowheads="1"/>
                </p:cNvSpPr>
                <p:nvPr/>
              </p:nvSpPr>
              <p:spPr bwMode="auto">
                <a:xfrm>
                  <a:off x="982" y="911"/>
                  <a:ext cx="551" cy="8"/>
                </a:xfrm>
                <a:prstGeom prst="rect">
                  <a:avLst/>
                </a:prstGeom>
                <a:noFill/>
                <a:ln w="12700">
                  <a:solidFill>
                    <a:srgbClr val="00279F"/>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19" name="Freeform 551">
                  <a:extLst>
                    <a:ext uri="{FF2B5EF4-FFF2-40B4-BE49-F238E27FC236}">
                      <a16:creationId xmlns="" xmlns:a16="http://schemas.microsoft.com/office/drawing/2014/main" id="{5E2424DD-A08B-42A2-97CA-29BE22CEB3DB}"/>
                    </a:ext>
                  </a:extLst>
                </p:cNvPr>
                <p:cNvSpPr>
                  <a:spLocks/>
                </p:cNvSpPr>
                <p:nvPr/>
              </p:nvSpPr>
              <p:spPr bwMode="auto">
                <a:xfrm>
                  <a:off x="919" y="775"/>
                  <a:ext cx="638" cy="72"/>
                </a:xfrm>
                <a:custGeom>
                  <a:avLst/>
                  <a:gdLst>
                    <a:gd name="T0" fmla="*/ 0 w 638"/>
                    <a:gd name="T1" fmla="*/ 72 h 72"/>
                    <a:gd name="T2" fmla="*/ 638 w 638"/>
                    <a:gd name="T3" fmla="*/ 72 h 72"/>
                    <a:gd name="T4" fmla="*/ 606 w 638"/>
                    <a:gd name="T5" fmla="*/ 56 h 72"/>
                    <a:gd name="T6" fmla="*/ 558 w 638"/>
                    <a:gd name="T7" fmla="*/ 32 h 72"/>
                    <a:gd name="T8" fmla="*/ 470 w 638"/>
                    <a:gd name="T9" fmla="*/ 48 h 72"/>
                    <a:gd name="T10" fmla="*/ 438 w 638"/>
                    <a:gd name="T11" fmla="*/ 24 h 72"/>
                    <a:gd name="T12" fmla="*/ 382 w 638"/>
                    <a:gd name="T13" fmla="*/ 0 h 72"/>
                    <a:gd name="T14" fmla="*/ 335 w 638"/>
                    <a:gd name="T15" fmla="*/ 24 h 72"/>
                    <a:gd name="T16" fmla="*/ 303 w 638"/>
                    <a:gd name="T17" fmla="*/ 40 h 72"/>
                    <a:gd name="T18" fmla="*/ 295 w 638"/>
                    <a:gd name="T19" fmla="*/ 32 h 72"/>
                    <a:gd name="T20" fmla="*/ 255 w 638"/>
                    <a:gd name="T21" fmla="*/ 24 h 72"/>
                    <a:gd name="T22" fmla="*/ 215 w 638"/>
                    <a:gd name="T23" fmla="*/ 32 h 72"/>
                    <a:gd name="T24" fmla="*/ 199 w 638"/>
                    <a:gd name="T25" fmla="*/ 40 h 72"/>
                    <a:gd name="T26" fmla="*/ 191 w 638"/>
                    <a:gd name="T27" fmla="*/ 24 h 72"/>
                    <a:gd name="T28" fmla="*/ 143 w 638"/>
                    <a:gd name="T29" fmla="*/ 8 h 72"/>
                    <a:gd name="T30" fmla="*/ 103 w 638"/>
                    <a:gd name="T31" fmla="*/ 16 h 72"/>
                    <a:gd name="T32" fmla="*/ 71 w 638"/>
                    <a:gd name="T33" fmla="*/ 32 h 72"/>
                    <a:gd name="T34" fmla="*/ 40 w 638"/>
                    <a:gd name="T35" fmla="*/ 48 h 72"/>
                    <a:gd name="T36" fmla="*/ 0 w 638"/>
                    <a:gd name="T37" fmla="*/ 48 h 72"/>
                    <a:gd name="T38" fmla="*/ 0 w 638"/>
                    <a:gd name="T3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8" h="72">
                      <a:moveTo>
                        <a:pt x="0" y="72"/>
                      </a:moveTo>
                      <a:lnTo>
                        <a:pt x="638" y="72"/>
                      </a:lnTo>
                      <a:lnTo>
                        <a:pt x="606" y="56"/>
                      </a:lnTo>
                      <a:lnTo>
                        <a:pt x="558" y="32"/>
                      </a:lnTo>
                      <a:lnTo>
                        <a:pt x="470" y="48"/>
                      </a:lnTo>
                      <a:lnTo>
                        <a:pt x="438" y="24"/>
                      </a:lnTo>
                      <a:lnTo>
                        <a:pt x="382" y="0"/>
                      </a:lnTo>
                      <a:lnTo>
                        <a:pt x="335" y="24"/>
                      </a:lnTo>
                      <a:lnTo>
                        <a:pt x="303" y="40"/>
                      </a:lnTo>
                      <a:lnTo>
                        <a:pt x="295" y="32"/>
                      </a:lnTo>
                      <a:lnTo>
                        <a:pt x="255" y="24"/>
                      </a:lnTo>
                      <a:lnTo>
                        <a:pt x="215" y="32"/>
                      </a:lnTo>
                      <a:lnTo>
                        <a:pt x="199" y="40"/>
                      </a:lnTo>
                      <a:lnTo>
                        <a:pt x="191" y="24"/>
                      </a:lnTo>
                      <a:lnTo>
                        <a:pt x="143" y="8"/>
                      </a:lnTo>
                      <a:lnTo>
                        <a:pt x="103" y="16"/>
                      </a:lnTo>
                      <a:lnTo>
                        <a:pt x="71" y="32"/>
                      </a:lnTo>
                      <a:lnTo>
                        <a:pt x="40" y="48"/>
                      </a:lnTo>
                      <a:lnTo>
                        <a:pt x="0" y="48"/>
                      </a:lnTo>
                      <a:lnTo>
                        <a:pt x="0" y="7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grpSp>
              <p:nvGrpSpPr>
                <p:cNvPr id="520" name="Group 552">
                  <a:extLst>
                    <a:ext uri="{FF2B5EF4-FFF2-40B4-BE49-F238E27FC236}">
                      <a16:creationId xmlns="" xmlns:a16="http://schemas.microsoft.com/office/drawing/2014/main" id="{BF0527C5-B7A2-4AB6-A3E3-4A7EE3D0937E}"/>
                    </a:ext>
                  </a:extLst>
                </p:cNvPr>
                <p:cNvGrpSpPr>
                  <a:grpSpLocks/>
                </p:cNvGrpSpPr>
                <p:nvPr/>
              </p:nvGrpSpPr>
              <p:grpSpPr bwMode="auto">
                <a:xfrm>
                  <a:off x="1580" y="871"/>
                  <a:ext cx="88" cy="8"/>
                  <a:chOff x="1580" y="871"/>
                  <a:chExt cx="88" cy="8"/>
                </a:xfrm>
              </p:grpSpPr>
              <p:sp>
                <p:nvSpPr>
                  <p:cNvPr id="562" name="Rectangle 553">
                    <a:extLst>
                      <a:ext uri="{FF2B5EF4-FFF2-40B4-BE49-F238E27FC236}">
                        <a16:creationId xmlns="" xmlns:a16="http://schemas.microsoft.com/office/drawing/2014/main" id="{4707B34A-0B0F-4826-9849-4D5146F520BE}"/>
                      </a:ext>
                    </a:extLst>
                  </p:cNvPr>
                  <p:cNvSpPr>
                    <a:spLocks noChangeArrowheads="1"/>
                  </p:cNvSpPr>
                  <p:nvPr/>
                </p:nvSpPr>
                <p:spPr bwMode="auto">
                  <a:xfrm>
                    <a:off x="1580" y="871"/>
                    <a:ext cx="88"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63" name="Rectangle 554">
                    <a:extLst>
                      <a:ext uri="{FF2B5EF4-FFF2-40B4-BE49-F238E27FC236}">
                        <a16:creationId xmlns="" xmlns:a16="http://schemas.microsoft.com/office/drawing/2014/main" id="{A67608CF-A6C4-4EFF-BB64-C2DAF130D429}"/>
                      </a:ext>
                    </a:extLst>
                  </p:cNvPr>
                  <p:cNvSpPr>
                    <a:spLocks noChangeArrowheads="1"/>
                  </p:cNvSpPr>
                  <p:nvPr/>
                </p:nvSpPr>
                <p:spPr bwMode="auto">
                  <a:xfrm>
                    <a:off x="1580" y="871"/>
                    <a:ext cx="88" cy="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21" name="Group 555">
                  <a:extLst>
                    <a:ext uri="{FF2B5EF4-FFF2-40B4-BE49-F238E27FC236}">
                      <a16:creationId xmlns="" xmlns:a16="http://schemas.microsoft.com/office/drawing/2014/main" id="{33B55EB9-BB6D-4416-A7DF-BFD35C2C4156}"/>
                    </a:ext>
                  </a:extLst>
                </p:cNvPr>
                <p:cNvGrpSpPr>
                  <a:grpSpLocks/>
                </p:cNvGrpSpPr>
                <p:nvPr/>
              </p:nvGrpSpPr>
              <p:grpSpPr bwMode="auto">
                <a:xfrm>
                  <a:off x="1541" y="871"/>
                  <a:ext cx="39" cy="16"/>
                  <a:chOff x="1541" y="871"/>
                  <a:chExt cx="39" cy="16"/>
                </a:xfrm>
              </p:grpSpPr>
              <p:sp>
                <p:nvSpPr>
                  <p:cNvPr id="560" name="Freeform 556">
                    <a:extLst>
                      <a:ext uri="{FF2B5EF4-FFF2-40B4-BE49-F238E27FC236}">
                        <a16:creationId xmlns="" xmlns:a16="http://schemas.microsoft.com/office/drawing/2014/main" id="{E25F4A5A-29DA-4F50-A4B2-21F324C69FCE}"/>
                      </a:ext>
                    </a:extLst>
                  </p:cNvPr>
                  <p:cNvSpPr>
                    <a:spLocks/>
                  </p:cNvSpPr>
                  <p:nvPr/>
                </p:nvSpPr>
                <p:spPr bwMode="auto">
                  <a:xfrm>
                    <a:off x="1541" y="871"/>
                    <a:ext cx="39" cy="16"/>
                  </a:xfrm>
                  <a:custGeom>
                    <a:avLst/>
                    <a:gdLst>
                      <a:gd name="T0" fmla="*/ 0 w 39"/>
                      <a:gd name="T1" fmla="*/ 16 h 16"/>
                      <a:gd name="T2" fmla="*/ 39 w 39"/>
                      <a:gd name="T3" fmla="*/ 8 h 16"/>
                      <a:gd name="T4" fmla="*/ 39 w 39"/>
                      <a:gd name="T5" fmla="*/ 0 h 16"/>
                      <a:gd name="T6" fmla="*/ 0 w 39"/>
                      <a:gd name="T7" fmla="*/ 8 h 16"/>
                      <a:gd name="T8" fmla="*/ 0 w 39"/>
                      <a:gd name="T9" fmla="*/ 16 h 16"/>
                    </a:gdLst>
                    <a:ahLst/>
                    <a:cxnLst>
                      <a:cxn ang="0">
                        <a:pos x="T0" y="T1"/>
                      </a:cxn>
                      <a:cxn ang="0">
                        <a:pos x="T2" y="T3"/>
                      </a:cxn>
                      <a:cxn ang="0">
                        <a:pos x="T4" y="T5"/>
                      </a:cxn>
                      <a:cxn ang="0">
                        <a:pos x="T6" y="T7"/>
                      </a:cxn>
                      <a:cxn ang="0">
                        <a:pos x="T8" y="T9"/>
                      </a:cxn>
                    </a:cxnLst>
                    <a:rect l="0" t="0" r="r" b="b"/>
                    <a:pathLst>
                      <a:path w="39" h="16">
                        <a:moveTo>
                          <a:pt x="0" y="16"/>
                        </a:moveTo>
                        <a:lnTo>
                          <a:pt x="39" y="8"/>
                        </a:lnTo>
                        <a:lnTo>
                          <a:pt x="39" y="0"/>
                        </a:lnTo>
                        <a:lnTo>
                          <a:pt x="0" y="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61" name="Freeform 557">
                    <a:extLst>
                      <a:ext uri="{FF2B5EF4-FFF2-40B4-BE49-F238E27FC236}">
                        <a16:creationId xmlns="" xmlns:a16="http://schemas.microsoft.com/office/drawing/2014/main" id="{319D8578-8C86-491A-94ED-69B915429625}"/>
                      </a:ext>
                    </a:extLst>
                  </p:cNvPr>
                  <p:cNvSpPr>
                    <a:spLocks/>
                  </p:cNvSpPr>
                  <p:nvPr/>
                </p:nvSpPr>
                <p:spPr bwMode="auto">
                  <a:xfrm>
                    <a:off x="1541" y="871"/>
                    <a:ext cx="39" cy="16"/>
                  </a:xfrm>
                  <a:custGeom>
                    <a:avLst/>
                    <a:gdLst>
                      <a:gd name="T0" fmla="*/ 0 w 39"/>
                      <a:gd name="T1" fmla="*/ 16 h 16"/>
                      <a:gd name="T2" fmla="*/ 39 w 39"/>
                      <a:gd name="T3" fmla="*/ 8 h 16"/>
                      <a:gd name="T4" fmla="*/ 39 w 39"/>
                      <a:gd name="T5" fmla="*/ 0 h 16"/>
                      <a:gd name="T6" fmla="*/ 0 w 39"/>
                      <a:gd name="T7" fmla="*/ 8 h 16"/>
                      <a:gd name="T8" fmla="*/ 0 w 39"/>
                      <a:gd name="T9" fmla="*/ 16 h 16"/>
                    </a:gdLst>
                    <a:ahLst/>
                    <a:cxnLst>
                      <a:cxn ang="0">
                        <a:pos x="T0" y="T1"/>
                      </a:cxn>
                      <a:cxn ang="0">
                        <a:pos x="T2" y="T3"/>
                      </a:cxn>
                      <a:cxn ang="0">
                        <a:pos x="T4" y="T5"/>
                      </a:cxn>
                      <a:cxn ang="0">
                        <a:pos x="T6" y="T7"/>
                      </a:cxn>
                      <a:cxn ang="0">
                        <a:pos x="T8" y="T9"/>
                      </a:cxn>
                    </a:cxnLst>
                    <a:rect l="0" t="0" r="r" b="b"/>
                    <a:pathLst>
                      <a:path w="39" h="16">
                        <a:moveTo>
                          <a:pt x="0" y="16"/>
                        </a:moveTo>
                        <a:lnTo>
                          <a:pt x="39" y="8"/>
                        </a:lnTo>
                        <a:lnTo>
                          <a:pt x="39" y="0"/>
                        </a:lnTo>
                        <a:lnTo>
                          <a:pt x="0" y="8"/>
                        </a:lnTo>
                        <a:lnTo>
                          <a:pt x="0" y="16"/>
                        </a:lnTo>
                      </a:path>
                    </a:pathLst>
                  </a:custGeom>
                  <a:noFill/>
                  <a:ln w="127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22" name="Group 558">
                  <a:extLst>
                    <a:ext uri="{FF2B5EF4-FFF2-40B4-BE49-F238E27FC236}">
                      <a16:creationId xmlns="" xmlns:a16="http://schemas.microsoft.com/office/drawing/2014/main" id="{25BBFE5E-DB2E-4E39-B6ED-E88A43D12D14}"/>
                    </a:ext>
                  </a:extLst>
                </p:cNvPr>
                <p:cNvGrpSpPr>
                  <a:grpSpLocks/>
                </p:cNvGrpSpPr>
                <p:nvPr/>
              </p:nvGrpSpPr>
              <p:grpSpPr bwMode="auto">
                <a:xfrm>
                  <a:off x="1541" y="879"/>
                  <a:ext cx="39" cy="40"/>
                  <a:chOff x="1541" y="879"/>
                  <a:chExt cx="39" cy="40"/>
                </a:xfrm>
              </p:grpSpPr>
              <p:sp>
                <p:nvSpPr>
                  <p:cNvPr id="558" name="Freeform 559">
                    <a:extLst>
                      <a:ext uri="{FF2B5EF4-FFF2-40B4-BE49-F238E27FC236}">
                        <a16:creationId xmlns="" xmlns:a16="http://schemas.microsoft.com/office/drawing/2014/main" id="{BF79EECA-5702-466A-9A4C-5F245AE5CCD7}"/>
                      </a:ext>
                    </a:extLst>
                  </p:cNvPr>
                  <p:cNvSpPr>
                    <a:spLocks/>
                  </p:cNvSpPr>
                  <p:nvPr/>
                </p:nvSpPr>
                <p:spPr bwMode="auto">
                  <a:xfrm>
                    <a:off x="1541" y="879"/>
                    <a:ext cx="39" cy="40"/>
                  </a:xfrm>
                  <a:custGeom>
                    <a:avLst/>
                    <a:gdLst>
                      <a:gd name="T0" fmla="*/ 0 w 39"/>
                      <a:gd name="T1" fmla="*/ 8 h 40"/>
                      <a:gd name="T2" fmla="*/ 39 w 39"/>
                      <a:gd name="T3" fmla="*/ 0 h 40"/>
                      <a:gd name="T4" fmla="*/ 39 w 39"/>
                      <a:gd name="T5" fmla="*/ 40 h 40"/>
                      <a:gd name="T6" fmla="*/ 0 w 39"/>
                      <a:gd name="T7" fmla="*/ 40 h 40"/>
                      <a:gd name="T8" fmla="*/ 0 w 39"/>
                      <a:gd name="T9" fmla="*/ 8 h 40"/>
                    </a:gdLst>
                    <a:ahLst/>
                    <a:cxnLst>
                      <a:cxn ang="0">
                        <a:pos x="T0" y="T1"/>
                      </a:cxn>
                      <a:cxn ang="0">
                        <a:pos x="T2" y="T3"/>
                      </a:cxn>
                      <a:cxn ang="0">
                        <a:pos x="T4" y="T5"/>
                      </a:cxn>
                      <a:cxn ang="0">
                        <a:pos x="T6" y="T7"/>
                      </a:cxn>
                      <a:cxn ang="0">
                        <a:pos x="T8" y="T9"/>
                      </a:cxn>
                    </a:cxnLst>
                    <a:rect l="0" t="0" r="r" b="b"/>
                    <a:pathLst>
                      <a:path w="39" h="40">
                        <a:moveTo>
                          <a:pt x="0" y="8"/>
                        </a:moveTo>
                        <a:lnTo>
                          <a:pt x="39" y="0"/>
                        </a:lnTo>
                        <a:lnTo>
                          <a:pt x="39" y="40"/>
                        </a:lnTo>
                        <a:lnTo>
                          <a:pt x="0" y="40"/>
                        </a:lnTo>
                        <a:lnTo>
                          <a:pt x="0" y="8"/>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59" name="Freeform 560">
                    <a:extLst>
                      <a:ext uri="{FF2B5EF4-FFF2-40B4-BE49-F238E27FC236}">
                        <a16:creationId xmlns="" xmlns:a16="http://schemas.microsoft.com/office/drawing/2014/main" id="{97CFC0E5-5C88-4724-BB24-41BEC4503905}"/>
                      </a:ext>
                    </a:extLst>
                  </p:cNvPr>
                  <p:cNvSpPr>
                    <a:spLocks/>
                  </p:cNvSpPr>
                  <p:nvPr/>
                </p:nvSpPr>
                <p:spPr bwMode="auto">
                  <a:xfrm>
                    <a:off x="1541" y="879"/>
                    <a:ext cx="39" cy="40"/>
                  </a:xfrm>
                  <a:custGeom>
                    <a:avLst/>
                    <a:gdLst>
                      <a:gd name="T0" fmla="*/ 0 w 39"/>
                      <a:gd name="T1" fmla="*/ 8 h 40"/>
                      <a:gd name="T2" fmla="*/ 39 w 39"/>
                      <a:gd name="T3" fmla="*/ 0 h 40"/>
                      <a:gd name="T4" fmla="*/ 39 w 39"/>
                      <a:gd name="T5" fmla="*/ 40 h 40"/>
                      <a:gd name="T6" fmla="*/ 0 w 39"/>
                      <a:gd name="T7" fmla="*/ 40 h 40"/>
                      <a:gd name="T8" fmla="*/ 0 w 39"/>
                      <a:gd name="T9" fmla="*/ 8 h 40"/>
                    </a:gdLst>
                    <a:ahLst/>
                    <a:cxnLst>
                      <a:cxn ang="0">
                        <a:pos x="T0" y="T1"/>
                      </a:cxn>
                      <a:cxn ang="0">
                        <a:pos x="T2" y="T3"/>
                      </a:cxn>
                      <a:cxn ang="0">
                        <a:pos x="T4" y="T5"/>
                      </a:cxn>
                      <a:cxn ang="0">
                        <a:pos x="T6" y="T7"/>
                      </a:cxn>
                      <a:cxn ang="0">
                        <a:pos x="T8" y="T9"/>
                      </a:cxn>
                    </a:cxnLst>
                    <a:rect l="0" t="0" r="r" b="b"/>
                    <a:pathLst>
                      <a:path w="39" h="40">
                        <a:moveTo>
                          <a:pt x="0" y="8"/>
                        </a:moveTo>
                        <a:lnTo>
                          <a:pt x="39" y="0"/>
                        </a:lnTo>
                        <a:lnTo>
                          <a:pt x="39" y="40"/>
                        </a:lnTo>
                        <a:lnTo>
                          <a:pt x="0" y="40"/>
                        </a:lnTo>
                        <a:lnTo>
                          <a:pt x="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23" name="Line 561">
                  <a:extLst>
                    <a:ext uri="{FF2B5EF4-FFF2-40B4-BE49-F238E27FC236}">
                      <a16:creationId xmlns="" xmlns:a16="http://schemas.microsoft.com/office/drawing/2014/main" id="{14E0DBD1-323A-40C5-B0D0-6119A308DA6D}"/>
                    </a:ext>
                  </a:extLst>
                </p:cNvPr>
                <p:cNvSpPr>
                  <a:spLocks noChangeShapeType="1"/>
                </p:cNvSpPr>
                <p:nvPr/>
              </p:nvSpPr>
              <p:spPr bwMode="auto">
                <a:xfrm flipH="1">
                  <a:off x="1022" y="767"/>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4" name="Line 562">
                  <a:extLst>
                    <a:ext uri="{FF2B5EF4-FFF2-40B4-BE49-F238E27FC236}">
                      <a16:creationId xmlns="" xmlns:a16="http://schemas.microsoft.com/office/drawing/2014/main" id="{FA77F9B9-BAF1-4CA2-9330-7083B4621DAC}"/>
                    </a:ext>
                  </a:extLst>
                </p:cNvPr>
                <p:cNvSpPr>
                  <a:spLocks noChangeShapeType="1"/>
                </p:cNvSpPr>
                <p:nvPr/>
              </p:nvSpPr>
              <p:spPr bwMode="auto">
                <a:xfrm flipH="1">
                  <a:off x="1022" y="751"/>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5" name="Line 563">
                  <a:extLst>
                    <a:ext uri="{FF2B5EF4-FFF2-40B4-BE49-F238E27FC236}">
                      <a16:creationId xmlns="" xmlns:a16="http://schemas.microsoft.com/office/drawing/2014/main" id="{EBB4F1B1-0F6B-4E3B-BBB1-B150F2FB41D6}"/>
                    </a:ext>
                  </a:extLst>
                </p:cNvPr>
                <p:cNvSpPr>
                  <a:spLocks noChangeShapeType="1"/>
                </p:cNvSpPr>
                <p:nvPr/>
              </p:nvSpPr>
              <p:spPr bwMode="auto">
                <a:xfrm>
                  <a:off x="1022" y="743"/>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6" name="Line 564">
                  <a:extLst>
                    <a:ext uri="{FF2B5EF4-FFF2-40B4-BE49-F238E27FC236}">
                      <a16:creationId xmlns="" xmlns:a16="http://schemas.microsoft.com/office/drawing/2014/main" id="{4DDDD656-24CB-4114-B3B2-EF663B7448BF}"/>
                    </a:ext>
                  </a:extLst>
                </p:cNvPr>
                <p:cNvSpPr>
                  <a:spLocks noChangeShapeType="1"/>
                </p:cNvSpPr>
                <p:nvPr/>
              </p:nvSpPr>
              <p:spPr bwMode="auto">
                <a:xfrm flipH="1">
                  <a:off x="1022" y="720"/>
                  <a:ext cx="9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7" name="Line 565">
                  <a:extLst>
                    <a:ext uri="{FF2B5EF4-FFF2-40B4-BE49-F238E27FC236}">
                      <a16:creationId xmlns="" xmlns:a16="http://schemas.microsoft.com/office/drawing/2014/main" id="{FC6FE841-31DF-443C-8C69-679BCB928EF6}"/>
                    </a:ext>
                  </a:extLst>
                </p:cNvPr>
                <p:cNvSpPr>
                  <a:spLocks noChangeShapeType="1"/>
                </p:cNvSpPr>
                <p:nvPr/>
              </p:nvSpPr>
              <p:spPr bwMode="auto">
                <a:xfrm>
                  <a:off x="1062" y="712"/>
                  <a:ext cx="4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8" name="Line 566">
                  <a:extLst>
                    <a:ext uri="{FF2B5EF4-FFF2-40B4-BE49-F238E27FC236}">
                      <a16:creationId xmlns="" xmlns:a16="http://schemas.microsoft.com/office/drawing/2014/main" id="{824C1C72-6CD2-408E-9207-3513801FA0AE}"/>
                    </a:ext>
                  </a:extLst>
                </p:cNvPr>
                <p:cNvSpPr>
                  <a:spLocks noChangeShapeType="1"/>
                </p:cNvSpPr>
                <p:nvPr/>
              </p:nvSpPr>
              <p:spPr bwMode="auto">
                <a:xfrm>
                  <a:off x="1062" y="696"/>
                  <a:ext cx="104"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29" name="Line 567">
                  <a:extLst>
                    <a:ext uri="{FF2B5EF4-FFF2-40B4-BE49-F238E27FC236}">
                      <a16:creationId xmlns="" xmlns:a16="http://schemas.microsoft.com/office/drawing/2014/main" id="{9A84C4D4-710E-48CD-8A6D-4B4D5FEA7BAD}"/>
                    </a:ext>
                  </a:extLst>
                </p:cNvPr>
                <p:cNvSpPr>
                  <a:spLocks noChangeShapeType="1"/>
                </p:cNvSpPr>
                <p:nvPr/>
              </p:nvSpPr>
              <p:spPr bwMode="auto">
                <a:xfrm>
                  <a:off x="1070" y="688"/>
                  <a:ext cx="7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0" name="Line 568">
                  <a:extLst>
                    <a:ext uri="{FF2B5EF4-FFF2-40B4-BE49-F238E27FC236}">
                      <a16:creationId xmlns="" xmlns:a16="http://schemas.microsoft.com/office/drawing/2014/main" id="{F3E0E3B8-FB67-4988-AC57-124C3A09E097}"/>
                    </a:ext>
                  </a:extLst>
                </p:cNvPr>
                <p:cNvSpPr>
                  <a:spLocks noChangeShapeType="1"/>
                </p:cNvSpPr>
                <p:nvPr/>
              </p:nvSpPr>
              <p:spPr bwMode="auto">
                <a:xfrm flipH="1">
                  <a:off x="1070" y="680"/>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1" name="Line 569">
                  <a:extLst>
                    <a:ext uri="{FF2B5EF4-FFF2-40B4-BE49-F238E27FC236}">
                      <a16:creationId xmlns="" xmlns:a16="http://schemas.microsoft.com/office/drawing/2014/main" id="{76DCDD79-BB65-47D1-8E28-3242AA391E2F}"/>
                    </a:ext>
                  </a:extLst>
                </p:cNvPr>
                <p:cNvSpPr>
                  <a:spLocks noChangeShapeType="1"/>
                </p:cNvSpPr>
                <p:nvPr/>
              </p:nvSpPr>
              <p:spPr bwMode="auto">
                <a:xfrm flipH="1">
                  <a:off x="1397" y="767"/>
                  <a:ext cx="183"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2" name="Line 570">
                  <a:extLst>
                    <a:ext uri="{FF2B5EF4-FFF2-40B4-BE49-F238E27FC236}">
                      <a16:creationId xmlns="" xmlns:a16="http://schemas.microsoft.com/office/drawing/2014/main" id="{5651EFA8-3351-425D-A897-77463FB4C97D}"/>
                    </a:ext>
                  </a:extLst>
                </p:cNvPr>
                <p:cNvSpPr>
                  <a:spLocks noChangeShapeType="1"/>
                </p:cNvSpPr>
                <p:nvPr/>
              </p:nvSpPr>
              <p:spPr bwMode="auto">
                <a:xfrm flipH="1">
                  <a:off x="1461" y="751"/>
                  <a:ext cx="11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3" name="Line 571">
                  <a:extLst>
                    <a:ext uri="{FF2B5EF4-FFF2-40B4-BE49-F238E27FC236}">
                      <a16:creationId xmlns="" xmlns:a16="http://schemas.microsoft.com/office/drawing/2014/main" id="{E56647B4-12D5-4B4F-B53F-9FFCD97BF801}"/>
                    </a:ext>
                  </a:extLst>
                </p:cNvPr>
                <p:cNvSpPr>
                  <a:spLocks noChangeShapeType="1"/>
                </p:cNvSpPr>
                <p:nvPr/>
              </p:nvSpPr>
              <p:spPr bwMode="auto">
                <a:xfrm>
                  <a:off x="1437" y="743"/>
                  <a:ext cx="11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4" name="Line 572">
                  <a:extLst>
                    <a:ext uri="{FF2B5EF4-FFF2-40B4-BE49-F238E27FC236}">
                      <a16:creationId xmlns="" xmlns:a16="http://schemas.microsoft.com/office/drawing/2014/main" id="{BCF20AB5-A633-42FA-8F0F-BEA82BCA1132}"/>
                    </a:ext>
                  </a:extLst>
                </p:cNvPr>
                <p:cNvSpPr>
                  <a:spLocks noChangeShapeType="1"/>
                </p:cNvSpPr>
                <p:nvPr/>
              </p:nvSpPr>
              <p:spPr bwMode="auto">
                <a:xfrm flipH="1">
                  <a:off x="1429" y="720"/>
                  <a:ext cx="12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5" name="Line 573">
                  <a:extLst>
                    <a:ext uri="{FF2B5EF4-FFF2-40B4-BE49-F238E27FC236}">
                      <a16:creationId xmlns="" xmlns:a16="http://schemas.microsoft.com/office/drawing/2014/main" id="{0A4BE459-2E97-4EA0-9DA4-4241E99EAF68}"/>
                    </a:ext>
                  </a:extLst>
                </p:cNvPr>
                <p:cNvSpPr>
                  <a:spLocks noChangeShapeType="1"/>
                </p:cNvSpPr>
                <p:nvPr/>
              </p:nvSpPr>
              <p:spPr bwMode="auto">
                <a:xfrm>
                  <a:off x="1357" y="712"/>
                  <a:ext cx="20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6" name="Line 574">
                  <a:extLst>
                    <a:ext uri="{FF2B5EF4-FFF2-40B4-BE49-F238E27FC236}">
                      <a16:creationId xmlns="" xmlns:a16="http://schemas.microsoft.com/office/drawing/2014/main" id="{6891BA2A-0329-4C4F-9E4C-B5FDF9FA4D8A}"/>
                    </a:ext>
                  </a:extLst>
                </p:cNvPr>
                <p:cNvSpPr>
                  <a:spLocks noChangeShapeType="1"/>
                </p:cNvSpPr>
                <p:nvPr/>
              </p:nvSpPr>
              <p:spPr bwMode="auto">
                <a:xfrm>
                  <a:off x="1365" y="696"/>
                  <a:ext cx="192"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7" name="Line 575">
                  <a:extLst>
                    <a:ext uri="{FF2B5EF4-FFF2-40B4-BE49-F238E27FC236}">
                      <a16:creationId xmlns="" xmlns:a16="http://schemas.microsoft.com/office/drawing/2014/main" id="{849AE7D9-2047-46C1-9F96-E84436B6FF28}"/>
                    </a:ext>
                  </a:extLst>
                </p:cNvPr>
                <p:cNvSpPr>
                  <a:spLocks noChangeShapeType="1"/>
                </p:cNvSpPr>
                <p:nvPr/>
              </p:nvSpPr>
              <p:spPr bwMode="auto">
                <a:xfrm>
                  <a:off x="1373" y="688"/>
                  <a:ext cx="176"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38" name="Line 576">
                  <a:extLst>
                    <a:ext uri="{FF2B5EF4-FFF2-40B4-BE49-F238E27FC236}">
                      <a16:creationId xmlns="" xmlns:a16="http://schemas.microsoft.com/office/drawing/2014/main" id="{E27703C6-E82D-4E78-82B8-40B59CE14144}"/>
                    </a:ext>
                  </a:extLst>
                </p:cNvPr>
                <p:cNvSpPr>
                  <a:spLocks noChangeShapeType="1"/>
                </p:cNvSpPr>
                <p:nvPr/>
              </p:nvSpPr>
              <p:spPr bwMode="auto">
                <a:xfrm flipH="1">
                  <a:off x="1357" y="680"/>
                  <a:ext cx="80" cy="1"/>
                </a:xfrm>
                <a:prstGeom prst="line">
                  <a:avLst/>
                </a:prstGeom>
                <a:noFill/>
                <a:ln w="12700">
                  <a:solidFill>
                    <a:srgbClr val="618FFD"/>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grpSp>
              <p:nvGrpSpPr>
                <p:cNvPr id="539" name="Group 577">
                  <a:extLst>
                    <a:ext uri="{FF2B5EF4-FFF2-40B4-BE49-F238E27FC236}">
                      <a16:creationId xmlns="" xmlns:a16="http://schemas.microsoft.com/office/drawing/2014/main" id="{03A4DADF-FCB4-4CAD-ADD5-B5F83E667DFD}"/>
                    </a:ext>
                  </a:extLst>
                </p:cNvPr>
                <p:cNvGrpSpPr>
                  <a:grpSpLocks/>
                </p:cNvGrpSpPr>
                <p:nvPr/>
              </p:nvGrpSpPr>
              <p:grpSpPr bwMode="auto">
                <a:xfrm>
                  <a:off x="1620" y="807"/>
                  <a:ext cx="192" cy="8"/>
                  <a:chOff x="1620" y="807"/>
                  <a:chExt cx="192" cy="8"/>
                </a:xfrm>
              </p:grpSpPr>
              <p:sp>
                <p:nvSpPr>
                  <p:cNvPr id="556" name="Rectangle 578">
                    <a:extLst>
                      <a:ext uri="{FF2B5EF4-FFF2-40B4-BE49-F238E27FC236}">
                        <a16:creationId xmlns="" xmlns:a16="http://schemas.microsoft.com/office/drawing/2014/main" id="{3BE12C72-F655-473A-A3F4-B4BF527F3EAF}"/>
                      </a:ext>
                    </a:extLst>
                  </p:cNvPr>
                  <p:cNvSpPr>
                    <a:spLocks noChangeArrowheads="1"/>
                  </p:cNvSpPr>
                  <p:nvPr/>
                </p:nvSpPr>
                <p:spPr bwMode="auto">
                  <a:xfrm>
                    <a:off x="1620" y="807"/>
                    <a:ext cx="19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63"/>
                    <a:endParaRPr lang="en-US" sz="2160">
                      <a:solidFill>
                        <a:srgbClr val="616265"/>
                      </a:solidFill>
                    </a:endParaRPr>
                  </a:p>
                </p:txBody>
              </p:sp>
              <p:sp>
                <p:nvSpPr>
                  <p:cNvPr id="557" name="Rectangle 579">
                    <a:extLst>
                      <a:ext uri="{FF2B5EF4-FFF2-40B4-BE49-F238E27FC236}">
                        <a16:creationId xmlns="" xmlns:a16="http://schemas.microsoft.com/office/drawing/2014/main" id="{E9BDFC5A-39E4-484C-A1B4-2938A59F2675}"/>
                      </a:ext>
                    </a:extLst>
                  </p:cNvPr>
                  <p:cNvSpPr>
                    <a:spLocks noChangeArrowheads="1"/>
                  </p:cNvSpPr>
                  <p:nvPr/>
                </p:nvSpPr>
                <p:spPr bwMode="auto">
                  <a:xfrm>
                    <a:off x="1620" y="807"/>
                    <a:ext cx="192" cy="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grpSp>
              <p:nvGrpSpPr>
                <p:cNvPr id="540" name="Group 580">
                  <a:extLst>
                    <a:ext uri="{FF2B5EF4-FFF2-40B4-BE49-F238E27FC236}">
                      <a16:creationId xmlns="" xmlns:a16="http://schemas.microsoft.com/office/drawing/2014/main" id="{A2CF7F67-D396-42D6-9967-EE8C1D3A06F4}"/>
                    </a:ext>
                  </a:extLst>
                </p:cNvPr>
                <p:cNvGrpSpPr>
                  <a:grpSpLocks/>
                </p:cNvGrpSpPr>
                <p:nvPr/>
              </p:nvGrpSpPr>
              <p:grpSpPr bwMode="auto">
                <a:xfrm>
                  <a:off x="1580" y="807"/>
                  <a:ext cx="40" cy="16"/>
                  <a:chOff x="1580" y="807"/>
                  <a:chExt cx="40" cy="16"/>
                </a:xfrm>
              </p:grpSpPr>
              <p:sp>
                <p:nvSpPr>
                  <p:cNvPr id="554" name="Freeform 581">
                    <a:extLst>
                      <a:ext uri="{FF2B5EF4-FFF2-40B4-BE49-F238E27FC236}">
                        <a16:creationId xmlns="" xmlns:a16="http://schemas.microsoft.com/office/drawing/2014/main" id="{CB256E51-EAC0-4250-B2A6-AEF3C522C383}"/>
                      </a:ext>
                    </a:extLst>
                  </p:cNvPr>
                  <p:cNvSpPr>
                    <a:spLocks/>
                  </p:cNvSpPr>
                  <p:nvPr/>
                </p:nvSpPr>
                <p:spPr bwMode="auto">
                  <a:xfrm>
                    <a:off x="1580" y="807"/>
                    <a:ext cx="40" cy="16"/>
                  </a:xfrm>
                  <a:custGeom>
                    <a:avLst/>
                    <a:gdLst>
                      <a:gd name="T0" fmla="*/ 40 w 40"/>
                      <a:gd name="T1" fmla="*/ 8 h 16"/>
                      <a:gd name="T2" fmla="*/ 0 w 40"/>
                      <a:gd name="T3" fmla="*/ 16 h 16"/>
                      <a:gd name="T4" fmla="*/ 0 w 40"/>
                      <a:gd name="T5" fmla="*/ 8 h 16"/>
                      <a:gd name="T6" fmla="*/ 40 w 40"/>
                      <a:gd name="T7" fmla="*/ 0 h 16"/>
                      <a:gd name="T8" fmla="*/ 40 w 40"/>
                      <a:gd name="T9" fmla="*/ 8 h 16"/>
                    </a:gdLst>
                    <a:ahLst/>
                    <a:cxnLst>
                      <a:cxn ang="0">
                        <a:pos x="T0" y="T1"/>
                      </a:cxn>
                      <a:cxn ang="0">
                        <a:pos x="T2" y="T3"/>
                      </a:cxn>
                      <a:cxn ang="0">
                        <a:pos x="T4" y="T5"/>
                      </a:cxn>
                      <a:cxn ang="0">
                        <a:pos x="T6" y="T7"/>
                      </a:cxn>
                      <a:cxn ang="0">
                        <a:pos x="T8" y="T9"/>
                      </a:cxn>
                    </a:cxnLst>
                    <a:rect l="0" t="0" r="r" b="b"/>
                    <a:pathLst>
                      <a:path w="40" h="16">
                        <a:moveTo>
                          <a:pt x="40" y="8"/>
                        </a:moveTo>
                        <a:lnTo>
                          <a:pt x="0" y="16"/>
                        </a:lnTo>
                        <a:lnTo>
                          <a:pt x="0" y="8"/>
                        </a:lnTo>
                        <a:lnTo>
                          <a:pt x="40" y="0"/>
                        </a:ln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63"/>
                    <a:endParaRPr lang="en-US" sz="2160">
                      <a:solidFill>
                        <a:srgbClr val="616265"/>
                      </a:solidFill>
                    </a:endParaRPr>
                  </a:p>
                </p:txBody>
              </p:sp>
              <p:sp>
                <p:nvSpPr>
                  <p:cNvPr id="555" name="Freeform 582">
                    <a:extLst>
                      <a:ext uri="{FF2B5EF4-FFF2-40B4-BE49-F238E27FC236}">
                        <a16:creationId xmlns="" xmlns:a16="http://schemas.microsoft.com/office/drawing/2014/main" id="{C49BD1A7-517A-4843-81F2-7450BC5399D7}"/>
                      </a:ext>
                    </a:extLst>
                  </p:cNvPr>
                  <p:cNvSpPr>
                    <a:spLocks/>
                  </p:cNvSpPr>
                  <p:nvPr/>
                </p:nvSpPr>
                <p:spPr bwMode="auto">
                  <a:xfrm>
                    <a:off x="1580" y="807"/>
                    <a:ext cx="40" cy="16"/>
                  </a:xfrm>
                  <a:custGeom>
                    <a:avLst/>
                    <a:gdLst>
                      <a:gd name="T0" fmla="*/ 40 w 40"/>
                      <a:gd name="T1" fmla="*/ 8 h 16"/>
                      <a:gd name="T2" fmla="*/ 0 w 40"/>
                      <a:gd name="T3" fmla="*/ 16 h 16"/>
                      <a:gd name="T4" fmla="*/ 0 w 40"/>
                      <a:gd name="T5" fmla="*/ 8 h 16"/>
                      <a:gd name="T6" fmla="*/ 40 w 40"/>
                      <a:gd name="T7" fmla="*/ 0 h 16"/>
                      <a:gd name="T8" fmla="*/ 40 w 40"/>
                      <a:gd name="T9" fmla="*/ 8 h 16"/>
                    </a:gdLst>
                    <a:ahLst/>
                    <a:cxnLst>
                      <a:cxn ang="0">
                        <a:pos x="T0" y="T1"/>
                      </a:cxn>
                      <a:cxn ang="0">
                        <a:pos x="T2" y="T3"/>
                      </a:cxn>
                      <a:cxn ang="0">
                        <a:pos x="T4" y="T5"/>
                      </a:cxn>
                      <a:cxn ang="0">
                        <a:pos x="T6" y="T7"/>
                      </a:cxn>
                      <a:cxn ang="0">
                        <a:pos x="T8" y="T9"/>
                      </a:cxn>
                    </a:cxnLst>
                    <a:rect l="0" t="0" r="r" b="b"/>
                    <a:pathLst>
                      <a:path w="40" h="16">
                        <a:moveTo>
                          <a:pt x="40" y="8"/>
                        </a:moveTo>
                        <a:lnTo>
                          <a:pt x="0" y="16"/>
                        </a:lnTo>
                        <a:lnTo>
                          <a:pt x="0" y="8"/>
                        </a:lnTo>
                        <a:lnTo>
                          <a:pt x="40" y="0"/>
                        </a:lnTo>
                        <a:lnTo>
                          <a:pt x="40" y="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541" name="Freeform 583">
                  <a:extLst>
                    <a:ext uri="{FF2B5EF4-FFF2-40B4-BE49-F238E27FC236}">
                      <a16:creationId xmlns="" xmlns:a16="http://schemas.microsoft.com/office/drawing/2014/main" id="{AF63084F-B3DF-41CF-911D-E16C8C196651}"/>
                    </a:ext>
                  </a:extLst>
                </p:cNvPr>
                <p:cNvSpPr>
                  <a:spLocks/>
                </p:cNvSpPr>
                <p:nvPr/>
              </p:nvSpPr>
              <p:spPr bwMode="auto">
                <a:xfrm>
                  <a:off x="990" y="1071"/>
                  <a:ext cx="152" cy="32"/>
                </a:xfrm>
                <a:custGeom>
                  <a:avLst/>
                  <a:gdLst>
                    <a:gd name="T0" fmla="*/ 0 w 152"/>
                    <a:gd name="T1" fmla="*/ 24 h 32"/>
                    <a:gd name="T2" fmla="*/ 40 w 152"/>
                    <a:gd name="T3" fmla="*/ 16 h 32"/>
                    <a:gd name="T4" fmla="*/ 40 w 152"/>
                    <a:gd name="T5" fmla="*/ 0 h 32"/>
                    <a:gd name="T6" fmla="*/ 64 w 152"/>
                    <a:gd name="T7" fmla="*/ 8 h 32"/>
                    <a:gd name="T8" fmla="*/ 72 w 152"/>
                    <a:gd name="T9" fmla="*/ 0 h 32"/>
                    <a:gd name="T10" fmla="*/ 80 w 152"/>
                    <a:gd name="T11" fmla="*/ 8 h 32"/>
                    <a:gd name="T12" fmla="*/ 88 w 152"/>
                    <a:gd name="T13" fmla="*/ 0 h 32"/>
                    <a:gd name="T14" fmla="*/ 104 w 152"/>
                    <a:gd name="T15" fmla="*/ 16 h 32"/>
                    <a:gd name="T16" fmla="*/ 120 w 152"/>
                    <a:gd name="T17" fmla="*/ 16 h 32"/>
                    <a:gd name="T18" fmla="*/ 120 w 152"/>
                    <a:gd name="T19" fmla="*/ 32 h 32"/>
                    <a:gd name="T20" fmla="*/ 144 w 152"/>
                    <a:gd name="T21" fmla="*/ 24 h 32"/>
                    <a:gd name="T22" fmla="*/ 152 w 15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2">
                      <a:moveTo>
                        <a:pt x="0" y="24"/>
                      </a:moveTo>
                      <a:lnTo>
                        <a:pt x="40" y="16"/>
                      </a:lnTo>
                      <a:lnTo>
                        <a:pt x="40" y="0"/>
                      </a:lnTo>
                      <a:lnTo>
                        <a:pt x="64" y="8"/>
                      </a:lnTo>
                      <a:lnTo>
                        <a:pt x="72" y="0"/>
                      </a:lnTo>
                      <a:lnTo>
                        <a:pt x="80" y="8"/>
                      </a:lnTo>
                      <a:lnTo>
                        <a:pt x="88" y="0"/>
                      </a:lnTo>
                      <a:lnTo>
                        <a:pt x="104" y="16"/>
                      </a:lnTo>
                      <a:lnTo>
                        <a:pt x="120" y="16"/>
                      </a:lnTo>
                      <a:lnTo>
                        <a:pt x="120" y="32"/>
                      </a:lnTo>
                      <a:lnTo>
                        <a:pt x="144" y="24"/>
                      </a:lnTo>
                      <a:lnTo>
                        <a:pt x="152" y="32"/>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2" name="Freeform 584">
                  <a:extLst>
                    <a:ext uri="{FF2B5EF4-FFF2-40B4-BE49-F238E27FC236}">
                      <a16:creationId xmlns="" xmlns:a16="http://schemas.microsoft.com/office/drawing/2014/main" id="{7C937B90-7D36-401C-A6BF-78156BC94A79}"/>
                    </a:ext>
                  </a:extLst>
                </p:cNvPr>
                <p:cNvSpPr>
                  <a:spLocks/>
                </p:cNvSpPr>
                <p:nvPr/>
              </p:nvSpPr>
              <p:spPr bwMode="auto">
                <a:xfrm>
                  <a:off x="1142" y="1071"/>
                  <a:ext cx="104" cy="24"/>
                </a:xfrm>
                <a:custGeom>
                  <a:avLst/>
                  <a:gdLst>
                    <a:gd name="T0" fmla="*/ 0 w 104"/>
                    <a:gd name="T1" fmla="*/ 16 h 24"/>
                    <a:gd name="T2" fmla="*/ 0 w 104"/>
                    <a:gd name="T3" fmla="*/ 8 h 24"/>
                    <a:gd name="T4" fmla="*/ 8 w 104"/>
                    <a:gd name="T5" fmla="*/ 16 h 24"/>
                    <a:gd name="T6" fmla="*/ 40 w 104"/>
                    <a:gd name="T7" fmla="*/ 0 h 24"/>
                    <a:gd name="T8" fmla="*/ 48 w 104"/>
                    <a:gd name="T9" fmla="*/ 16 h 24"/>
                    <a:gd name="T10" fmla="*/ 64 w 104"/>
                    <a:gd name="T11" fmla="*/ 8 h 24"/>
                    <a:gd name="T12" fmla="*/ 104 w 10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04" h="24">
                      <a:moveTo>
                        <a:pt x="0" y="16"/>
                      </a:moveTo>
                      <a:lnTo>
                        <a:pt x="0" y="8"/>
                      </a:lnTo>
                      <a:lnTo>
                        <a:pt x="8" y="16"/>
                      </a:lnTo>
                      <a:lnTo>
                        <a:pt x="40" y="0"/>
                      </a:lnTo>
                      <a:lnTo>
                        <a:pt x="48" y="16"/>
                      </a:lnTo>
                      <a:lnTo>
                        <a:pt x="64" y="8"/>
                      </a:lnTo>
                      <a:lnTo>
                        <a:pt x="104"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3" name="Freeform 585">
                  <a:extLst>
                    <a:ext uri="{FF2B5EF4-FFF2-40B4-BE49-F238E27FC236}">
                      <a16:creationId xmlns="" xmlns:a16="http://schemas.microsoft.com/office/drawing/2014/main" id="{F696E461-F40A-438F-9D96-5B7EB62E1431}"/>
                    </a:ext>
                  </a:extLst>
                </p:cNvPr>
                <p:cNvSpPr>
                  <a:spLocks/>
                </p:cNvSpPr>
                <p:nvPr/>
              </p:nvSpPr>
              <p:spPr bwMode="auto">
                <a:xfrm>
                  <a:off x="1222" y="1071"/>
                  <a:ext cx="135" cy="32"/>
                </a:xfrm>
                <a:custGeom>
                  <a:avLst/>
                  <a:gdLst>
                    <a:gd name="T0" fmla="*/ 0 w 135"/>
                    <a:gd name="T1" fmla="*/ 32 h 32"/>
                    <a:gd name="T2" fmla="*/ 24 w 135"/>
                    <a:gd name="T3" fmla="*/ 8 h 32"/>
                    <a:gd name="T4" fmla="*/ 40 w 135"/>
                    <a:gd name="T5" fmla="*/ 16 h 32"/>
                    <a:gd name="T6" fmla="*/ 71 w 135"/>
                    <a:gd name="T7" fmla="*/ 0 h 32"/>
                    <a:gd name="T8" fmla="*/ 79 w 135"/>
                    <a:gd name="T9" fmla="*/ 8 h 32"/>
                    <a:gd name="T10" fmla="*/ 111 w 135"/>
                    <a:gd name="T11" fmla="*/ 8 h 32"/>
                    <a:gd name="T12" fmla="*/ 135 w 135"/>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135" h="32">
                      <a:moveTo>
                        <a:pt x="0" y="32"/>
                      </a:moveTo>
                      <a:lnTo>
                        <a:pt x="24" y="8"/>
                      </a:lnTo>
                      <a:lnTo>
                        <a:pt x="40" y="16"/>
                      </a:lnTo>
                      <a:lnTo>
                        <a:pt x="71" y="0"/>
                      </a:lnTo>
                      <a:lnTo>
                        <a:pt x="79" y="8"/>
                      </a:lnTo>
                      <a:lnTo>
                        <a:pt x="111" y="8"/>
                      </a:lnTo>
                      <a:lnTo>
                        <a:pt x="135"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4" name="Freeform 586">
                  <a:extLst>
                    <a:ext uri="{FF2B5EF4-FFF2-40B4-BE49-F238E27FC236}">
                      <a16:creationId xmlns="" xmlns:a16="http://schemas.microsoft.com/office/drawing/2014/main" id="{AAF4CF22-EC17-4D27-A0C6-C731A597DE9B}"/>
                    </a:ext>
                  </a:extLst>
                </p:cNvPr>
                <p:cNvSpPr>
                  <a:spLocks/>
                </p:cNvSpPr>
                <p:nvPr/>
              </p:nvSpPr>
              <p:spPr bwMode="auto">
                <a:xfrm>
                  <a:off x="1357" y="1071"/>
                  <a:ext cx="88" cy="24"/>
                </a:xfrm>
                <a:custGeom>
                  <a:avLst/>
                  <a:gdLst>
                    <a:gd name="T0" fmla="*/ 0 w 88"/>
                    <a:gd name="T1" fmla="*/ 16 h 24"/>
                    <a:gd name="T2" fmla="*/ 16 w 88"/>
                    <a:gd name="T3" fmla="*/ 0 h 24"/>
                    <a:gd name="T4" fmla="*/ 48 w 88"/>
                    <a:gd name="T5" fmla="*/ 16 h 24"/>
                    <a:gd name="T6" fmla="*/ 72 w 88"/>
                    <a:gd name="T7" fmla="*/ 8 h 24"/>
                    <a:gd name="T8" fmla="*/ 88 w 88"/>
                    <a:gd name="T9" fmla="*/ 24 h 24"/>
                  </a:gdLst>
                  <a:ahLst/>
                  <a:cxnLst>
                    <a:cxn ang="0">
                      <a:pos x="T0" y="T1"/>
                    </a:cxn>
                    <a:cxn ang="0">
                      <a:pos x="T2" y="T3"/>
                    </a:cxn>
                    <a:cxn ang="0">
                      <a:pos x="T4" y="T5"/>
                    </a:cxn>
                    <a:cxn ang="0">
                      <a:pos x="T6" y="T7"/>
                    </a:cxn>
                    <a:cxn ang="0">
                      <a:pos x="T8" y="T9"/>
                    </a:cxn>
                  </a:cxnLst>
                  <a:rect l="0" t="0" r="r" b="b"/>
                  <a:pathLst>
                    <a:path w="88" h="24">
                      <a:moveTo>
                        <a:pt x="0" y="16"/>
                      </a:moveTo>
                      <a:lnTo>
                        <a:pt x="16" y="0"/>
                      </a:lnTo>
                      <a:lnTo>
                        <a:pt x="48" y="16"/>
                      </a:lnTo>
                      <a:lnTo>
                        <a:pt x="72" y="8"/>
                      </a:lnTo>
                      <a:lnTo>
                        <a:pt x="88" y="24"/>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5" name="Freeform 587">
                  <a:extLst>
                    <a:ext uri="{FF2B5EF4-FFF2-40B4-BE49-F238E27FC236}">
                      <a16:creationId xmlns="" xmlns:a16="http://schemas.microsoft.com/office/drawing/2014/main" id="{4A3FF5D8-CDA8-450B-A7DA-4C17D0202E88}"/>
                    </a:ext>
                  </a:extLst>
                </p:cNvPr>
                <p:cNvSpPr>
                  <a:spLocks/>
                </p:cNvSpPr>
                <p:nvPr/>
              </p:nvSpPr>
              <p:spPr bwMode="auto">
                <a:xfrm>
                  <a:off x="1461" y="1087"/>
                  <a:ext cx="119" cy="8"/>
                </a:xfrm>
                <a:custGeom>
                  <a:avLst/>
                  <a:gdLst>
                    <a:gd name="T0" fmla="*/ 0 w 119"/>
                    <a:gd name="T1" fmla="*/ 8 h 8"/>
                    <a:gd name="T2" fmla="*/ 16 w 119"/>
                    <a:gd name="T3" fmla="*/ 0 h 8"/>
                    <a:gd name="T4" fmla="*/ 40 w 119"/>
                    <a:gd name="T5" fmla="*/ 8 h 8"/>
                    <a:gd name="T6" fmla="*/ 56 w 119"/>
                    <a:gd name="T7" fmla="*/ 0 h 8"/>
                    <a:gd name="T8" fmla="*/ 80 w 119"/>
                    <a:gd name="T9" fmla="*/ 8 h 8"/>
                    <a:gd name="T10" fmla="*/ 112 w 119"/>
                    <a:gd name="T11" fmla="*/ 0 h 8"/>
                    <a:gd name="T12" fmla="*/ 119 w 11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9" h="8">
                      <a:moveTo>
                        <a:pt x="0" y="8"/>
                      </a:moveTo>
                      <a:lnTo>
                        <a:pt x="16" y="0"/>
                      </a:lnTo>
                      <a:lnTo>
                        <a:pt x="40" y="8"/>
                      </a:lnTo>
                      <a:lnTo>
                        <a:pt x="56" y="0"/>
                      </a:lnTo>
                      <a:lnTo>
                        <a:pt x="80" y="8"/>
                      </a:lnTo>
                      <a:lnTo>
                        <a:pt x="112" y="0"/>
                      </a:lnTo>
                      <a:lnTo>
                        <a:pt x="119" y="8"/>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6" name="Freeform 588">
                  <a:extLst>
                    <a:ext uri="{FF2B5EF4-FFF2-40B4-BE49-F238E27FC236}">
                      <a16:creationId xmlns="" xmlns:a16="http://schemas.microsoft.com/office/drawing/2014/main" id="{F506B0E1-BDA2-490A-BC57-95F91476D21B}"/>
                    </a:ext>
                  </a:extLst>
                </p:cNvPr>
                <p:cNvSpPr>
                  <a:spLocks/>
                </p:cNvSpPr>
                <p:nvPr/>
              </p:nvSpPr>
              <p:spPr bwMode="auto">
                <a:xfrm>
                  <a:off x="1421" y="1055"/>
                  <a:ext cx="128" cy="24"/>
                </a:xfrm>
                <a:custGeom>
                  <a:avLst/>
                  <a:gdLst>
                    <a:gd name="T0" fmla="*/ 128 w 128"/>
                    <a:gd name="T1" fmla="*/ 16 h 24"/>
                    <a:gd name="T2" fmla="*/ 120 w 128"/>
                    <a:gd name="T3" fmla="*/ 16 h 24"/>
                    <a:gd name="T4" fmla="*/ 104 w 128"/>
                    <a:gd name="T5" fmla="*/ 24 h 24"/>
                    <a:gd name="T6" fmla="*/ 88 w 128"/>
                    <a:gd name="T7" fmla="*/ 8 h 24"/>
                    <a:gd name="T8" fmla="*/ 56 w 128"/>
                    <a:gd name="T9" fmla="*/ 16 h 24"/>
                    <a:gd name="T10" fmla="*/ 40 w 128"/>
                    <a:gd name="T11" fmla="*/ 8 h 24"/>
                    <a:gd name="T12" fmla="*/ 24 w 128"/>
                    <a:gd name="T13" fmla="*/ 16 h 24"/>
                    <a:gd name="T14" fmla="*/ 0 w 1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24">
                      <a:moveTo>
                        <a:pt x="128" y="16"/>
                      </a:moveTo>
                      <a:lnTo>
                        <a:pt x="120" y="16"/>
                      </a:lnTo>
                      <a:lnTo>
                        <a:pt x="104" y="24"/>
                      </a:lnTo>
                      <a:lnTo>
                        <a:pt x="88" y="8"/>
                      </a:lnTo>
                      <a:lnTo>
                        <a:pt x="56" y="16"/>
                      </a:lnTo>
                      <a:lnTo>
                        <a:pt x="40" y="8"/>
                      </a:lnTo>
                      <a:lnTo>
                        <a:pt x="24" y="16"/>
                      </a:lnTo>
                      <a:lnTo>
                        <a:pt x="0"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7" name="Freeform 589">
                  <a:extLst>
                    <a:ext uri="{FF2B5EF4-FFF2-40B4-BE49-F238E27FC236}">
                      <a16:creationId xmlns="" xmlns:a16="http://schemas.microsoft.com/office/drawing/2014/main" id="{E94FF641-AC82-4656-8728-8267C783B95C}"/>
                    </a:ext>
                  </a:extLst>
                </p:cNvPr>
                <p:cNvSpPr>
                  <a:spLocks/>
                </p:cNvSpPr>
                <p:nvPr/>
              </p:nvSpPr>
              <p:spPr bwMode="auto">
                <a:xfrm>
                  <a:off x="1644" y="1103"/>
                  <a:ext cx="192" cy="48"/>
                </a:xfrm>
                <a:custGeom>
                  <a:avLst/>
                  <a:gdLst>
                    <a:gd name="T0" fmla="*/ 0 w 192"/>
                    <a:gd name="T1" fmla="*/ 48 h 48"/>
                    <a:gd name="T2" fmla="*/ 8 w 192"/>
                    <a:gd name="T3" fmla="*/ 32 h 48"/>
                    <a:gd name="T4" fmla="*/ 24 w 192"/>
                    <a:gd name="T5" fmla="*/ 40 h 48"/>
                    <a:gd name="T6" fmla="*/ 48 w 192"/>
                    <a:gd name="T7" fmla="*/ 24 h 48"/>
                    <a:gd name="T8" fmla="*/ 64 w 192"/>
                    <a:gd name="T9" fmla="*/ 0 h 48"/>
                    <a:gd name="T10" fmla="*/ 96 w 192"/>
                    <a:gd name="T11" fmla="*/ 32 h 48"/>
                    <a:gd name="T12" fmla="*/ 112 w 192"/>
                    <a:gd name="T13" fmla="*/ 8 h 48"/>
                    <a:gd name="T14" fmla="*/ 128 w 192"/>
                    <a:gd name="T15" fmla="*/ 24 h 48"/>
                    <a:gd name="T16" fmla="*/ 160 w 192"/>
                    <a:gd name="T17" fmla="*/ 8 h 48"/>
                    <a:gd name="T18" fmla="*/ 176 w 192"/>
                    <a:gd name="T19" fmla="*/ 24 h 48"/>
                    <a:gd name="T20" fmla="*/ 192 w 192"/>
                    <a:gd name="T2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48">
                      <a:moveTo>
                        <a:pt x="0" y="48"/>
                      </a:moveTo>
                      <a:lnTo>
                        <a:pt x="8" y="32"/>
                      </a:lnTo>
                      <a:lnTo>
                        <a:pt x="24" y="40"/>
                      </a:lnTo>
                      <a:lnTo>
                        <a:pt x="48" y="24"/>
                      </a:lnTo>
                      <a:lnTo>
                        <a:pt x="64" y="0"/>
                      </a:lnTo>
                      <a:lnTo>
                        <a:pt x="96" y="32"/>
                      </a:lnTo>
                      <a:lnTo>
                        <a:pt x="112" y="8"/>
                      </a:lnTo>
                      <a:lnTo>
                        <a:pt x="128" y="24"/>
                      </a:lnTo>
                      <a:lnTo>
                        <a:pt x="160" y="8"/>
                      </a:lnTo>
                      <a:lnTo>
                        <a:pt x="176" y="24"/>
                      </a:lnTo>
                      <a:lnTo>
                        <a:pt x="192" y="4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8" name="Freeform 590">
                  <a:extLst>
                    <a:ext uri="{FF2B5EF4-FFF2-40B4-BE49-F238E27FC236}">
                      <a16:creationId xmlns="" xmlns:a16="http://schemas.microsoft.com/office/drawing/2014/main" id="{C2A13DF3-9CEF-46B2-BE3E-54CDA6F2763A}"/>
                    </a:ext>
                  </a:extLst>
                </p:cNvPr>
                <p:cNvSpPr>
                  <a:spLocks/>
                </p:cNvSpPr>
                <p:nvPr/>
              </p:nvSpPr>
              <p:spPr bwMode="auto">
                <a:xfrm>
                  <a:off x="1724" y="1055"/>
                  <a:ext cx="152" cy="24"/>
                </a:xfrm>
                <a:custGeom>
                  <a:avLst/>
                  <a:gdLst>
                    <a:gd name="T0" fmla="*/ 152 w 152"/>
                    <a:gd name="T1" fmla="*/ 24 h 24"/>
                    <a:gd name="T2" fmla="*/ 128 w 152"/>
                    <a:gd name="T3" fmla="*/ 8 h 24"/>
                    <a:gd name="T4" fmla="*/ 120 w 152"/>
                    <a:gd name="T5" fmla="*/ 16 h 24"/>
                    <a:gd name="T6" fmla="*/ 88 w 152"/>
                    <a:gd name="T7" fmla="*/ 0 h 24"/>
                    <a:gd name="T8" fmla="*/ 56 w 152"/>
                    <a:gd name="T9" fmla="*/ 8 h 24"/>
                    <a:gd name="T10" fmla="*/ 32 w 152"/>
                    <a:gd name="T11" fmla="*/ 8 h 24"/>
                    <a:gd name="T12" fmla="*/ 16 w 152"/>
                    <a:gd name="T13" fmla="*/ 0 h 24"/>
                    <a:gd name="T14" fmla="*/ 0 w 152"/>
                    <a:gd name="T15" fmla="*/ 1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4">
                      <a:moveTo>
                        <a:pt x="152" y="24"/>
                      </a:moveTo>
                      <a:lnTo>
                        <a:pt x="128" y="8"/>
                      </a:lnTo>
                      <a:lnTo>
                        <a:pt x="120" y="16"/>
                      </a:lnTo>
                      <a:lnTo>
                        <a:pt x="88" y="0"/>
                      </a:lnTo>
                      <a:lnTo>
                        <a:pt x="56" y="8"/>
                      </a:lnTo>
                      <a:lnTo>
                        <a:pt x="32" y="8"/>
                      </a:lnTo>
                      <a:lnTo>
                        <a:pt x="16" y="0"/>
                      </a:lnTo>
                      <a:lnTo>
                        <a:pt x="0"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49" name="Freeform 591">
                  <a:extLst>
                    <a:ext uri="{FF2B5EF4-FFF2-40B4-BE49-F238E27FC236}">
                      <a16:creationId xmlns="" xmlns:a16="http://schemas.microsoft.com/office/drawing/2014/main" id="{A67270F7-9EE2-47A8-A220-D1730EC8D38C}"/>
                    </a:ext>
                  </a:extLst>
                </p:cNvPr>
                <p:cNvSpPr>
                  <a:spLocks/>
                </p:cNvSpPr>
                <p:nvPr/>
              </p:nvSpPr>
              <p:spPr bwMode="auto">
                <a:xfrm>
                  <a:off x="1557" y="1055"/>
                  <a:ext cx="143" cy="16"/>
                </a:xfrm>
                <a:custGeom>
                  <a:avLst/>
                  <a:gdLst>
                    <a:gd name="T0" fmla="*/ 143 w 143"/>
                    <a:gd name="T1" fmla="*/ 16 h 16"/>
                    <a:gd name="T2" fmla="*/ 127 w 143"/>
                    <a:gd name="T3" fmla="*/ 0 h 16"/>
                    <a:gd name="T4" fmla="*/ 111 w 143"/>
                    <a:gd name="T5" fmla="*/ 8 h 16"/>
                    <a:gd name="T6" fmla="*/ 95 w 143"/>
                    <a:gd name="T7" fmla="*/ 0 h 16"/>
                    <a:gd name="T8" fmla="*/ 79 w 143"/>
                    <a:gd name="T9" fmla="*/ 8 h 16"/>
                    <a:gd name="T10" fmla="*/ 63 w 143"/>
                    <a:gd name="T11" fmla="*/ 0 h 16"/>
                    <a:gd name="T12" fmla="*/ 55 w 143"/>
                    <a:gd name="T13" fmla="*/ 8 h 16"/>
                    <a:gd name="T14" fmla="*/ 0 w 14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
                      <a:moveTo>
                        <a:pt x="143" y="16"/>
                      </a:moveTo>
                      <a:lnTo>
                        <a:pt x="127" y="0"/>
                      </a:lnTo>
                      <a:lnTo>
                        <a:pt x="111" y="8"/>
                      </a:lnTo>
                      <a:lnTo>
                        <a:pt x="95" y="0"/>
                      </a:lnTo>
                      <a:lnTo>
                        <a:pt x="79" y="8"/>
                      </a:lnTo>
                      <a:lnTo>
                        <a:pt x="63" y="0"/>
                      </a:lnTo>
                      <a:lnTo>
                        <a:pt x="55" y="8"/>
                      </a:lnTo>
                      <a:lnTo>
                        <a:pt x="0"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0" name="Freeform 592">
                  <a:extLst>
                    <a:ext uri="{FF2B5EF4-FFF2-40B4-BE49-F238E27FC236}">
                      <a16:creationId xmlns="" xmlns:a16="http://schemas.microsoft.com/office/drawing/2014/main" id="{D3226F2C-EC52-4D0F-82FB-AD8771219C41}"/>
                    </a:ext>
                  </a:extLst>
                </p:cNvPr>
                <p:cNvSpPr>
                  <a:spLocks/>
                </p:cNvSpPr>
                <p:nvPr/>
              </p:nvSpPr>
              <p:spPr bwMode="auto">
                <a:xfrm>
                  <a:off x="1150" y="1047"/>
                  <a:ext cx="183" cy="24"/>
                </a:xfrm>
                <a:custGeom>
                  <a:avLst/>
                  <a:gdLst>
                    <a:gd name="T0" fmla="*/ 183 w 183"/>
                    <a:gd name="T1" fmla="*/ 24 h 24"/>
                    <a:gd name="T2" fmla="*/ 151 w 183"/>
                    <a:gd name="T3" fmla="*/ 8 h 24"/>
                    <a:gd name="T4" fmla="*/ 128 w 183"/>
                    <a:gd name="T5" fmla="*/ 0 h 24"/>
                    <a:gd name="T6" fmla="*/ 96 w 183"/>
                    <a:gd name="T7" fmla="*/ 24 h 24"/>
                    <a:gd name="T8" fmla="*/ 72 w 183"/>
                    <a:gd name="T9" fmla="*/ 8 h 24"/>
                    <a:gd name="T10" fmla="*/ 40 w 183"/>
                    <a:gd name="T11" fmla="*/ 16 h 24"/>
                    <a:gd name="T12" fmla="*/ 0 w 18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183" h="24">
                      <a:moveTo>
                        <a:pt x="183" y="24"/>
                      </a:moveTo>
                      <a:lnTo>
                        <a:pt x="151" y="8"/>
                      </a:lnTo>
                      <a:lnTo>
                        <a:pt x="128" y="0"/>
                      </a:lnTo>
                      <a:lnTo>
                        <a:pt x="96" y="24"/>
                      </a:lnTo>
                      <a:lnTo>
                        <a:pt x="72" y="8"/>
                      </a:lnTo>
                      <a:lnTo>
                        <a:pt x="40" y="16"/>
                      </a:lnTo>
                      <a:lnTo>
                        <a:pt x="0"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1" name="Freeform 593">
                  <a:extLst>
                    <a:ext uri="{FF2B5EF4-FFF2-40B4-BE49-F238E27FC236}">
                      <a16:creationId xmlns="" xmlns:a16="http://schemas.microsoft.com/office/drawing/2014/main" id="{249CB9B8-71C4-4B31-B7CF-D8243309ADE9}"/>
                    </a:ext>
                  </a:extLst>
                </p:cNvPr>
                <p:cNvSpPr>
                  <a:spLocks/>
                </p:cNvSpPr>
                <p:nvPr/>
              </p:nvSpPr>
              <p:spPr bwMode="auto">
                <a:xfrm>
                  <a:off x="1054" y="1055"/>
                  <a:ext cx="88" cy="8"/>
                </a:xfrm>
                <a:custGeom>
                  <a:avLst/>
                  <a:gdLst>
                    <a:gd name="T0" fmla="*/ 0 w 88"/>
                    <a:gd name="T1" fmla="*/ 8 h 8"/>
                    <a:gd name="T2" fmla="*/ 16 w 88"/>
                    <a:gd name="T3" fmla="*/ 0 h 8"/>
                    <a:gd name="T4" fmla="*/ 40 w 88"/>
                    <a:gd name="T5" fmla="*/ 0 h 8"/>
                    <a:gd name="T6" fmla="*/ 56 w 88"/>
                    <a:gd name="T7" fmla="*/ 0 h 8"/>
                    <a:gd name="T8" fmla="*/ 88 w 88"/>
                    <a:gd name="T9" fmla="*/ 0 h 8"/>
                  </a:gdLst>
                  <a:ahLst/>
                  <a:cxnLst>
                    <a:cxn ang="0">
                      <a:pos x="T0" y="T1"/>
                    </a:cxn>
                    <a:cxn ang="0">
                      <a:pos x="T2" y="T3"/>
                    </a:cxn>
                    <a:cxn ang="0">
                      <a:pos x="T4" y="T5"/>
                    </a:cxn>
                    <a:cxn ang="0">
                      <a:pos x="T6" y="T7"/>
                    </a:cxn>
                    <a:cxn ang="0">
                      <a:pos x="T8" y="T9"/>
                    </a:cxn>
                  </a:cxnLst>
                  <a:rect l="0" t="0" r="r" b="b"/>
                  <a:pathLst>
                    <a:path w="88" h="8">
                      <a:moveTo>
                        <a:pt x="0" y="8"/>
                      </a:moveTo>
                      <a:lnTo>
                        <a:pt x="16" y="0"/>
                      </a:lnTo>
                      <a:lnTo>
                        <a:pt x="40" y="0"/>
                      </a:lnTo>
                      <a:lnTo>
                        <a:pt x="56" y="0"/>
                      </a:lnTo>
                      <a:lnTo>
                        <a:pt x="88" y="0"/>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sp>
              <p:nvSpPr>
                <p:cNvPr id="552" name="Line 594">
                  <a:extLst>
                    <a:ext uri="{FF2B5EF4-FFF2-40B4-BE49-F238E27FC236}">
                      <a16:creationId xmlns="" xmlns:a16="http://schemas.microsoft.com/office/drawing/2014/main" id="{965E3D9D-4CF6-42B1-936A-BD7E942471E5}"/>
                    </a:ext>
                  </a:extLst>
                </p:cNvPr>
                <p:cNvSpPr>
                  <a:spLocks noChangeShapeType="1"/>
                </p:cNvSpPr>
                <p:nvPr/>
              </p:nvSpPr>
              <p:spPr bwMode="auto">
                <a:xfrm>
                  <a:off x="1485" y="1063"/>
                  <a:ext cx="40" cy="1"/>
                </a:xfrm>
                <a:prstGeom prst="line">
                  <a:avLst/>
                </a:prstGeom>
                <a:noFill/>
                <a:ln w="25400">
                  <a:solidFill>
                    <a:srgbClr val="00279F"/>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553" name="Freeform 595">
                  <a:extLst>
                    <a:ext uri="{FF2B5EF4-FFF2-40B4-BE49-F238E27FC236}">
                      <a16:creationId xmlns="" xmlns:a16="http://schemas.microsoft.com/office/drawing/2014/main" id="{700F76DA-B779-4C38-A008-2025D9C610A2}"/>
                    </a:ext>
                  </a:extLst>
                </p:cNvPr>
                <p:cNvSpPr>
                  <a:spLocks/>
                </p:cNvSpPr>
                <p:nvPr/>
              </p:nvSpPr>
              <p:spPr bwMode="auto">
                <a:xfrm>
                  <a:off x="1612" y="1079"/>
                  <a:ext cx="112" cy="16"/>
                </a:xfrm>
                <a:custGeom>
                  <a:avLst/>
                  <a:gdLst>
                    <a:gd name="T0" fmla="*/ 0 w 112"/>
                    <a:gd name="T1" fmla="*/ 8 h 16"/>
                    <a:gd name="T2" fmla="*/ 8 w 112"/>
                    <a:gd name="T3" fmla="*/ 0 h 16"/>
                    <a:gd name="T4" fmla="*/ 40 w 112"/>
                    <a:gd name="T5" fmla="*/ 8 h 16"/>
                    <a:gd name="T6" fmla="*/ 56 w 112"/>
                    <a:gd name="T7" fmla="*/ 8 h 16"/>
                    <a:gd name="T8" fmla="*/ 64 w 112"/>
                    <a:gd name="T9" fmla="*/ 16 h 16"/>
                    <a:gd name="T10" fmla="*/ 112 w 112"/>
                    <a:gd name="T11" fmla="*/ 16 h 16"/>
                  </a:gdLst>
                  <a:ahLst/>
                  <a:cxnLst>
                    <a:cxn ang="0">
                      <a:pos x="T0" y="T1"/>
                    </a:cxn>
                    <a:cxn ang="0">
                      <a:pos x="T2" y="T3"/>
                    </a:cxn>
                    <a:cxn ang="0">
                      <a:pos x="T4" y="T5"/>
                    </a:cxn>
                    <a:cxn ang="0">
                      <a:pos x="T6" y="T7"/>
                    </a:cxn>
                    <a:cxn ang="0">
                      <a:pos x="T8" y="T9"/>
                    </a:cxn>
                    <a:cxn ang="0">
                      <a:pos x="T10" y="T11"/>
                    </a:cxn>
                  </a:cxnLst>
                  <a:rect l="0" t="0" r="r" b="b"/>
                  <a:pathLst>
                    <a:path w="112" h="16">
                      <a:moveTo>
                        <a:pt x="0" y="8"/>
                      </a:moveTo>
                      <a:lnTo>
                        <a:pt x="8" y="0"/>
                      </a:lnTo>
                      <a:lnTo>
                        <a:pt x="40" y="8"/>
                      </a:lnTo>
                      <a:lnTo>
                        <a:pt x="56" y="8"/>
                      </a:lnTo>
                      <a:lnTo>
                        <a:pt x="64" y="16"/>
                      </a:lnTo>
                      <a:lnTo>
                        <a:pt x="112" y="16"/>
                      </a:lnTo>
                    </a:path>
                  </a:pathLst>
                </a:custGeom>
                <a:noFill/>
                <a:ln w="25400">
                  <a:solidFill>
                    <a:srgbClr val="00279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363"/>
                  <a:endParaRPr lang="en-US" sz="2160">
                    <a:solidFill>
                      <a:srgbClr val="616265"/>
                    </a:solidFill>
                  </a:endParaRPr>
                </a:p>
              </p:txBody>
            </p:sp>
          </p:grpSp>
          <p:sp>
            <p:nvSpPr>
              <p:cNvPr id="483" name="Rectangle 596">
                <a:extLst>
                  <a:ext uri="{FF2B5EF4-FFF2-40B4-BE49-F238E27FC236}">
                    <a16:creationId xmlns="" xmlns:a16="http://schemas.microsoft.com/office/drawing/2014/main" id="{34955641-A7AA-4503-823F-CDF8CAA91108}"/>
                  </a:ext>
                </a:extLst>
              </p:cNvPr>
              <p:cNvSpPr>
                <a:spLocks noChangeArrowheads="1"/>
              </p:cNvSpPr>
              <p:nvPr/>
            </p:nvSpPr>
            <p:spPr bwMode="auto">
              <a:xfrm>
                <a:off x="4125" y="2226"/>
                <a:ext cx="714" cy="84"/>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63"/>
                <a:endParaRPr lang="en-US" sz="2160">
                  <a:solidFill>
                    <a:srgbClr val="616265"/>
                  </a:solidFill>
                </a:endParaRPr>
              </a:p>
            </p:txBody>
          </p:sp>
        </p:grpSp>
      </p:grpSp>
      <p:grpSp>
        <p:nvGrpSpPr>
          <p:cNvPr id="598" name="Group 597">
            <a:extLst>
              <a:ext uri="{FF2B5EF4-FFF2-40B4-BE49-F238E27FC236}">
                <a16:creationId xmlns="" xmlns:a16="http://schemas.microsoft.com/office/drawing/2014/main" id="{642D75F5-6BF6-4B1F-B8FC-589E6A886A23}"/>
              </a:ext>
            </a:extLst>
          </p:cNvPr>
          <p:cNvGrpSpPr>
            <a:grpSpLocks/>
          </p:cNvGrpSpPr>
          <p:nvPr/>
        </p:nvGrpSpPr>
        <p:grpSpPr bwMode="auto">
          <a:xfrm>
            <a:off x="9248503" y="1500184"/>
            <a:ext cx="1552575" cy="731837"/>
            <a:chOff x="3079" y="3133"/>
            <a:chExt cx="654" cy="341"/>
          </a:xfrm>
        </p:grpSpPr>
        <p:sp>
          <p:nvSpPr>
            <p:cNvPr id="599" name="Freeform 598">
              <a:extLst>
                <a:ext uri="{FF2B5EF4-FFF2-40B4-BE49-F238E27FC236}">
                  <a16:creationId xmlns="" xmlns:a16="http://schemas.microsoft.com/office/drawing/2014/main" id="{4682F99A-DB1E-49A9-8416-4DE9697CACCB}"/>
                </a:ext>
              </a:extLst>
            </p:cNvPr>
            <p:cNvSpPr>
              <a:spLocks/>
            </p:cNvSpPr>
            <p:nvPr/>
          </p:nvSpPr>
          <p:spPr bwMode="auto">
            <a:xfrm>
              <a:off x="3569" y="3133"/>
              <a:ext cx="25" cy="275"/>
            </a:xfrm>
            <a:custGeom>
              <a:avLst/>
              <a:gdLst>
                <a:gd name="T0" fmla="*/ 39 w 149"/>
                <a:gd name="T1" fmla="*/ 0 h 1648"/>
                <a:gd name="T2" fmla="*/ 39 w 149"/>
                <a:gd name="T3" fmla="*/ 261 h 1648"/>
                <a:gd name="T4" fmla="*/ 27 w 149"/>
                <a:gd name="T5" fmla="*/ 261 h 1648"/>
                <a:gd name="T6" fmla="*/ 27 w 149"/>
                <a:gd name="T7" fmla="*/ 523 h 1648"/>
                <a:gd name="T8" fmla="*/ 15 w 149"/>
                <a:gd name="T9" fmla="*/ 523 h 1648"/>
                <a:gd name="T10" fmla="*/ 15 w 149"/>
                <a:gd name="T11" fmla="*/ 769 h 1648"/>
                <a:gd name="T12" fmla="*/ 7 w 149"/>
                <a:gd name="T13" fmla="*/ 769 h 1648"/>
                <a:gd name="T14" fmla="*/ 7 w 149"/>
                <a:gd name="T15" fmla="*/ 1099 h 1648"/>
                <a:gd name="T16" fmla="*/ 0 w 149"/>
                <a:gd name="T17" fmla="*/ 1099 h 1648"/>
                <a:gd name="T18" fmla="*/ 0 w 149"/>
                <a:gd name="T19" fmla="*/ 1648 h 1648"/>
                <a:gd name="T20" fmla="*/ 81 w 149"/>
                <a:gd name="T21" fmla="*/ 1648 h 1648"/>
                <a:gd name="T22" fmla="*/ 149 w 149"/>
                <a:gd name="T23" fmla="*/ 1094 h 1648"/>
                <a:gd name="T24" fmla="*/ 149 w 149"/>
                <a:gd name="T25" fmla="*/ 768 h 1648"/>
                <a:gd name="T26" fmla="*/ 142 w 149"/>
                <a:gd name="T27" fmla="*/ 768 h 1648"/>
                <a:gd name="T28" fmla="*/ 142 w 149"/>
                <a:gd name="T29" fmla="*/ 523 h 1648"/>
                <a:gd name="T30" fmla="*/ 132 w 149"/>
                <a:gd name="T31" fmla="*/ 523 h 1648"/>
                <a:gd name="T32" fmla="*/ 132 w 149"/>
                <a:gd name="T33" fmla="*/ 261 h 1648"/>
                <a:gd name="T34" fmla="*/ 120 w 149"/>
                <a:gd name="T35" fmla="*/ 261 h 1648"/>
                <a:gd name="T36" fmla="*/ 120 w 149"/>
                <a:gd name="T37" fmla="*/ 0 h 1648"/>
                <a:gd name="T38" fmla="*/ 39 w 149"/>
                <a:gd name="T39" fmla="*/ 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648">
                  <a:moveTo>
                    <a:pt x="39" y="0"/>
                  </a:moveTo>
                  <a:lnTo>
                    <a:pt x="39" y="261"/>
                  </a:lnTo>
                  <a:lnTo>
                    <a:pt x="27" y="261"/>
                  </a:lnTo>
                  <a:lnTo>
                    <a:pt x="27" y="523"/>
                  </a:lnTo>
                  <a:lnTo>
                    <a:pt x="15" y="523"/>
                  </a:lnTo>
                  <a:lnTo>
                    <a:pt x="15" y="769"/>
                  </a:lnTo>
                  <a:lnTo>
                    <a:pt x="7" y="769"/>
                  </a:lnTo>
                  <a:lnTo>
                    <a:pt x="7" y="1099"/>
                  </a:lnTo>
                  <a:lnTo>
                    <a:pt x="0" y="1099"/>
                  </a:lnTo>
                  <a:lnTo>
                    <a:pt x="0" y="1648"/>
                  </a:lnTo>
                  <a:lnTo>
                    <a:pt x="81" y="1648"/>
                  </a:lnTo>
                  <a:lnTo>
                    <a:pt x="149" y="1094"/>
                  </a:lnTo>
                  <a:lnTo>
                    <a:pt x="149" y="768"/>
                  </a:lnTo>
                  <a:lnTo>
                    <a:pt x="142" y="768"/>
                  </a:lnTo>
                  <a:lnTo>
                    <a:pt x="142" y="523"/>
                  </a:lnTo>
                  <a:lnTo>
                    <a:pt x="132" y="523"/>
                  </a:lnTo>
                  <a:lnTo>
                    <a:pt x="132" y="261"/>
                  </a:lnTo>
                  <a:lnTo>
                    <a:pt x="120" y="261"/>
                  </a:lnTo>
                  <a:lnTo>
                    <a:pt x="120" y="0"/>
                  </a:lnTo>
                  <a:lnTo>
                    <a:pt x="39" y="0"/>
                  </a:lnTo>
                  <a:close/>
                </a:path>
              </a:pathLst>
            </a:custGeom>
            <a:solidFill>
              <a:srgbClr val="808080"/>
            </a:solidFill>
            <a:ln w="0">
              <a:solidFill>
                <a:srgbClr val="000000"/>
              </a:solidFill>
              <a:prstDash val="solid"/>
              <a:round/>
              <a:headEnd/>
              <a:tailEnd/>
            </a:ln>
          </p:spPr>
          <p:txBody>
            <a:bodyPr/>
            <a:lstStyle/>
            <a:p>
              <a:pPr defTabSz="914363"/>
              <a:endParaRPr lang="en-US" sz="2160">
                <a:solidFill>
                  <a:srgbClr val="616265"/>
                </a:solidFill>
              </a:endParaRPr>
            </a:p>
          </p:txBody>
        </p:sp>
        <p:sp>
          <p:nvSpPr>
            <p:cNvPr id="600" name="Freeform 599">
              <a:extLst>
                <a:ext uri="{FF2B5EF4-FFF2-40B4-BE49-F238E27FC236}">
                  <a16:creationId xmlns="" xmlns:a16="http://schemas.microsoft.com/office/drawing/2014/main" id="{B1DA3720-8549-4926-AD52-A6A23B85F147}"/>
                </a:ext>
              </a:extLst>
            </p:cNvPr>
            <p:cNvSpPr>
              <a:spLocks/>
            </p:cNvSpPr>
            <p:nvPr/>
          </p:nvSpPr>
          <p:spPr bwMode="auto">
            <a:xfrm>
              <a:off x="3614" y="3133"/>
              <a:ext cx="26" cy="275"/>
            </a:xfrm>
            <a:custGeom>
              <a:avLst/>
              <a:gdLst>
                <a:gd name="T0" fmla="*/ 38 w 157"/>
                <a:gd name="T1" fmla="*/ 0 h 1648"/>
                <a:gd name="T2" fmla="*/ 38 w 157"/>
                <a:gd name="T3" fmla="*/ 261 h 1648"/>
                <a:gd name="T4" fmla="*/ 26 w 157"/>
                <a:gd name="T5" fmla="*/ 261 h 1648"/>
                <a:gd name="T6" fmla="*/ 26 w 157"/>
                <a:gd name="T7" fmla="*/ 523 h 1648"/>
                <a:gd name="T8" fmla="*/ 15 w 157"/>
                <a:gd name="T9" fmla="*/ 523 h 1648"/>
                <a:gd name="T10" fmla="*/ 15 w 157"/>
                <a:gd name="T11" fmla="*/ 769 h 1648"/>
                <a:gd name="T12" fmla="*/ 7 w 157"/>
                <a:gd name="T13" fmla="*/ 769 h 1648"/>
                <a:gd name="T14" fmla="*/ 7 w 157"/>
                <a:gd name="T15" fmla="*/ 1099 h 1648"/>
                <a:gd name="T16" fmla="*/ 0 w 157"/>
                <a:gd name="T17" fmla="*/ 1099 h 1648"/>
                <a:gd name="T18" fmla="*/ 0 w 157"/>
                <a:gd name="T19" fmla="*/ 1648 h 1648"/>
                <a:gd name="T20" fmla="*/ 157 w 157"/>
                <a:gd name="T21" fmla="*/ 1648 h 1648"/>
                <a:gd name="T22" fmla="*/ 157 w 157"/>
                <a:gd name="T23" fmla="*/ 1098 h 1648"/>
                <a:gd name="T24" fmla="*/ 150 w 157"/>
                <a:gd name="T25" fmla="*/ 1098 h 1648"/>
                <a:gd name="T26" fmla="*/ 149 w 157"/>
                <a:gd name="T27" fmla="*/ 768 h 1648"/>
                <a:gd name="T28" fmla="*/ 141 w 157"/>
                <a:gd name="T29" fmla="*/ 768 h 1648"/>
                <a:gd name="T30" fmla="*/ 141 w 157"/>
                <a:gd name="T31" fmla="*/ 523 h 1648"/>
                <a:gd name="T32" fmla="*/ 130 w 157"/>
                <a:gd name="T33" fmla="*/ 523 h 1648"/>
                <a:gd name="T34" fmla="*/ 130 w 157"/>
                <a:gd name="T35" fmla="*/ 261 h 1648"/>
                <a:gd name="T36" fmla="*/ 119 w 157"/>
                <a:gd name="T37" fmla="*/ 261 h 1648"/>
                <a:gd name="T38" fmla="*/ 119 w 157"/>
                <a:gd name="T39" fmla="*/ 0 h 1648"/>
                <a:gd name="T40" fmla="*/ 38 w 157"/>
                <a:gd name="T41" fmla="*/ 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648">
                  <a:moveTo>
                    <a:pt x="38" y="0"/>
                  </a:moveTo>
                  <a:lnTo>
                    <a:pt x="38" y="261"/>
                  </a:lnTo>
                  <a:lnTo>
                    <a:pt x="26" y="261"/>
                  </a:lnTo>
                  <a:lnTo>
                    <a:pt x="26" y="523"/>
                  </a:lnTo>
                  <a:lnTo>
                    <a:pt x="15" y="523"/>
                  </a:lnTo>
                  <a:lnTo>
                    <a:pt x="15" y="769"/>
                  </a:lnTo>
                  <a:lnTo>
                    <a:pt x="7" y="769"/>
                  </a:lnTo>
                  <a:lnTo>
                    <a:pt x="7" y="1099"/>
                  </a:lnTo>
                  <a:lnTo>
                    <a:pt x="0" y="1099"/>
                  </a:lnTo>
                  <a:lnTo>
                    <a:pt x="0" y="1648"/>
                  </a:lnTo>
                  <a:lnTo>
                    <a:pt x="157" y="1648"/>
                  </a:lnTo>
                  <a:lnTo>
                    <a:pt x="157" y="1098"/>
                  </a:lnTo>
                  <a:lnTo>
                    <a:pt x="150" y="1098"/>
                  </a:lnTo>
                  <a:lnTo>
                    <a:pt x="149" y="768"/>
                  </a:lnTo>
                  <a:lnTo>
                    <a:pt x="141" y="768"/>
                  </a:lnTo>
                  <a:lnTo>
                    <a:pt x="141" y="523"/>
                  </a:lnTo>
                  <a:lnTo>
                    <a:pt x="130" y="523"/>
                  </a:lnTo>
                  <a:lnTo>
                    <a:pt x="130" y="261"/>
                  </a:lnTo>
                  <a:lnTo>
                    <a:pt x="119" y="261"/>
                  </a:lnTo>
                  <a:lnTo>
                    <a:pt x="119" y="0"/>
                  </a:lnTo>
                  <a:lnTo>
                    <a:pt x="38" y="0"/>
                  </a:lnTo>
                  <a:close/>
                </a:path>
              </a:pathLst>
            </a:custGeom>
            <a:solidFill>
              <a:srgbClr val="808080"/>
            </a:solidFill>
            <a:ln w="0">
              <a:solidFill>
                <a:srgbClr val="000000"/>
              </a:solidFill>
              <a:prstDash val="solid"/>
              <a:round/>
              <a:headEnd/>
              <a:tailEnd/>
            </a:ln>
          </p:spPr>
          <p:txBody>
            <a:bodyPr/>
            <a:lstStyle/>
            <a:p>
              <a:pPr defTabSz="914363"/>
              <a:endParaRPr lang="en-US" sz="2160">
                <a:solidFill>
                  <a:srgbClr val="616265"/>
                </a:solidFill>
              </a:endParaRPr>
            </a:p>
          </p:txBody>
        </p:sp>
        <p:sp>
          <p:nvSpPr>
            <p:cNvPr id="601" name="Rectangle 600">
              <a:extLst>
                <a:ext uri="{FF2B5EF4-FFF2-40B4-BE49-F238E27FC236}">
                  <a16:creationId xmlns="" xmlns:a16="http://schemas.microsoft.com/office/drawing/2014/main" id="{DA844AF4-88E6-44EF-AD08-B96AC28E14A2}"/>
                </a:ext>
              </a:extLst>
            </p:cNvPr>
            <p:cNvSpPr>
              <a:spLocks noChangeArrowheads="1"/>
            </p:cNvSpPr>
            <p:nvPr/>
          </p:nvSpPr>
          <p:spPr bwMode="auto">
            <a:xfrm>
              <a:off x="3661" y="3354"/>
              <a:ext cx="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2" name="Rectangle 601">
              <a:extLst>
                <a:ext uri="{FF2B5EF4-FFF2-40B4-BE49-F238E27FC236}">
                  <a16:creationId xmlns="" xmlns:a16="http://schemas.microsoft.com/office/drawing/2014/main" id="{AF6098C0-9ED4-4B16-B594-E880785A7B76}"/>
                </a:ext>
              </a:extLst>
            </p:cNvPr>
            <p:cNvSpPr>
              <a:spLocks noChangeArrowheads="1"/>
            </p:cNvSpPr>
            <p:nvPr/>
          </p:nvSpPr>
          <p:spPr bwMode="auto">
            <a:xfrm>
              <a:off x="3653" y="3362"/>
              <a:ext cx="24"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3" name="Rectangle 602">
              <a:extLst>
                <a:ext uri="{FF2B5EF4-FFF2-40B4-BE49-F238E27FC236}">
                  <a16:creationId xmlns="" xmlns:a16="http://schemas.microsoft.com/office/drawing/2014/main" id="{1F166594-FF3C-40E9-9DF6-E8BBCF2429FB}"/>
                </a:ext>
              </a:extLst>
            </p:cNvPr>
            <p:cNvSpPr>
              <a:spLocks noChangeArrowheads="1"/>
            </p:cNvSpPr>
            <p:nvPr/>
          </p:nvSpPr>
          <p:spPr bwMode="auto">
            <a:xfrm>
              <a:off x="3629" y="3410"/>
              <a:ext cx="96"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4" name="Rectangle 603">
              <a:extLst>
                <a:ext uri="{FF2B5EF4-FFF2-40B4-BE49-F238E27FC236}">
                  <a16:creationId xmlns="" xmlns:a16="http://schemas.microsoft.com/office/drawing/2014/main" id="{60B996F0-7B16-44C1-A1B8-FCDE62BD9B35}"/>
                </a:ext>
              </a:extLst>
            </p:cNvPr>
            <p:cNvSpPr>
              <a:spLocks noChangeArrowheads="1"/>
            </p:cNvSpPr>
            <p:nvPr/>
          </p:nvSpPr>
          <p:spPr bwMode="auto">
            <a:xfrm>
              <a:off x="3621" y="3402"/>
              <a:ext cx="112"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5" name="Rectangle 604">
              <a:extLst>
                <a:ext uri="{FF2B5EF4-FFF2-40B4-BE49-F238E27FC236}">
                  <a16:creationId xmlns="" xmlns:a16="http://schemas.microsoft.com/office/drawing/2014/main" id="{46EDE799-7E40-4BEF-9983-ECFEC343035D}"/>
                </a:ext>
              </a:extLst>
            </p:cNvPr>
            <p:cNvSpPr>
              <a:spLocks noChangeArrowheads="1"/>
            </p:cNvSpPr>
            <p:nvPr/>
          </p:nvSpPr>
          <p:spPr bwMode="auto">
            <a:xfrm>
              <a:off x="3637"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6" name="Rectangle 605">
              <a:extLst>
                <a:ext uri="{FF2B5EF4-FFF2-40B4-BE49-F238E27FC236}">
                  <a16:creationId xmlns="" xmlns:a16="http://schemas.microsoft.com/office/drawing/2014/main" id="{366B8F12-D221-404D-BFCC-990A1E438E49}"/>
                </a:ext>
              </a:extLst>
            </p:cNvPr>
            <p:cNvSpPr>
              <a:spLocks noChangeArrowheads="1"/>
            </p:cNvSpPr>
            <p:nvPr/>
          </p:nvSpPr>
          <p:spPr bwMode="auto">
            <a:xfrm>
              <a:off x="3701"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7" name="Rectangle 606">
              <a:extLst>
                <a:ext uri="{FF2B5EF4-FFF2-40B4-BE49-F238E27FC236}">
                  <a16:creationId xmlns="" xmlns:a16="http://schemas.microsoft.com/office/drawing/2014/main" id="{7A1A5E05-5BF8-43E9-869B-5E53D4132262}"/>
                </a:ext>
              </a:extLst>
            </p:cNvPr>
            <p:cNvSpPr>
              <a:spLocks noChangeArrowheads="1"/>
            </p:cNvSpPr>
            <p:nvPr/>
          </p:nvSpPr>
          <p:spPr bwMode="auto">
            <a:xfrm>
              <a:off x="3669"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08" name="Rectangle 607">
              <a:extLst>
                <a:ext uri="{FF2B5EF4-FFF2-40B4-BE49-F238E27FC236}">
                  <a16:creationId xmlns="" xmlns:a16="http://schemas.microsoft.com/office/drawing/2014/main" id="{A2533477-A156-45E3-8FA0-BEC9DD7BAFDB}"/>
                </a:ext>
              </a:extLst>
            </p:cNvPr>
            <p:cNvSpPr>
              <a:spLocks noChangeArrowheads="1"/>
            </p:cNvSpPr>
            <p:nvPr/>
          </p:nvSpPr>
          <p:spPr bwMode="auto">
            <a:xfrm>
              <a:off x="3151" y="3386"/>
              <a:ext cx="24" cy="1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09" name="Rectangle 608">
              <a:extLst>
                <a:ext uri="{FF2B5EF4-FFF2-40B4-BE49-F238E27FC236}">
                  <a16:creationId xmlns="" xmlns:a16="http://schemas.microsoft.com/office/drawing/2014/main" id="{8E219F42-E3F4-4890-A4ED-9544F0423DAF}"/>
                </a:ext>
              </a:extLst>
            </p:cNvPr>
            <p:cNvSpPr>
              <a:spLocks noChangeArrowheads="1"/>
            </p:cNvSpPr>
            <p:nvPr/>
          </p:nvSpPr>
          <p:spPr bwMode="auto">
            <a:xfrm>
              <a:off x="3087" y="3410"/>
              <a:ext cx="96"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0" name="Rectangle 609">
              <a:extLst>
                <a:ext uri="{FF2B5EF4-FFF2-40B4-BE49-F238E27FC236}">
                  <a16:creationId xmlns="" xmlns:a16="http://schemas.microsoft.com/office/drawing/2014/main" id="{E5D20AF5-1170-4051-A8CE-BB68671924E1}"/>
                </a:ext>
              </a:extLst>
            </p:cNvPr>
            <p:cNvSpPr>
              <a:spLocks noChangeArrowheads="1"/>
            </p:cNvSpPr>
            <p:nvPr/>
          </p:nvSpPr>
          <p:spPr bwMode="auto">
            <a:xfrm>
              <a:off x="3079" y="3402"/>
              <a:ext cx="112"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1" name="Rectangle 610">
              <a:extLst>
                <a:ext uri="{FF2B5EF4-FFF2-40B4-BE49-F238E27FC236}">
                  <a16:creationId xmlns="" xmlns:a16="http://schemas.microsoft.com/office/drawing/2014/main" id="{A2B31706-A962-43CE-BD15-54F5F0AB270E}"/>
                </a:ext>
              </a:extLst>
            </p:cNvPr>
            <p:cNvSpPr>
              <a:spLocks noChangeArrowheads="1"/>
            </p:cNvSpPr>
            <p:nvPr/>
          </p:nvSpPr>
          <p:spPr bwMode="auto">
            <a:xfrm>
              <a:off x="3159"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2" name="Rectangle 611">
              <a:extLst>
                <a:ext uri="{FF2B5EF4-FFF2-40B4-BE49-F238E27FC236}">
                  <a16:creationId xmlns="" xmlns:a16="http://schemas.microsoft.com/office/drawing/2014/main" id="{3B3F7E4E-A83B-4AC1-9F08-1DB25FBF8C14}"/>
                </a:ext>
              </a:extLst>
            </p:cNvPr>
            <p:cNvSpPr>
              <a:spLocks noChangeArrowheads="1"/>
            </p:cNvSpPr>
            <p:nvPr/>
          </p:nvSpPr>
          <p:spPr bwMode="auto">
            <a:xfrm>
              <a:off x="3095"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3" name="Rectangle 612">
              <a:extLst>
                <a:ext uri="{FF2B5EF4-FFF2-40B4-BE49-F238E27FC236}">
                  <a16:creationId xmlns="" xmlns:a16="http://schemas.microsoft.com/office/drawing/2014/main" id="{95AA9FB2-D832-4D35-B51A-AA47C7E8FD64}"/>
                </a:ext>
              </a:extLst>
            </p:cNvPr>
            <p:cNvSpPr>
              <a:spLocks noChangeArrowheads="1"/>
            </p:cNvSpPr>
            <p:nvPr/>
          </p:nvSpPr>
          <p:spPr bwMode="auto">
            <a:xfrm>
              <a:off x="3127" y="3418"/>
              <a:ext cx="16" cy="32"/>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4" name="Rectangle 613">
              <a:extLst>
                <a:ext uri="{FF2B5EF4-FFF2-40B4-BE49-F238E27FC236}">
                  <a16:creationId xmlns="" xmlns:a16="http://schemas.microsoft.com/office/drawing/2014/main" id="{F0320972-D6A7-4D49-A010-CBD2ADA9E09C}"/>
                </a:ext>
              </a:extLst>
            </p:cNvPr>
            <p:cNvSpPr>
              <a:spLocks noChangeArrowheads="1"/>
            </p:cNvSpPr>
            <p:nvPr/>
          </p:nvSpPr>
          <p:spPr bwMode="auto">
            <a:xfrm>
              <a:off x="3191" y="3314"/>
              <a:ext cx="430" cy="160"/>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5" name="Rectangle 614">
              <a:extLst>
                <a:ext uri="{FF2B5EF4-FFF2-40B4-BE49-F238E27FC236}">
                  <a16:creationId xmlns="" xmlns:a16="http://schemas.microsoft.com/office/drawing/2014/main" id="{630EAFFC-CFCD-440B-A402-A7CD8CEFB9FF}"/>
                </a:ext>
              </a:extLst>
            </p:cNvPr>
            <p:cNvSpPr>
              <a:spLocks noChangeArrowheads="1"/>
            </p:cNvSpPr>
            <p:nvPr/>
          </p:nvSpPr>
          <p:spPr bwMode="auto">
            <a:xfrm>
              <a:off x="3294" y="3283"/>
              <a:ext cx="32" cy="1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6" name="Rectangle 615">
              <a:extLst>
                <a:ext uri="{FF2B5EF4-FFF2-40B4-BE49-F238E27FC236}">
                  <a16:creationId xmlns="" xmlns:a16="http://schemas.microsoft.com/office/drawing/2014/main" id="{A11F241F-2E78-4DA1-8A98-23D2BC48D76F}"/>
                </a:ext>
              </a:extLst>
            </p:cNvPr>
            <p:cNvSpPr>
              <a:spLocks noChangeArrowheads="1"/>
            </p:cNvSpPr>
            <p:nvPr/>
          </p:nvSpPr>
          <p:spPr bwMode="auto">
            <a:xfrm>
              <a:off x="3374" y="3275"/>
              <a:ext cx="40" cy="24"/>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7" name="Rectangle 616">
              <a:extLst>
                <a:ext uri="{FF2B5EF4-FFF2-40B4-BE49-F238E27FC236}">
                  <a16:creationId xmlns="" xmlns:a16="http://schemas.microsoft.com/office/drawing/2014/main" id="{22CA448D-C652-4C49-AA0E-A31761C5D359}"/>
                </a:ext>
              </a:extLst>
            </p:cNvPr>
            <p:cNvSpPr>
              <a:spLocks noChangeArrowheads="1"/>
            </p:cNvSpPr>
            <p:nvPr/>
          </p:nvSpPr>
          <p:spPr bwMode="auto">
            <a:xfrm>
              <a:off x="3183" y="3299"/>
              <a:ext cx="446" cy="8"/>
            </a:xfrm>
            <a:prstGeom prst="rect">
              <a:avLst/>
            </a:prstGeom>
            <a:solidFill>
              <a:srgbClr val="C0C0C0"/>
            </a:solidFill>
            <a:ln w="0">
              <a:solidFill>
                <a:srgbClr val="000000"/>
              </a:solidFill>
              <a:miter lim="800000"/>
              <a:headEnd/>
              <a:tailEnd/>
            </a:ln>
          </p:spPr>
          <p:txBody>
            <a:bodyPr/>
            <a:lstStyle/>
            <a:p>
              <a:pPr defTabSz="914363"/>
              <a:endParaRPr lang="en-US" sz="2160">
                <a:solidFill>
                  <a:srgbClr val="616265"/>
                </a:solidFill>
              </a:endParaRPr>
            </a:p>
          </p:txBody>
        </p:sp>
        <p:sp>
          <p:nvSpPr>
            <p:cNvPr id="618" name="Rectangle 617">
              <a:extLst>
                <a:ext uri="{FF2B5EF4-FFF2-40B4-BE49-F238E27FC236}">
                  <a16:creationId xmlns="" xmlns:a16="http://schemas.microsoft.com/office/drawing/2014/main" id="{B50268D9-072A-49DF-8428-1912CF140B54}"/>
                </a:ext>
              </a:extLst>
            </p:cNvPr>
            <p:cNvSpPr>
              <a:spLocks noChangeArrowheads="1"/>
            </p:cNvSpPr>
            <p:nvPr/>
          </p:nvSpPr>
          <p:spPr bwMode="auto">
            <a:xfrm>
              <a:off x="3191" y="3394"/>
              <a:ext cx="430"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19" name="Rectangle 618">
              <a:extLst>
                <a:ext uri="{FF2B5EF4-FFF2-40B4-BE49-F238E27FC236}">
                  <a16:creationId xmlns="" xmlns:a16="http://schemas.microsoft.com/office/drawing/2014/main" id="{B54A6783-7406-42BF-8862-F7480D9810CC}"/>
                </a:ext>
              </a:extLst>
            </p:cNvPr>
            <p:cNvSpPr>
              <a:spLocks noChangeArrowheads="1"/>
            </p:cNvSpPr>
            <p:nvPr/>
          </p:nvSpPr>
          <p:spPr bwMode="auto">
            <a:xfrm>
              <a:off x="3263" y="341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0" name="Rectangle 619">
              <a:extLst>
                <a:ext uri="{FF2B5EF4-FFF2-40B4-BE49-F238E27FC236}">
                  <a16:creationId xmlns="" xmlns:a16="http://schemas.microsoft.com/office/drawing/2014/main" id="{EF01A48D-1DE8-4B49-A68A-B563EFC95226}"/>
                </a:ext>
              </a:extLst>
            </p:cNvPr>
            <p:cNvSpPr>
              <a:spLocks noChangeArrowheads="1"/>
            </p:cNvSpPr>
            <p:nvPr/>
          </p:nvSpPr>
          <p:spPr bwMode="auto">
            <a:xfrm>
              <a:off x="3255" y="3458"/>
              <a:ext cx="47"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1" name="Line 620">
              <a:extLst>
                <a:ext uri="{FF2B5EF4-FFF2-40B4-BE49-F238E27FC236}">
                  <a16:creationId xmlns="" xmlns:a16="http://schemas.microsoft.com/office/drawing/2014/main" id="{6ACBF292-F910-4ED7-8987-4D52370A300C}"/>
                </a:ext>
              </a:extLst>
            </p:cNvPr>
            <p:cNvSpPr>
              <a:spLocks noChangeShapeType="1"/>
            </p:cNvSpPr>
            <p:nvPr/>
          </p:nvSpPr>
          <p:spPr bwMode="auto">
            <a:xfrm>
              <a:off x="3284"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2" name="Line 621">
              <a:extLst>
                <a:ext uri="{FF2B5EF4-FFF2-40B4-BE49-F238E27FC236}">
                  <a16:creationId xmlns="" xmlns:a16="http://schemas.microsoft.com/office/drawing/2014/main" id="{DFE10C70-ACC5-48CC-9D80-62E0F110BA28}"/>
                </a:ext>
              </a:extLst>
            </p:cNvPr>
            <p:cNvSpPr>
              <a:spLocks noChangeShapeType="1"/>
            </p:cNvSpPr>
            <p:nvPr/>
          </p:nvSpPr>
          <p:spPr bwMode="auto">
            <a:xfrm>
              <a:off x="3260"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3" name="Rectangle 622">
              <a:extLst>
                <a:ext uri="{FF2B5EF4-FFF2-40B4-BE49-F238E27FC236}">
                  <a16:creationId xmlns="" xmlns:a16="http://schemas.microsoft.com/office/drawing/2014/main" id="{390C5CD8-5E61-496D-A3B6-24616DF2FD6D}"/>
                </a:ext>
              </a:extLst>
            </p:cNvPr>
            <p:cNvSpPr>
              <a:spLocks noChangeArrowheads="1"/>
            </p:cNvSpPr>
            <p:nvPr/>
          </p:nvSpPr>
          <p:spPr bwMode="auto">
            <a:xfrm>
              <a:off x="3318" y="341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4" name="Rectangle 623">
              <a:extLst>
                <a:ext uri="{FF2B5EF4-FFF2-40B4-BE49-F238E27FC236}">
                  <a16:creationId xmlns="" xmlns:a16="http://schemas.microsoft.com/office/drawing/2014/main" id="{CB7F422B-20BA-417C-964E-0E9F9131709D}"/>
                </a:ext>
              </a:extLst>
            </p:cNvPr>
            <p:cNvSpPr>
              <a:spLocks noChangeArrowheads="1"/>
            </p:cNvSpPr>
            <p:nvPr/>
          </p:nvSpPr>
          <p:spPr bwMode="auto">
            <a:xfrm>
              <a:off x="3318"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5" name="Line 624">
              <a:extLst>
                <a:ext uri="{FF2B5EF4-FFF2-40B4-BE49-F238E27FC236}">
                  <a16:creationId xmlns="" xmlns:a16="http://schemas.microsoft.com/office/drawing/2014/main" id="{30915DC7-DDD7-43E3-8CB1-463F4D6A0335}"/>
                </a:ext>
              </a:extLst>
            </p:cNvPr>
            <p:cNvSpPr>
              <a:spLocks noChangeShapeType="1"/>
            </p:cNvSpPr>
            <p:nvPr/>
          </p:nvSpPr>
          <p:spPr bwMode="auto">
            <a:xfrm>
              <a:off x="3345"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6" name="Line 625">
              <a:extLst>
                <a:ext uri="{FF2B5EF4-FFF2-40B4-BE49-F238E27FC236}">
                  <a16:creationId xmlns="" xmlns:a16="http://schemas.microsoft.com/office/drawing/2014/main" id="{2EE24BF3-11F1-4B00-85CC-1F55459F7D22}"/>
                </a:ext>
              </a:extLst>
            </p:cNvPr>
            <p:cNvSpPr>
              <a:spLocks noChangeShapeType="1"/>
            </p:cNvSpPr>
            <p:nvPr/>
          </p:nvSpPr>
          <p:spPr bwMode="auto">
            <a:xfrm>
              <a:off x="3321"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27" name="Rectangle 626">
              <a:extLst>
                <a:ext uri="{FF2B5EF4-FFF2-40B4-BE49-F238E27FC236}">
                  <a16:creationId xmlns="" xmlns:a16="http://schemas.microsoft.com/office/drawing/2014/main" id="{8E1C7BA8-268C-4569-88FD-BE83D671EA17}"/>
                </a:ext>
              </a:extLst>
            </p:cNvPr>
            <p:cNvSpPr>
              <a:spLocks noChangeArrowheads="1"/>
            </p:cNvSpPr>
            <p:nvPr/>
          </p:nvSpPr>
          <p:spPr bwMode="auto">
            <a:xfrm>
              <a:off x="3557" y="341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8" name="Rectangle 627">
              <a:extLst>
                <a:ext uri="{FF2B5EF4-FFF2-40B4-BE49-F238E27FC236}">
                  <a16:creationId xmlns="" xmlns:a16="http://schemas.microsoft.com/office/drawing/2014/main" id="{B0321701-FBCA-4EC8-AC2C-E608AB8A3C78}"/>
                </a:ext>
              </a:extLst>
            </p:cNvPr>
            <p:cNvSpPr>
              <a:spLocks noChangeArrowheads="1"/>
            </p:cNvSpPr>
            <p:nvPr/>
          </p:nvSpPr>
          <p:spPr bwMode="auto">
            <a:xfrm>
              <a:off x="3557"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29" name="Line 628">
              <a:extLst>
                <a:ext uri="{FF2B5EF4-FFF2-40B4-BE49-F238E27FC236}">
                  <a16:creationId xmlns="" xmlns:a16="http://schemas.microsoft.com/office/drawing/2014/main" id="{608B802A-9B89-4E27-9C3F-DFA76A297D0B}"/>
                </a:ext>
              </a:extLst>
            </p:cNvPr>
            <p:cNvSpPr>
              <a:spLocks noChangeShapeType="1"/>
            </p:cNvSpPr>
            <p:nvPr/>
          </p:nvSpPr>
          <p:spPr bwMode="auto">
            <a:xfrm>
              <a:off x="3586"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0" name="Line 629">
              <a:extLst>
                <a:ext uri="{FF2B5EF4-FFF2-40B4-BE49-F238E27FC236}">
                  <a16:creationId xmlns="" xmlns:a16="http://schemas.microsoft.com/office/drawing/2014/main" id="{7D871631-74EE-4AB1-B057-2E8925E7C07A}"/>
                </a:ext>
              </a:extLst>
            </p:cNvPr>
            <p:cNvSpPr>
              <a:spLocks noChangeShapeType="1"/>
            </p:cNvSpPr>
            <p:nvPr/>
          </p:nvSpPr>
          <p:spPr bwMode="auto">
            <a:xfrm>
              <a:off x="3562"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1" name="Rectangle 630">
              <a:extLst>
                <a:ext uri="{FF2B5EF4-FFF2-40B4-BE49-F238E27FC236}">
                  <a16:creationId xmlns="" xmlns:a16="http://schemas.microsoft.com/office/drawing/2014/main" id="{ECD074C3-8E30-46BE-8991-173A95CAA30C}"/>
                </a:ext>
              </a:extLst>
            </p:cNvPr>
            <p:cNvSpPr>
              <a:spLocks noChangeArrowheads="1"/>
            </p:cNvSpPr>
            <p:nvPr/>
          </p:nvSpPr>
          <p:spPr bwMode="auto">
            <a:xfrm>
              <a:off x="3199" y="341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2" name="Rectangle 631">
              <a:extLst>
                <a:ext uri="{FF2B5EF4-FFF2-40B4-BE49-F238E27FC236}">
                  <a16:creationId xmlns="" xmlns:a16="http://schemas.microsoft.com/office/drawing/2014/main" id="{B3A4ABFF-E9D0-4DEA-99AE-A8F594609A0F}"/>
                </a:ext>
              </a:extLst>
            </p:cNvPr>
            <p:cNvSpPr>
              <a:spLocks noChangeArrowheads="1"/>
            </p:cNvSpPr>
            <p:nvPr/>
          </p:nvSpPr>
          <p:spPr bwMode="auto">
            <a:xfrm>
              <a:off x="3199"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3" name="Line 632">
              <a:extLst>
                <a:ext uri="{FF2B5EF4-FFF2-40B4-BE49-F238E27FC236}">
                  <a16:creationId xmlns="" xmlns:a16="http://schemas.microsoft.com/office/drawing/2014/main" id="{E48B02DF-D4CB-4A5E-AC0A-18761C6CB36E}"/>
                </a:ext>
              </a:extLst>
            </p:cNvPr>
            <p:cNvSpPr>
              <a:spLocks noChangeShapeType="1"/>
            </p:cNvSpPr>
            <p:nvPr/>
          </p:nvSpPr>
          <p:spPr bwMode="auto">
            <a:xfrm>
              <a:off x="3223"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4" name="Line 633">
              <a:extLst>
                <a:ext uri="{FF2B5EF4-FFF2-40B4-BE49-F238E27FC236}">
                  <a16:creationId xmlns="" xmlns:a16="http://schemas.microsoft.com/office/drawing/2014/main" id="{88F4147C-DE5C-413C-9B18-11EC5F7A4E6E}"/>
                </a:ext>
              </a:extLst>
            </p:cNvPr>
            <p:cNvSpPr>
              <a:spLocks noChangeShapeType="1"/>
            </p:cNvSpPr>
            <p:nvPr/>
          </p:nvSpPr>
          <p:spPr bwMode="auto">
            <a:xfrm>
              <a:off x="3199"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5" name="Rectangle 634">
              <a:extLst>
                <a:ext uri="{FF2B5EF4-FFF2-40B4-BE49-F238E27FC236}">
                  <a16:creationId xmlns="" xmlns:a16="http://schemas.microsoft.com/office/drawing/2014/main" id="{90ECA80A-479D-46F5-B38B-C445ECD9C4F7}"/>
                </a:ext>
              </a:extLst>
            </p:cNvPr>
            <p:cNvSpPr>
              <a:spLocks noChangeArrowheads="1"/>
            </p:cNvSpPr>
            <p:nvPr/>
          </p:nvSpPr>
          <p:spPr bwMode="auto">
            <a:xfrm>
              <a:off x="3382"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6" name="Line 635">
              <a:extLst>
                <a:ext uri="{FF2B5EF4-FFF2-40B4-BE49-F238E27FC236}">
                  <a16:creationId xmlns="" xmlns:a16="http://schemas.microsoft.com/office/drawing/2014/main" id="{C25A6DAE-AD2A-4C68-9A89-8D544A9D94ED}"/>
                </a:ext>
              </a:extLst>
            </p:cNvPr>
            <p:cNvSpPr>
              <a:spLocks noChangeShapeType="1"/>
            </p:cNvSpPr>
            <p:nvPr/>
          </p:nvSpPr>
          <p:spPr bwMode="auto">
            <a:xfrm>
              <a:off x="340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7" name="Line 636">
              <a:extLst>
                <a:ext uri="{FF2B5EF4-FFF2-40B4-BE49-F238E27FC236}">
                  <a16:creationId xmlns="" xmlns:a16="http://schemas.microsoft.com/office/drawing/2014/main" id="{5C91A168-E25A-413C-A253-D72C5B2ADA9F}"/>
                </a:ext>
              </a:extLst>
            </p:cNvPr>
            <p:cNvSpPr>
              <a:spLocks noChangeShapeType="1"/>
            </p:cNvSpPr>
            <p:nvPr/>
          </p:nvSpPr>
          <p:spPr bwMode="auto">
            <a:xfrm>
              <a:off x="3382"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38" name="Rectangle 637">
              <a:extLst>
                <a:ext uri="{FF2B5EF4-FFF2-40B4-BE49-F238E27FC236}">
                  <a16:creationId xmlns="" xmlns:a16="http://schemas.microsoft.com/office/drawing/2014/main" id="{448F3E30-0C06-4BF2-AF58-C700DDD6C5F7}"/>
                </a:ext>
              </a:extLst>
            </p:cNvPr>
            <p:cNvSpPr>
              <a:spLocks noChangeArrowheads="1"/>
            </p:cNvSpPr>
            <p:nvPr/>
          </p:nvSpPr>
          <p:spPr bwMode="auto">
            <a:xfrm>
              <a:off x="3438" y="341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39" name="Rectangle 638">
              <a:extLst>
                <a:ext uri="{FF2B5EF4-FFF2-40B4-BE49-F238E27FC236}">
                  <a16:creationId xmlns="" xmlns:a16="http://schemas.microsoft.com/office/drawing/2014/main" id="{362FB814-7CEE-4CCF-A50D-747CED270570}"/>
                </a:ext>
              </a:extLst>
            </p:cNvPr>
            <p:cNvSpPr>
              <a:spLocks noChangeArrowheads="1"/>
            </p:cNvSpPr>
            <p:nvPr/>
          </p:nvSpPr>
          <p:spPr bwMode="auto">
            <a:xfrm>
              <a:off x="3438" y="3458"/>
              <a:ext cx="48"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0" name="Line 639">
              <a:extLst>
                <a:ext uri="{FF2B5EF4-FFF2-40B4-BE49-F238E27FC236}">
                  <a16:creationId xmlns="" xmlns:a16="http://schemas.microsoft.com/office/drawing/2014/main" id="{4146E7BF-2ABC-44C3-A40D-AEDB09662924}"/>
                </a:ext>
              </a:extLst>
            </p:cNvPr>
            <p:cNvSpPr>
              <a:spLocks noChangeShapeType="1"/>
            </p:cNvSpPr>
            <p:nvPr/>
          </p:nvSpPr>
          <p:spPr bwMode="auto">
            <a:xfrm>
              <a:off x="3465"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1" name="Line 640">
              <a:extLst>
                <a:ext uri="{FF2B5EF4-FFF2-40B4-BE49-F238E27FC236}">
                  <a16:creationId xmlns="" xmlns:a16="http://schemas.microsoft.com/office/drawing/2014/main" id="{DBF97299-A02A-4BED-BA37-D2308DA46A65}"/>
                </a:ext>
              </a:extLst>
            </p:cNvPr>
            <p:cNvSpPr>
              <a:spLocks noChangeShapeType="1"/>
            </p:cNvSpPr>
            <p:nvPr/>
          </p:nvSpPr>
          <p:spPr bwMode="auto">
            <a:xfrm>
              <a:off x="3441"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2" name="Rectangle 641">
              <a:extLst>
                <a:ext uri="{FF2B5EF4-FFF2-40B4-BE49-F238E27FC236}">
                  <a16:creationId xmlns="" xmlns:a16="http://schemas.microsoft.com/office/drawing/2014/main" id="{C8165342-C6B2-4059-BE39-321310548D56}"/>
                </a:ext>
              </a:extLst>
            </p:cNvPr>
            <p:cNvSpPr>
              <a:spLocks noChangeArrowheads="1"/>
            </p:cNvSpPr>
            <p:nvPr/>
          </p:nvSpPr>
          <p:spPr bwMode="auto">
            <a:xfrm>
              <a:off x="3502" y="341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3" name="Rectangle 642">
              <a:extLst>
                <a:ext uri="{FF2B5EF4-FFF2-40B4-BE49-F238E27FC236}">
                  <a16:creationId xmlns="" xmlns:a16="http://schemas.microsoft.com/office/drawing/2014/main" id="{B63C1C24-42FA-4A1C-BAEF-870CD86B8068}"/>
                </a:ext>
              </a:extLst>
            </p:cNvPr>
            <p:cNvSpPr>
              <a:spLocks noChangeArrowheads="1"/>
            </p:cNvSpPr>
            <p:nvPr/>
          </p:nvSpPr>
          <p:spPr bwMode="auto">
            <a:xfrm>
              <a:off x="3502" y="3458"/>
              <a:ext cx="40" cy="1"/>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4" name="Line 643">
              <a:extLst>
                <a:ext uri="{FF2B5EF4-FFF2-40B4-BE49-F238E27FC236}">
                  <a16:creationId xmlns="" xmlns:a16="http://schemas.microsoft.com/office/drawing/2014/main" id="{3572C1B2-9277-4721-87C8-AFEFB496F2F8}"/>
                </a:ext>
              </a:extLst>
            </p:cNvPr>
            <p:cNvSpPr>
              <a:spLocks noChangeShapeType="1"/>
            </p:cNvSpPr>
            <p:nvPr/>
          </p:nvSpPr>
          <p:spPr bwMode="auto">
            <a:xfrm>
              <a:off x="3526" y="3409"/>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5" name="Line 644">
              <a:extLst>
                <a:ext uri="{FF2B5EF4-FFF2-40B4-BE49-F238E27FC236}">
                  <a16:creationId xmlns="" xmlns:a16="http://schemas.microsoft.com/office/drawing/2014/main" id="{3605029A-5313-41E0-86F8-1034C1C17833}"/>
                </a:ext>
              </a:extLst>
            </p:cNvPr>
            <p:cNvSpPr>
              <a:spLocks noChangeShapeType="1"/>
            </p:cNvSpPr>
            <p:nvPr/>
          </p:nvSpPr>
          <p:spPr bwMode="auto">
            <a:xfrm>
              <a:off x="3502" y="34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6" name="Rectangle 645">
              <a:extLst>
                <a:ext uri="{FF2B5EF4-FFF2-40B4-BE49-F238E27FC236}">
                  <a16:creationId xmlns="" xmlns:a16="http://schemas.microsoft.com/office/drawing/2014/main" id="{8EF553E8-33C3-4572-A05D-FA70BB511854}"/>
                </a:ext>
              </a:extLst>
            </p:cNvPr>
            <p:cNvSpPr>
              <a:spLocks noChangeArrowheads="1"/>
            </p:cNvSpPr>
            <p:nvPr/>
          </p:nvSpPr>
          <p:spPr bwMode="auto">
            <a:xfrm>
              <a:off x="3263" y="333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47" name="Line 646">
              <a:extLst>
                <a:ext uri="{FF2B5EF4-FFF2-40B4-BE49-F238E27FC236}">
                  <a16:creationId xmlns="" xmlns:a16="http://schemas.microsoft.com/office/drawing/2014/main" id="{81A05D25-E03B-4D72-B2C6-DBB030A2CFC4}"/>
                </a:ext>
              </a:extLst>
            </p:cNvPr>
            <p:cNvSpPr>
              <a:spLocks noChangeShapeType="1"/>
            </p:cNvSpPr>
            <p:nvPr/>
          </p:nvSpPr>
          <p:spPr bwMode="auto">
            <a:xfrm>
              <a:off x="3285"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8" name="Line 647">
              <a:extLst>
                <a:ext uri="{FF2B5EF4-FFF2-40B4-BE49-F238E27FC236}">
                  <a16:creationId xmlns="" xmlns:a16="http://schemas.microsoft.com/office/drawing/2014/main" id="{7612B239-DFA1-4AB1-B549-EFA2FB1BE94F}"/>
                </a:ext>
              </a:extLst>
            </p:cNvPr>
            <p:cNvSpPr>
              <a:spLocks noChangeShapeType="1"/>
            </p:cNvSpPr>
            <p:nvPr/>
          </p:nvSpPr>
          <p:spPr bwMode="auto">
            <a:xfrm>
              <a:off x="3261"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49" name="Rectangle 648">
              <a:extLst>
                <a:ext uri="{FF2B5EF4-FFF2-40B4-BE49-F238E27FC236}">
                  <a16:creationId xmlns="" xmlns:a16="http://schemas.microsoft.com/office/drawing/2014/main" id="{AD1D3D2E-7907-4CB6-BC60-10CA690277E1}"/>
                </a:ext>
              </a:extLst>
            </p:cNvPr>
            <p:cNvSpPr>
              <a:spLocks noChangeArrowheads="1"/>
            </p:cNvSpPr>
            <p:nvPr/>
          </p:nvSpPr>
          <p:spPr bwMode="auto">
            <a:xfrm>
              <a:off x="3318" y="333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0" name="Line 649">
              <a:extLst>
                <a:ext uri="{FF2B5EF4-FFF2-40B4-BE49-F238E27FC236}">
                  <a16:creationId xmlns="" xmlns:a16="http://schemas.microsoft.com/office/drawing/2014/main" id="{F7F2BC11-ACC1-4E83-8AFE-55DA653D357B}"/>
                </a:ext>
              </a:extLst>
            </p:cNvPr>
            <p:cNvSpPr>
              <a:spLocks noChangeShapeType="1"/>
            </p:cNvSpPr>
            <p:nvPr/>
          </p:nvSpPr>
          <p:spPr bwMode="auto">
            <a:xfrm>
              <a:off x="334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1" name="Line 650">
              <a:extLst>
                <a:ext uri="{FF2B5EF4-FFF2-40B4-BE49-F238E27FC236}">
                  <a16:creationId xmlns="" xmlns:a16="http://schemas.microsoft.com/office/drawing/2014/main" id="{96C8A403-2D1A-4EF4-A2CC-F3879A5597F4}"/>
                </a:ext>
              </a:extLst>
            </p:cNvPr>
            <p:cNvSpPr>
              <a:spLocks noChangeShapeType="1"/>
            </p:cNvSpPr>
            <p:nvPr/>
          </p:nvSpPr>
          <p:spPr bwMode="auto">
            <a:xfrm>
              <a:off x="3321" y="3352"/>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2" name="Rectangle 651">
              <a:extLst>
                <a:ext uri="{FF2B5EF4-FFF2-40B4-BE49-F238E27FC236}">
                  <a16:creationId xmlns="" xmlns:a16="http://schemas.microsoft.com/office/drawing/2014/main" id="{30DAA62C-89BA-404C-8956-D1E4EF39AED9}"/>
                </a:ext>
              </a:extLst>
            </p:cNvPr>
            <p:cNvSpPr>
              <a:spLocks noChangeArrowheads="1"/>
            </p:cNvSpPr>
            <p:nvPr/>
          </p:nvSpPr>
          <p:spPr bwMode="auto">
            <a:xfrm>
              <a:off x="3565"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3" name="Line 652">
              <a:extLst>
                <a:ext uri="{FF2B5EF4-FFF2-40B4-BE49-F238E27FC236}">
                  <a16:creationId xmlns="" xmlns:a16="http://schemas.microsoft.com/office/drawing/2014/main" id="{13244EEC-4BD4-4F87-9550-27EA6EDC5F28}"/>
                </a:ext>
              </a:extLst>
            </p:cNvPr>
            <p:cNvSpPr>
              <a:spLocks noChangeShapeType="1"/>
            </p:cNvSpPr>
            <p:nvPr/>
          </p:nvSpPr>
          <p:spPr bwMode="auto">
            <a:xfrm>
              <a:off x="3587"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4" name="Line 653">
              <a:extLst>
                <a:ext uri="{FF2B5EF4-FFF2-40B4-BE49-F238E27FC236}">
                  <a16:creationId xmlns="" xmlns:a16="http://schemas.microsoft.com/office/drawing/2014/main" id="{64547456-3005-4CBD-98A9-83A818F75464}"/>
                </a:ext>
              </a:extLst>
            </p:cNvPr>
            <p:cNvSpPr>
              <a:spLocks noChangeShapeType="1"/>
            </p:cNvSpPr>
            <p:nvPr/>
          </p:nvSpPr>
          <p:spPr bwMode="auto">
            <a:xfrm>
              <a:off x="3563"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5" name="Rectangle 654">
              <a:extLst>
                <a:ext uri="{FF2B5EF4-FFF2-40B4-BE49-F238E27FC236}">
                  <a16:creationId xmlns="" xmlns:a16="http://schemas.microsoft.com/office/drawing/2014/main" id="{FA9FF30E-174E-4306-A699-79C95A6D09DA}"/>
                </a:ext>
              </a:extLst>
            </p:cNvPr>
            <p:cNvSpPr>
              <a:spLocks noChangeArrowheads="1"/>
            </p:cNvSpPr>
            <p:nvPr/>
          </p:nvSpPr>
          <p:spPr bwMode="auto">
            <a:xfrm>
              <a:off x="3199" y="3330"/>
              <a:ext cx="39"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6" name="Line 655">
              <a:extLst>
                <a:ext uri="{FF2B5EF4-FFF2-40B4-BE49-F238E27FC236}">
                  <a16:creationId xmlns="" xmlns:a16="http://schemas.microsoft.com/office/drawing/2014/main" id="{C7277C5F-D1E5-4872-AB91-E513F380135A}"/>
                </a:ext>
              </a:extLst>
            </p:cNvPr>
            <p:cNvSpPr>
              <a:spLocks noChangeShapeType="1"/>
            </p:cNvSpPr>
            <p:nvPr/>
          </p:nvSpPr>
          <p:spPr bwMode="auto">
            <a:xfrm>
              <a:off x="3224"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7" name="Line 656">
              <a:extLst>
                <a:ext uri="{FF2B5EF4-FFF2-40B4-BE49-F238E27FC236}">
                  <a16:creationId xmlns="" xmlns:a16="http://schemas.microsoft.com/office/drawing/2014/main" id="{2B760E8C-671E-4E1D-811A-B430C76F5EA6}"/>
                </a:ext>
              </a:extLst>
            </p:cNvPr>
            <p:cNvSpPr>
              <a:spLocks noChangeShapeType="1"/>
            </p:cNvSpPr>
            <p:nvPr/>
          </p:nvSpPr>
          <p:spPr bwMode="auto">
            <a:xfrm>
              <a:off x="3200"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58" name="Rectangle 657">
              <a:extLst>
                <a:ext uri="{FF2B5EF4-FFF2-40B4-BE49-F238E27FC236}">
                  <a16:creationId xmlns="" xmlns:a16="http://schemas.microsoft.com/office/drawing/2014/main" id="{1F335475-7AB0-451C-B8C1-468608C7E494}"/>
                </a:ext>
              </a:extLst>
            </p:cNvPr>
            <p:cNvSpPr>
              <a:spLocks noChangeArrowheads="1"/>
            </p:cNvSpPr>
            <p:nvPr/>
          </p:nvSpPr>
          <p:spPr bwMode="auto">
            <a:xfrm>
              <a:off x="3438" y="3330"/>
              <a:ext cx="48"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59" name="Line 658">
              <a:extLst>
                <a:ext uri="{FF2B5EF4-FFF2-40B4-BE49-F238E27FC236}">
                  <a16:creationId xmlns="" xmlns:a16="http://schemas.microsoft.com/office/drawing/2014/main" id="{63B45EF6-A5A2-4DF3-9634-9595A8DC9BFC}"/>
                </a:ext>
              </a:extLst>
            </p:cNvPr>
            <p:cNvSpPr>
              <a:spLocks noChangeShapeType="1"/>
            </p:cNvSpPr>
            <p:nvPr/>
          </p:nvSpPr>
          <p:spPr bwMode="auto">
            <a:xfrm>
              <a:off x="346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0" name="Line 659">
              <a:extLst>
                <a:ext uri="{FF2B5EF4-FFF2-40B4-BE49-F238E27FC236}">
                  <a16:creationId xmlns="" xmlns:a16="http://schemas.microsoft.com/office/drawing/2014/main" id="{D3F9C496-DF25-4733-8068-BF1A803BD5DD}"/>
                </a:ext>
              </a:extLst>
            </p:cNvPr>
            <p:cNvSpPr>
              <a:spLocks noChangeShapeType="1"/>
            </p:cNvSpPr>
            <p:nvPr/>
          </p:nvSpPr>
          <p:spPr bwMode="auto">
            <a:xfrm>
              <a:off x="3442" y="33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1" name="Rectangle 660">
              <a:extLst>
                <a:ext uri="{FF2B5EF4-FFF2-40B4-BE49-F238E27FC236}">
                  <a16:creationId xmlns="" xmlns:a16="http://schemas.microsoft.com/office/drawing/2014/main" id="{187BE79B-B45B-496E-AD31-625E820597EE}"/>
                </a:ext>
              </a:extLst>
            </p:cNvPr>
            <p:cNvSpPr>
              <a:spLocks noChangeArrowheads="1"/>
            </p:cNvSpPr>
            <p:nvPr/>
          </p:nvSpPr>
          <p:spPr bwMode="auto">
            <a:xfrm>
              <a:off x="3502" y="3330"/>
              <a:ext cx="40" cy="40"/>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2" name="Line 661">
              <a:extLst>
                <a:ext uri="{FF2B5EF4-FFF2-40B4-BE49-F238E27FC236}">
                  <a16:creationId xmlns="" xmlns:a16="http://schemas.microsoft.com/office/drawing/2014/main" id="{B4EF8877-752E-4E47-919E-346666ED0C96}"/>
                </a:ext>
              </a:extLst>
            </p:cNvPr>
            <p:cNvSpPr>
              <a:spLocks noChangeShapeType="1"/>
            </p:cNvSpPr>
            <p:nvPr/>
          </p:nvSpPr>
          <p:spPr bwMode="auto">
            <a:xfrm>
              <a:off x="3526" y="3327"/>
              <a:ext cx="1"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3" name="Line 662">
              <a:extLst>
                <a:ext uri="{FF2B5EF4-FFF2-40B4-BE49-F238E27FC236}">
                  <a16:creationId xmlns="" xmlns:a16="http://schemas.microsoft.com/office/drawing/2014/main" id="{5D6CA7B3-BCF4-4CFE-9CCC-AD6EAF2D90C6}"/>
                </a:ext>
              </a:extLst>
            </p:cNvPr>
            <p:cNvSpPr>
              <a:spLocks noChangeShapeType="1"/>
            </p:cNvSpPr>
            <p:nvPr/>
          </p:nvSpPr>
          <p:spPr bwMode="auto">
            <a:xfrm>
              <a:off x="3502" y="3352"/>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363"/>
              <a:endParaRPr lang="en-US" sz="2160">
                <a:solidFill>
                  <a:srgbClr val="616265"/>
                </a:solidFill>
              </a:endParaRPr>
            </a:p>
          </p:txBody>
        </p:sp>
        <p:sp>
          <p:nvSpPr>
            <p:cNvPr id="664" name="Rectangle 663">
              <a:extLst>
                <a:ext uri="{FF2B5EF4-FFF2-40B4-BE49-F238E27FC236}">
                  <a16:creationId xmlns="" xmlns:a16="http://schemas.microsoft.com/office/drawing/2014/main" id="{2BCD7B0C-3856-438D-B015-7BD3CC6CC5A4}"/>
                </a:ext>
              </a:extLst>
            </p:cNvPr>
            <p:cNvSpPr>
              <a:spLocks noChangeArrowheads="1"/>
            </p:cNvSpPr>
            <p:nvPr/>
          </p:nvSpPr>
          <p:spPr bwMode="auto">
            <a:xfrm>
              <a:off x="3382" y="3402"/>
              <a:ext cx="40" cy="72"/>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5" name="Rectangle 664">
              <a:extLst>
                <a:ext uri="{FF2B5EF4-FFF2-40B4-BE49-F238E27FC236}">
                  <a16:creationId xmlns="" xmlns:a16="http://schemas.microsoft.com/office/drawing/2014/main" id="{A2AF5D5E-24C0-4FD2-8861-B48480F4FEB0}"/>
                </a:ext>
              </a:extLst>
            </p:cNvPr>
            <p:cNvSpPr>
              <a:spLocks noChangeArrowheads="1"/>
            </p:cNvSpPr>
            <p:nvPr/>
          </p:nvSpPr>
          <p:spPr bwMode="auto">
            <a:xfrm>
              <a:off x="3382" y="3410"/>
              <a:ext cx="32" cy="56"/>
            </a:xfrm>
            <a:prstGeom prst="rect">
              <a:avLst/>
            </a:prstGeom>
            <a:solidFill>
              <a:srgbClr val="808080"/>
            </a:solidFill>
            <a:ln w="0">
              <a:solidFill>
                <a:srgbClr val="000000"/>
              </a:solidFill>
              <a:miter lim="800000"/>
              <a:headEnd/>
              <a:tailEnd/>
            </a:ln>
          </p:spPr>
          <p:txBody>
            <a:bodyPr/>
            <a:lstStyle/>
            <a:p>
              <a:pPr defTabSz="914363"/>
              <a:endParaRPr lang="en-US" sz="2160">
                <a:solidFill>
                  <a:srgbClr val="616265"/>
                </a:solidFill>
              </a:endParaRPr>
            </a:p>
          </p:txBody>
        </p:sp>
        <p:sp>
          <p:nvSpPr>
            <p:cNvPr id="666" name="Oval 665">
              <a:extLst>
                <a:ext uri="{FF2B5EF4-FFF2-40B4-BE49-F238E27FC236}">
                  <a16:creationId xmlns="" xmlns:a16="http://schemas.microsoft.com/office/drawing/2014/main" id="{F57BBEFE-092A-4005-B147-F08DA3F3A6B6}"/>
                </a:ext>
              </a:extLst>
            </p:cNvPr>
            <p:cNvSpPr>
              <a:spLocks noChangeArrowheads="1"/>
            </p:cNvSpPr>
            <p:nvPr/>
          </p:nvSpPr>
          <p:spPr bwMode="auto">
            <a:xfrm>
              <a:off x="3414" y="3442"/>
              <a:ext cx="1" cy="1"/>
            </a:xfrm>
            <a:prstGeom prst="ellipse">
              <a:avLst/>
            </a:prstGeom>
            <a:solidFill>
              <a:srgbClr val="C0C0C0"/>
            </a:solidFill>
            <a:ln w="0">
              <a:solidFill>
                <a:srgbClr val="000000"/>
              </a:solidFill>
              <a:round/>
              <a:headEnd/>
              <a:tailEnd/>
            </a:ln>
          </p:spPr>
          <p:txBody>
            <a:bodyPr/>
            <a:lstStyle/>
            <a:p>
              <a:pPr defTabSz="914363"/>
              <a:endParaRPr lang="en-US" sz="2160">
                <a:solidFill>
                  <a:srgbClr val="616265"/>
                </a:solidFill>
              </a:endParaRPr>
            </a:p>
          </p:txBody>
        </p:sp>
      </p:grpSp>
    </p:spTree>
    <p:extLst>
      <p:ext uri="{BB962C8B-B14F-4D97-AF65-F5344CB8AC3E}">
        <p14:creationId xmlns:p14="http://schemas.microsoft.com/office/powerpoint/2010/main" val="6808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childTnLst>
                          </p:cTn>
                        </p:par>
                        <p:par>
                          <p:cTn id="44" fill="hold">
                            <p:stCondLst>
                              <p:cond delay="500"/>
                            </p:stCondLst>
                            <p:childTnLst>
                              <p:par>
                                <p:cTn id="45" presetID="22" presetClass="entr" presetSubtype="1" fill="hold" nodeType="afterEffect">
                                  <p:stCondLst>
                                    <p:cond delay="50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1500"/>
                            </p:stCondLst>
                            <p:childTnLst>
                              <p:par>
                                <p:cTn id="49" presetID="1" presetClass="entr" presetSubtype="0" fill="hold" grpId="0" nodeType="afterEffect">
                                  <p:stCondLst>
                                    <p:cond delay="1000"/>
                                  </p:stCondLst>
                                  <p:childTnLst>
                                    <p:set>
                                      <p:cBhvr>
                                        <p:cTn id="50" dur="1" fill="hold">
                                          <p:stCondLst>
                                            <p:cond delay="0"/>
                                          </p:stCondLst>
                                        </p:cTn>
                                        <p:tgtEl>
                                          <p:spTgt spid="2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33"/>
                                        </p:tgtEl>
                                        <p:attrNameLst>
                                          <p:attrName>style.visibility</p:attrName>
                                        </p:attrNameLst>
                                      </p:cBhvr>
                                      <p:to>
                                        <p:strVal val="visible"/>
                                      </p:to>
                                    </p:set>
                                    <p:animEffect transition="in" filter="dissolve">
                                      <p:cBhvr>
                                        <p:cTn id="55" dur="500"/>
                                        <p:tgtEl>
                                          <p:spTgt spid="233"/>
                                        </p:tgtEl>
                                      </p:cBhvr>
                                    </p:animEffect>
                                  </p:childTnLst>
                                </p:cTn>
                              </p:par>
                            </p:childTnLst>
                          </p:cTn>
                        </p:par>
                        <p:par>
                          <p:cTn id="56" fill="hold">
                            <p:stCondLst>
                              <p:cond delay="500"/>
                            </p:stCondLst>
                            <p:childTnLst>
                              <p:par>
                                <p:cTn id="57" presetID="22" presetClass="entr" presetSubtype="1" fill="hold" nodeType="afterEffect">
                                  <p:stCondLst>
                                    <p:cond delay="500"/>
                                  </p:stCondLst>
                                  <p:childTnLst>
                                    <p:set>
                                      <p:cBhvr>
                                        <p:cTn id="58" dur="1" fill="hold">
                                          <p:stCondLst>
                                            <p:cond delay="0"/>
                                          </p:stCondLst>
                                        </p:cTn>
                                        <p:tgtEl>
                                          <p:spTgt spid="212"/>
                                        </p:tgtEl>
                                        <p:attrNameLst>
                                          <p:attrName>style.visibility</p:attrName>
                                        </p:attrNameLst>
                                      </p:cBhvr>
                                      <p:to>
                                        <p:strVal val="visible"/>
                                      </p:to>
                                    </p:set>
                                    <p:animEffect transition="in" filter="wipe(up)">
                                      <p:cBhvr>
                                        <p:cTn id="59" dur="500"/>
                                        <p:tgtEl>
                                          <p:spTgt spid="212"/>
                                        </p:tgtEl>
                                      </p:cBhvr>
                                    </p:animEffect>
                                  </p:childTnLst>
                                </p:cTn>
                              </p:par>
                            </p:childTnLst>
                          </p:cTn>
                        </p:par>
                        <p:par>
                          <p:cTn id="60" fill="hold">
                            <p:stCondLst>
                              <p:cond delay="1500"/>
                            </p:stCondLst>
                            <p:childTnLst>
                              <p:par>
                                <p:cTn id="61" presetID="1" presetClass="entr" presetSubtype="0" fill="hold" grpId="0" nodeType="afterEffect">
                                  <p:stCondLst>
                                    <p:cond delay="1000"/>
                                  </p:stCondLst>
                                  <p:childTnLst>
                                    <p:set>
                                      <p:cBhvr>
                                        <p:cTn id="62" dur="1" fill="hold">
                                          <p:stCondLst>
                                            <p:cond delay="0"/>
                                          </p:stCondLst>
                                        </p:cTn>
                                        <p:tgtEl>
                                          <p:spTgt spid="4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98"/>
                                        </p:tgtEl>
                                        <p:attrNameLst>
                                          <p:attrName>style.visibility</p:attrName>
                                        </p:attrNameLst>
                                      </p:cBhvr>
                                      <p:to>
                                        <p:strVal val="visible"/>
                                      </p:to>
                                    </p:set>
                                    <p:animEffect transition="in" filter="dissolve">
                                      <p:cBhvr>
                                        <p:cTn id="67" dur="500"/>
                                        <p:tgtEl>
                                          <p:spTgt spid="598"/>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477"/>
                                        </p:tgtEl>
                                        <p:attrNameLst>
                                          <p:attrName>style.visibility</p:attrName>
                                        </p:attrNameLst>
                                      </p:cBhvr>
                                      <p:to>
                                        <p:strVal val="visible"/>
                                      </p:to>
                                    </p:set>
                                    <p:animEffect transition="in" filter="wipe(up)">
                                      <p:cBhvr>
                                        <p:cTn id="71" dur="500"/>
                                        <p:tgtEl>
                                          <p:spTgt spid="477"/>
                                        </p:tgtEl>
                                      </p:cBhvr>
                                    </p:animEffect>
                                  </p:childTnLst>
                                </p:cTn>
                              </p:par>
                            </p:childTnLst>
                          </p:cTn>
                        </p:par>
                        <p:par>
                          <p:cTn id="72" fill="hold">
                            <p:stCondLst>
                              <p:cond delay="1000"/>
                            </p:stCondLst>
                            <p:childTnLst>
                              <p:par>
                                <p:cTn id="73" presetID="1" presetClass="entr" presetSubtype="0" fill="hold" grpId="0" nodeType="afterEffect">
                                  <p:stCondLst>
                                    <p:cond delay="1000"/>
                                  </p:stCondLst>
                                  <p:childTnLst>
                                    <p:set>
                                      <p:cBhvr>
                                        <p:cTn id="74" dur="1" fill="hold">
                                          <p:stCondLst>
                                            <p:cond delay="0"/>
                                          </p:stCondLst>
                                        </p:cTn>
                                        <p:tgtEl>
                                          <p:spTgt spid="2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right)">
                                      <p:cBhvr>
                                        <p:cTn id="79" dur="500"/>
                                        <p:tgtEl>
                                          <p:spTgt spid="46"/>
                                        </p:tgtEl>
                                      </p:cBhvr>
                                    </p:animEffect>
                                  </p:childTnLst>
                                </p:cTn>
                              </p:par>
                              <p:par>
                                <p:cTn id="80" presetID="22" presetClass="entr" presetSubtype="1" fill="hold" nodeType="withEffect">
                                  <p:stCondLst>
                                    <p:cond delay="0"/>
                                  </p:stCondLst>
                                  <p:childTnLst>
                                    <p:set>
                                      <p:cBhvr>
                                        <p:cTn id="81" dur="1" fill="hold">
                                          <p:stCondLst>
                                            <p:cond delay="0"/>
                                          </p:stCondLst>
                                        </p:cTn>
                                        <p:tgtEl>
                                          <p:spTgt spid="211"/>
                                        </p:tgtEl>
                                        <p:attrNameLst>
                                          <p:attrName>style.visibility</p:attrName>
                                        </p:attrNameLst>
                                      </p:cBhvr>
                                      <p:to>
                                        <p:strVal val="visible"/>
                                      </p:to>
                                    </p:set>
                                    <p:animEffect transition="in" filter="wipe(up)">
                                      <p:cBhvr>
                                        <p:cTn id="82" dur="500"/>
                                        <p:tgtEl>
                                          <p:spTgt spid="211"/>
                                        </p:tgtEl>
                                      </p:cBhvr>
                                    </p:animEffect>
                                  </p:childTnLst>
                                </p:cTn>
                              </p:par>
                              <p:par>
                                <p:cTn id="83" presetID="22" presetClass="entr" presetSubtype="8"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1" presetClass="exit" presetSubtype="0" fill="hold" grpId="1" nodeType="withEffect">
                                  <p:stCondLst>
                                    <p:cond delay="0"/>
                                  </p:stCondLst>
                                  <p:childTnLst>
                                    <p:set>
                                      <p:cBhvr>
                                        <p:cTn id="87" dur="1" fill="hold">
                                          <p:stCondLst>
                                            <p:cond delay="0"/>
                                          </p:stCondLst>
                                        </p:cTn>
                                        <p:tgtEl>
                                          <p:spTgt spid="23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47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3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47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500"/>
                                        <p:tgtEl>
                                          <p:spTgt spid="5"/>
                                        </p:tgtEl>
                                      </p:cBhvr>
                                    </p:animEffect>
                                  </p:childTnLst>
                                </p:cTn>
                              </p:par>
                              <p:par>
                                <p:cTn id="99" presetID="9" presetClass="entr" presetSubtype="0" fill="hold" nodeType="withEffect">
                                  <p:stCondLst>
                                    <p:cond delay="0"/>
                                  </p:stCondLst>
                                  <p:childTnLst>
                                    <p:set>
                                      <p:cBhvr>
                                        <p:cTn id="100" dur="1" fill="hold">
                                          <p:stCondLst>
                                            <p:cond delay="0"/>
                                          </p:stCondLst>
                                        </p:cTn>
                                        <p:tgtEl>
                                          <p:spTgt spid="472"/>
                                        </p:tgtEl>
                                        <p:attrNameLst>
                                          <p:attrName>style.visibility</p:attrName>
                                        </p:attrNameLst>
                                      </p:cBhvr>
                                      <p:to>
                                        <p:strVal val="visible"/>
                                      </p:to>
                                    </p:set>
                                    <p:animEffect transition="in" filter="dissolve">
                                      <p:cBhvr>
                                        <p:cTn id="101" dur="500"/>
                                        <p:tgtEl>
                                          <p:spTgt spid="47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dissolv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472"/>
                                        </p:tgtEl>
                                        <p:attrNameLst>
                                          <p:attrName>style.visibility</p:attrName>
                                        </p:attrNameLst>
                                      </p:cBhvr>
                                      <p:to>
                                        <p:strVal val="hidden"/>
                                      </p:to>
                                    </p:set>
                                  </p:childTnLst>
                                </p:cTn>
                              </p:par>
                              <p:par>
                                <p:cTn id="111" presetID="9" presetClass="entr" presetSubtype="0" fill="hold" nodeType="withEffect">
                                  <p:stCondLst>
                                    <p:cond delay="0"/>
                                  </p:stCondLst>
                                  <p:childTnLst>
                                    <p:set>
                                      <p:cBhvr>
                                        <p:cTn id="112" dur="1" fill="hold">
                                          <p:stCondLst>
                                            <p:cond delay="0"/>
                                          </p:stCondLst>
                                        </p:cTn>
                                        <p:tgtEl>
                                          <p:spTgt spid="473"/>
                                        </p:tgtEl>
                                        <p:attrNameLst>
                                          <p:attrName>style.visibility</p:attrName>
                                        </p:attrNameLst>
                                      </p:cBhvr>
                                      <p:to>
                                        <p:strVal val="visible"/>
                                      </p:to>
                                    </p:set>
                                    <p:animEffect transition="in" filter="dissolve">
                                      <p:cBhvr>
                                        <p:cTn id="113" dur="500"/>
                                        <p:tgtEl>
                                          <p:spTgt spid="473"/>
                                        </p:tgtEl>
                                      </p:cBhvr>
                                    </p:animEffect>
                                  </p:childTnLst>
                                </p:cTn>
                              </p:par>
                              <p:par>
                                <p:cTn id="114" presetID="9"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dissolv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1" grpId="0"/>
      <p:bldP spid="231" grpId="1"/>
      <p:bldP spid="232" grpId="0"/>
      <p:bldP spid="232" grpId="1"/>
      <p:bldP spid="474" grpId="0"/>
      <p:bldP spid="476" grpId="0"/>
      <p:bldP spid="47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2F75A6B-CAC0-41A7-8B27-B7724844D119}"/>
              </a:ext>
            </a:extLst>
          </p:cNvPr>
          <p:cNvSpPr>
            <a:spLocks noGrp="1"/>
          </p:cNvSpPr>
          <p:nvPr>
            <p:ph type="sldNum" sz="quarter" idx="12"/>
          </p:nvPr>
        </p:nvSpPr>
        <p:spPr/>
        <p:txBody>
          <a:bodyPr/>
          <a:lstStyle/>
          <a:p>
            <a:fld id="{FE7A4BB3-E848-5A44-82DF-322201952CD8}" type="slidenum">
              <a:rPr lang="en-US" smtClean="0"/>
              <a:pPr/>
              <a:t>71</a:t>
            </a:fld>
            <a:endParaRPr lang="en-US" dirty="0"/>
          </a:p>
        </p:txBody>
      </p:sp>
      <p:sp>
        <p:nvSpPr>
          <p:cNvPr id="3" name="Title 2">
            <a:extLst>
              <a:ext uri="{FF2B5EF4-FFF2-40B4-BE49-F238E27FC236}">
                <a16:creationId xmlns="" xmlns:a16="http://schemas.microsoft.com/office/drawing/2014/main" id="{AFB97676-5D96-4977-ACA8-3DA04ED0A2BB}"/>
              </a:ext>
            </a:extLst>
          </p:cNvPr>
          <p:cNvSpPr>
            <a:spLocks noGrp="1"/>
          </p:cNvSpPr>
          <p:nvPr>
            <p:ph type="title"/>
          </p:nvPr>
        </p:nvSpPr>
        <p:spPr/>
        <p:txBody>
          <a:bodyPr/>
          <a:lstStyle/>
          <a:p>
            <a:r>
              <a:rPr lang="en-US" sz="3333" dirty="0"/>
              <a:t>Winter Load Shifting Results for Real-Time Pricing Customers</a:t>
            </a:r>
          </a:p>
        </p:txBody>
      </p:sp>
      <p:pic>
        <p:nvPicPr>
          <p:cNvPr id="5" name="Content Placeholder 4" descr="rtp_short_shape_1">
            <a:extLst>
              <a:ext uri="{FF2B5EF4-FFF2-40B4-BE49-F238E27FC236}">
                <a16:creationId xmlns="" xmlns:a16="http://schemas.microsoft.com/office/drawing/2014/main" id="{8BA8B217-D100-4D91-8B04-D903888FAF25}"/>
              </a:ext>
            </a:extLst>
          </p:cNvPr>
          <p:cNvPicPr>
            <a:picLocks noGrp="1" noChangeAspect="1" noChangeArrowheads="1"/>
          </p:cNvPicPr>
          <p:nvPr>
            <p:ph sz="quarter" idx="20"/>
          </p:nvPr>
        </p:nvPicPr>
        <p:blipFill rotWithShape="1">
          <a:blip r:embed="rId2">
            <a:extLst>
              <a:ext uri="{28A0092B-C50C-407E-A947-70E740481C1C}">
                <a14:useLocalDpi xmlns:a14="http://schemas.microsoft.com/office/drawing/2010/main" val="0"/>
              </a:ext>
            </a:extLst>
          </a:blip>
          <a:srcRect l="5647" t="5993" r="7535" b="4284"/>
          <a:stretch/>
        </p:blipFill>
        <p:spPr bwMode="auto">
          <a:xfrm>
            <a:off x="935789" y="1318260"/>
            <a:ext cx="714712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7B6C1AAF-2687-4407-8771-87D5DD2C11BF}"/>
              </a:ext>
            </a:extLst>
          </p:cNvPr>
          <p:cNvSpPr>
            <a:spLocks noChangeArrowheads="1"/>
          </p:cNvSpPr>
          <p:nvPr/>
        </p:nvSpPr>
        <p:spPr bwMode="auto">
          <a:xfrm>
            <a:off x="8854556" y="1050891"/>
            <a:ext cx="304519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a:lnSpc>
                <a:spcPct val="85000"/>
              </a:lnSpc>
              <a:spcBef>
                <a:spcPct val="30000"/>
              </a:spcBef>
              <a:buClr>
                <a:schemeClr val="folHlink"/>
              </a:buClr>
              <a:buFont typeface="Wingdings" panose="05000000000000000000" pitchFamily="2" charset="2"/>
              <a:buBlip>
                <a:blip r:embed="rId3"/>
              </a:buBlip>
              <a:defRPr sz="2800">
                <a:solidFill>
                  <a:schemeClr val="tx1"/>
                </a:solidFill>
                <a:latin typeface="Arial" panose="020B0604020202020204" pitchFamily="34" charset="0"/>
              </a:defRPr>
            </a:lvl1pPr>
            <a:lvl2pPr marL="742950" indent="-285750" algn="l">
              <a:lnSpc>
                <a:spcPct val="85000"/>
              </a:lnSpc>
              <a:spcBef>
                <a:spcPct val="30000"/>
              </a:spcBef>
              <a:buClr>
                <a:schemeClr val="accent1"/>
              </a:buClr>
              <a:buSzPct val="70000"/>
              <a:buFont typeface="Wingdings" panose="05000000000000000000" pitchFamily="2" charset="2"/>
              <a:buChar char="l"/>
              <a:defRPr sz="2400">
                <a:solidFill>
                  <a:schemeClr val="tx1"/>
                </a:solidFill>
                <a:latin typeface="Arial" panose="020B0604020202020204" pitchFamily="34" charset="0"/>
              </a:defRPr>
            </a:lvl2pPr>
            <a:lvl3pPr marL="1143000" indent="-228600" algn="l">
              <a:lnSpc>
                <a:spcPct val="85000"/>
              </a:lnSpc>
              <a:spcBef>
                <a:spcPct val="3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3pPr>
            <a:lvl4pPr marL="1600200" indent="-228600" algn="l">
              <a:lnSpc>
                <a:spcPct val="85000"/>
              </a:lnSpc>
              <a:spcBef>
                <a:spcPct val="30000"/>
              </a:spcBef>
              <a:buChar char="-"/>
              <a:defRPr>
                <a:solidFill>
                  <a:schemeClr val="tx1"/>
                </a:solidFill>
                <a:latin typeface="Arial" panose="020B0604020202020204" pitchFamily="34" charset="0"/>
              </a:defRPr>
            </a:lvl4pPr>
            <a:lvl5pPr marL="2057400" indent="-228600" algn="l">
              <a:spcBef>
                <a:spcPct val="20000"/>
              </a:spcBef>
              <a:buBlip>
                <a:blip r:embed="rId4"/>
              </a:buBlip>
              <a:defRPr sz="1600">
                <a:solidFill>
                  <a:schemeClr val="tx1"/>
                </a:solidFill>
                <a:latin typeface="Garamond" panose="02020404030301010803" pitchFamily="18" charset="0"/>
              </a:defRPr>
            </a:lvl5pPr>
            <a:lvl6pPr marL="2514600" indent="-228600" fontAlgn="base">
              <a:spcBef>
                <a:spcPct val="20000"/>
              </a:spcBef>
              <a:spcAft>
                <a:spcPct val="0"/>
              </a:spcAft>
              <a:buBlip>
                <a:blip r:embed="rId4"/>
              </a:buBlip>
              <a:defRPr sz="1600">
                <a:solidFill>
                  <a:schemeClr val="tx1"/>
                </a:solidFill>
                <a:latin typeface="Garamond" panose="02020404030301010803" pitchFamily="18" charset="0"/>
              </a:defRPr>
            </a:lvl6pPr>
            <a:lvl7pPr marL="2971800" indent="-228600" fontAlgn="base">
              <a:spcBef>
                <a:spcPct val="20000"/>
              </a:spcBef>
              <a:spcAft>
                <a:spcPct val="0"/>
              </a:spcAft>
              <a:buBlip>
                <a:blip r:embed="rId4"/>
              </a:buBlip>
              <a:defRPr sz="1600">
                <a:solidFill>
                  <a:schemeClr val="tx1"/>
                </a:solidFill>
                <a:latin typeface="Garamond" panose="02020404030301010803" pitchFamily="18" charset="0"/>
              </a:defRPr>
            </a:lvl7pPr>
            <a:lvl8pPr marL="3429000" indent="-228600" fontAlgn="base">
              <a:spcBef>
                <a:spcPct val="20000"/>
              </a:spcBef>
              <a:spcAft>
                <a:spcPct val="0"/>
              </a:spcAft>
              <a:buBlip>
                <a:blip r:embed="rId4"/>
              </a:buBlip>
              <a:defRPr sz="1600">
                <a:solidFill>
                  <a:schemeClr val="tx1"/>
                </a:solidFill>
                <a:latin typeface="Garamond" panose="02020404030301010803" pitchFamily="18" charset="0"/>
              </a:defRPr>
            </a:lvl8pPr>
            <a:lvl9pPr marL="3886200" indent="-228600" fontAlgn="base">
              <a:spcBef>
                <a:spcPct val="20000"/>
              </a:spcBef>
              <a:spcAft>
                <a:spcPct val="0"/>
              </a:spcAft>
              <a:buBlip>
                <a:blip r:embed="rId4"/>
              </a:buBlip>
              <a:defRPr sz="1600">
                <a:solidFill>
                  <a:schemeClr val="tx1"/>
                </a:solidFill>
                <a:latin typeface="Garamond" panose="02020404030301010803" pitchFamily="18" charset="0"/>
              </a:defRPr>
            </a:lvl9pPr>
          </a:lstStyle>
          <a:p>
            <a:pPr defTabSz="914363">
              <a:lnSpc>
                <a:spcPct val="95000"/>
              </a:lnSpc>
              <a:buClr>
                <a:srgbClr val="8A0752"/>
              </a:buClr>
            </a:pPr>
            <a:r>
              <a:rPr lang="en-US" altLang="en-US" sz="2500" dirty="0">
                <a:solidFill>
                  <a:srgbClr val="616265"/>
                </a:solidFill>
              </a:rPr>
              <a:t>Winter peak load shifted by pre-heating</a:t>
            </a:r>
          </a:p>
          <a:p>
            <a:pPr defTabSz="914363">
              <a:lnSpc>
                <a:spcPct val="95000"/>
              </a:lnSpc>
              <a:buClr>
                <a:srgbClr val="8A0752"/>
              </a:buClr>
            </a:pPr>
            <a:r>
              <a:rPr lang="en-US" altLang="en-US" sz="2500" dirty="0">
                <a:solidFill>
                  <a:srgbClr val="616265"/>
                </a:solidFill>
              </a:rPr>
              <a:t>Resulting new peak load at 3 AM is non-coincident with system peak at 7 AM</a:t>
            </a:r>
          </a:p>
          <a:p>
            <a:pPr defTabSz="914363">
              <a:lnSpc>
                <a:spcPct val="95000"/>
              </a:lnSpc>
              <a:buClr>
                <a:srgbClr val="8A0752"/>
              </a:buClr>
            </a:pPr>
            <a:r>
              <a:rPr lang="en-US" altLang="en-US" sz="2500" dirty="0">
                <a:solidFill>
                  <a:srgbClr val="616265"/>
                </a:solidFill>
              </a:rPr>
              <a:t>Illustrates key finding that a portfolio of contract types may be optimal – i.e., don’t want to just create a new peak</a:t>
            </a:r>
          </a:p>
        </p:txBody>
      </p:sp>
    </p:spTree>
    <p:extLst>
      <p:ext uri="{BB962C8B-B14F-4D97-AF65-F5344CB8AC3E}">
        <p14:creationId xmlns:p14="http://schemas.microsoft.com/office/powerpoint/2010/main" val="4714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kt_weekly_31">
            <a:extLst>
              <a:ext uri="{FF2B5EF4-FFF2-40B4-BE49-F238E27FC236}">
                <a16:creationId xmlns="" xmlns:a16="http://schemas.microsoft.com/office/drawing/2014/main" id="{5B8EBCB1-DD6D-43F4-9E41-CD2B3F865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421" y="726082"/>
            <a:ext cx="8653031" cy="61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655B2E77-D507-4A86-89FF-81933A32BE8D}"/>
              </a:ext>
            </a:extLst>
          </p:cNvPr>
          <p:cNvSpPr>
            <a:spLocks noGrp="1"/>
          </p:cNvSpPr>
          <p:nvPr>
            <p:ph type="sldNum" sz="quarter" idx="12"/>
          </p:nvPr>
        </p:nvSpPr>
        <p:spPr/>
        <p:txBody>
          <a:bodyPr/>
          <a:lstStyle/>
          <a:p>
            <a:fld id="{FE7A4BB3-E848-5A44-82DF-322201952CD8}" type="slidenum">
              <a:rPr lang="en-US" smtClean="0"/>
              <a:pPr/>
              <a:t>72</a:t>
            </a:fld>
            <a:endParaRPr lang="en-US" dirty="0"/>
          </a:p>
        </p:txBody>
      </p:sp>
      <p:sp>
        <p:nvSpPr>
          <p:cNvPr id="3" name="Title 2">
            <a:extLst>
              <a:ext uri="{FF2B5EF4-FFF2-40B4-BE49-F238E27FC236}">
                <a16:creationId xmlns="" xmlns:a16="http://schemas.microsoft.com/office/drawing/2014/main" id="{74B1DFE5-944D-4FE4-92C2-978161351E38}"/>
              </a:ext>
            </a:extLst>
          </p:cNvPr>
          <p:cNvSpPr>
            <a:spLocks noGrp="1"/>
          </p:cNvSpPr>
          <p:nvPr>
            <p:ph type="title"/>
          </p:nvPr>
        </p:nvSpPr>
        <p:spPr>
          <a:xfrm>
            <a:off x="2667000" y="-24742"/>
            <a:ext cx="9144000" cy="1092483"/>
          </a:xfrm>
        </p:spPr>
        <p:txBody>
          <a:bodyPr/>
          <a:lstStyle/>
          <a:p>
            <a:r>
              <a:rPr lang="en-US" sz="3333" dirty="0"/>
              <a:t>Flexible Loads to Manage Feeder Loading</a:t>
            </a:r>
          </a:p>
        </p:txBody>
      </p:sp>
    </p:spTree>
    <p:extLst>
      <p:ext uri="{BB962C8B-B14F-4D97-AF65-F5344CB8AC3E}">
        <p14:creationId xmlns:p14="http://schemas.microsoft.com/office/powerpoint/2010/main" val="165442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016EF7D-C2E9-44F7-9B8F-C258169097A9}"/>
              </a:ext>
            </a:extLst>
          </p:cNvPr>
          <p:cNvSpPr>
            <a:spLocks noGrp="1"/>
          </p:cNvSpPr>
          <p:nvPr>
            <p:ph type="sldNum" sz="quarter" idx="12"/>
          </p:nvPr>
        </p:nvSpPr>
        <p:spPr/>
        <p:txBody>
          <a:bodyPr/>
          <a:lstStyle/>
          <a:p>
            <a:fld id="{FE7A4BB3-E848-5A44-82DF-322201952CD8}" type="slidenum">
              <a:rPr lang="en-US" smtClean="0"/>
              <a:pPr/>
              <a:t>73</a:t>
            </a:fld>
            <a:endParaRPr lang="en-US" dirty="0"/>
          </a:p>
        </p:txBody>
      </p:sp>
      <p:sp>
        <p:nvSpPr>
          <p:cNvPr id="3" name="Title 2">
            <a:extLst>
              <a:ext uri="{FF2B5EF4-FFF2-40B4-BE49-F238E27FC236}">
                <a16:creationId xmlns="" xmlns:a16="http://schemas.microsoft.com/office/drawing/2014/main" id="{4EBC9261-F75F-48A4-A0EF-1121412E2DD5}"/>
              </a:ext>
            </a:extLst>
          </p:cNvPr>
          <p:cNvSpPr>
            <a:spLocks noGrp="1"/>
          </p:cNvSpPr>
          <p:nvPr>
            <p:ph type="title"/>
          </p:nvPr>
        </p:nvSpPr>
        <p:spPr>
          <a:xfrm>
            <a:off x="2667000" y="225778"/>
            <a:ext cx="9144000" cy="897170"/>
          </a:xfrm>
        </p:spPr>
        <p:txBody>
          <a:bodyPr/>
          <a:lstStyle/>
          <a:p>
            <a:r>
              <a:rPr lang="en-US" sz="3333" dirty="0"/>
              <a:t>Olympic Peninsula Demo: Key Findings </a:t>
            </a:r>
          </a:p>
        </p:txBody>
      </p:sp>
      <p:sp>
        <p:nvSpPr>
          <p:cNvPr id="4" name="Content Placeholder 3">
            <a:extLst>
              <a:ext uri="{FF2B5EF4-FFF2-40B4-BE49-F238E27FC236}">
                <a16:creationId xmlns="" xmlns:a16="http://schemas.microsoft.com/office/drawing/2014/main" id="{CE0C05B5-440A-420C-BF96-742643B201A9}"/>
              </a:ext>
            </a:extLst>
          </p:cNvPr>
          <p:cNvSpPr>
            <a:spLocks noGrp="1"/>
          </p:cNvSpPr>
          <p:nvPr>
            <p:ph sz="quarter" idx="20"/>
          </p:nvPr>
        </p:nvSpPr>
        <p:spPr>
          <a:xfrm>
            <a:off x="1182756" y="1318260"/>
            <a:ext cx="10668000" cy="4572001"/>
          </a:xfrm>
        </p:spPr>
        <p:txBody>
          <a:bodyPr/>
          <a:lstStyle/>
          <a:p>
            <a:pPr>
              <a:lnSpc>
                <a:spcPct val="105000"/>
              </a:lnSpc>
            </a:pPr>
            <a:r>
              <a:rPr lang="en-US" sz="2500" dirty="0"/>
              <a:t>Significant demand response was obtained:</a:t>
            </a:r>
          </a:p>
          <a:p>
            <a:pPr lvl="1">
              <a:lnSpc>
                <a:spcPct val="105000"/>
              </a:lnSpc>
            </a:pPr>
            <a:r>
              <a:rPr lang="en-US" sz="2333" dirty="0"/>
              <a:t>15% reduction of peak load</a:t>
            </a:r>
          </a:p>
          <a:p>
            <a:pPr lvl="1">
              <a:lnSpc>
                <a:spcPct val="105000"/>
              </a:lnSpc>
            </a:pPr>
            <a:r>
              <a:rPr lang="en-US" sz="2333" dirty="0"/>
              <a:t>Up to 50% reduction in total load for several days in a row during shoulder periods</a:t>
            </a:r>
          </a:p>
          <a:p>
            <a:pPr>
              <a:lnSpc>
                <a:spcPct val="105000"/>
              </a:lnSpc>
            </a:pPr>
            <a:r>
              <a:rPr lang="en-US" sz="2500" dirty="0"/>
              <a:t>Response to wholesale prices + transmission congestion + </a:t>
            </a:r>
            <a:r>
              <a:rPr lang="en-US" sz="2500" u="sng" dirty="0"/>
              <a:t>distribution congestion</a:t>
            </a:r>
          </a:p>
          <a:p>
            <a:pPr>
              <a:lnSpc>
                <a:spcPct val="105000"/>
              </a:lnSpc>
            </a:pPr>
            <a:r>
              <a:rPr lang="en-US" sz="2500" dirty="0"/>
              <a:t>Able to cap net demand at an arbitrary level to manage local distribution constraint</a:t>
            </a:r>
          </a:p>
          <a:p>
            <a:pPr>
              <a:lnSpc>
                <a:spcPct val="105000"/>
              </a:lnSpc>
            </a:pPr>
            <a:r>
              <a:rPr lang="en-US" sz="2500" dirty="0"/>
              <a:t>Short-term response capability </a:t>
            </a:r>
            <a:r>
              <a:rPr lang="en-US" sz="2500" u="sng" dirty="0"/>
              <a:t>could provide regulation, other ancillary services</a:t>
            </a:r>
            <a:r>
              <a:rPr lang="en-US" sz="2500" dirty="0"/>
              <a:t> add significant value at very low impact and low cost</a:t>
            </a:r>
          </a:p>
          <a:p>
            <a:pPr>
              <a:lnSpc>
                <a:spcPct val="105000"/>
              </a:lnSpc>
            </a:pPr>
            <a:r>
              <a:rPr lang="en-US" sz="2500" dirty="0"/>
              <a:t>Same signals integrated commercial &amp; institutional loads, distributed resources (backup generators)</a:t>
            </a:r>
          </a:p>
          <a:p>
            <a:endParaRPr lang="en-US" dirty="0"/>
          </a:p>
        </p:txBody>
      </p:sp>
    </p:spTree>
    <p:extLst>
      <p:ext uri="{BB962C8B-B14F-4D97-AF65-F5344CB8AC3E}">
        <p14:creationId xmlns:p14="http://schemas.microsoft.com/office/powerpoint/2010/main" val="16804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8EDF2F-7B22-48E2-B09D-75861CF12419}"/>
              </a:ext>
            </a:extLst>
          </p:cNvPr>
          <p:cNvSpPr>
            <a:spLocks noGrp="1"/>
          </p:cNvSpPr>
          <p:nvPr>
            <p:ph type="sldNum" sz="quarter" idx="12"/>
          </p:nvPr>
        </p:nvSpPr>
        <p:spPr/>
        <p:txBody>
          <a:bodyPr/>
          <a:lstStyle/>
          <a:p>
            <a:fld id="{FE7A4BB3-E848-5A44-82DF-322201952CD8}" type="slidenum">
              <a:rPr lang="en-US" smtClean="0"/>
              <a:pPr/>
              <a:t>74</a:t>
            </a:fld>
            <a:endParaRPr lang="en-US" dirty="0"/>
          </a:p>
        </p:txBody>
      </p:sp>
      <p:sp>
        <p:nvSpPr>
          <p:cNvPr id="3" name="Title 2">
            <a:extLst>
              <a:ext uri="{FF2B5EF4-FFF2-40B4-BE49-F238E27FC236}">
                <a16:creationId xmlns="" xmlns:a16="http://schemas.microsoft.com/office/drawing/2014/main" id="{7B9FBBC0-D8FD-4A4C-814D-A9F5D2897FE0}"/>
              </a:ext>
            </a:extLst>
          </p:cNvPr>
          <p:cNvSpPr>
            <a:spLocks noGrp="1"/>
          </p:cNvSpPr>
          <p:nvPr>
            <p:ph type="title"/>
          </p:nvPr>
        </p:nvSpPr>
        <p:spPr/>
        <p:txBody>
          <a:bodyPr/>
          <a:lstStyle/>
          <a:p>
            <a:r>
              <a:rPr lang="en-US" sz="3333" dirty="0"/>
              <a:t>Portland General Electric (PGE) Demand Response Testbed</a:t>
            </a:r>
          </a:p>
        </p:txBody>
      </p:sp>
      <p:sp>
        <p:nvSpPr>
          <p:cNvPr id="6" name="TextBox 5">
            <a:extLst>
              <a:ext uri="{FF2B5EF4-FFF2-40B4-BE49-F238E27FC236}">
                <a16:creationId xmlns="" xmlns:a16="http://schemas.microsoft.com/office/drawing/2014/main" id="{612B2E22-0501-462E-8AA0-3F132BB2E8B8}"/>
              </a:ext>
            </a:extLst>
          </p:cNvPr>
          <p:cNvSpPr txBox="1"/>
          <p:nvPr/>
        </p:nvSpPr>
        <p:spPr>
          <a:xfrm>
            <a:off x="6240824" y="6385372"/>
            <a:ext cx="5448928" cy="297454"/>
          </a:xfrm>
          <a:prstGeom prst="rect">
            <a:avLst/>
          </a:prstGeom>
          <a:noFill/>
        </p:spPr>
        <p:txBody>
          <a:bodyPr wrap="none" rtlCol="0">
            <a:spAutoFit/>
          </a:bodyPr>
          <a:lstStyle/>
          <a:p>
            <a:pPr defTabSz="914363"/>
            <a:r>
              <a:rPr lang="en-US" sz="1333" dirty="0">
                <a:solidFill>
                  <a:srgbClr val="616265"/>
                </a:solidFill>
              </a:rPr>
              <a:t>From PGE 2019 </a:t>
            </a:r>
            <a:r>
              <a:rPr lang="en-US" sz="1333" dirty="0">
                <a:solidFill>
                  <a:srgbClr val="616265"/>
                </a:solidFill>
                <a:hlinkClick r:id="rId3"/>
              </a:rPr>
              <a:t>Smart Grid Report Update to Oregon PUC </a:t>
            </a:r>
            <a:r>
              <a:rPr lang="en-US" sz="1333" dirty="0">
                <a:solidFill>
                  <a:srgbClr val="616265"/>
                </a:solidFill>
              </a:rPr>
              <a:t>July 2019</a:t>
            </a:r>
          </a:p>
        </p:txBody>
      </p:sp>
      <p:pic>
        <p:nvPicPr>
          <p:cNvPr id="8" name="Content Placeholder 7">
            <a:extLst>
              <a:ext uri="{FF2B5EF4-FFF2-40B4-BE49-F238E27FC236}">
                <a16:creationId xmlns="" xmlns:a16="http://schemas.microsoft.com/office/drawing/2014/main" id="{5F77D229-0BE1-407B-993B-0CAA134750BD}"/>
              </a:ext>
            </a:extLst>
          </p:cNvPr>
          <p:cNvPicPr>
            <a:picLocks noGrp="1" noChangeAspect="1"/>
          </p:cNvPicPr>
          <p:nvPr>
            <p:ph sz="quarter" idx="20"/>
          </p:nvPr>
        </p:nvPicPr>
        <p:blipFill>
          <a:blip r:embed="rId4"/>
          <a:stretch>
            <a:fillRect/>
          </a:stretch>
        </p:blipFill>
        <p:spPr>
          <a:xfrm>
            <a:off x="6446453" y="1221289"/>
            <a:ext cx="5648161" cy="4973583"/>
          </a:xfrm>
          <a:prstGeom prst="rect">
            <a:avLst/>
          </a:prstGeom>
        </p:spPr>
      </p:pic>
      <p:sp>
        <p:nvSpPr>
          <p:cNvPr id="9" name="Content Placeholder 3">
            <a:extLst>
              <a:ext uri="{FF2B5EF4-FFF2-40B4-BE49-F238E27FC236}">
                <a16:creationId xmlns="" xmlns:a16="http://schemas.microsoft.com/office/drawing/2014/main" id="{0BF36254-2BBC-4364-A2D2-BC63CC14508C}"/>
              </a:ext>
            </a:extLst>
          </p:cNvPr>
          <p:cNvSpPr txBox="1">
            <a:spLocks/>
          </p:cNvSpPr>
          <p:nvPr/>
        </p:nvSpPr>
        <p:spPr>
          <a:xfrm>
            <a:off x="1143000" y="1714500"/>
            <a:ext cx="5303453" cy="45720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2333" dirty="0">
                <a:solidFill>
                  <a:srgbClr val="616265"/>
                </a:solidFill>
              </a:rPr>
              <a:t>Grew from PGE’s 2016 IRP</a:t>
            </a:r>
          </a:p>
          <a:p>
            <a:r>
              <a:rPr lang="en-US" sz="2333" dirty="0">
                <a:solidFill>
                  <a:srgbClr val="616265"/>
                </a:solidFill>
              </a:rPr>
              <a:t>PGE hired a consultant to conduct a demand response potential study </a:t>
            </a:r>
          </a:p>
          <a:p>
            <a:r>
              <a:rPr lang="en-US" sz="2333" dirty="0">
                <a:solidFill>
                  <a:srgbClr val="616265"/>
                </a:solidFill>
              </a:rPr>
              <a:t>Oregon Public Utility Commission (OPUC) Staff were concerned PGE’s DR targets in IRP were too far below potential study targets</a:t>
            </a:r>
          </a:p>
          <a:p>
            <a:r>
              <a:rPr lang="en-US" sz="2333" dirty="0">
                <a:solidFill>
                  <a:srgbClr val="616265"/>
                </a:solidFill>
                <a:hlinkClick r:id="rId5"/>
              </a:rPr>
              <a:t>OPUC required </a:t>
            </a:r>
            <a:r>
              <a:rPr lang="en-US" sz="2333" dirty="0">
                <a:solidFill>
                  <a:srgbClr val="616265"/>
                </a:solidFill>
              </a:rPr>
              <a:t>PGE to develop a DR review committee and select potential areas for a DR testbed</a:t>
            </a:r>
          </a:p>
          <a:p>
            <a:r>
              <a:rPr lang="en-US" sz="2333" dirty="0">
                <a:solidFill>
                  <a:srgbClr val="616265"/>
                </a:solidFill>
              </a:rPr>
              <a:t>Objective of testbed was to inform DR planning, accelerate DR implementation, and drive market maturity </a:t>
            </a:r>
          </a:p>
          <a:p>
            <a:endParaRPr lang="en-US" sz="2333" dirty="0">
              <a:solidFill>
                <a:srgbClr val="616265"/>
              </a:solidFill>
            </a:endParaRPr>
          </a:p>
          <a:p>
            <a:endParaRPr lang="en-US" sz="2333" dirty="0">
              <a:solidFill>
                <a:srgbClr val="616265"/>
              </a:solidFill>
            </a:endParaRPr>
          </a:p>
        </p:txBody>
      </p:sp>
    </p:spTree>
    <p:extLst>
      <p:ext uri="{BB962C8B-B14F-4D97-AF65-F5344CB8AC3E}">
        <p14:creationId xmlns:p14="http://schemas.microsoft.com/office/powerpoint/2010/main" val="191445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529DB51-DE29-4962-A83B-40924EA0E95B}"/>
              </a:ext>
            </a:extLst>
          </p:cNvPr>
          <p:cNvSpPr>
            <a:spLocks noGrp="1"/>
          </p:cNvSpPr>
          <p:nvPr>
            <p:ph type="sldNum" sz="quarter" idx="12"/>
          </p:nvPr>
        </p:nvSpPr>
        <p:spPr/>
        <p:txBody>
          <a:bodyPr/>
          <a:lstStyle/>
          <a:p>
            <a:fld id="{FE7A4BB3-E848-5A44-82DF-322201952CD8}" type="slidenum">
              <a:rPr lang="en-US" smtClean="0"/>
              <a:pPr/>
              <a:t>75</a:t>
            </a:fld>
            <a:endParaRPr lang="en-US" dirty="0"/>
          </a:p>
        </p:txBody>
      </p:sp>
      <p:sp>
        <p:nvSpPr>
          <p:cNvPr id="3" name="Title 2">
            <a:extLst>
              <a:ext uri="{FF2B5EF4-FFF2-40B4-BE49-F238E27FC236}">
                <a16:creationId xmlns="" xmlns:a16="http://schemas.microsoft.com/office/drawing/2014/main" id="{278AD5F0-E920-4887-8F2D-875EBCAF7C46}"/>
              </a:ext>
            </a:extLst>
          </p:cNvPr>
          <p:cNvSpPr>
            <a:spLocks noGrp="1"/>
          </p:cNvSpPr>
          <p:nvPr>
            <p:ph type="title"/>
          </p:nvPr>
        </p:nvSpPr>
        <p:spPr>
          <a:xfrm>
            <a:off x="2667000" y="225778"/>
            <a:ext cx="9144000" cy="843696"/>
          </a:xfrm>
        </p:spPr>
        <p:txBody>
          <a:bodyPr/>
          <a:lstStyle/>
          <a:p>
            <a:r>
              <a:rPr lang="en-US" sz="3333" dirty="0"/>
              <a:t>DR Testbed Hypotheses to Test</a:t>
            </a:r>
          </a:p>
        </p:txBody>
      </p:sp>
      <p:sp>
        <p:nvSpPr>
          <p:cNvPr id="4" name="Content Placeholder 3">
            <a:extLst>
              <a:ext uri="{FF2B5EF4-FFF2-40B4-BE49-F238E27FC236}">
                <a16:creationId xmlns="" xmlns:a16="http://schemas.microsoft.com/office/drawing/2014/main" id="{47FE3DA5-3943-46E3-AF33-DF5C862FDC1B}"/>
              </a:ext>
            </a:extLst>
          </p:cNvPr>
          <p:cNvSpPr>
            <a:spLocks noGrp="1"/>
          </p:cNvSpPr>
          <p:nvPr>
            <p:ph sz="quarter" idx="20"/>
          </p:nvPr>
        </p:nvSpPr>
        <p:spPr>
          <a:xfrm>
            <a:off x="1143000" y="1349800"/>
            <a:ext cx="10668000" cy="4572001"/>
          </a:xfrm>
        </p:spPr>
        <p:txBody>
          <a:bodyPr/>
          <a:lstStyle/>
          <a:p>
            <a:r>
              <a:rPr lang="en-US" sz="2167" dirty="0"/>
              <a:t>Can customers be recruited in sufficient numbers to achieve more significant peak demand offsets and renewable integration cost benefits? </a:t>
            </a:r>
          </a:p>
          <a:p>
            <a:r>
              <a:rPr lang="en-US" sz="2167" dirty="0"/>
              <a:t>Forecast ultimate penetration and time periods to achieve them? </a:t>
            </a:r>
          </a:p>
          <a:p>
            <a:r>
              <a:rPr lang="en-US" sz="2167" dirty="0"/>
              <a:t>Will customers who sign up for DLC programs accept it being dispatched with the frequency and duration needed to achieve substantial reductions in peak loads for the system as a whole or local T&amp;D systems? </a:t>
            </a:r>
          </a:p>
          <a:p>
            <a:r>
              <a:rPr lang="en-US" sz="2167" dirty="0"/>
              <a:t>Do pricing-based programs mitigate mandatory dispatch issues for consumers? </a:t>
            </a:r>
          </a:p>
          <a:p>
            <a:r>
              <a:rPr lang="en-US" sz="2167" dirty="0"/>
              <a:t>Do portfolios of DR offerings increase recruiting? </a:t>
            </a:r>
          </a:p>
          <a:p>
            <a:r>
              <a:rPr lang="en-US" sz="2167" dirty="0"/>
              <a:t>How much more cost effective is DR, and what level of increased penetration rate can be achieved, by programs targeting new buildings?</a:t>
            </a:r>
          </a:p>
          <a:p>
            <a:r>
              <a:rPr lang="en-US" sz="2167" dirty="0"/>
              <a:t>Replacement programs, working with supply chain partners. </a:t>
            </a:r>
          </a:p>
          <a:p>
            <a:r>
              <a:rPr lang="en-US" sz="2167" dirty="0"/>
              <a:t>Regional branding program. </a:t>
            </a:r>
          </a:p>
          <a:p>
            <a:r>
              <a:rPr lang="en-US" sz="2167" dirty="0"/>
              <a:t>Joint EE/DR programs. </a:t>
            </a:r>
          </a:p>
          <a:p>
            <a:r>
              <a:rPr lang="en-US" sz="2167" dirty="0"/>
              <a:t>Determine the level of customer service staff and program operating staff needed? </a:t>
            </a:r>
          </a:p>
          <a:p>
            <a:endParaRPr lang="en-US" sz="2000" dirty="0"/>
          </a:p>
        </p:txBody>
      </p:sp>
    </p:spTree>
    <p:extLst>
      <p:ext uri="{BB962C8B-B14F-4D97-AF65-F5344CB8AC3E}">
        <p14:creationId xmlns:p14="http://schemas.microsoft.com/office/powerpoint/2010/main" val="98414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1CD3B35-1689-4B40-8CCE-E8DDE21C0E9E}"/>
              </a:ext>
            </a:extLst>
          </p:cNvPr>
          <p:cNvSpPr>
            <a:spLocks noGrp="1"/>
          </p:cNvSpPr>
          <p:nvPr>
            <p:ph type="sldNum" sz="quarter" idx="12"/>
          </p:nvPr>
        </p:nvSpPr>
        <p:spPr/>
        <p:txBody>
          <a:bodyPr/>
          <a:lstStyle/>
          <a:p>
            <a:fld id="{FE7A4BB3-E848-5A44-82DF-322201952CD8}" type="slidenum">
              <a:rPr lang="en-US" smtClean="0"/>
              <a:pPr/>
              <a:t>76</a:t>
            </a:fld>
            <a:endParaRPr lang="en-US" dirty="0"/>
          </a:p>
        </p:txBody>
      </p:sp>
      <p:pic>
        <p:nvPicPr>
          <p:cNvPr id="3" name="Picture 2">
            <a:extLst>
              <a:ext uri="{FF2B5EF4-FFF2-40B4-BE49-F238E27FC236}">
                <a16:creationId xmlns="" xmlns:a16="http://schemas.microsoft.com/office/drawing/2014/main" id="{F9EAE92E-BA8A-4C24-A1BC-1614F0CCF8EB}"/>
              </a:ext>
            </a:extLst>
          </p:cNvPr>
          <p:cNvPicPr>
            <a:picLocks noChangeAspect="1"/>
          </p:cNvPicPr>
          <p:nvPr/>
        </p:nvPicPr>
        <p:blipFill>
          <a:blip r:embed="rId2"/>
          <a:stretch>
            <a:fillRect/>
          </a:stretch>
        </p:blipFill>
        <p:spPr>
          <a:xfrm>
            <a:off x="2286069" y="95250"/>
            <a:ext cx="9564688" cy="6762750"/>
          </a:xfrm>
          <a:prstGeom prst="rect">
            <a:avLst/>
          </a:prstGeom>
        </p:spPr>
      </p:pic>
      <p:sp>
        <p:nvSpPr>
          <p:cNvPr id="4" name="TextBox 3">
            <a:extLst>
              <a:ext uri="{FF2B5EF4-FFF2-40B4-BE49-F238E27FC236}">
                <a16:creationId xmlns="" xmlns:a16="http://schemas.microsoft.com/office/drawing/2014/main" id="{E187A312-A19A-4DF6-B2B7-F139A392CC64}"/>
              </a:ext>
            </a:extLst>
          </p:cNvPr>
          <p:cNvSpPr txBox="1"/>
          <p:nvPr/>
        </p:nvSpPr>
        <p:spPr>
          <a:xfrm>
            <a:off x="2658342" y="6335936"/>
            <a:ext cx="5448928" cy="297454"/>
          </a:xfrm>
          <a:prstGeom prst="rect">
            <a:avLst/>
          </a:prstGeom>
          <a:noFill/>
        </p:spPr>
        <p:txBody>
          <a:bodyPr wrap="none" rtlCol="0">
            <a:spAutoFit/>
          </a:bodyPr>
          <a:lstStyle/>
          <a:p>
            <a:pPr defTabSz="914363"/>
            <a:r>
              <a:rPr lang="en-US" sz="1333" dirty="0">
                <a:solidFill>
                  <a:srgbClr val="616265"/>
                </a:solidFill>
              </a:rPr>
              <a:t>From PGE 2019 </a:t>
            </a:r>
            <a:r>
              <a:rPr lang="en-US" sz="1333" dirty="0">
                <a:solidFill>
                  <a:srgbClr val="616265"/>
                </a:solidFill>
                <a:hlinkClick r:id="rId3"/>
              </a:rPr>
              <a:t>Smart Grid Report Update to Oregon PUC </a:t>
            </a:r>
            <a:r>
              <a:rPr lang="en-US" sz="1333" dirty="0">
                <a:solidFill>
                  <a:srgbClr val="616265"/>
                </a:solidFill>
              </a:rPr>
              <a:t>July 2019</a:t>
            </a:r>
          </a:p>
        </p:txBody>
      </p:sp>
    </p:spTree>
    <p:extLst>
      <p:ext uri="{BB962C8B-B14F-4D97-AF65-F5344CB8AC3E}">
        <p14:creationId xmlns:p14="http://schemas.microsoft.com/office/powerpoint/2010/main" val="30850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0E3F97-95B4-4714-9206-AB06E38CD4E6}"/>
              </a:ext>
            </a:extLst>
          </p:cNvPr>
          <p:cNvSpPr>
            <a:spLocks noGrp="1"/>
          </p:cNvSpPr>
          <p:nvPr>
            <p:ph type="sldNum" sz="quarter" idx="12"/>
          </p:nvPr>
        </p:nvSpPr>
        <p:spPr/>
        <p:txBody>
          <a:bodyPr/>
          <a:lstStyle/>
          <a:p>
            <a:fld id="{FE7A4BB3-E848-5A44-82DF-322201952CD8}" type="slidenum">
              <a:rPr lang="en-US" smtClean="0"/>
              <a:pPr/>
              <a:t>77</a:t>
            </a:fld>
            <a:endParaRPr lang="en-US" dirty="0"/>
          </a:p>
        </p:txBody>
      </p:sp>
      <p:sp>
        <p:nvSpPr>
          <p:cNvPr id="3" name="Title 2">
            <a:extLst>
              <a:ext uri="{FF2B5EF4-FFF2-40B4-BE49-F238E27FC236}">
                <a16:creationId xmlns="" xmlns:a16="http://schemas.microsoft.com/office/drawing/2014/main" id="{1BE3C061-79CC-4561-978C-57D512CC293F}"/>
              </a:ext>
            </a:extLst>
          </p:cNvPr>
          <p:cNvSpPr>
            <a:spLocks noGrp="1"/>
          </p:cNvSpPr>
          <p:nvPr>
            <p:ph type="title"/>
          </p:nvPr>
        </p:nvSpPr>
        <p:spPr>
          <a:xfrm>
            <a:off x="2667000" y="225779"/>
            <a:ext cx="9144000" cy="692798"/>
          </a:xfrm>
        </p:spPr>
        <p:txBody>
          <a:bodyPr/>
          <a:lstStyle/>
          <a:p>
            <a:r>
              <a:rPr lang="en-US" sz="3333" dirty="0"/>
              <a:t>Portland General Electric DR Test Bed</a:t>
            </a:r>
          </a:p>
        </p:txBody>
      </p:sp>
      <p:sp>
        <p:nvSpPr>
          <p:cNvPr id="4" name="Content Placeholder 3">
            <a:extLst>
              <a:ext uri="{FF2B5EF4-FFF2-40B4-BE49-F238E27FC236}">
                <a16:creationId xmlns="" xmlns:a16="http://schemas.microsoft.com/office/drawing/2014/main" id="{921D4200-609D-4952-93DE-33540E8DDBB9}"/>
              </a:ext>
            </a:extLst>
          </p:cNvPr>
          <p:cNvSpPr>
            <a:spLocks noGrp="1"/>
          </p:cNvSpPr>
          <p:nvPr>
            <p:ph sz="quarter" idx="20"/>
          </p:nvPr>
        </p:nvSpPr>
        <p:spPr>
          <a:xfrm>
            <a:off x="1066982" y="1411788"/>
            <a:ext cx="10668000" cy="4572001"/>
          </a:xfrm>
        </p:spPr>
        <p:txBody>
          <a:bodyPr/>
          <a:lstStyle/>
          <a:p>
            <a:r>
              <a:rPr lang="en-US" dirty="0"/>
              <a:t>2.5 year pilot; $5.9 million; funded through deferral and R&amp;D funds  </a:t>
            </a:r>
          </a:p>
          <a:p>
            <a:r>
              <a:rPr lang="en-US" dirty="0"/>
              <a:t>Program is evolving from behavioral demand response of Peak Time Rebate (PTR) to direct load control (DLC) </a:t>
            </a:r>
          </a:p>
          <a:p>
            <a:r>
              <a:rPr lang="en-US" dirty="0"/>
              <a:t>Opt-Out Peak-Time Rebate – 16,000 participants; ~3% </a:t>
            </a:r>
            <a:r>
              <a:rPr lang="en-US" dirty="0" err="1"/>
              <a:t>unenrollments</a:t>
            </a:r>
            <a:endParaRPr lang="en-US" dirty="0"/>
          </a:p>
          <a:p>
            <a:r>
              <a:rPr lang="en-US" dirty="0"/>
              <a:t>Optional Direct Load Control offerings</a:t>
            </a:r>
          </a:p>
          <a:p>
            <a:pPr lvl="1"/>
            <a:r>
              <a:rPr lang="en-US" dirty="0"/>
              <a:t>Heat pump water heater control research, testing customer-hosted Wi-Fi, cellular LTE, and radio frequency mesh network;  </a:t>
            </a:r>
          </a:p>
          <a:p>
            <a:pPr lvl="1"/>
            <a:r>
              <a:rPr lang="en-US" dirty="0"/>
              <a:t>Ductless mini-split controls, in collaboration with the Energy Trust to better understand how energy efficiency and demand response can be “stacked”  </a:t>
            </a:r>
          </a:p>
          <a:p>
            <a:pPr lvl="1"/>
            <a:r>
              <a:rPr lang="en-US" dirty="0"/>
              <a:t>A solar smart inverter for flexible grid services</a:t>
            </a:r>
          </a:p>
          <a:p>
            <a:pPr lvl="1"/>
            <a:r>
              <a:rPr lang="en-US" dirty="0"/>
              <a:t>EV chargers</a:t>
            </a:r>
          </a:p>
          <a:p>
            <a:pPr lvl="1"/>
            <a:r>
              <a:rPr lang="en-US" dirty="0"/>
              <a:t>A “whole house” bring your own device pilot where customers may enroll and manage multiple appliances with one platform. </a:t>
            </a:r>
          </a:p>
          <a:p>
            <a:r>
              <a:rPr lang="en-US" dirty="0"/>
              <a:t>Testing recruitment messaging:</a:t>
            </a:r>
          </a:p>
          <a:p>
            <a:pPr lvl="1"/>
            <a:r>
              <a:rPr lang="en-US" dirty="0"/>
              <a:t>Monetary, giving back, carbon, renewable energy</a:t>
            </a:r>
          </a:p>
          <a:p>
            <a:endParaRPr lang="en-US" dirty="0"/>
          </a:p>
        </p:txBody>
      </p:sp>
    </p:spTree>
    <p:extLst>
      <p:ext uri="{BB962C8B-B14F-4D97-AF65-F5344CB8AC3E}">
        <p14:creationId xmlns:p14="http://schemas.microsoft.com/office/powerpoint/2010/main" val="37993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97DDDE-D685-4D90-9237-9F9394A18872}"/>
              </a:ext>
            </a:extLst>
          </p:cNvPr>
          <p:cNvSpPr>
            <a:spLocks noGrp="1"/>
          </p:cNvSpPr>
          <p:nvPr>
            <p:ph type="sldNum" sz="quarter" idx="12"/>
          </p:nvPr>
        </p:nvSpPr>
        <p:spPr/>
        <p:txBody>
          <a:bodyPr/>
          <a:lstStyle/>
          <a:p>
            <a:fld id="{FE7A4BB3-E848-5A44-82DF-322201952CD8}" type="slidenum">
              <a:rPr lang="en-US" smtClean="0"/>
              <a:pPr/>
              <a:t>78</a:t>
            </a:fld>
            <a:endParaRPr lang="en-US" dirty="0"/>
          </a:p>
        </p:txBody>
      </p:sp>
      <p:sp>
        <p:nvSpPr>
          <p:cNvPr id="3" name="Title 2">
            <a:extLst>
              <a:ext uri="{FF2B5EF4-FFF2-40B4-BE49-F238E27FC236}">
                <a16:creationId xmlns="" xmlns:a16="http://schemas.microsoft.com/office/drawing/2014/main" id="{73E56BE0-2B91-48AC-B3C3-B3AD9B3FC100}"/>
              </a:ext>
            </a:extLst>
          </p:cNvPr>
          <p:cNvSpPr>
            <a:spLocks noGrp="1"/>
          </p:cNvSpPr>
          <p:nvPr>
            <p:ph type="title"/>
          </p:nvPr>
        </p:nvSpPr>
        <p:spPr>
          <a:xfrm>
            <a:off x="2667000" y="100518"/>
            <a:ext cx="9144000" cy="1092483"/>
          </a:xfrm>
        </p:spPr>
        <p:txBody>
          <a:bodyPr/>
          <a:lstStyle/>
          <a:p>
            <a:r>
              <a:rPr lang="en-US" sz="3333" dirty="0"/>
              <a:t>Other Considerations for the NW</a:t>
            </a:r>
          </a:p>
        </p:txBody>
      </p:sp>
      <p:sp>
        <p:nvSpPr>
          <p:cNvPr id="4" name="Content Placeholder 3">
            <a:extLst>
              <a:ext uri="{FF2B5EF4-FFF2-40B4-BE49-F238E27FC236}">
                <a16:creationId xmlns="" xmlns:a16="http://schemas.microsoft.com/office/drawing/2014/main" id="{39E1003E-33CA-4A11-BDD9-A4B07AC99400}"/>
              </a:ext>
            </a:extLst>
          </p:cNvPr>
          <p:cNvSpPr>
            <a:spLocks noGrp="1"/>
          </p:cNvSpPr>
          <p:nvPr>
            <p:ph sz="quarter" idx="20"/>
          </p:nvPr>
        </p:nvSpPr>
        <p:spPr>
          <a:xfrm>
            <a:off x="1049054" y="1495713"/>
            <a:ext cx="4347575" cy="4572001"/>
          </a:xfrm>
        </p:spPr>
        <p:txBody>
          <a:bodyPr/>
          <a:lstStyle/>
          <a:p>
            <a:r>
              <a:rPr lang="en-US" dirty="0"/>
              <a:t>Peak concerns in the Northwest aren’t the same as peak issues in other systems because of the hydro system </a:t>
            </a:r>
          </a:p>
          <a:p>
            <a:r>
              <a:rPr lang="en-US" dirty="0"/>
              <a:t>Northwest peaks may last 3-5 consecutive days and occur every five years; not typical hot or cold weather annual “needle peaks”</a:t>
            </a:r>
          </a:p>
          <a:p>
            <a:r>
              <a:rPr lang="en-US" dirty="0"/>
              <a:t>Northwest peaks stem from extreme weather/demand during a low water year at a time when reservoirs are filling slowly (can be summer or winter)</a:t>
            </a:r>
          </a:p>
          <a:p>
            <a:endParaRPr lang="en-US" dirty="0"/>
          </a:p>
        </p:txBody>
      </p:sp>
      <p:pic>
        <p:nvPicPr>
          <p:cNvPr id="1026" name="Picture 2" descr="Building Grand Coulee Dam">
            <a:extLst>
              <a:ext uri="{FF2B5EF4-FFF2-40B4-BE49-F238E27FC236}">
                <a16:creationId xmlns="" xmlns:a16="http://schemas.microsoft.com/office/drawing/2014/main" id="{7676F508-B6FB-45A4-B96B-0BA62A7CC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878" y="1332238"/>
            <a:ext cx="6354535" cy="5144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C1695CEC-30F7-4766-8A5C-30B6551E211A}"/>
              </a:ext>
            </a:extLst>
          </p:cNvPr>
          <p:cNvSpPr txBox="1"/>
          <p:nvPr/>
        </p:nvSpPr>
        <p:spPr>
          <a:xfrm>
            <a:off x="5590879" y="6504057"/>
            <a:ext cx="3501280" cy="271934"/>
          </a:xfrm>
          <a:prstGeom prst="rect">
            <a:avLst/>
          </a:prstGeom>
          <a:noFill/>
        </p:spPr>
        <p:txBody>
          <a:bodyPr wrap="none" rtlCol="0">
            <a:spAutoFit/>
          </a:bodyPr>
          <a:lstStyle/>
          <a:p>
            <a:pPr defTabSz="914363"/>
            <a:r>
              <a:rPr lang="en-US" sz="1167">
                <a:solidFill>
                  <a:srgbClr val="616265"/>
                </a:solidFill>
              </a:rPr>
              <a:t>Library of Congress/Corbis/VCG via Getty Images</a:t>
            </a:r>
            <a:endParaRPr lang="en-US" sz="1167" dirty="0">
              <a:solidFill>
                <a:srgbClr val="616265"/>
              </a:solidFill>
            </a:endParaRPr>
          </a:p>
        </p:txBody>
      </p:sp>
    </p:spTree>
    <p:extLst>
      <p:ext uri="{BB962C8B-B14F-4D97-AF65-F5344CB8AC3E}">
        <p14:creationId xmlns:p14="http://schemas.microsoft.com/office/powerpoint/2010/main" val="13307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997DDDE-D685-4D90-9237-9F9394A18872}"/>
              </a:ext>
            </a:extLst>
          </p:cNvPr>
          <p:cNvSpPr>
            <a:spLocks noGrp="1"/>
          </p:cNvSpPr>
          <p:nvPr>
            <p:ph type="sldNum" sz="quarter" idx="12"/>
          </p:nvPr>
        </p:nvSpPr>
        <p:spPr/>
        <p:txBody>
          <a:bodyPr/>
          <a:lstStyle/>
          <a:p>
            <a:fld id="{FE7A4BB3-E848-5A44-82DF-322201952CD8}" type="slidenum">
              <a:rPr lang="en-US" smtClean="0"/>
              <a:pPr/>
              <a:t>79</a:t>
            </a:fld>
            <a:endParaRPr lang="en-US" dirty="0"/>
          </a:p>
        </p:txBody>
      </p:sp>
      <p:sp>
        <p:nvSpPr>
          <p:cNvPr id="3" name="Title 2">
            <a:extLst>
              <a:ext uri="{FF2B5EF4-FFF2-40B4-BE49-F238E27FC236}">
                <a16:creationId xmlns="" xmlns:a16="http://schemas.microsoft.com/office/drawing/2014/main" id="{73E56BE0-2B91-48AC-B3C3-B3AD9B3FC100}"/>
              </a:ext>
            </a:extLst>
          </p:cNvPr>
          <p:cNvSpPr>
            <a:spLocks noGrp="1"/>
          </p:cNvSpPr>
          <p:nvPr>
            <p:ph type="title"/>
          </p:nvPr>
        </p:nvSpPr>
        <p:spPr>
          <a:xfrm>
            <a:off x="2667000" y="100518"/>
            <a:ext cx="9144000" cy="1092483"/>
          </a:xfrm>
        </p:spPr>
        <p:txBody>
          <a:bodyPr/>
          <a:lstStyle/>
          <a:p>
            <a:r>
              <a:rPr lang="en-US" sz="3333" dirty="0"/>
              <a:t>Other Considerations for the NW, cont.</a:t>
            </a:r>
          </a:p>
        </p:txBody>
      </p:sp>
      <p:sp>
        <p:nvSpPr>
          <p:cNvPr id="4" name="Content Placeholder 3">
            <a:extLst>
              <a:ext uri="{FF2B5EF4-FFF2-40B4-BE49-F238E27FC236}">
                <a16:creationId xmlns="" xmlns:a16="http://schemas.microsoft.com/office/drawing/2014/main" id="{39E1003E-33CA-4A11-BDD9-A4B07AC99400}"/>
              </a:ext>
            </a:extLst>
          </p:cNvPr>
          <p:cNvSpPr>
            <a:spLocks noGrp="1"/>
          </p:cNvSpPr>
          <p:nvPr>
            <p:ph sz="quarter" idx="20"/>
          </p:nvPr>
        </p:nvSpPr>
        <p:spPr>
          <a:xfrm>
            <a:off x="1143000" y="1549000"/>
            <a:ext cx="10668000" cy="4572001"/>
          </a:xfrm>
        </p:spPr>
        <p:txBody>
          <a:bodyPr/>
          <a:lstStyle/>
          <a:p>
            <a:r>
              <a:rPr lang="en-US" dirty="0"/>
              <a:t>What does this mean for demand response potential studies and programs? </a:t>
            </a:r>
          </a:p>
          <a:p>
            <a:r>
              <a:rPr lang="en-US" dirty="0"/>
              <a:t>Each utility is unique; Understanding the exact nature of a utility’s peak problem will help define the type of DR that can help solve it</a:t>
            </a:r>
          </a:p>
          <a:p>
            <a:r>
              <a:rPr lang="en-US" dirty="0"/>
              <a:t>Individual utilities need to look at nature of their particular peak(s) of concern </a:t>
            </a:r>
          </a:p>
          <a:p>
            <a:r>
              <a:rPr lang="en-US" dirty="0"/>
              <a:t>Key question for utilities to ask: </a:t>
            </a:r>
            <a:r>
              <a:rPr lang="en-US" b="1" dirty="0"/>
              <a:t>What is the specific problem I am trying to solve with my DR? </a:t>
            </a:r>
          </a:p>
          <a:p>
            <a:pPr lvl="1"/>
            <a:r>
              <a:rPr lang="en-US" dirty="0"/>
              <a:t>Identify where peak problems are and how long they last</a:t>
            </a:r>
          </a:p>
          <a:p>
            <a:pPr lvl="1"/>
            <a:r>
              <a:rPr lang="en-US" dirty="0"/>
              <a:t>Identify exactly why are they short? (hydro, forced outages, natural gas storage)</a:t>
            </a:r>
            <a:endParaRPr lang="en-US" u="sng" dirty="0"/>
          </a:p>
          <a:p>
            <a:r>
              <a:rPr lang="en-US" dirty="0"/>
              <a:t>To identify peak issues, need models that run hourly and chronologically</a:t>
            </a:r>
          </a:p>
          <a:p>
            <a:r>
              <a:rPr lang="en-US" dirty="0"/>
              <a:t>In modeling, need to evaluate water and weather stochastically</a:t>
            </a:r>
          </a:p>
          <a:p>
            <a:r>
              <a:rPr lang="en-US" dirty="0"/>
              <a:t>Deterministic models will not reveal the need and potential value of DR</a:t>
            </a:r>
          </a:p>
          <a:p>
            <a:r>
              <a:rPr lang="en-US" dirty="0"/>
              <a:t>Typical consultant studies may not pick up the nuance of NW peak needs and opportunities if methodology used elsewhere is simply replicated</a:t>
            </a:r>
          </a:p>
          <a:p>
            <a:endParaRPr lang="en-US" dirty="0"/>
          </a:p>
        </p:txBody>
      </p:sp>
    </p:spTree>
    <p:extLst>
      <p:ext uri="{BB962C8B-B14F-4D97-AF65-F5344CB8AC3E}">
        <p14:creationId xmlns:p14="http://schemas.microsoft.com/office/powerpoint/2010/main" val="155701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55909" y="1951481"/>
            <a:ext cx="5280185" cy="3824760"/>
          </a:xfrm>
          <a:prstGeom prst="rect">
            <a:avLst/>
          </a:prstGeom>
        </p:spPr>
      </p:pic>
      <p:sp>
        <p:nvSpPr>
          <p:cNvPr id="2" name="Title 1"/>
          <p:cNvSpPr>
            <a:spLocks noGrp="1"/>
          </p:cNvSpPr>
          <p:nvPr>
            <p:ph type="title"/>
          </p:nvPr>
        </p:nvSpPr>
        <p:spPr/>
        <p:txBody>
          <a:bodyPr/>
          <a:lstStyle/>
          <a:p>
            <a:r>
              <a:rPr lang="en-GB" dirty="0" smtClean="0"/>
              <a:t>You can’t spell “DER” without “DR”</a:t>
            </a:r>
            <a:endParaRPr lang="en-US" dirty="0"/>
          </a:p>
        </p:txBody>
      </p:sp>
      <p:sp>
        <p:nvSpPr>
          <p:cNvPr id="3" name="Text Placeholder 2"/>
          <p:cNvSpPr>
            <a:spLocks noGrp="1"/>
          </p:cNvSpPr>
          <p:nvPr>
            <p:ph type="body" sz="quarter" idx="14"/>
          </p:nvPr>
        </p:nvSpPr>
        <p:spPr>
          <a:xfrm>
            <a:off x="1856509" y="1273486"/>
            <a:ext cx="8348443" cy="614038"/>
          </a:xfrm>
        </p:spPr>
        <p:txBody>
          <a:bodyPr/>
          <a:lstStyle/>
          <a:p>
            <a:r>
              <a:rPr lang="en-GB" dirty="0" smtClean="0"/>
              <a:t>DR is the largest distributed energy resource (DER) in the U.S.</a:t>
            </a:r>
            <a:endParaRPr lang="en-US" dirty="0"/>
          </a:p>
        </p:txBody>
      </p:sp>
      <p:sp>
        <p:nvSpPr>
          <p:cNvPr id="5" name="TextBox 4"/>
          <p:cNvSpPr txBox="1"/>
          <p:nvPr/>
        </p:nvSpPr>
        <p:spPr>
          <a:xfrm>
            <a:off x="3511412" y="1822078"/>
            <a:ext cx="5169179" cy="400110"/>
          </a:xfrm>
          <a:prstGeom prst="rect">
            <a:avLst/>
          </a:prstGeom>
          <a:noFill/>
        </p:spPr>
        <p:txBody>
          <a:bodyPr wrap="square" rtlCol="0">
            <a:spAutoFit/>
          </a:bodyPr>
          <a:lstStyle/>
          <a:p>
            <a:pPr algn="ctr"/>
            <a:r>
              <a:rPr lang="en-GB" sz="2000" b="1" dirty="0">
                <a:solidFill>
                  <a:srgbClr val="00467F"/>
                </a:solidFill>
              </a:rPr>
              <a:t>Total U.S. Installed Capacity (GW)</a:t>
            </a:r>
            <a:endParaRPr lang="en-US" sz="2000" b="1" dirty="0">
              <a:solidFill>
                <a:srgbClr val="00467F"/>
              </a:solidFill>
            </a:endParaRPr>
          </a:p>
        </p:txBody>
      </p:sp>
      <p:sp>
        <p:nvSpPr>
          <p:cNvPr id="6" name="TextBox 5"/>
          <p:cNvSpPr txBox="1"/>
          <p:nvPr/>
        </p:nvSpPr>
        <p:spPr>
          <a:xfrm>
            <a:off x="1975352" y="5927218"/>
            <a:ext cx="8354320" cy="646331"/>
          </a:xfrm>
          <a:prstGeom prst="rect">
            <a:avLst/>
          </a:prstGeom>
          <a:noFill/>
        </p:spPr>
        <p:txBody>
          <a:bodyPr wrap="square" rtlCol="0">
            <a:spAutoFit/>
          </a:bodyPr>
          <a:lstStyle/>
          <a:p>
            <a:r>
              <a:rPr lang="en-GB" sz="900" dirty="0">
                <a:solidFill>
                  <a:srgbClr val="302F35"/>
                </a:solidFill>
              </a:rPr>
              <a:t>Notes:</a:t>
            </a:r>
          </a:p>
          <a:p>
            <a:r>
              <a:rPr lang="en-GB" sz="900" dirty="0">
                <a:solidFill>
                  <a:srgbClr val="302F35"/>
                </a:solidFill>
              </a:rPr>
              <a:t>EV charging demand assumes 6 kW charging demand per EV, does not account for coincidence of charging patterns. Rooftop solar PV estimate is installed capacity, does not account for derated availability during peak. Existing DR is the sum of retail DR from 2017 EIA-861 and wholesale DR from 2018 FERC Assessment of Demand Response and Advanced Metering; values are not modified to account for possible double-counting between wholesale and retail DR.</a:t>
            </a:r>
            <a:endParaRPr lang="en-US" sz="900" dirty="0">
              <a:solidFill>
                <a:srgbClr val="302F35"/>
              </a:solidFill>
            </a:endParaRPr>
          </a:p>
        </p:txBody>
      </p:sp>
    </p:spTree>
    <p:extLst>
      <p:ext uri="{BB962C8B-B14F-4D97-AF65-F5344CB8AC3E}">
        <p14:creationId xmlns:p14="http://schemas.microsoft.com/office/powerpoint/2010/main" val="38590431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C0F851F-31DA-40A3-BD8E-70F6FEB1DCC3}"/>
              </a:ext>
            </a:extLst>
          </p:cNvPr>
          <p:cNvSpPr>
            <a:spLocks noGrp="1"/>
          </p:cNvSpPr>
          <p:nvPr>
            <p:ph type="sldNum" sz="quarter" idx="12"/>
          </p:nvPr>
        </p:nvSpPr>
        <p:spPr/>
        <p:txBody>
          <a:bodyPr/>
          <a:lstStyle/>
          <a:p>
            <a:fld id="{FE7A4BB3-E848-5A44-82DF-322201952CD8}" type="slidenum">
              <a:rPr lang="en-US" smtClean="0"/>
              <a:pPr/>
              <a:t>80</a:t>
            </a:fld>
            <a:endParaRPr lang="en-US" dirty="0"/>
          </a:p>
        </p:txBody>
      </p:sp>
      <p:sp>
        <p:nvSpPr>
          <p:cNvPr id="3" name="Title 2">
            <a:extLst>
              <a:ext uri="{FF2B5EF4-FFF2-40B4-BE49-F238E27FC236}">
                <a16:creationId xmlns="" xmlns:a16="http://schemas.microsoft.com/office/drawing/2014/main" id="{8DC6BBB3-1CD7-4A2E-A691-8986B890722E}"/>
              </a:ext>
            </a:extLst>
          </p:cNvPr>
          <p:cNvSpPr>
            <a:spLocks noGrp="1"/>
          </p:cNvSpPr>
          <p:nvPr>
            <p:ph type="title"/>
          </p:nvPr>
        </p:nvSpPr>
        <p:spPr>
          <a:xfrm>
            <a:off x="2667000" y="225778"/>
            <a:ext cx="9144000" cy="898015"/>
          </a:xfrm>
        </p:spPr>
        <p:txBody>
          <a:bodyPr/>
          <a:lstStyle/>
          <a:p>
            <a:r>
              <a:rPr lang="en-US" sz="3333" dirty="0"/>
              <a:t>Insurance Perspective</a:t>
            </a:r>
          </a:p>
        </p:txBody>
      </p:sp>
      <p:sp>
        <p:nvSpPr>
          <p:cNvPr id="4" name="Content Placeholder 3">
            <a:extLst>
              <a:ext uri="{FF2B5EF4-FFF2-40B4-BE49-F238E27FC236}">
                <a16:creationId xmlns="" xmlns:a16="http://schemas.microsoft.com/office/drawing/2014/main" id="{6A2D76E5-ACE0-4192-AACC-FEFEFECADDDC}"/>
              </a:ext>
            </a:extLst>
          </p:cNvPr>
          <p:cNvSpPr>
            <a:spLocks noGrp="1"/>
          </p:cNvSpPr>
          <p:nvPr>
            <p:ph sz="quarter" idx="20"/>
          </p:nvPr>
        </p:nvSpPr>
        <p:spPr>
          <a:xfrm>
            <a:off x="1143000" y="1514396"/>
            <a:ext cx="10668000" cy="4572001"/>
          </a:xfrm>
        </p:spPr>
        <p:txBody>
          <a:bodyPr/>
          <a:lstStyle/>
          <a:p>
            <a:r>
              <a:rPr lang="en-US" sz="2400" dirty="0"/>
              <a:t>In the Northwest Power and Conservation Council’s 7</a:t>
            </a:r>
            <a:r>
              <a:rPr lang="en-US" sz="2400" baseline="30000" dirty="0"/>
              <a:t>th</a:t>
            </a:r>
            <a:r>
              <a:rPr lang="en-US" sz="2400" dirty="0"/>
              <a:t> Power Plan, models selected DR almost as an </a:t>
            </a:r>
            <a:r>
              <a:rPr lang="en-US" sz="2400" b="1" dirty="0"/>
              <a:t>insurance product; </a:t>
            </a:r>
            <a:r>
              <a:rPr lang="en-US" sz="2400" dirty="0"/>
              <a:t>DR was deployed as if it were operating reserves in the model </a:t>
            </a:r>
          </a:p>
          <a:p>
            <a:r>
              <a:rPr lang="en-US" sz="2400" dirty="0"/>
              <a:t>The big risk in the NW is the </a:t>
            </a:r>
            <a:r>
              <a:rPr lang="en-US" sz="2400" b="1" dirty="0"/>
              <a:t>hydro risk</a:t>
            </a:r>
            <a:r>
              <a:rPr lang="en-US" sz="2400" dirty="0"/>
              <a:t>; in a bad hydro year, DR can help</a:t>
            </a:r>
          </a:p>
          <a:p>
            <a:r>
              <a:rPr lang="en-US" sz="2400" dirty="0"/>
              <a:t>The second worst hydro year on record was 2001, the year of the CA Energy Crisis; lack of available hydro was a major contributor to the crisis</a:t>
            </a:r>
          </a:p>
          <a:p>
            <a:r>
              <a:rPr lang="en-US" sz="2400" dirty="0"/>
              <a:t>In a bad hydro year with a forced outage and high load event, DR would be very valuable</a:t>
            </a:r>
          </a:p>
          <a:p>
            <a:pPr lvl="1"/>
            <a:r>
              <a:rPr lang="en-US" dirty="0"/>
              <a:t>This type of value is revealed through stochastics</a:t>
            </a:r>
          </a:p>
          <a:p>
            <a:r>
              <a:rPr lang="en-US" sz="2400" dirty="0"/>
              <a:t>Utilities and the WUTC could develop a consistent methodology that each utility could incorporate into their own models</a:t>
            </a:r>
          </a:p>
          <a:p>
            <a:r>
              <a:rPr lang="en-US" sz="2400" dirty="0"/>
              <a:t>For smaller utilities, a simplified approach could be established </a:t>
            </a:r>
          </a:p>
          <a:p>
            <a:endParaRPr lang="en-US" sz="2500" dirty="0"/>
          </a:p>
          <a:p>
            <a:endParaRPr lang="en-US" dirty="0"/>
          </a:p>
        </p:txBody>
      </p:sp>
    </p:spTree>
    <p:extLst>
      <p:ext uri="{BB962C8B-B14F-4D97-AF65-F5344CB8AC3E}">
        <p14:creationId xmlns:p14="http://schemas.microsoft.com/office/powerpoint/2010/main" val="23195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0B7DBF6-6CBA-4D0E-A796-7F6813D4EB99}"/>
              </a:ext>
            </a:extLst>
          </p:cNvPr>
          <p:cNvSpPr>
            <a:spLocks noGrp="1"/>
          </p:cNvSpPr>
          <p:nvPr>
            <p:ph type="sldNum" sz="quarter" idx="12"/>
          </p:nvPr>
        </p:nvSpPr>
        <p:spPr/>
        <p:txBody>
          <a:bodyPr/>
          <a:lstStyle/>
          <a:p>
            <a:fld id="{FE7A4BB3-E848-5A44-82DF-322201952CD8}" type="slidenum">
              <a:rPr lang="en-US" smtClean="0"/>
              <a:pPr/>
              <a:t>81</a:t>
            </a:fld>
            <a:endParaRPr lang="en-US" dirty="0"/>
          </a:p>
        </p:txBody>
      </p:sp>
      <p:sp>
        <p:nvSpPr>
          <p:cNvPr id="3" name="Title 2">
            <a:extLst>
              <a:ext uri="{FF2B5EF4-FFF2-40B4-BE49-F238E27FC236}">
                <a16:creationId xmlns="" xmlns:a16="http://schemas.microsoft.com/office/drawing/2014/main" id="{36B4C532-A00C-4299-8F52-A5400FEE2086}"/>
              </a:ext>
            </a:extLst>
          </p:cNvPr>
          <p:cNvSpPr>
            <a:spLocks noGrp="1"/>
          </p:cNvSpPr>
          <p:nvPr>
            <p:ph type="title"/>
          </p:nvPr>
        </p:nvSpPr>
        <p:spPr>
          <a:xfrm>
            <a:off x="2667000" y="225779"/>
            <a:ext cx="9144000" cy="816958"/>
          </a:xfrm>
        </p:spPr>
        <p:txBody>
          <a:bodyPr/>
          <a:lstStyle/>
          <a:p>
            <a:r>
              <a:rPr lang="en-US" sz="3333" dirty="0"/>
              <a:t>DR and Markets</a:t>
            </a:r>
          </a:p>
        </p:txBody>
      </p:sp>
      <p:sp>
        <p:nvSpPr>
          <p:cNvPr id="4" name="Content Placeholder 3">
            <a:extLst>
              <a:ext uri="{FF2B5EF4-FFF2-40B4-BE49-F238E27FC236}">
                <a16:creationId xmlns="" xmlns:a16="http://schemas.microsoft.com/office/drawing/2014/main" id="{C62490E8-739A-4C25-A240-2C5C7F82B7C0}"/>
              </a:ext>
            </a:extLst>
          </p:cNvPr>
          <p:cNvSpPr>
            <a:spLocks noGrp="1"/>
          </p:cNvSpPr>
          <p:nvPr>
            <p:ph sz="quarter" idx="20"/>
          </p:nvPr>
        </p:nvSpPr>
        <p:spPr>
          <a:xfrm>
            <a:off x="1143000" y="1447130"/>
            <a:ext cx="10668000" cy="4572001"/>
          </a:xfrm>
        </p:spPr>
        <p:txBody>
          <a:bodyPr/>
          <a:lstStyle/>
          <a:p>
            <a:r>
              <a:rPr lang="en-US" dirty="0"/>
              <a:t>Some utilities don’t need capacity now – hard to justify spending $$ on DR</a:t>
            </a:r>
          </a:p>
          <a:p>
            <a:r>
              <a:rPr lang="en-US" dirty="0"/>
              <a:t>Explore opportunities for DR to be offered in a market between IOUs</a:t>
            </a:r>
          </a:p>
          <a:p>
            <a:r>
              <a:rPr lang="en-US" dirty="0"/>
              <a:t>What about using DR to free up generation that could be bid into the EIM? </a:t>
            </a:r>
          </a:p>
          <a:p>
            <a:r>
              <a:rPr lang="en-US" dirty="0"/>
              <a:t>What about DR opportunities in resilience hubs and </a:t>
            </a:r>
            <a:r>
              <a:rPr lang="en-US" dirty="0" err="1"/>
              <a:t>ecodistricts</a:t>
            </a:r>
            <a:r>
              <a:rPr lang="en-US" dirty="0"/>
              <a:t>?</a:t>
            </a:r>
          </a:p>
          <a:p>
            <a:r>
              <a:rPr lang="en-US" b="1" dirty="0"/>
              <a:t>Meanwhile, you have that DR resource that one day you really need!</a:t>
            </a:r>
          </a:p>
          <a:p>
            <a:r>
              <a:rPr lang="en-US" dirty="0"/>
              <a:t>While DR is relatively new in the Northwest, that’s not the case everywhere.</a:t>
            </a:r>
          </a:p>
          <a:p>
            <a:pPr lvl="1"/>
            <a:r>
              <a:rPr lang="en-US" sz="2167" dirty="0"/>
              <a:t>Large DR programs bid into PJM and New England ISO forward capacity markets</a:t>
            </a:r>
          </a:p>
          <a:p>
            <a:pPr lvl="1"/>
            <a:r>
              <a:rPr lang="en-US" sz="2167" dirty="0"/>
              <a:t>At times, upwards of 70% of market is being met by DR</a:t>
            </a:r>
          </a:p>
          <a:p>
            <a:pPr lvl="1"/>
            <a:r>
              <a:rPr lang="en-US" sz="2167" dirty="0"/>
              <a:t>Verification requirements exist</a:t>
            </a:r>
          </a:p>
          <a:p>
            <a:r>
              <a:rPr lang="en-US" dirty="0"/>
              <a:t>Day-ahead notification products are cheaper than 15-minute, hour-ahead or real-time products; in planning and procurement, utilities should consider the right product to get the job done at least cost</a:t>
            </a:r>
          </a:p>
        </p:txBody>
      </p:sp>
    </p:spTree>
    <p:extLst>
      <p:ext uri="{BB962C8B-B14F-4D97-AF65-F5344CB8AC3E}">
        <p14:creationId xmlns:p14="http://schemas.microsoft.com/office/powerpoint/2010/main" val="20685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094C1FA-368F-48CF-92D8-7428C09A7FC1}"/>
              </a:ext>
            </a:extLst>
          </p:cNvPr>
          <p:cNvSpPr>
            <a:spLocks noGrp="1"/>
          </p:cNvSpPr>
          <p:nvPr>
            <p:ph type="sldNum" sz="quarter" idx="12"/>
          </p:nvPr>
        </p:nvSpPr>
        <p:spPr/>
        <p:txBody>
          <a:bodyPr/>
          <a:lstStyle/>
          <a:p>
            <a:fld id="{FE7A4BB3-E848-5A44-82DF-322201952CD8}" type="slidenum">
              <a:rPr lang="en-US" smtClean="0"/>
              <a:pPr/>
              <a:t>82</a:t>
            </a:fld>
            <a:endParaRPr lang="en-US" dirty="0"/>
          </a:p>
        </p:txBody>
      </p:sp>
      <p:sp>
        <p:nvSpPr>
          <p:cNvPr id="3" name="Title 2">
            <a:extLst>
              <a:ext uri="{FF2B5EF4-FFF2-40B4-BE49-F238E27FC236}">
                <a16:creationId xmlns="" xmlns:a16="http://schemas.microsoft.com/office/drawing/2014/main" id="{876316AB-442E-48B4-8B24-40F2C395D8CF}"/>
              </a:ext>
            </a:extLst>
          </p:cNvPr>
          <p:cNvSpPr>
            <a:spLocks noGrp="1"/>
          </p:cNvSpPr>
          <p:nvPr>
            <p:ph type="title"/>
          </p:nvPr>
        </p:nvSpPr>
        <p:spPr>
          <a:xfrm>
            <a:off x="2667000" y="225779"/>
            <a:ext cx="9144000" cy="950643"/>
          </a:xfrm>
        </p:spPr>
        <p:txBody>
          <a:bodyPr/>
          <a:lstStyle/>
          <a:p>
            <a:r>
              <a:rPr lang="en-US" sz="3333" dirty="0"/>
              <a:t>Other Value Streams to Consider </a:t>
            </a:r>
          </a:p>
        </p:txBody>
      </p:sp>
      <p:sp>
        <p:nvSpPr>
          <p:cNvPr id="4" name="Content Placeholder 3">
            <a:extLst>
              <a:ext uri="{FF2B5EF4-FFF2-40B4-BE49-F238E27FC236}">
                <a16:creationId xmlns="" xmlns:a16="http://schemas.microsoft.com/office/drawing/2014/main" id="{B3FEB61A-8FB7-499D-95BB-93078DC9CC60}"/>
              </a:ext>
            </a:extLst>
          </p:cNvPr>
          <p:cNvSpPr>
            <a:spLocks noGrp="1"/>
          </p:cNvSpPr>
          <p:nvPr>
            <p:ph sz="quarter" idx="20"/>
          </p:nvPr>
        </p:nvSpPr>
        <p:spPr>
          <a:xfrm>
            <a:off x="1143000" y="1420394"/>
            <a:ext cx="10668000" cy="4572001"/>
          </a:xfrm>
        </p:spPr>
        <p:txBody>
          <a:bodyPr/>
          <a:lstStyle/>
          <a:p>
            <a:r>
              <a:rPr lang="en-US" sz="2667" dirty="0"/>
              <a:t>Savings to distribution, transmission, and generations systems, including avoided losses or non-wires alternatives</a:t>
            </a:r>
          </a:p>
          <a:p>
            <a:r>
              <a:rPr lang="en-US" sz="2667" dirty="0"/>
              <a:t>Temporal and locational aspects of value</a:t>
            </a:r>
          </a:p>
          <a:p>
            <a:r>
              <a:rPr lang="en-US" sz="2667" dirty="0"/>
              <a:t>Value associated with interactions with other grid resources and other DERs </a:t>
            </a:r>
          </a:p>
          <a:p>
            <a:r>
              <a:rPr lang="en-US" sz="2667" dirty="0"/>
              <a:t>Account for benefits across full effective useful life of the resource </a:t>
            </a:r>
          </a:p>
          <a:p>
            <a:r>
              <a:rPr lang="en-US" sz="2667" dirty="0"/>
              <a:t>Insurance/risk reduction value</a:t>
            </a:r>
          </a:p>
          <a:p>
            <a:r>
              <a:rPr lang="en-US" sz="2667" dirty="0"/>
              <a:t>Emissions avoidance value</a:t>
            </a:r>
          </a:p>
          <a:p>
            <a:r>
              <a:rPr lang="en-US" sz="2667" dirty="0"/>
              <a:t>Opportunities related to increased technology or service-based customer engagement </a:t>
            </a:r>
          </a:p>
          <a:p>
            <a:r>
              <a:rPr lang="en-US" sz="2667" dirty="0"/>
              <a:t>Recent Tom Eckman and LBNL report: </a:t>
            </a:r>
            <a:r>
              <a:rPr lang="en-US" sz="2500" dirty="0">
                <a:hlinkClick r:id="rId3"/>
              </a:rPr>
              <a:t>Determining Utility System Value of Demand Flexibility from Grid-Interactive Efficient Buildings</a:t>
            </a:r>
            <a:endParaRPr lang="en-US" sz="2500" dirty="0"/>
          </a:p>
          <a:p>
            <a:endParaRPr lang="en-US" dirty="0"/>
          </a:p>
        </p:txBody>
      </p:sp>
    </p:spTree>
    <p:extLst>
      <p:ext uri="{BB962C8B-B14F-4D97-AF65-F5344CB8AC3E}">
        <p14:creationId xmlns:p14="http://schemas.microsoft.com/office/powerpoint/2010/main" val="20446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F1E4E4D-0084-44BC-ADC0-9A38FE61F7C7}"/>
              </a:ext>
            </a:extLst>
          </p:cNvPr>
          <p:cNvSpPr>
            <a:spLocks noGrp="1"/>
          </p:cNvSpPr>
          <p:nvPr>
            <p:ph type="sldNum" sz="quarter" idx="12"/>
          </p:nvPr>
        </p:nvSpPr>
        <p:spPr/>
        <p:txBody>
          <a:bodyPr/>
          <a:lstStyle/>
          <a:p>
            <a:fld id="{FE7A4BB3-E848-5A44-82DF-322201952CD8}" type="slidenum">
              <a:rPr lang="en-US" smtClean="0"/>
              <a:pPr/>
              <a:t>83</a:t>
            </a:fld>
            <a:endParaRPr lang="en-US" dirty="0"/>
          </a:p>
        </p:txBody>
      </p:sp>
      <p:sp>
        <p:nvSpPr>
          <p:cNvPr id="3" name="Title 2">
            <a:extLst>
              <a:ext uri="{FF2B5EF4-FFF2-40B4-BE49-F238E27FC236}">
                <a16:creationId xmlns="" xmlns:a16="http://schemas.microsoft.com/office/drawing/2014/main" id="{6C46556A-EF43-4540-B39D-E4F06D07F049}"/>
              </a:ext>
            </a:extLst>
          </p:cNvPr>
          <p:cNvSpPr>
            <a:spLocks noGrp="1"/>
          </p:cNvSpPr>
          <p:nvPr>
            <p:ph type="title"/>
          </p:nvPr>
        </p:nvSpPr>
        <p:spPr/>
        <p:txBody>
          <a:bodyPr/>
          <a:lstStyle/>
          <a:p>
            <a:r>
              <a:rPr lang="en-US" sz="3333" dirty="0"/>
              <a:t>Resources	</a:t>
            </a:r>
          </a:p>
        </p:txBody>
      </p:sp>
      <p:sp>
        <p:nvSpPr>
          <p:cNvPr id="4" name="Content Placeholder 3">
            <a:extLst>
              <a:ext uri="{FF2B5EF4-FFF2-40B4-BE49-F238E27FC236}">
                <a16:creationId xmlns="" xmlns:a16="http://schemas.microsoft.com/office/drawing/2014/main" id="{A6883DDD-C816-4C0A-94AD-69D3BA0E0846}"/>
              </a:ext>
            </a:extLst>
          </p:cNvPr>
          <p:cNvSpPr>
            <a:spLocks noGrp="1"/>
          </p:cNvSpPr>
          <p:nvPr>
            <p:ph sz="quarter" idx="20"/>
          </p:nvPr>
        </p:nvSpPr>
        <p:spPr/>
        <p:txBody>
          <a:bodyPr/>
          <a:lstStyle/>
          <a:p>
            <a:pPr marL="0" indent="0">
              <a:buNone/>
            </a:pPr>
            <a:r>
              <a:rPr lang="en-US" sz="2667" dirty="0"/>
              <a:t>In 2019 Regional Technical Forum </a:t>
            </a:r>
            <a:r>
              <a:rPr lang="en-US" sz="2667" dirty="0">
                <a:hlinkClick r:id="rId2"/>
              </a:rPr>
              <a:t>Demand Response Subcommittee </a:t>
            </a:r>
            <a:r>
              <a:rPr lang="en-US" sz="2667" dirty="0"/>
              <a:t>looked at demand response equipment and technical feasibility for:</a:t>
            </a:r>
          </a:p>
          <a:p>
            <a:pPr marL="0" indent="0">
              <a:buNone/>
            </a:pPr>
            <a:endParaRPr lang="en-US" sz="667" dirty="0"/>
          </a:p>
          <a:p>
            <a:pPr lvl="1"/>
            <a:r>
              <a:rPr lang="en-US" sz="2333" dirty="0"/>
              <a:t>Commercial lighting controls</a:t>
            </a:r>
          </a:p>
          <a:p>
            <a:pPr lvl="1"/>
            <a:r>
              <a:rPr lang="en-US" sz="2333" dirty="0"/>
              <a:t>Residential water heaters</a:t>
            </a:r>
          </a:p>
          <a:p>
            <a:pPr lvl="1"/>
            <a:r>
              <a:rPr lang="en-US" sz="2333" dirty="0"/>
              <a:t>Connected thermostats</a:t>
            </a:r>
          </a:p>
          <a:p>
            <a:pPr lvl="1"/>
            <a:r>
              <a:rPr lang="en-US" sz="2333" dirty="0"/>
              <a:t>EV battery chargers</a:t>
            </a:r>
          </a:p>
          <a:p>
            <a:pPr lvl="1"/>
            <a:r>
              <a:rPr lang="en-US" sz="2333" dirty="0"/>
              <a:t>Irrigation pump controls</a:t>
            </a:r>
          </a:p>
          <a:p>
            <a:pPr lvl="1"/>
            <a:r>
              <a:rPr lang="en-US" sz="2333" dirty="0"/>
              <a:t>Refrigeration controls </a:t>
            </a:r>
          </a:p>
          <a:p>
            <a:endParaRPr lang="en-US" dirty="0"/>
          </a:p>
        </p:txBody>
      </p:sp>
    </p:spTree>
    <p:extLst>
      <p:ext uri="{BB962C8B-B14F-4D97-AF65-F5344CB8AC3E}">
        <p14:creationId xmlns:p14="http://schemas.microsoft.com/office/powerpoint/2010/main" val="11936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D47B2-3983-4CD2-9928-45B20E0B5DF7}"/>
              </a:ext>
            </a:extLst>
          </p:cNvPr>
          <p:cNvSpPr>
            <a:spLocks noGrp="1"/>
          </p:cNvSpPr>
          <p:nvPr>
            <p:ph type="ctrTitle"/>
          </p:nvPr>
        </p:nvSpPr>
        <p:spPr/>
        <p:txBody>
          <a:bodyPr/>
          <a:lstStyle/>
          <a:p>
            <a:r>
              <a:rPr lang="en-US" dirty="0">
                <a:latin typeface="+mn-lt"/>
              </a:rPr>
              <a:t>Demand Response in Hawaii and Massachusetts</a:t>
            </a:r>
          </a:p>
        </p:txBody>
      </p:sp>
      <p:sp>
        <p:nvSpPr>
          <p:cNvPr id="3" name="Text Placeholder 2">
            <a:extLst>
              <a:ext uri="{FF2B5EF4-FFF2-40B4-BE49-F238E27FC236}">
                <a16:creationId xmlns="" xmlns:a16="http://schemas.microsoft.com/office/drawing/2014/main" id="{5AEFBE56-3939-41FE-AD58-96CA77BC16E3}"/>
              </a:ext>
            </a:extLst>
          </p:cNvPr>
          <p:cNvSpPr>
            <a:spLocks noGrp="1"/>
          </p:cNvSpPr>
          <p:nvPr>
            <p:ph type="body" sz="quarter" idx="10"/>
          </p:nvPr>
        </p:nvSpPr>
        <p:spPr>
          <a:xfrm>
            <a:off x="1143000" y="4495800"/>
            <a:ext cx="3810000" cy="228600"/>
          </a:xfrm>
        </p:spPr>
        <p:txBody>
          <a:bodyPr/>
          <a:lstStyle/>
          <a:p>
            <a:r>
              <a:rPr lang="en-US" dirty="0"/>
              <a:t>Dhruv Bhatnagar</a:t>
            </a:r>
          </a:p>
          <a:p>
            <a:r>
              <a:rPr lang="en-US" dirty="0"/>
              <a:t>June 8, 2019</a:t>
            </a:r>
          </a:p>
          <a:p>
            <a:r>
              <a:rPr lang="en-US" b="0" dirty="0"/>
              <a:t>Washington Utilities and Transportation Commission</a:t>
            </a:r>
          </a:p>
          <a:p>
            <a:r>
              <a:rPr lang="en-US" b="0" dirty="0"/>
              <a:t>Stakeholder Meeting on Demand Response</a:t>
            </a:r>
          </a:p>
        </p:txBody>
      </p:sp>
    </p:spTree>
    <p:extLst>
      <p:ext uri="{BB962C8B-B14F-4D97-AF65-F5344CB8AC3E}">
        <p14:creationId xmlns:p14="http://schemas.microsoft.com/office/powerpoint/2010/main" val="7202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97236"/>
            <a:fld id="{28FE263C-9D6C-41BB-94DC-8326AEA87129}" type="slidenum">
              <a:rPr lang="en-US"/>
              <a:pPr defTabSz="1097236"/>
              <a:t>85</a:t>
            </a:fld>
            <a:endParaRPr lang="en-US" dirty="0"/>
          </a:p>
        </p:txBody>
      </p:sp>
      <p:sp>
        <p:nvSpPr>
          <p:cNvPr id="2" name="Title 1"/>
          <p:cNvSpPr>
            <a:spLocks noGrp="1"/>
          </p:cNvSpPr>
          <p:nvPr>
            <p:ph type="title"/>
          </p:nvPr>
        </p:nvSpPr>
        <p:spPr/>
        <p:txBody>
          <a:bodyPr>
            <a:normAutofit fontScale="90000"/>
          </a:bodyPr>
          <a:lstStyle/>
          <a:p>
            <a:r>
              <a:rPr lang="en-US" dirty="0"/>
              <a:t>Existing Demand Response: </a:t>
            </a:r>
            <a:r>
              <a:rPr lang="en-US" dirty="0" err="1"/>
              <a:t>EnergyScout</a:t>
            </a:r>
            <a:endParaRPr lang="en-US" dirty="0"/>
          </a:p>
        </p:txBody>
      </p:sp>
      <p:sp>
        <p:nvSpPr>
          <p:cNvPr id="39" name="Content Placeholder 38">
            <a:extLst>
              <a:ext uri="{FF2B5EF4-FFF2-40B4-BE49-F238E27FC236}">
                <a16:creationId xmlns="" xmlns:a16="http://schemas.microsoft.com/office/drawing/2014/main" id="{F6F188D8-33BE-4E5A-970D-DBA02745ADB1}"/>
              </a:ext>
            </a:extLst>
          </p:cNvPr>
          <p:cNvSpPr>
            <a:spLocks noGrp="1"/>
          </p:cNvSpPr>
          <p:nvPr>
            <p:ph sz="quarter" idx="20"/>
          </p:nvPr>
        </p:nvSpPr>
        <p:spPr>
          <a:xfrm>
            <a:off x="1159213" y="3794600"/>
            <a:ext cx="3015575" cy="2466080"/>
          </a:xfrm>
        </p:spPr>
        <p:txBody>
          <a:bodyPr>
            <a:normAutofit fontScale="85000" lnSpcReduction="10000"/>
          </a:bodyPr>
          <a:lstStyle/>
          <a:p>
            <a:pPr marL="0" indent="0">
              <a:buNone/>
            </a:pPr>
            <a:r>
              <a:rPr lang="en-US" dirty="0"/>
              <a:t>Large Customers </a:t>
            </a:r>
          </a:p>
          <a:p>
            <a:r>
              <a:rPr lang="en-US" dirty="0"/>
              <a:t>42 customers, ~12 MW</a:t>
            </a:r>
          </a:p>
          <a:p>
            <a:r>
              <a:rPr lang="en-US" dirty="0"/>
              <a:t>Technology: diesel generators, HVAC</a:t>
            </a:r>
          </a:p>
          <a:p>
            <a:r>
              <a:rPr lang="en-US" dirty="0"/>
              <a:t>Dispatch, 1 hr. notification, underfrequency load shed at 59.5 Hz</a:t>
            </a:r>
          </a:p>
          <a:p>
            <a:endParaRPr lang="en-US" dirty="0"/>
          </a:p>
          <a:p>
            <a:endParaRPr lang="en-US" dirty="0"/>
          </a:p>
        </p:txBody>
      </p:sp>
      <p:sp>
        <p:nvSpPr>
          <p:cNvPr id="4" name="Rectangular Callout 3"/>
          <p:cNvSpPr/>
          <p:nvPr/>
        </p:nvSpPr>
        <p:spPr>
          <a:xfrm rot="10800000">
            <a:off x="5082885" y="1608129"/>
            <a:ext cx="2435867" cy="1120679"/>
          </a:xfrm>
          <a:prstGeom prst="wedgeRectCallout">
            <a:avLst>
              <a:gd name="adj1" fmla="val -63757"/>
              <a:gd name="adj2" fmla="val -414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5" name="Picture 16" descr="C:\Users\jelfalan.MASTER\AppData\Local\Microsoft\Windows\Temporary Internet Files\Content.IE5\R86E7XMN\MC900434847[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09284" y="1562473"/>
            <a:ext cx="1235711" cy="17920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17537" y="2753635"/>
            <a:ext cx="1363813" cy="830997"/>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Facility’s EMS carries out the predetermined directives</a:t>
            </a: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4933" y="1862028"/>
            <a:ext cx="669952" cy="69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92217" y="2728810"/>
            <a:ext cx="1298622" cy="830997"/>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Utility sends an  alert via  a 3</a:t>
            </a:r>
            <a:r>
              <a:rPr lang="en-US" sz="1200" i="1" baseline="30000" dirty="0">
                <a:solidFill>
                  <a:srgbClr val="01534D"/>
                </a:solidFill>
                <a:latin typeface="Calibri Light" panose="020F0302020204030204"/>
                <a:cs typeface="Arial" panose="020B0604020202020204" pitchFamily="34" charset="0"/>
              </a:rPr>
              <a:t>rd</a:t>
            </a:r>
            <a:r>
              <a:rPr lang="en-US" sz="1200" i="1" dirty="0">
                <a:solidFill>
                  <a:srgbClr val="01534D"/>
                </a:solidFill>
                <a:latin typeface="Calibri Light" panose="020F0302020204030204"/>
                <a:cs typeface="Arial" panose="020B0604020202020204" pitchFamily="34" charset="0"/>
              </a:rPr>
              <a:t>     party paging  service</a:t>
            </a:r>
          </a:p>
        </p:txBody>
      </p:sp>
      <p:sp>
        <p:nvSpPr>
          <p:cNvPr id="9" name="TextBox 8"/>
          <p:cNvSpPr txBox="1"/>
          <p:nvPr/>
        </p:nvSpPr>
        <p:spPr>
          <a:xfrm>
            <a:off x="5021744" y="2705474"/>
            <a:ext cx="1295792" cy="1015663"/>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One-way paging </a:t>
            </a:r>
          </a:p>
          <a:p>
            <a:pPr defTabSz="1097236"/>
            <a:r>
              <a:rPr lang="en-US" sz="1200" i="1" dirty="0">
                <a:solidFill>
                  <a:srgbClr val="01534D"/>
                </a:solidFill>
                <a:latin typeface="Calibri Light" panose="020F0302020204030204"/>
                <a:cs typeface="Arial" panose="020B0604020202020204" pitchFamily="34" charset="0"/>
              </a:rPr>
              <a:t>Load Control Receiver  receives the alert </a:t>
            </a:r>
          </a:p>
          <a:p>
            <a:pPr defTabSz="1097236"/>
            <a:endParaRPr lang="en-US" sz="1200" i="1" dirty="0">
              <a:solidFill>
                <a:srgbClr val="01534D"/>
              </a:solidFill>
              <a:latin typeface="Calibri Light" panose="020F0302020204030204"/>
              <a:cs typeface="Arial" panose="020B0604020202020204" pitchFamily="34" charset="0"/>
            </a:endParaRPr>
          </a:p>
        </p:txBody>
      </p:sp>
      <p:sp>
        <p:nvSpPr>
          <p:cNvPr id="14" name="TextBox 13"/>
          <p:cNvSpPr txBox="1"/>
          <p:nvPr/>
        </p:nvSpPr>
        <p:spPr>
          <a:xfrm>
            <a:off x="5234898" y="1561237"/>
            <a:ext cx="869485" cy="307777"/>
          </a:xfrm>
          <a:prstGeom prst="rect">
            <a:avLst/>
          </a:prstGeom>
          <a:noFill/>
        </p:spPr>
        <p:txBody>
          <a:bodyPr wrap="square" rtlCol="0">
            <a:spAutoFit/>
          </a:bodyPr>
          <a:lstStyle/>
          <a:p>
            <a:pPr defTabSz="1097236"/>
            <a:r>
              <a:rPr lang="en-US" sz="1400" dirty="0">
                <a:solidFill>
                  <a:srgbClr val="01534D"/>
                </a:solidFill>
                <a:latin typeface="Calibri Light" panose="020F0302020204030204"/>
                <a:cs typeface="Times New Roman" panose="02020603050405020304" pitchFamily="18" charset="0"/>
              </a:rPr>
              <a:t>LCR</a:t>
            </a:r>
          </a:p>
        </p:txBody>
      </p:sp>
      <p:sp>
        <p:nvSpPr>
          <p:cNvPr id="20" name="TextBox 19"/>
          <p:cNvSpPr txBox="1"/>
          <p:nvPr/>
        </p:nvSpPr>
        <p:spPr>
          <a:xfrm>
            <a:off x="818299" y="1362450"/>
            <a:ext cx="4465566" cy="461665"/>
          </a:xfrm>
          <a:prstGeom prst="rect">
            <a:avLst/>
          </a:prstGeom>
          <a:noFill/>
        </p:spPr>
        <p:txBody>
          <a:bodyPr wrap="square" rtlCol="0">
            <a:spAutoFit/>
          </a:bodyPr>
          <a:lstStyle/>
          <a:p>
            <a:pPr defTabSz="1097236"/>
            <a:r>
              <a:rPr lang="en-US" sz="2400" i="1" dirty="0">
                <a:solidFill>
                  <a:srgbClr val="01534D"/>
                </a:solidFill>
                <a:latin typeface="Calibri Light" panose="020F0302020204030204"/>
              </a:rPr>
              <a:t>EnergyScout Program</a:t>
            </a:r>
          </a:p>
        </p:txBody>
      </p:sp>
      <p:pic>
        <p:nvPicPr>
          <p:cNvPr id="25" name="Picture 2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60808" y="1908225"/>
            <a:ext cx="10001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515248" y="1617166"/>
            <a:ext cx="869485" cy="307777"/>
          </a:xfrm>
          <a:prstGeom prst="rect">
            <a:avLst/>
          </a:prstGeom>
          <a:noFill/>
        </p:spPr>
        <p:txBody>
          <a:bodyPr wrap="square" rtlCol="0">
            <a:spAutoFit/>
          </a:bodyPr>
          <a:lstStyle/>
          <a:p>
            <a:pPr algn="ctr" defTabSz="1097236"/>
            <a:r>
              <a:rPr lang="en-US" sz="1400" dirty="0">
                <a:solidFill>
                  <a:srgbClr val="01534D"/>
                </a:solidFill>
                <a:latin typeface="Calibri Light" panose="020F0302020204030204"/>
                <a:cs typeface="Times New Roman" panose="02020603050405020304" pitchFamily="18" charset="0"/>
              </a:rPr>
              <a:t>EMS</a:t>
            </a:r>
          </a:p>
        </p:txBody>
      </p:sp>
      <p:sp>
        <p:nvSpPr>
          <p:cNvPr id="27" name="Striped Right Arrow 26"/>
          <p:cNvSpPr/>
          <p:nvPr/>
        </p:nvSpPr>
        <p:spPr>
          <a:xfrm>
            <a:off x="3083143" y="1952402"/>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14764" y="1862834"/>
            <a:ext cx="895900" cy="77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Striped Right Arrow 29"/>
          <p:cNvSpPr/>
          <p:nvPr/>
        </p:nvSpPr>
        <p:spPr>
          <a:xfrm>
            <a:off x="5936933" y="1943473"/>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32" name="Picture 7" descr="C:\Users\jelfalan.MASTER\AppData\Local\Microsoft\Windows\Temporary Internet Files\Content.IE5\KNSM29E6\MM900234672[1].gif"/>
          <p:cNvPicPr>
            <a:picLocks noChangeAspect="1" noChangeArrowheads="1" noCrop="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98300" y="1867274"/>
            <a:ext cx="738433" cy="7384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Striped Right Arrow 34"/>
          <p:cNvSpPr/>
          <p:nvPr/>
        </p:nvSpPr>
        <p:spPr>
          <a:xfrm>
            <a:off x="4505425" y="1943473"/>
            <a:ext cx="415390" cy="6000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7" name="TextBox 36"/>
          <p:cNvSpPr txBox="1"/>
          <p:nvPr/>
        </p:nvSpPr>
        <p:spPr>
          <a:xfrm>
            <a:off x="3498533" y="2750220"/>
            <a:ext cx="1253982" cy="646331"/>
          </a:xfrm>
          <a:prstGeom prst="rect">
            <a:avLst/>
          </a:prstGeom>
          <a:noFill/>
        </p:spPr>
        <p:txBody>
          <a:bodyPr wrap="square" rtlCol="0">
            <a:spAutoFit/>
          </a:bodyPr>
          <a:lstStyle/>
          <a:p>
            <a:pPr defTabSz="1097236"/>
            <a:r>
              <a:rPr lang="en-US" sz="1200" i="1" dirty="0">
                <a:solidFill>
                  <a:srgbClr val="01534D"/>
                </a:solidFill>
                <a:latin typeface="Calibri Light" panose="020F0302020204030204"/>
                <a:cs typeface="Arial" panose="020B0604020202020204" pitchFamily="34" charset="0"/>
              </a:rPr>
              <a:t>3</a:t>
            </a:r>
            <a:r>
              <a:rPr lang="en-US" sz="1200" i="1" baseline="30000" dirty="0">
                <a:solidFill>
                  <a:srgbClr val="01534D"/>
                </a:solidFill>
                <a:latin typeface="Calibri Light" panose="020F0302020204030204"/>
                <a:cs typeface="Arial" panose="020B0604020202020204" pitchFamily="34" charset="0"/>
              </a:rPr>
              <a:t>rd</a:t>
            </a:r>
            <a:r>
              <a:rPr lang="en-US" sz="1200" i="1" dirty="0">
                <a:solidFill>
                  <a:srgbClr val="01534D"/>
                </a:solidFill>
                <a:latin typeface="Calibri Light" panose="020F0302020204030204"/>
                <a:cs typeface="Arial" panose="020B0604020202020204" pitchFamily="34" charset="0"/>
              </a:rPr>
              <a:t> party </a:t>
            </a:r>
          </a:p>
          <a:p>
            <a:pPr defTabSz="1097236"/>
            <a:r>
              <a:rPr lang="en-US" sz="1200" i="1" dirty="0">
                <a:solidFill>
                  <a:srgbClr val="01534D"/>
                </a:solidFill>
                <a:latin typeface="Calibri Light" panose="020F0302020204030204"/>
                <a:cs typeface="Arial" panose="020B0604020202020204" pitchFamily="34" charset="0"/>
              </a:rPr>
              <a:t>paging service </a:t>
            </a:r>
          </a:p>
          <a:p>
            <a:pPr defTabSz="1097236"/>
            <a:endParaRPr lang="en-US" sz="1200" i="1" dirty="0">
              <a:solidFill>
                <a:srgbClr val="01534D"/>
              </a:solidFill>
              <a:latin typeface="Calibri Light" panose="020F0302020204030204"/>
              <a:cs typeface="Arial" panose="020B0604020202020204" pitchFamily="34" charset="0"/>
            </a:endParaRPr>
          </a:p>
        </p:txBody>
      </p:sp>
      <p:sp>
        <p:nvSpPr>
          <p:cNvPr id="41" name="Rectangle 40">
            <a:extLst>
              <a:ext uri="{FF2B5EF4-FFF2-40B4-BE49-F238E27FC236}">
                <a16:creationId xmlns="" xmlns:a16="http://schemas.microsoft.com/office/drawing/2014/main" id="{9EBD305E-AC19-4B0B-A345-149350E5FD47}"/>
              </a:ext>
            </a:extLst>
          </p:cNvPr>
          <p:cNvSpPr/>
          <p:nvPr/>
        </p:nvSpPr>
        <p:spPr>
          <a:xfrm>
            <a:off x="9335527" y="2301372"/>
            <a:ext cx="2648951" cy="1477328"/>
          </a:xfrm>
          <a:prstGeom prst="rect">
            <a:avLst/>
          </a:prstGeom>
          <a:ln w="28575">
            <a:solidFill>
              <a:schemeClr val="accent2"/>
            </a:solidFill>
          </a:ln>
        </p:spPr>
        <p:txBody>
          <a:bodyPr wrap="square">
            <a:spAutoFit/>
          </a:bodyPr>
          <a:lstStyle/>
          <a:p>
            <a:pPr defTabSz="1097236"/>
            <a:r>
              <a:rPr lang="en-US" dirty="0">
                <a:solidFill>
                  <a:prstClr val="black"/>
                </a:solidFill>
              </a:rPr>
              <a:t>Programs are dispatched by system operations on a frequent basis, ~ 1-4 dispatch events per month</a:t>
            </a:r>
          </a:p>
        </p:txBody>
      </p:sp>
      <p:sp>
        <p:nvSpPr>
          <p:cNvPr id="42" name="Content Placeholder 38">
            <a:extLst>
              <a:ext uri="{FF2B5EF4-FFF2-40B4-BE49-F238E27FC236}">
                <a16:creationId xmlns="" xmlns:a16="http://schemas.microsoft.com/office/drawing/2014/main" id="{669AB15C-4000-4176-B3E4-FFB07EE06078}"/>
              </a:ext>
            </a:extLst>
          </p:cNvPr>
          <p:cNvSpPr txBox="1">
            <a:spLocks/>
          </p:cNvSpPr>
          <p:nvPr/>
        </p:nvSpPr>
        <p:spPr>
          <a:xfrm>
            <a:off x="4407848" y="3794600"/>
            <a:ext cx="3240008" cy="2466080"/>
          </a:xfrm>
          <a:prstGeom prst="rect">
            <a:avLst/>
          </a:prstGeom>
        </p:spPr>
        <p:txBody>
          <a:bodyPr vert="horz" lIns="91440" tIns="45720" rIns="91440" bIns="45720" rtlCol="0">
            <a:normAutofit fontScale="92500" lnSpcReduction="10000"/>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mn-lt"/>
                <a:ea typeface="+mn-ea"/>
                <a:cs typeface="Arial" panose="020B0604020202020204" pitchFamily="34"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Arial" panose="020B0604020202020204" pitchFamily="34" charset="0"/>
              </a:defRPr>
            </a:lvl2pPr>
            <a:lvl3pPr marL="1142954" indent="-228591" algn="l" defTabSz="914363" rtl="0" eaLnBrk="1" latinLnBrk="0" hangingPunct="1">
              <a:lnSpc>
                <a:spcPct val="90000"/>
              </a:lnSpc>
              <a:spcBef>
                <a:spcPts val="500"/>
              </a:spcBef>
              <a:buFont typeface="Wingdings" panose="05000000000000000000" pitchFamily="2" charset="2"/>
              <a:buChar char="ü"/>
              <a:defRPr sz="1667" kern="1200">
                <a:solidFill>
                  <a:schemeClr val="tx1"/>
                </a:solidFill>
                <a:latin typeface="+mn-lt"/>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Arial" panose="020B0604020202020204" pitchFamily="34"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333" kern="1200">
                <a:solidFill>
                  <a:schemeClr val="tx1"/>
                </a:solidFill>
                <a:latin typeface="+mn-lt"/>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None/>
            </a:pPr>
            <a:r>
              <a:rPr lang="en-US" dirty="0">
                <a:solidFill>
                  <a:prstClr val="black"/>
                </a:solidFill>
              </a:rPr>
              <a:t>Small &amp; Medium Business</a:t>
            </a:r>
          </a:p>
          <a:p>
            <a:pPr marL="228582" indent="-228582" defTabSz="914327"/>
            <a:r>
              <a:rPr lang="en-US" dirty="0">
                <a:solidFill>
                  <a:prstClr val="black"/>
                </a:solidFill>
              </a:rPr>
              <a:t>200 customers, ~1 MW</a:t>
            </a:r>
          </a:p>
          <a:p>
            <a:pPr marL="228582" indent="-228582" defTabSz="914327"/>
            <a:r>
              <a:rPr lang="en-US" dirty="0">
                <a:solidFill>
                  <a:prstClr val="black"/>
                </a:solidFill>
              </a:rPr>
              <a:t>Technology: HVAC</a:t>
            </a:r>
          </a:p>
          <a:p>
            <a:pPr marL="228582" indent="-228582" defTabSz="914327"/>
            <a:r>
              <a:rPr lang="en-US" dirty="0">
                <a:solidFill>
                  <a:prstClr val="black"/>
                </a:solidFill>
              </a:rPr>
              <a:t>Dispatch, 1 hr. notification, and underfrequency load shed at 59.7 Hz</a:t>
            </a:r>
          </a:p>
          <a:p>
            <a:pPr marL="228582" indent="-228582" defTabSz="914327"/>
            <a:endParaRPr lang="en-US" dirty="0">
              <a:solidFill>
                <a:prstClr val="black"/>
              </a:solidFill>
            </a:endParaRPr>
          </a:p>
          <a:p>
            <a:pPr marL="228582" indent="-228582" defTabSz="914327"/>
            <a:endParaRPr lang="en-US" dirty="0">
              <a:solidFill>
                <a:prstClr val="black"/>
              </a:solidFill>
            </a:endParaRPr>
          </a:p>
        </p:txBody>
      </p:sp>
      <p:sp>
        <p:nvSpPr>
          <p:cNvPr id="43" name="Content Placeholder 38">
            <a:extLst>
              <a:ext uri="{FF2B5EF4-FFF2-40B4-BE49-F238E27FC236}">
                <a16:creationId xmlns="" xmlns:a16="http://schemas.microsoft.com/office/drawing/2014/main" id="{90DC0EA8-3A5E-4F5D-94EF-5C41B3B40C51}"/>
              </a:ext>
            </a:extLst>
          </p:cNvPr>
          <p:cNvSpPr txBox="1">
            <a:spLocks/>
          </p:cNvSpPr>
          <p:nvPr/>
        </p:nvSpPr>
        <p:spPr>
          <a:xfrm>
            <a:off x="7809284" y="3781423"/>
            <a:ext cx="3415834" cy="2466080"/>
          </a:xfrm>
          <a:prstGeom prst="rect">
            <a:avLst/>
          </a:prstGeom>
        </p:spPr>
        <p:txBody>
          <a:bodyPr vert="horz" lIns="91440" tIns="45720" rIns="91440" bIns="45720" rtlCol="0">
            <a:normAutofit fontScale="92500" lnSpcReduction="20000"/>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mn-lt"/>
                <a:ea typeface="+mn-ea"/>
                <a:cs typeface="Arial" panose="020B0604020202020204" pitchFamily="34"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Arial" panose="020B0604020202020204" pitchFamily="34" charset="0"/>
              </a:defRPr>
            </a:lvl2pPr>
            <a:lvl3pPr marL="1142954" indent="-228591" algn="l" defTabSz="914363" rtl="0" eaLnBrk="1" latinLnBrk="0" hangingPunct="1">
              <a:lnSpc>
                <a:spcPct val="90000"/>
              </a:lnSpc>
              <a:spcBef>
                <a:spcPts val="500"/>
              </a:spcBef>
              <a:buFont typeface="Wingdings" panose="05000000000000000000" pitchFamily="2" charset="2"/>
              <a:buChar char="ü"/>
              <a:defRPr sz="1667" kern="1200">
                <a:solidFill>
                  <a:schemeClr val="tx1"/>
                </a:solidFill>
                <a:latin typeface="+mn-lt"/>
                <a:ea typeface="+mn-ea"/>
                <a:cs typeface="Arial" panose="020B0604020202020204" pitchFamily="34"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Arial" panose="020B0604020202020204" pitchFamily="34"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333" kern="1200">
                <a:solidFill>
                  <a:schemeClr val="tx1"/>
                </a:solidFill>
                <a:latin typeface="+mn-lt"/>
                <a:ea typeface="+mn-ea"/>
                <a:cs typeface="Arial" panose="020B0604020202020204" pitchFamily="34"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None/>
            </a:pPr>
            <a:r>
              <a:rPr lang="en-US" dirty="0">
                <a:solidFill>
                  <a:prstClr val="black"/>
                </a:solidFill>
              </a:rPr>
              <a:t>Residential </a:t>
            </a:r>
          </a:p>
          <a:p>
            <a:pPr marL="228582" indent="-228582" defTabSz="914327"/>
            <a:r>
              <a:rPr lang="en-US" dirty="0">
                <a:solidFill>
                  <a:prstClr val="black"/>
                </a:solidFill>
              </a:rPr>
              <a:t>30,000 customers, ~8 MW</a:t>
            </a:r>
          </a:p>
          <a:p>
            <a:pPr marL="228582" indent="-228582" defTabSz="914327"/>
            <a:r>
              <a:rPr lang="en-US" dirty="0">
                <a:solidFill>
                  <a:prstClr val="black"/>
                </a:solidFill>
              </a:rPr>
              <a:t>Technology: electric water heaters</a:t>
            </a:r>
          </a:p>
          <a:p>
            <a:pPr marL="228582" indent="-228582" defTabSz="914327"/>
            <a:r>
              <a:rPr lang="en-US" dirty="0">
                <a:solidFill>
                  <a:prstClr val="black"/>
                </a:solidFill>
              </a:rPr>
              <a:t>Dispatch,  notification at time of event, and underfrequency load shed at 59.7 Hz</a:t>
            </a:r>
          </a:p>
          <a:p>
            <a:pPr marL="228582" indent="-228582" defTabSz="914327"/>
            <a:endParaRPr lang="en-US" dirty="0">
              <a:solidFill>
                <a:prstClr val="black"/>
              </a:solidFill>
            </a:endParaRPr>
          </a:p>
          <a:p>
            <a:pPr marL="228582" indent="-228582" defTabSz="914327"/>
            <a:endParaRPr lang="en-US" dirty="0">
              <a:solidFill>
                <a:prstClr val="black"/>
              </a:solidFill>
            </a:endParaRPr>
          </a:p>
        </p:txBody>
      </p:sp>
    </p:spTree>
    <p:extLst>
      <p:ext uri="{BB962C8B-B14F-4D97-AF65-F5344CB8AC3E}">
        <p14:creationId xmlns:p14="http://schemas.microsoft.com/office/powerpoint/2010/main" val="336033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97236"/>
            <a:fld id="{28FE263C-9D6C-41BB-94DC-8326AEA87129}" type="slidenum">
              <a:rPr lang="en-US"/>
              <a:pPr defTabSz="1097236"/>
              <a:t>86</a:t>
            </a:fld>
            <a:endParaRPr lang="en-US" dirty="0"/>
          </a:p>
        </p:txBody>
      </p:sp>
      <p:sp>
        <p:nvSpPr>
          <p:cNvPr id="2" name="Title 1"/>
          <p:cNvSpPr>
            <a:spLocks noGrp="1"/>
          </p:cNvSpPr>
          <p:nvPr>
            <p:ph type="title"/>
          </p:nvPr>
        </p:nvSpPr>
        <p:spPr/>
        <p:txBody>
          <a:bodyPr>
            <a:normAutofit/>
          </a:bodyPr>
          <a:lstStyle/>
          <a:p>
            <a:r>
              <a:rPr lang="en-US" dirty="0"/>
              <a:t>Existing Demand Response: </a:t>
            </a:r>
            <a:r>
              <a:rPr lang="en-US" dirty="0" err="1"/>
              <a:t>FastDR</a:t>
            </a:r>
            <a:endParaRPr lang="en-US" dirty="0"/>
          </a:p>
        </p:txBody>
      </p:sp>
      <p:sp>
        <p:nvSpPr>
          <p:cNvPr id="39" name="Content Placeholder 38">
            <a:extLst>
              <a:ext uri="{FF2B5EF4-FFF2-40B4-BE49-F238E27FC236}">
                <a16:creationId xmlns="" xmlns:a16="http://schemas.microsoft.com/office/drawing/2014/main" id="{F6F188D8-33BE-4E5A-970D-DBA02745ADB1}"/>
              </a:ext>
            </a:extLst>
          </p:cNvPr>
          <p:cNvSpPr>
            <a:spLocks noGrp="1"/>
          </p:cNvSpPr>
          <p:nvPr>
            <p:ph sz="quarter" idx="20"/>
          </p:nvPr>
        </p:nvSpPr>
        <p:spPr>
          <a:xfrm>
            <a:off x="1143000" y="1480875"/>
            <a:ext cx="10668000" cy="4572001"/>
          </a:xfrm>
        </p:spPr>
        <p:txBody>
          <a:bodyPr/>
          <a:lstStyle/>
          <a:p>
            <a:pPr marL="0" indent="0">
              <a:buNone/>
            </a:pPr>
            <a:r>
              <a:rPr lang="en-US" sz="2667" dirty="0"/>
              <a:t>Fast DR “Pilot”</a:t>
            </a:r>
          </a:p>
          <a:p>
            <a:pPr lvl="1"/>
            <a:r>
              <a:rPr lang="en-US" sz="2333" dirty="0"/>
              <a:t>~7 MW, 38 customers subscribed</a:t>
            </a:r>
          </a:p>
          <a:p>
            <a:pPr lvl="1"/>
            <a:r>
              <a:rPr lang="en-US" sz="2333" dirty="0"/>
              <a:t>Technology: largely backup generation, 2 energy storage participants, some customers are </a:t>
            </a:r>
            <a:r>
              <a:rPr lang="en-US" sz="2333" i="1" dirty="0"/>
              <a:t>just </a:t>
            </a:r>
            <a:r>
              <a:rPr lang="en-US" sz="2333" dirty="0"/>
              <a:t>HVAC response</a:t>
            </a:r>
          </a:p>
          <a:p>
            <a:pPr lvl="1"/>
            <a:r>
              <a:rPr lang="en-US" sz="2333" dirty="0"/>
              <a:t>Responsive to</a:t>
            </a:r>
          </a:p>
          <a:p>
            <a:pPr lvl="2"/>
            <a:r>
              <a:rPr lang="en-US" sz="2000" dirty="0"/>
              <a:t>Under-frequency load shed (59.7Hz)</a:t>
            </a:r>
          </a:p>
          <a:p>
            <a:pPr lvl="2"/>
            <a:r>
              <a:rPr lang="en-US" sz="2000" dirty="0"/>
              <a:t>10 minute utility dispatch</a:t>
            </a:r>
          </a:p>
        </p:txBody>
      </p:sp>
      <p:sp>
        <p:nvSpPr>
          <p:cNvPr id="21" name="TextBox 20"/>
          <p:cNvSpPr txBox="1"/>
          <p:nvPr/>
        </p:nvSpPr>
        <p:spPr>
          <a:xfrm>
            <a:off x="1569326" y="4072407"/>
            <a:ext cx="3861941" cy="461665"/>
          </a:xfrm>
          <a:prstGeom prst="rect">
            <a:avLst/>
          </a:prstGeom>
          <a:noFill/>
        </p:spPr>
        <p:txBody>
          <a:bodyPr wrap="square" rtlCol="0">
            <a:spAutoFit/>
          </a:bodyPr>
          <a:lstStyle/>
          <a:p>
            <a:pPr defTabSz="1097236"/>
            <a:r>
              <a:rPr lang="en-US" sz="2400" b="1" i="1" dirty="0">
                <a:solidFill>
                  <a:srgbClr val="01534D"/>
                </a:solidFill>
                <a:latin typeface="Calibri Light" panose="020F0302020204030204"/>
              </a:rPr>
              <a:t>Fast DR Pilot (10 min reserve)</a:t>
            </a:r>
          </a:p>
        </p:txBody>
      </p:sp>
      <p:grpSp>
        <p:nvGrpSpPr>
          <p:cNvPr id="4" name="Group 3">
            <a:extLst>
              <a:ext uri="{FF2B5EF4-FFF2-40B4-BE49-F238E27FC236}">
                <a16:creationId xmlns="" xmlns:a16="http://schemas.microsoft.com/office/drawing/2014/main" id="{BCEED21A-246F-437F-B090-5E4199F56EB8}"/>
              </a:ext>
            </a:extLst>
          </p:cNvPr>
          <p:cNvGrpSpPr/>
          <p:nvPr/>
        </p:nvGrpSpPr>
        <p:grpSpPr>
          <a:xfrm>
            <a:off x="2667001" y="4072408"/>
            <a:ext cx="8994914" cy="2801239"/>
            <a:chOff x="3249982" y="5133913"/>
            <a:chExt cx="8433077" cy="2345169"/>
          </a:xfrm>
        </p:grpSpPr>
        <p:sp>
          <p:nvSpPr>
            <p:cNvPr id="10" name="Rectangular Callout 9"/>
            <p:cNvSpPr/>
            <p:nvPr/>
          </p:nvSpPr>
          <p:spPr>
            <a:xfrm rot="10800000">
              <a:off x="6961237" y="5200895"/>
              <a:ext cx="2923040" cy="1344815"/>
            </a:xfrm>
            <a:prstGeom prst="wedgeRectCallout">
              <a:avLst>
                <a:gd name="adj1" fmla="val -63478"/>
                <a:gd name="adj2" fmla="val -414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11" name="Picture 2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4745" y="5561011"/>
              <a:ext cx="1200150" cy="89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857753" y="6578099"/>
              <a:ext cx="1797819"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OpenADR 2.0b gateway device receives the alert</a:t>
              </a:r>
            </a:p>
          </p:txBody>
        </p:sp>
        <p:sp>
          <p:nvSpPr>
            <p:cNvPr id="13" name="TextBox 12"/>
            <p:cNvSpPr txBox="1"/>
            <p:nvPr/>
          </p:nvSpPr>
          <p:spPr>
            <a:xfrm>
              <a:off x="8614745" y="6542676"/>
              <a:ext cx="1669498" cy="936406"/>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Facility’s EMS carries out the predetermined directives</a:t>
              </a:r>
            </a:p>
          </p:txBody>
        </p:sp>
        <p:sp>
          <p:nvSpPr>
            <p:cNvPr id="15" name="TextBox 14"/>
            <p:cNvSpPr txBox="1"/>
            <p:nvPr/>
          </p:nvSpPr>
          <p:spPr>
            <a:xfrm>
              <a:off x="8680073" y="5211740"/>
              <a:ext cx="1043382" cy="257668"/>
            </a:xfrm>
            <a:prstGeom prst="rect">
              <a:avLst/>
            </a:prstGeom>
            <a:noFill/>
          </p:spPr>
          <p:txBody>
            <a:bodyPr wrap="square" rtlCol="0">
              <a:spAutoFit/>
            </a:bodyPr>
            <a:lstStyle/>
            <a:p>
              <a:pPr algn="ctr" defTabSz="1097236"/>
              <a:r>
                <a:rPr lang="en-US" sz="1400" dirty="0">
                  <a:solidFill>
                    <a:srgbClr val="01534D"/>
                  </a:solidFill>
                  <a:latin typeface="Calibri Light" panose="020F0302020204030204"/>
                  <a:cs typeface="Times New Roman" panose="02020603050405020304" pitchFamily="18" charset="0"/>
                </a:rPr>
                <a:t>EMS</a:t>
              </a:r>
            </a:p>
          </p:txBody>
        </p:sp>
        <p:pic>
          <p:nvPicPr>
            <p:cNvPr id="1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3704" y="5661540"/>
              <a:ext cx="951942" cy="60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triped Right Arrow 16"/>
            <p:cNvSpPr/>
            <p:nvPr/>
          </p:nvSpPr>
          <p:spPr>
            <a:xfrm>
              <a:off x="4561547" y="5614023"/>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pic>
          <p:nvPicPr>
            <p:cNvPr id="18" name="Picture 16" descr="C:\Users\jelfalan.MASTER\AppData\Local\Microsoft\Windows\Temporary Internet Files\Content.IE5\R86E7XMN\MC900434847[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00206" y="5133913"/>
              <a:ext cx="1482853" cy="2150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99492" y="5506542"/>
              <a:ext cx="1075080" cy="93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Striped Right Arrow 28"/>
            <p:cNvSpPr/>
            <p:nvPr/>
          </p:nvSpPr>
          <p:spPr>
            <a:xfrm>
              <a:off x="8055817" y="5603309"/>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1" name="TextBox 30"/>
            <p:cNvSpPr txBox="1"/>
            <p:nvPr/>
          </p:nvSpPr>
          <p:spPr>
            <a:xfrm>
              <a:off x="7053704" y="5275758"/>
              <a:ext cx="1043382" cy="257668"/>
            </a:xfrm>
            <a:prstGeom prst="rect">
              <a:avLst/>
            </a:prstGeom>
            <a:noFill/>
          </p:spPr>
          <p:txBody>
            <a:bodyPr wrap="square" rtlCol="0">
              <a:spAutoFit/>
            </a:bodyPr>
            <a:lstStyle/>
            <a:p>
              <a:pPr defTabSz="1097236"/>
              <a:r>
                <a:rPr lang="en-US" sz="1400" dirty="0">
                  <a:solidFill>
                    <a:srgbClr val="01534D"/>
                  </a:solidFill>
                  <a:latin typeface="Calibri Light" panose="020F0302020204030204"/>
                  <a:cs typeface="Times New Roman" panose="02020603050405020304" pitchFamily="18" charset="0"/>
                </a:rPr>
                <a:t>Gateway</a:t>
              </a:r>
            </a:p>
          </p:txBody>
        </p:sp>
        <p:pic>
          <p:nvPicPr>
            <p:cNvPr id="33"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17242" y="5639136"/>
              <a:ext cx="964553" cy="64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Striped Right Arrow 33"/>
            <p:cNvSpPr/>
            <p:nvPr/>
          </p:nvSpPr>
          <p:spPr>
            <a:xfrm>
              <a:off x="6268285" y="5603309"/>
              <a:ext cx="498468" cy="72009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sz="2160" dirty="0">
                <a:solidFill>
                  <a:srgbClr val="01534D"/>
                </a:solidFill>
                <a:latin typeface="Calibri Light" panose="020F0302020204030204"/>
              </a:endParaRPr>
            </a:p>
          </p:txBody>
        </p:sp>
        <p:sp>
          <p:nvSpPr>
            <p:cNvPr id="36" name="TextBox 35"/>
            <p:cNvSpPr txBox="1"/>
            <p:nvPr/>
          </p:nvSpPr>
          <p:spPr>
            <a:xfrm>
              <a:off x="3249982" y="6437648"/>
              <a:ext cx="1311565"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Utility sends an alert via Internet</a:t>
              </a:r>
            </a:p>
          </p:txBody>
        </p:sp>
        <p:sp>
          <p:nvSpPr>
            <p:cNvPr id="38" name="TextBox 37"/>
            <p:cNvSpPr txBox="1"/>
            <p:nvPr/>
          </p:nvSpPr>
          <p:spPr>
            <a:xfrm>
              <a:off x="4965515" y="6366995"/>
              <a:ext cx="1504778" cy="721630"/>
            </a:xfrm>
            <a:prstGeom prst="rect">
              <a:avLst/>
            </a:prstGeom>
            <a:noFill/>
          </p:spPr>
          <p:txBody>
            <a:bodyPr wrap="square" rtlCol="0">
              <a:spAutoFit/>
            </a:bodyPr>
            <a:lstStyle/>
            <a:p>
              <a:pPr defTabSz="1097236"/>
              <a:r>
                <a:rPr lang="en-US" sz="1667" dirty="0">
                  <a:solidFill>
                    <a:srgbClr val="01534D"/>
                  </a:solidFill>
                  <a:cs typeface="Calibri" panose="020F0502020204030204" pitchFamily="34" charset="0"/>
                </a:rPr>
                <a:t>3rd party OpenADR 2.0b</a:t>
              </a:r>
            </a:p>
            <a:p>
              <a:pPr defTabSz="1097236"/>
              <a:r>
                <a:rPr lang="en-US" sz="1667" dirty="0">
                  <a:solidFill>
                    <a:srgbClr val="01534D"/>
                  </a:solidFill>
                  <a:cs typeface="Calibri" panose="020F0502020204030204" pitchFamily="34" charset="0"/>
                </a:rPr>
                <a:t>VTN</a:t>
              </a:r>
            </a:p>
          </p:txBody>
        </p:sp>
      </p:grpSp>
    </p:spTree>
    <p:extLst>
      <p:ext uri="{BB962C8B-B14F-4D97-AF65-F5344CB8AC3E}">
        <p14:creationId xmlns:p14="http://schemas.microsoft.com/office/powerpoint/2010/main" val="73453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C9ABF2B1-E3A8-42AA-9B28-72A0D22D85D5}" type="slidenum">
              <a:rPr lang="en-US"/>
              <a:pPr defTabSz="1097236"/>
              <a:t>87</a:t>
            </a:fld>
            <a:endParaRPr lang="en-US" dirty="0"/>
          </a:p>
        </p:txBody>
      </p:sp>
      <p:sp>
        <p:nvSpPr>
          <p:cNvPr id="2" name="Title 1"/>
          <p:cNvSpPr>
            <a:spLocks noGrp="1"/>
          </p:cNvSpPr>
          <p:nvPr>
            <p:ph type="title"/>
          </p:nvPr>
        </p:nvSpPr>
        <p:spPr/>
        <p:txBody>
          <a:bodyPr/>
          <a:lstStyle/>
          <a:p>
            <a:r>
              <a:rPr lang="en-US" dirty="0"/>
              <a:t>Grid-Interactive Water Heater</a:t>
            </a:r>
          </a:p>
        </p:txBody>
      </p:sp>
      <p:sp>
        <p:nvSpPr>
          <p:cNvPr id="9" name="Content Placeholder 5"/>
          <p:cNvSpPr>
            <a:spLocks noGrp="1"/>
          </p:cNvSpPr>
          <p:nvPr>
            <p:ph sz="quarter" idx="20"/>
          </p:nvPr>
        </p:nvSpPr>
        <p:spPr>
          <a:xfrm>
            <a:off x="1143000" y="1568586"/>
            <a:ext cx="10668000" cy="4572001"/>
          </a:xfrm>
        </p:spPr>
        <p:txBody>
          <a:bodyPr/>
          <a:lstStyle/>
          <a:p>
            <a:pPr marL="0" indent="0">
              <a:buNone/>
            </a:pPr>
            <a:r>
              <a:rPr lang="en-US" dirty="0"/>
              <a:t>Grid-Interactive Water Heater (GIWH): is a “thermal battery” for storing energy, having the ability to follow locational marginal pricing, providing fast regulation service and better integrating renewable energy, thereby effectively reducing the carbon footprint of the appliance. (Source: PLMA GIWH Interest Group)</a:t>
            </a:r>
          </a:p>
        </p:txBody>
      </p:sp>
      <p:pic>
        <p:nvPicPr>
          <p:cNvPr id="7" name="Picture 2" descr="C:\Users\ykawanam\Desktop\KL for Yoh\2015-11-kl-aerial.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085662" y="3429001"/>
            <a:ext cx="7363735" cy="3267729"/>
          </a:xfrm>
          <a:prstGeom prst="rect">
            <a:avLst/>
          </a:prstGeom>
          <a:noFill/>
          <a:ln w="38100">
            <a:solidFill>
              <a:srgbClr val="000066"/>
            </a:solidFill>
          </a:ln>
          <a:extLst>
            <a:ext uri="{909E8E84-426E-40DD-AFC4-6F175D3DCCD1}">
              <a14:hiddenFill xmlns:a14="http://schemas.microsoft.com/office/drawing/2010/main">
                <a:solidFill>
                  <a:srgbClr val="FFFFFF"/>
                </a:solidFill>
              </a14:hiddenFill>
            </a:ext>
          </a:extLst>
        </p:spPr>
      </p:pic>
      <p:pic>
        <p:nvPicPr>
          <p:cNvPr id="8" name="Picture 4" descr="C:\Users\ykawanam\Desktop\IMG_0231.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305452" y="3486278"/>
            <a:ext cx="2253338" cy="2990722"/>
          </a:xfrm>
          <a:prstGeom prst="rect">
            <a:avLst/>
          </a:prstGeom>
          <a:noFill/>
          <a:ln w="38100">
            <a:solidFill>
              <a:srgbClr val="00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GIWH Regulation: Test 18: 8 hours (“Bad” day)</a:t>
            </a:r>
          </a:p>
        </p:txBody>
      </p:sp>
      <p:pic>
        <p:nvPicPr>
          <p:cNvPr id="6" name="Content Placeholder 5">
            <a:extLst>
              <a:ext uri="{FF2B5EF4-FFF2-40B4-BE49-F238E27FC236}">
                <a16:creationId xmlns="" xmlns:a16="http://schemas.microsoft.com/office/drawing/2014/main" id="{E59EC147-F9C4-4067-B835-4D08E1E5121A}"/>
              </a:ext>
            </a:extLst>
          </p:cNvPr>
          <p:cNvPicPr>
            <a:picLocks noGrp="1"/>
          </p:cNvPicPr>
          <p:nvPr>
            <p:ph sz="quarter" idx="20"/>
          </p:nvPr>
        </p:nvPicPr>
        <p:blipFill>
          <a:blip r:embed="rId2">
            <a:extLst>
              <a:ext uri="{28A0092B-C50C-407E-A947-70E740481C1C}">
                <a14:useLocalDpi xmlns:a14="http://schemas.microsoft.com/office/drawing/2010/main"/>
              </a:ext>
            </a:extLst>
          </a:blip>
          <a:stretch>
            <a:fillRect/>
          </a:stretch>
        </p:blipFill>
        <p:spPr>
          <a:xfrm>
            <a:off x="1405912" y="1714500"/>
            <a:ext cx="9743351" cy="4917722"/>
          </a:xfrm>
          <a:prstGeom prst="rect">
            <a:avLst/>
          </a:prstGeom>
        </p:spPr>
      </p:pic>
    </p:spTree>
    <p:extLst>
      <p:ext uri="{BB962C8B-B14F-4D97-AF65-F5344CB8AC3E}">
        <p14:creationId xmlns:p14="http://schemas.microsoft.com/office/powerpoint/2010/main" val="38076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Under Frequency Response (UFR) Laboratory Testing for Water Heater Controllers</a:t>
            </a:r>
          </a:p>
        </p:txBody>
      </p:sp>
      <p:sp>
        <p:nvSpPr>
          <p:cNvPr id="5" name="Content Placeholder 4"/>
          <p:cNvSpPr>
            <a:spLocks noGrp="1"/>
          </p:cNvSpPr>
          <p:nvPr>
            <p:ph sz="quarter" idx="20"/>
          </p:nvPr>
        </p:nvSpPr>
        <p:spPr>
          <a:xfrm>
            <a:off x="915737" y="1681609"/>
            <a:ext cx="4554137" cy="4828812"/>
          </a:xfrm>
        </p:spPr>
        <p:txBody>
          <a:bodyPr>
            <a:normAutofit fontScale="92500"/>
          </a:bodyPr>
          <a:lstStyle/>
          <a:p>
            <a:pPr marL="457182" indent="-457182"/>
            <a:r>
              <a:rPr lang="en-US" sz="2667" dirty="0"/>
              <a:t>The under-frequency response (UFR) test is designed to determine how accurately a load controller turns off a load in response to an under-frequency event. </a:t>
            </a:r>
          </a:p>
          <a:p>
            <a:pPr marL="457182" indent="-457182"/>
            <a:r>
              <a:rPr lang="en-US" sz="2667" dirty="0"/>
              <a:t>The controller must monitor the frequency locally at the device-level and respond autonomously without connection to the internet</a:t>
            </a:r>
          </a:p>
          <a:p>
            <a:pPr marL="457182" indent="-457182"/>
            <a:r>
              <a:rPr lang="en-US" sz="2667" dirty="0"/>
              <a:t>UFR Testing Conducted by EPRI</a:t>
            </a:r>
          </a:p>
          <a:p>
            <a:pPr marL="342886" indent="-342886"/>
            <a:endParaRPr lang="en-US" sz="1800" dirty="0"/>
          </a:p>
        </p:txBody>
      </p:sp>
      <p:pic>
        <p:nvPicPr>
          <p:cNvPr id="3" name="Picture 2">
            <a:extLst>
              <a:ext uri="{FF2B5EF4-FFF2-40B4-BE49-F238E27FC236}">
                <a16:creationId xmlns="" xmlns:a16="http://schemas.microsoft.com/office/drawing/2014/main" id="{E0C08BBF-C3B7-4B7E-BD68-745A79C981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9874" y="1681609"/>
            <a:ext cx="6385535" cy="4828813"/>
          </a:xfrm>
          <a:prstGeom prst="rect">
            <a:avLst/>
          </a:prstGeom>
        </p:spPr>
      </p:pic>
    </p:spTree>
    <p:extLst>
      <p:ext uri="{BB962C8B-B14F-4D97-AF65-F5344CB8AC3E}">
        <p14:creationId xmlns:p14="http://schemas.microsoft.com/office/powerpoint/2010/main" val="370276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0761" y="1838683"/>
            <a:ext cx="7028045" cy="4300946"/>
          </a:xfrm>
          <a:prstGeom prst="rect">
            <a:avLst/>
          </a:prstGeom>
        </p:spPr>
      </p:pic>
      <p:pic>
        <p:nvPicPr>
          <p:cNvPr id="5" name="Picture 4"/>
          <p:cNvPicPr>
            <a:picLocks noChangeAspect="1"/>
          </p:cNvPicPr>
          <p:nvPr/>
        </p:nvPicPr>
        <p:blipFill>
          <a:blip r:embed="rId3"/>
          <a:stretch>
            <a:fillRect/>
          </a:stretch>
        </p:blipFill>
        <p:spPr>
          <a:xfrm>
            <a:off x="1663764" y="4930591"/>
            <a:ext cx="1866996" cy="1251014"/>
          </a:xfrm>
          <a:prstGeom prst="rect">
            <a:avLst/>
          </a:prstGeom>
        </p:spPr>
      </p:pic>
      <p:sp>
        <p:nvSpPr>
          <p:cNvPr id="2" name="Title 1"/>
          <p:cNvSpPr>
            <a:spLocks noGrp="1"/>
          </p:cNvSpPr>
          <p:nvPr>
            <p:ph type="title"/>
          </p:nvPr>
        </p:nvSpPr>
        <p:spPr/>
        <p:txBody>
          <a:bodyPr/>
          <a:lstStyle/>
          <a:p>
            <a:r>
              <a:rPr lang="en-GB" dirty="0" smtClean="0"/>
              <a:t>DR capability varies significantly by state</a:t>
            </a:r>
            <a:endParaRPr lang="en-US" dirty="0"/>
          </a:p>
        </p:txBody>
      </p:sp>
      <p:sp>
        <p:nvSpPr>
          <p:cNvPr id="4" name="TextBox 3"/>
          <p:cNvSpPr txBox="1"/>
          <p:nvPr/>
        </p:nvSpPr>
        <p:spPr>
          <a:xfrm>
            <a:off x="1839157" y="1306562"/>
            <a:ext cx="8513689" cy="400110"/>
          </a:xfrm>
          <a:prstGeom prst="rect">
            <a:avLst/>
          </a:prstGeom>
          <a:solidFill>
            <a:schemeClr val="tx2"/>
          </a:solidFill>
        </p:spPr>
        <p:txBody>
          <a:bodyPr wrap="square" rtlCol="0">
            <a:spAutoFit/>
          </a:bodyPr>
          <a:lstStyle/>
          <a:p>
            <a:pPr algn="ctr"/>
            <a:r>
              <a:rPr lang="en-GB" sz="2000" b="1" dirty="0">
                <a:solidFill>
                  <a:srgbClr val="FFFFFF"/>
                </a:solidFill>
              </a:rPr>
              <a:t>2017 Demand Response Capability (% of System Peak)</a:t>
            </a:r>
            <a:endParaRPr lang="en-US" sz="2000" b="1" dirty="0">
              <a:solidFill>
                <a:srgbClr val="FFFFFF"/>
              </a:solidFill>
            </a:endParaRPr>
          </a:p>
        </p:txBody>
      </p:sp>
      <p:sp>
        <p:nvSpPr>
          <p:cNvPr id="12" name="TextBox 11"/>
          <p:cNvSpPr txBox="1"/>
          <p:nvPr/>
        </p:nvSpPr>
        <p:spPr>
          <a:xfrm>
            <a:off x="1524000" y="6321749"/>
            <a:ext cx="7845552" cy="507831"/>
          </a:xfrm>
          <a:prstGeom prst="rect">
            <a:avLst/>
          </a:prstGeom>
          <a:noFill/>
        </p:spPr>
        <p:txBody>
          <a:bodyPr wrap="square" rtlCol="0">
            <a:spAutoFit/>
          </a:bodyPr>
          <a:lstStyle/>
          <a:p>
            <a:r>
              <a:rPr lang="en-US" sz="900" dirty="0">
                <a:solidFill>
                  <a:srgbClr val="302F35"/>
                </a:solidFill>
              </a:rPr>
              <a:t>Notes and sources: Brattle analysis of data from 2018 FERC Assessment of Demand Response and Advanced Metering and 2017 EIA-861. Wholesale DR capability from FERC Assessment allocated to states proportional to estimated state share of ISO peak demand (according to 2015-2017 EIA-861 data). </a:t>
            </a:r>
            <a:r>
              <a:rPr lang="en-GB" sz="900" dirty="0">
                <a:solidFill>
                  <a:srgbClr val="302F35"/>
                </a:solidFill>
              </a:rPr>
              <a:t>Values are not modified to account for possible double-counting between wholesale and retail DR.</a:t>
            </a:r>
            <a:endParaRPr lang="en-US" sz="900" dirty="0">
              <a:solidFill>
                <a:srgbClr val="302F35"/>
              </a:solidFill>
            </a:endParaRPr>
          </a:p>
        </p:txBody>
      </p:sp>
      <p:sp>
        <p:nvSpPr>
          <p:cNvPr id="8" name="Rounded Rectangular Callout 7"/>
          <p:cNvSpPr/>
          <p:nvPr/>
        </p:nvSpPr>
        <p:spPr>
          <a:xfrm>
            <a:off x="2455814" y="1838683"/>
            <a:ext cx="1231200" cy="1106502"/>
          </a:xfrm>
          <a:prstGeom prst="wedgeRoundRectCallout">
            <a:avLst>
              <a:gd name="adj1" fmla="val 69225"/>
              <a:gd name="adj2" fmla="val 30287"/>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Significant new DR initiatives developing in Pacific Northwest (e.g., BPA CTA-2045 smart water heating demonstration project)</a:t>
            </a:r>
          </a:p>
        </p:txBody>
      </p:sp>
      <p:sp>
        <p:nvSpPr>
          <p:cNvPr id="10" name="Rounded Rectangular Callout 9"/>
          <p:cNvSpPr/>
          <p:nvPr/>
        </p:nvSpPr>
        <p:spPr>
          <a:xfrm>
            <a:off x="2226408" y="3094691"/>
            <a:ext cx="1231200" cy="1139340"/>
          </a:xfrm>
          <a:prstGeom prst="wedgeRoundRectCallout">
            <a:avLst>
              <a:gd name="adj1" fmla="val 67412"/>
              <a:gd name="adj2" fmla="val -24906"/>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In CA, DR is increasingly deployed to address unexpected local capacity constraints; EV managed charging projects underway</a:t>
            </a:r>
          </a:p>
        </p:txBody>
      </p:sp>
      <p:sp>
        <p:nvSpPr>
          <p:cNvPr id="11" name="Rounded Rectangular Callout 10"/>
          <p:cNvSpPr/>
          <p:nvPr/>
        </p:nvSpPr>
        <p:spPr>
          <a:xfrm>
            <a:off x="7429346" y="1788577"/>
            <a:ext cx="1357330" cy="790983"/>
          </a:xfrm>
          <a:prstGeom prst="wedgeRoundRectCallout">
            <a:avLst>
              <a:gd name="adj1" fmla="val 47444"/>
              <a:gd name="adj2" fmla="val 75879"/>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NY utilities increasingly using DR for distribution purposes; also piloting natural gas DR programs</a:t>
            </a:r>
          </a:p>
        </p:txBody>
      </p:sp>
      <p:sp>
        <p:nvSpPr>
          <p:cNvPr id="13" name="Rounded Rectangular Callout 12"/>
          <p:cNvSpPr/>
          <p:nvPr/>
        </p:nvSpPr>
        <p:spPr>
          <a:xfrm>
            <a:off x="5530568" y="1797657"/>
            <a:ext cx="1401624" cy="781903"/>
          </a:xfrm>
          <a:prstGeom prst="wedgeRoundRectCallout">
            <a:avLst>
              <a:gd name="adj1" fmla="val 34004"/>
              <a:gd name="adj2" fmla="val 75159"/>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MN PUC Order requires significant DR additions; Xcel Energy developing innovative load flexibility portfolio</a:t>
            </a:r>
          </a:p>
        </p:txBody>
      </p:sp>
      <p:sp>
        <p:nvSpPr>
          <p:cNvPr id="14" name="Rounded Rectangular Callout 13"/>
          <p:cNvSpPr/>
          <p:nvPr/>
        </p:nvSpPr>
        <p:spPr>
          <a:xfrm>
            <a:off x="6576394" y="5384986"/>
            <a:ext cx="1171558" cy="743983"/>
          </a:xfrm>
          <a:prstGeom prst="wedgeRoundRectCallout">
            <a:avLst>
              <a:gd name="adj1" fmla="val -72669"/>
              <a:gd name="adj2" fmla="val -48347"/>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In Texas, retailers have begun to offer peak-time rebates to attract new customers</a:t>
            </a:r>
          </a:p>
        </p:txBody>
      </p:sp>
      <p:sp>
        <p:nvSpPr>
          <p:cNvPr id="16" name="Rounded Rectangular Callout 15"/>
          <p:cNvSpPr/>
          <p:nvPr/>
        </p:nvSpPr>
        <p:spPr>
          <a:xfrm>
            <a:off x="9215919" y="3439871"/>
            <a:ext cx="1231200" cy="885600"/>
          </a:xfrm>
          <a:prstGeom prst="wedgeRoundRectCallout">
            <a:avLst>
              <a:gd name="adj1" fmla="val -69515"/>
              <a:gd name="adj2" fmla="val -34690"/>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Pepco and BGE bid impacts of mass market DR programs directly into PJM capacity market</a:t>
            </a:r>
          </a:p>
        </p:txBody>
      </p:sp>
      <p:pic>
        <p:nvPicPr>
          <p:cNvPr id="7" name="Picture 6"/>
          <p:cNvPicPr>
            <a:picLocks noChangeAspect="1"/>
          </p:cNvPicPr>
          <p:nvPr/>
        </p:nvPicPr>
        <p:blipFill>
          <a:blip r:embed="rId4"/>
          <a:stretch>
            <a:fillRect/>
          </a:stretch>
        </p:blipFill>
        <p:spPr>
          <a:xfrm>
            <a:off x="4020312" y="5098910"/>
            <a:ext cx="1426464" cy="1090826"/>
          </a:xfrm>
          <a:prstGeom prst="rect">
            <a:avLst/>
          </a:prstGeom>
        </p:spPr>
      </p:pic>
      <p:sp>
        <p:nvSpPr>
          <p:cNvPr id="15" name="Rounded Rectangular Callout 14"/>
          <p:cNvSpPr/>
          <p:nvPr/>
        </p:nvSpPr>
        <p:spPr>
          <a:xfrm>
            <a:off x="2915160" y="4466224"/>
            <a:ext cx="1231200" cy="1013155"/>
          </a:xfrm>
          <a:prstGeom prst="wedgeRoundRectCallout">
            <a:avLst>
              <a:gd name="adj1" fmla="val 80412"/>
              <a:gd name="adj2" fmla="val -39631"/>
              <a:gd name="adj3" fmla="val 16667"/>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US" dirty="0">
                <a:solidFill>
                  <a:srgbClr val="002B54"/>
                </a:solidFill>
              </a:rPr>
              <a:t>APS is piloting a program offering free electricity to loads that can be shifted to daytime hours with excess solar PV output</a:t>
            </a:r>
          </a:p>
        </p:txBody>
      </p:sp>
      <p:sp>
        <p:nvSpPr>
          <p:cNvPr id="6" name="Rectangle 5"/>
          <p:cNvSpPr/>
          <p:nvPr/>
        </p:nvSpPr>
        <p:spPr>
          <a:xfrm>
            <a:off x="8889289" y="4579047"/>
            <a:ext cx="1726160" cy="1952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r>
              <a:rPr lang="en-US" sz="1300" dirty="0">
                <a:solidFill>
                  <a:srgbClr val="302F35"/>
                </a:solidFill>
              </a:rPr>
              <a:t>DR Capability (% of Peak)</a:t>
            </a:r>
          </a:p>
        </p:txBody>
      </p:sp>
    </p:spTree>
    <p:extLst>
      <p:ext uri="{BB962C8B-B14F-4D97-AF65-F5344CB8AC3E}">
        <p14:creationId xmlns:p14="http://schemas.microsoft.com/office/powerpoint/2010/main" val="626773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8" y="158514"/>
            <a:ext cx="4903494" cy="801985"/>
          </a:xfrm>
        </p:spPr>
        <p:txBody>
          <a:bodyPr>
            <a:normAutofit/>
          </a:bodyPr>
          <a:lstStyle/>
          <a:p>
            <a:r>
              <a:rPr lang="en-US" sz="3600" dirty="0"/>
              <a:t>Controller Testing Results</a:t>
            </a:r>
          </a:p>
        </p:txBody>
      </p:sp>
      <p:sp>
        <p:nvSpPr>
          <p:cNvPr id="3" name="Content Placeholder 2"/>
          <p:cNvSpPr>
            <a:spLocks noGrp="1"/>
          </p:cNvSpPr>
          <p:nvPr>
            <p:ph sz="quarter" idx="20"/>
          </p:nvPr>
        </p:nvSpPr>
        <p:spPr>
          <a:xfrm>
            <a:off x="1041665" y="1367442"/>
            <a:ext cx="6478221" cy="5132668"/>
          </a:xfrm>
        </p:spPr>
        <p:txBody>
          <a:bodyPr>
            <a:normAutofit fontScale="77500" lnSpcReduction="20000"/>
          </a:bodyPr>
          <a:lstStyle/>
          <a:p>
            <a:pPr marL="0" indent="0">
              <a:lnSpc>
                <a:spcPct val="110000"/>
              </a:lnSpc>
              <a:buNone/>
            </a:pPr>
            <a:r>
              <a:rPr lang="en-US" sz="2583" dirty="0" err="1"/>
              <a:t>Steffes</a:t>
            </a:r>
            <a:r>
              <a:rPr lang="en-US" sz="2583" dirty="0"/>
              <a:t> (GIWH):</a:t>
            </a:r>
          </a:p>
          <a:p>
            <a:pPr>
              <a:lnSpc>
                <a:spcPct val="110000"/>
              </a:lnSpc>
            </a:pPr>
            <a:r>
              <a:rPr lang="en-US" dirty="0"/>
              <a:t>Performed as intended, average frequency of past 10 cycles was exactly 59.700 Hz.</a:t>
            </a:r>
          </a:p>
          <a:p>
            <a:pPr>
              <a:lnSpc>
                <a:spcPct val="110000"/>
              </a:lnSpc>
            </a:pPr>
            <a:r>
              <a:rPr lang="en-US" dirty="0"/>
              <a:t>The controller ramped the load back up to full output over the course of 1-2 minutes once the frequency returned to 60 Hz </a:t>
            </a:r>
          </a:p>
          <a:p>
            <a:pPr marL="0" indent="0">
              <a:lnSpc>
                <a:spcPct val="110000"/>
              </a:lnSpc>
              <a:buNone/>
            </a:pPr>
            <a:r>
              <a:rPr lang="en-US" sz="2583" dirty="0"/>
              <a:t>Mosaic Power (controller):</a:t>
            </a:r>
          </a:p>
          <a:p>
            <a:pPr>
              <a:lnSpc>
                <a:spcPct val="110000"/>
              </a:lnSpc>
            </a:pPr>
            <a:r>
              <a:rPr lang="en-US" dirty="0"/>
              <a:t>Performed as intended, average frequency of past 12 cycles from shutoff was 59.687 Hz</a:t>
            </a:r>
          </a:p>
          <a:p>
            <a:pPr>
              <a:lnSpc>
                <a:spcPct val="110000"/>
              </a:lnSpc>
            </a:pPr>
            <a:r>
              <a:rPr lang="en-US" dirty="0"/>
              <a:t>The controller turned the load back on after 30 minutes</a:t>
            </a:r>
          </a:p>
          <a:p>
            <a:pPr>
              <a:lnSpc>
                <a:spcPct val="110000"/>
              </a:lnSpc>
            </a:pPr>
            <a:r>
              <a:rPr lang="en-US" dirty="0">
                <a:solidFill>
                  <a:srgbClr val="FF0000"/>
                </a:solidFill>
              </a:rPr>
              <a:t>14,000 water heaters providing frequency regulation in PJM</a:t>
            </a:r>
          </a:p>
          <a:p>
            <a:pPr marL="0" indent="0">
              <a:lnSpc>
                <a:spcPct val="110000"/>
              </a:lnSpc>
              <a:buNone/>
            </a:pPr>
            <a:r>
              <a:rPr lang="en-US" sz="2583" dirty="0"/>
              <a:t>Shifted Energy (controller):</a:t>
            </a:r>
          </a:p>
          <a:p>
            <a:pPr>
              <a:lnSpc>
                <a:spcPct val="110000"/>
              </a:lnSpc>
            </a:pPr>
            <a:r>
              <a:rPr lang="en-US" dirty="0"/>
              <a:t>Performed as intended, average frequency of past 12 cycles from shutoff was 59.685 Hz</a:t>
            </a:r>
          </a:p>
          <a:p>
            <a:pPr>
              <a:lnSpc>
                <a:spcPct val="110000"/>
              </a:lnSpc>
            </a:pPr>
            <a:r>
              <a:rPr lang="en-US" dirty="0"/>
              <a:t>The controller turned the load back on after a set amount of time once the frequency returned 60.0 Hz</a:t>
            </a:r>
          </a:p>
        </p:txBody>
      </p:sp>
      <p:pic>
        <p:nvPicPr>
          <p:cNvPr id="5" name="Picture 4">
            <a:extLst>
              <a:ext uri="{FF2B5EF4-FFF2-40B4-BE49-F238E27FC236}">
                <a16:creationId xmlns="" xmlns:a16="http://schemas.microsoft.com/office/drawing/2014/main" id="{219F0E7E-27BD-4ACA-A445-F4D13D058F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4000" y="121090"/>
            <a:ext cx="4105973" cy="2055711"/>
          </a:xfrm>
          <a:prstGeom prst="rect">
            <a:avLst/>
          </a:prstGeom>
        </p:spPr>
      </p:pic>
      <p:pic>
        <p:nvPicPr>
          <p:cNvPr id="6" name="Picture 5">
            <a:extLst>
              <a:ext uri="{FF2B5EF4-FFF2-40B4-BE49-F238E27FC236}">
                <a16:creationId xmlns="" xmlns:a16="http://schemas.microsoft.com/office/drawing/2014/main" id="{BA1B88C3-2547-45F0-9474-88441E0DD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1226" y="2317463"/>
            <a:ext cx="4280773" cy="2176581"/>
          </a:xfrm>
          <a:prstGeom prst="rect">
            <a:avLst/>
          </a:prstGeom>
        </p:spPr>
      </p:pic>
      <p:pic>
        <p:nvPicPr>
          <p:cNvPr id="7" name="Picture 6">
            <a:extLst>
              <a:ext uri="{FF2B5EF4-FFF2-40B4-BE49-F238E27FC236}">
                <a16:creationId xmlns="" xmlns:a16="http://schemas.microsoft.com/office/drawing/2014/main" id="{F838B556-5A37-4E2B-806F-0E5C720265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1226" y="4574253"/>
            <a:ext cx="4130843" cy="2251180"/>
          </a:xfrm>
          <a:prstGeom prst="rect">
            <a:avLst/>
          </a:prstGeom>
        </p:spPr>
      </p:pic>
      <p:sp>
        <p:nvSpPr>
          <p:cNvPr id="4" name="TextBox 3">
            <a:extLst>
              <a:ext uri="{FF2B5EF4-FFF2-40B4-BE49-F238E27FC236}">
                <a16:creationId xmlns="" xmlns:a16="http://schemas.microsoft.com/office/drawing/2014/main" id="{7278C493-3901-4441-BEA8-071EED679427}"/>
              </a:ext>
            </a:extLst>
          </p:cNvPr>
          <p:cNvSpPr txBox="1"/>
          <p:nvPr/>
        </p:nvSpPr>
        <p:spPr>
          <a:xfrm>
            <a:off x="963040" y="6493723"/>
            <a:ext cx="1973425" cy="276999"/>
          </a:xfrm>
          <a:prstGeom prst="rect">
            <a:avLst/>
          </a:prstGeom>
          <a:noFill/>
        </p:spPr>
        <p:txBody>
          <a:bodyPr wrap="none" rtlCol="0">
            <a:spAutoFit/>
          </a:bodyPr>
          <a:lstStyle/>
          <a:p>
            <a:pPr defTabSz="1097236"/>
            <a:r>
              <a:rPr lang="en-US" sz="1200" dirty="0">
                <a:solidFill>
                  <a:prstClr val="black"/>
                </a:solidFill>
              </a:rPr>
              <a:t>Source: Angela Cheung, EPRI</a:t>
            </a:r>
          </a:p>
        </p:txBody>
      </p:sp>
    </p:spTree>
    <p:extLst>
      <p:ext uri="{BB962C8B-B14F-4D97-AF65-F5344CB8AC3E}">
        <p14:creationId xmlns:p14="http://schemas.microsoft.com/office/powerpoint/2010/main" val="41027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28FE263C-9D6C-41BB-94DC-8326AEA87129}" type="slidenum">
              <a:rPr lang="en-US"/>
              <a:pPr defTabSz="1097236"/>
              <a:t>91</a:t>
            </a:fld>
            <a:endParaRPr lang="en-US" dirty="0"/>
          </a:p>
        </p:txBody>
      </p:sp>
      <p:sp>
        <p:nvSpPr>
          <p:cNvPr id="2" name="Title 1"/>
          <p:cNvSpPr>
            <a:spLocks noGrp="1"/>
          </p:cNvSpPr>
          <p:nvPr>
            <p:ph type="title"/>
          </p:nvPr>
        </p:nvSpPr>
        <p:spPr/>
        <p:txBody>
          <a:bodyPr>
            <a:noAutofit/>
          </a:bodyPr>
          <a:lstStyle/>
          <a:p>
            <a:r>
              <a:rPr lang="en-US" sz="3600" dirty="0"/>
              <a:t>New Integrated DR Portfolio: Hawaiian Electric Grid Services</a:t>
            </a:r>
          </a:p>
        </p:txBody>
      </p:sp>
      <p:sp>
        <p:nvSpPr>
          <p:cNvPr id="3" name="Content Placeholder 2"/>
          <p:cNvSpPr>
            <a:spLocks noGrp="1"/>
          </p:cNvSpPr>
          <p:nvPr>
            <p:ph sz="quarter" idx="20"/>
          </p:nvPr>
        </p:nvSpPr>
        <p:spPr/>
        <p:txBody>
          <a:bodyPr>
            <a:normAutofit fontScale="92500" lnSpcReduction="10000"/>
          </a:bodyPr>
          <a:lstStyle/>
          <a:p>
            <a:r>
              <a:rPr lang="en-US" dirty="0"/>
              <a:t>Capacity (Load Reduction and Load build)</a:t>
            </a:r>
          </a:p>
          <a:p>
            <a:pPr lvl="1"/>
            <a:r>
              <a:rPr lang="en-US" dirty="0"/>
              <a:t>Load Build: 10:00AM – 2:00PM, 8 hr. notification</a:t>
            </a:r>
          </a:p>
          <a:p>
            <a:pPr lvl="1"/>
            <a:r>
              <a:rPr lang="en-US" dirty="0"/>
              <a:t>Load Reduction: 5:00PM – 9:00PM,  10 min. notification</a:t>
            </a:r>
          </a:p>
          <a:p>
            <a:endParaRPr lang="en-US" dirty="0"/>
          </a:p>
          <a:p>
            <a:r>
              <a:rPr lang="en-US" dirty="0"/>
              <a:t>Fast Frequency Response (FFR)</a:t>
            </a:r>
          </a:p>
          <a:p>
            <a:pPr lvl="1"/>
            <a:r>
              <a:rPr lang="en-US" dirty="0"/>
              <a:t>Autonomously triggered due to an under frequency excursion</a:t>
            </a:r>
          </a:p>
          <a:p>
            <a:pPr lvl="1"/>
            <a:r>
              <a:rPr lang="en-US" dirty="0"/>
              <a:t>Trigger: 59.7Hz, 12 cycle response</a:t>
            </a:r>
          </a:p>
          <a:p>
            <a:endParaRPr lang="en-US" dirty="0"/>
          </a:p>
          <a:p>
            <a:r>
              <a:rPr lang="en-US" dirty="0"/>
              <a:t>Regulating Reserve/Regulation (secondary frequency regulation)</a:t>
            </a:r>
          </a:p>
          <a:p>
            <a:pPr lvl="1"/>
            <a:r>
              <a:rPr lang="en-US" dirty="0"/>
              <a:t>Response to a set-point regulation signal (AGC: automatic generation control) </a:t>
            </a:r>
          </a:p>
          <a:p>
            <a:endParaRPr lang="en-US" dirty="0"/>
          </a:p>
          <a:p>
            <a:r>
              <a:rPr lang="en-US" dirty="0"/>
              <a:t>Replacement Reserve</a:t>
            </a:r>
          </a:p>
          <a:p>
            <a:pPr lvl="1"/>
            <a:r>
              <a:rPr lang="en-US" dirty="0"/>
              <a:t>10-30 minute response after notification, 1-2 hour duration</a:t>
            </a:r>
          </a:p>
        </p:txBody>
      </p:sp>
      <p:sp>
        <p:nvSpPr>
          <p:cNvPr id="8" name="Date Placeholder 7">
            <a:extLst>
              <a:ext uri="{FF2B5EF4-FFF2-40B4-BE49-F238E27FC236}">
                <a16:creationId xmlns="" xmlns:a16="http://schemas.microsoft.com/office/drawing/2014/main" id="{2EB84FF5-F4A5-4043-B77A-4DBD11E9D879}"/>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Tree>
    <p:extLst>
      <p:ext uri="{BB962C8B-B14F-4D97-AF65-F5344CB8AC3E}">
        <p14:creationId xmlns:p14="http://schemas.microsoft.com/office/powerpoint/2010/main" val="2479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ave 19"/>
          <p:cNvSpPr/>
          <p:nvPr/>
        </p:nvSpPr>
        <p:spPr>
          <a:xfrm>
            <a:off x="8904710" y="4190508"/>
            <a:ext cx="2949906" cy="1607121"/>
          </a:xfrm>
          <a:prstGeom prst="wave">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19" name="Wave 18"/>
          <p:cNvSpPr/>
          <p:nvPr/>
        </p:nvSpPr>
        <p:spPr>
          <a:xfrm>
            <a:off x="5071658" y="4313518"/>
            <a:ext cx="2971135" cy="1969130"/>
          </a:xfrm>
          <a:prstGeom prst="wave">
            <a:avLst>
              <a:gd name="adj1" fmla="val 12500"/>
              <a:gd name="adj2" fmla="val 0"/>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7" name="Wave 6"/>
          <p:cNvSpPr/>
          <p:nvPr/>
        </p:nvSpPr>
        <p:spPr>
          <a:xfrm>
            <a:off x="5092887" y="2298108"/>
            <a:ext cx="2949907" cy="1775097"/>
          </a:xfrm>
          <a:prstGeom prst="wave">
            <a:avLst/>
          </a:prstGeom>
          <a:solidFill>
            <a:srgbClr val="B194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endParaRPr lang="en-US" sz="2000" dirty="0">
              <a:solidFill>
                <a:prstClr val="white"/>
              </a:solidFill>
            </a:endParaRPr>
          </a:p>
        </p:txBody>
      </p:sp>
      <p:sp>
        <p:nvSpPr>
          <p:cNvPr id="11" name="Slide Number Placeholder 10">
            <a:extLst>
              <a:ext uri="{FF2B5EF4-FFF2-40B4-BE49-F238E27FC236}">
                <a16:creationId xmlns="" xmlns:a16="http://schemas.microsoft.com/office/drawing/2014/main" id="{55B4C4BE-BC67-4DA9-8460-68ADED51A347}"/>
              </a:ext>
            </a:extLst>
          </p:cNvPr>
          <p:cNvSpPr>
            <a:spLocks noGrp="1"/>
          </p:cNvSpPr>
          <p:nvPr>
            <p:ph type="sldNum" sz="quarter" idx="12"/>
          </p:nvPr>
        </p:nvSpPr>
        <p:spPr/>
        <p:txBody>
          <a:bodyPr/>
          <a:lstStyle/>
          <a:p>
            <a:pPr defTabSz="1097236"/>
            <a:fld id="{D494EED3-87F0-4413-98FC-D4F0AADE4940}" type="slidenum">
              <a:rPr lang="en-US"/>
              <a:pPr defTabSz="1097236"/>
              <a:t>92</a:t>
            </a:fld>
            <a:endParaRPr lang="en-US" dirty="0"/>
          </a:p>
        </p:txBody>
      </p:sp>
      <p:sp>
        <p:nvSpPr>
          <p:cNvPr id="4" name="Title 3"/>
          <p:cNvSpPr>
            <a:spLocks noGrp="1"/>
          </p:cNvSpPr>
          <p:nvPr>
            <p:ph type="title"/>
          </p:nvPr>
        </p:nvSpPr>
        <p:spPr>
          <a:xfrm>
            <a:off x="2667000" y="225779"/>
            <a:ext cx="9144000" cy="917683"/>
          </a:xfrm>
        </p:spPr>
        <p:txBody>
          <a:bodyPr/>
          <a:lstStyle/>
          <a:p>
            <a:r>
              <a:rPr lang="en-US" dirty="0"/>
              <a:t>Grid Service Participation Paths</a:t>
            </a:r>
          </a:p>
        </p:txBody>
      </p:sp>
      <p:sp>
        <p:nvSpPr>
          <p:cNvPr id="8" name="Date Placeholder 7">
            <a:extLst>
              <a:ext uri="{FF2B5EF4-FFF2-40B4-BE49-F238E27FC236}">
                <a16:creationId xmlns="" xmlns:a16="http://schemas.microsoft.com/office/drawing/2014/main" id="{79E8102A-57BB-4BEB-84EE-A87AC1CDF85E}"/>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
        <p:nvSpPr>
          <p:cNvPr id="5" name="Rectangle 4"/>
          <p:cNvSpPr/>
          <p:nvPr/>
        </p:nvSpPr>
        <p:spPr>
          <a:xfrm>
            <a:off x="8962677" y="2038894"/>
            <a:ext cx="2846167" cy="92984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Hawaiian Electric Companies’ Programs</a:t>
            </a:r>
          </a:p>
        </p:txBody>
      </p:sp>
      <p:sp>
        <p:nvSpPr>
          <p:cNvPr id="9" name="Rectangle 8"/>
          <p:cNvSpPr/>
          <p:nvPr/>
        </p:nvSpPr>
        <p:spPr>
          <a:xfrm>
            <a:off x="1277602" y="1854960"/>
            <a:ext cx="3463192" cy="46492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Aggregators (third-party)</a:t>
            </a:r>
          </a:p>
        </p:txBody>
      </p:sp>
      <p:sp>
        <p:nvSpPr>
          <p:cNvPr id="10" name="Rectangle 9"/>
          <p:cNvSpPr/>
          <p:nvPr/>
        </p:nvSpPr>
        <p:spPr>
          <a:xfrm>
            <a:off x="1277602" y="4151176"/>
            <a:ext cx="3463192" cy="464920"/>
          </a:xfrm>
          <a:prstGeom prst="rect">
            <a:avLst/>
          </a:prstGeom>
          <a:solidFill>
            <a:srgbClr val="8251AC"/>
          </a:solidFill>
          <a:ln w="9525">
            <a:solidFill>
              <a:schemeClr val="folHlink"/>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r>
              <a:rPr lang="en-US" sz="2000" dirty="0">
                <a:solidFill>
                  <a:prstClr val="white"/>
                </a:solidFill>
              </a:rPr>
              <a:t>Self-Aggregators</a:t>
            </a:r>
          </a:p>
        </p:txBody>
      </p:sp>
      <p:sp>
        <p:nvSpPr>
          <p:cNvPr id="6" name="TextBox 5"/>
          <p:cNvSpPr txBox="1"/>
          <p:nvPr/>
        </p:nvSpPr>
        <p:spPr>
          <a:xfrm>
            <a:off x="8962677" y="2968734"/>
            <a:ext cx="2846167" cy="1012755"/>
          </a:xfrm>
          <a:prstGeom prst="rect">
            <a:avLst/>
          </a:prstGeom>
          <a:noFill/>
          <a:ln>
            <a:solidFill>
              <a:schemeClr val="tx1"/>
            </a:solidFill>
          </a:ln>
        </p:spPr>
        <p:txBody>
          <a:bodyPr wrap="square" tIns="90000" bIns="90000" rtlCol="0" anchor="t">
            <a:spAutoFit/>
          </a:bodyPr>
          <a:lstStyle/>
          <a:p>
            <a:pPr algn="ctr" defTabSz="1097236"/>
            <a:r>
              <a:rPr lang="en-US" dirty="0">
                <a:solidFill>
                  <a:prstClr val="black"/>
                </a:solidFill>
              </a:rPr>
              <a:t>Programs offered directly to customers through a Utility Tariff</a:t>
            </a:r>
          </a:p>
        </p:txBody>
      </p:sp>
      <p:sp>
        <p:nvSpPr>
          <p:cNvPr id="16" name="TextBox 15"/>
          <p:cNvSpPr txBox="1"/>
          <p:nvPr/>
        </p:nvSpPr>
        <p:spPr>
          <a:xfrm>
            <a:off x="1277602" y="2355802"/>
            <a:ext cx="3463192" cy="1289753"/>
          </a:xfrm>
          <a:prstGeom prst="rect">
            <a:avLst/>
          </a:prstGeom>
          <a:noFill/>
          <a:ln>
            <a:solidFill>
              <a:schemeClr val="tx1"/>
            </a:solidFill>
          </a:ln>
        </p:spPr>
        <p:txBody>
          <a:bodyPr wrap="square" tIns="90000" bIns="90000" rtlCol="0" anchor="t">
            <a:spAutoFit/>
          </a:bodyPr>
          <a:lstStyle/>
          <a:p>
            <a:pPr defTabSz="1097236"/>
            <a:r>
              <a:rPr lang="en-US" dirty="0">
                <a:solidFill>
                  <a:prstClr val="black"/>
                </a:solidFill>
              </a:rPr>
              <a:t>Contract directly with aggregators. </a:t>
            </a:r>
          </a:p>
          <a:p>
            <a:pPr defTabSz="1097236"/>
            <a:r>
              <a:rPr lang="en-US" dirty="0">
                <a:solidFill>
                  <a:prstClr val="black"/>
                </a:solidFill>
              </a:rPr>
              <a:t>Third Party recruits and contracts with customers to operate customer loads in a “Portfolio”</a:t>
            </a:r>
          </a:p>
        </p:txBody>
      </p:sp>
      <p:sp>
        <p:nvSpPr>
          <p:cNvPr id="17" name="TextBox 16"/>
          <p:cNvSpPr txBox="1"/>
          <p:nvPr/>
        </p:nvSpPr>
        <p:spPr>
          <a:xfrm>
            <a:off x="1277602" y="4639670"/>
            <a:ext cx="3463192" cy="1566752"/>
          </a:xfrm>
          <a:prstGeom prst="rect">
            <a:avLst/>
          </a:prstGeom>
          <a:noFill/>
          <a:ln>
            <a:solidFill>
              <a:schemeClr val="tx1"/>
            </a:solidFill>
          </a:ln>
        </p:spPr>
        <p:txBody>
          <a:bodyPr wrap="square" tIns="90000" bIns="90000" rtlCol="0" anchor="t">
            <a:spAutoFit/>
          </a:bodyPr>
          <a:lstStyle/>
          <a:p>
            <a:pPr defTabSz="1097236"/>
            <a:r>
              <a:rPr lang="en-US" dirty="0">
                <a:solidFill>
                  <a:prstClr val="black"/>
                </a:solidFill>
              </a:rPr>
              <a:t>Contract directly with Hawaiian Electric. </a:t>
            </a:r>
          </a:p>
          <a:p>
            <a:pPr defTabSz="1097236"/>
            <a:r>
              <a:rPr lang="en-US" dirty="0">
                <a:solidFill>
                  <a:prstClr val="black"/>
                </a:solidFill>
              </a:rPr>
              <a:t>Utility negotiate directly with customer for delivery of services at large or multiple site facilities</a:t>
            </a:r>
          </a:p>
        </p:txBody>
      </p:sp>
      <p:sp>
        <p:nvSpPr>
          <p:cNvPr id="3" name="TextBox 2"/>
          <p:cNvSpPr txBox="1"/>
          <p:nvPr/>
        </p:nvSpPr>
        <p:spPr>
          <a:xfrm>
            <a:off x="5190784" y="2618458"/>
            <a:ext cx="2754114" cy="1012755"/>
          </a:xfrm>
          <a:prstGeom prst="rect">
            <a:avLst/>
          </a:prstGeom>
          <a:noFill/>
        </p:spPr>
        <p:txBody>
          <a:bodyPr wrap="square" tIns="90000" bIns="90000" rtlCol="0" anchor="t">
            <a:spAutoFit/>
          </a:bodyPr>
          <a:lstStyle/>
          <a:p>
            <a:pPr algn="ctr" defTabSz="1097236"/>
            <a:r>
              <a:rPr lang="en-US" dirty="0">
                <a:solidFill>
                  <a:prstClr val="black"/>
                </a:solidFill>
              </a:rPr>
              <a:t>Customer wanting turn-key services as part of larger group in portfolio</a:t>
            </a:r>
          </a:p>
        </p:txBody>
      </p:sp>
      <p:sp>
        <p:nvSpPr>
          <p:cNvPr id="12" name="TextBox 11"/>
          <p:cNvSpPr txBox="1"/>
          <p:nvPr/>
        </p:nvSpPr>
        <p:spPr>
          <a:xfrm>
            <a:off x="1144215" y="1318261"/>
            <a:ext cx="3729966" cy="612645"/>
          </a:xfrm>
          <a:prstGeom prst="rect">
            <a:avLst/>
          </a:prstGeom>
          <a:noFill/>
        </p:spPr>
        <p:txBody>
          <a:bodyPr wrap="square" tIns="90000" bIns="90000" rtlCol="0" anchor="t">
            <a:spAutoFit/>
          </a:bodyPr>
          <a:lstStyle/>
          <a:p>
            <a:pPr algn="ctr" defTabSz="1097236"/>
            <a:r>
              <a:rPr lang="en-US" sz="2800" b="1" dirty="0">
                <a:solidFill>
                  <a:srgbClr val="0070C0"/>
                </a:solidFill>
                <a:latin typeface="Calibri Light" panose="020F0302020204030204"/>
              </a:rPr>
              <a:t>Options Now</a:t>
            </a:r>
          </a:p>
        </p:txBody>
      </p:sp>
      <p:sp>
        <p:nvSpPr>
          <p:cNvPr id="13" name="TextBox 12"/>
          <p:cNvSpPr txBox="1"/>
          <p:nvPr/>
        </p:nvSpPr>
        <p:spPr>
          <a:xfrm>
            <a:off x="8328181" y="1474775"/>
            <a:ext cx="4102962" cy="612645"/>
          </a:xfrm>
          <a:prstGeom prst="rect">
            <a:avLst/>
          </a:prstGeom>
          <a:noFill/>
        </p:spPr>
        <p:txBody>
          <a:bodyPr wrap="square" tIns="90000" bIns="90000" rtlCol="0" anchor="t">
            <a:spAutoFit/>
          </a:bodyPr>
          <a:lstStyle/>
          <a:p>
            <a:pPr algn="ctr" defTabSz="1097236"/>
            <a:r>
              <a:rPr lang="en-US" sz="2800" b="1" dirty="0">
                <a:solidFill>
                  <a:srgbClr val="0070C0"/>
                </a:solidFill>
                <a:latin typeface="Calibri Light" panose="020F0302020204030204"/>
              </a:rPr>
              <a:t>Future Additions</a:t>
            </a:r>
          </a:p>
        </p:txBody>
      </p:sp>
      <p:sp>
        <p:nvSpPr>
          <p:cNvPr id="14" name="TextBox 13"/>
          <p:cNvSpPr txBox="1"/>
          <p:nvPr/>
        </p:nvSpPr>
        <p:spPr>
          <a:xfrm>
            <a:off x="5092888" y="4639671"/>
            <a:ext cx="2949906" cy="1289753"/>
          </a:xfrm>
          <a:prstGeom prst="rect">
            <a:avLst/>
          </a:prstGeom>
          <a:noFill/>
        </p:spPr>
        <p:txBody>
          <a:bodyPr wrap="square" tIns="90000" bIns="90000" rtlCol="0" anchor="t">
            <a:spAutoFit/>
          </a:bodyPr>
          <a:lstStyle/>
          <a:p>
            <a:pPr algn="ctr" defTabSz="1097236"/>
            <a:r>
              <a:rPr lang="en-US" dirty="0">
                <a:solidFill>
                  <a:prstClr val="black"/>
                </a:solidFill>
              </a:rPr>
              <a:t>For professionally managed customers providing more control and greater total financial incentive</a:t>
            </a:r>
          </a:p>
        </p:txBody>
      </p:sp>
      <p:sp>
        <p:nvSpPr>
          <p:cNvPr id="15" name="TextBox 14"/>
          <p:cNvSpPr txBox="1"/>
          <p:nvPr/>
        </p:nvSpPr>
        <p:spPr>
          <a:xfrm>
            <a:off x="8924577" y="4487692"/>
            <a:ext cx="2971135" cy="1012755"/>
          </a:xfrm>
          <a:prstGeom prst="rect">
            <a:avLst/>
          </a:prstGeom>
          <a:noFill/>
        </p:spPr>
        <p:txBody>
          <a:bodyPr wrap="square" tIns="90000" bIns="90000" rtlCol="0" anchor="t">
            <a:spAutoFit/>
          </a:bodyPr>
          <a:lstStyle/>
          <a:p>
            <a:pPr algn="ctr" defTabSz="1097236"/>
            <a:r>
              <a:rPr lang="en-US" dirty="0">
                <a:solidFill>
                  <a:prstClr val="black"/>
                </a:solidFill>
              </a:rPr>
              <a:t>Alternate contracting path to directly participate in a Utility Tariff</a:t>
            </a:r>
          </a:p>
        </p:txBody>
      </p:sp>
      <p:sp>
        <p:nvSpPr>
          <p:cNvPr id="2" name="Rectangle 1">
            <a:extLst>
              <a:ext uri="{FF2B5EF4-FFF2-40B4-BE49-F238E27FC236}">
                <a16:creationId xmlns="" xmlns:a16="http://schemas.microsoft.com/office/drawing/2014/main" id="{EAB950A0-E418-4A92-A3A9-581246A436FF}"/>
              </a:ext>
            </a:extLst>
          </p:cNvPr>
          <p:cNvSpPr/>
          <p:nvPr/>
        </p:nvSpPr>
        <p:spPr>
          <a:xfrm>
            <a:off x="8701178" y="1355901"/>
            <a:ext cx="3378403" cy="4654167"/>
          </a:xfrm>
          <a:prstGeom prst="rect">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endParaRPr lang="en-US" sz="1400" dirty="0">
              <a:solidFill>
                <a:prstClr val="black"/>
              </a:solidFill>
            </a:endParaRPr>
          </a:p>
        </p:txBody>
      </p:sp>
      <p:sp>
        <p:nvSpPr>
          <p:cNvPr id="18" name="Rectangle 17">
            <a:extLst>
              <a:ext uri="{FF2B5EF4-FFF2-40B4-BE49-F238E27FC236}">
                <a16:creationId xmlns="" xmlns:a16="http://schemas.microsoft.com/office/drawing/2014/main" id="{2730D247-63D7-4437-8A27-B19A0E1DC7C5}"/>
              </a:ext>
            </a:extLst>
          </p:cNvPr>
          <p:cNvSpPr/>
          <p:nvPr/>
        </p:nvSpPr>
        <p:spPr>
          <a:xfrm>
            <a:off x="1006866" y="1355900"/>
            <a:ext cx="7469347" cy="5209338"/>
          </a:xfrm>
          <a:prstGeom prst="rect">
            <a:avLst/>
          </a:prstGeom>
          <a:no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1097236"/>
            <a:endParaRPr lang="en-US" sz="1400" dirty="0">
              <a:solidFill>
                <a:prstClr val="black"/>
              </a:solidFill>
            </a:endParaRPr>
          </a:p>
        </p:txBody>
      </p:sp>
    </p:spTree>
    <p:extLst>
      <p:ext uri="{BB962C8B-B14F-4D97-AF65-F5344CB8AC3E}">
        <p14:creationId xmlns:p14="http://schemas.microsoft.com/office/powerpoint/2010/main" val="17468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313411" y="3853281"/>
            <a:ext cx="10482349" cy="2100815"/>
          </a:xfrm>
          <a:prstGeom prst="rect">
            <a:avLst/>
          </a:prstGeom>
        </p:spPr>
        <p:txBody>
          <a:bodyPr vert="horz" lIns="0" tIns="0" rIns="0" bIns="0" rtlCol="0">
            <a:noAutofit/>
          </a:bodyPr>
          <a:lstStyle>
            <a:lvl1pPr marL="0" indent="0" algn="l" defTabSz="1018824" rtl="0" eaLnBrk="1" latinLnBrk="0" hangingPunct="1">
              <a:spcBef>
                <a:spcPct val="20000"/>
              </a:spcBef>
              <a:buFontTx/>
              <a:buNone/>
              <a:defRPr sz="1600" b="1" kern="1200">
                <a:solidFill>
                  <a:schemeClr val="tx1"/>
                </a:solidFill>
                <a:latin typeface="+mn-lt"/>
                <a:ea typeface="+mn-ea"/>
                <a:cs typeface="+mn-cs"/>
              </a:defRPr>
            </a:lvl1pPr>
            <a:lvl2pPr marL="509412" indent="-323690" algn="l" defTabSz="1018824" rtl="0" eaLnBrk="1" latinLnBrk="0" hangingPunct="1">
              <a:spcBef>
                <a:spcPct val="20000"/>
              </a:spcBef>
              <a:buClr>
                <a:srgbClr val="292756"/>
              </a:buClr>
              <a:buFont typeface="Wingdings" pitchFamily="2" charset="2"/>
              <a:buChar char=""/>
              <a:defRPr sz="1600" kern="1200">
                <a:solidFill>
                  <a:schemeClr val="tx1"/>
                </a:solidFill>
                <a:latin typeface="+mn-lt"/>
                <a:ea typeface="+mn-ea"/>
                <a:cs typeface="+mn-cs"/>
              </a:defRPr>
            </a:lvl2pPr>
            <a:lvl3pPr marL="1018824" indent="-254706"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3pPr>
            <a:lvl4pPr marL="1528237" indent="-260012"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4pPr>
            <a:lvl5pPr marL="2034111" indent="-256475" algn="l" defTabSz="1018824" rtl="0" eaLnBrk="1" latinLnBrk="0" hangingPunct="1">
              <a:spcBef>
                <a:spcPct val="20000"/>
              </a:spcBef>
              <a:buClr>
                <a:srgbClr val="292756"/>
              </a:buClr>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182" indent="-457182" defTabSz="1018783">
              <a:buFont typeface="Wingdings" panose="05000000000000000000" pitchFamily="2" charset="2"/>
              <a:buChar char="§"/>
            </a:pPr>
            <a:r>
              <a:rPr lang="en-US" sz="2000" b="0" dirty="0">
                <a:solidFill>
                  <a:prstClr val="black"/>
                </a:solidFill>
              </a:rPr>
              <a:t>Aggregators will be utilized to achieve the target levels starting 2019 and contract committed until 2023 under a standard form </a:t>
            </a:r>
            <a:r>
              <a:rPr lang="en-US" sz="2000" dirty="0">
                <a:solidFill>
                  <a:prstClr val="black"/>
                </a:solidFill>
              </a:rPr>
              <a:t>Grid Services Purchase Agreement</a:t>
            </a:r>
          </a:p>
          <a:p>
            <a:pPr marL="457182" indent="-457182" defTabSz="1018783">
              <a:buFont typeface="Wingdings" panose="05000000000000000000" pitchFamily="2" charset="2"/>
              <a:buChar char="§"/>
            </a:pPr>
            <a:r>
              <a:rPr lang="en-US" sz="2000" b="0" dirty="0">
                <a:solidFill>
                  <a:prstClr val="black"/>
                </a:solidFill>
              </a:rPr>
              <a:t>Self-aggregators will also be utilized to achieve these target levels</a:t>
            </a:r>
          </a:p>
          <a:p>
            <a:pPr marL="457182" indent="-457182" defTabSz="1018783">
              <a:buFont typeface="Wingdings" panose="05000000000000000000" pitchFamily="2" charset="2"/>
              <a:buChar char="§"/>
            </a:pPr>
            <a:r>
              <a:rPr lang="en-US" sz="2000" b="0" dirty="0">
                <a:solidFill>
                  <a:prstClr val="black"/>
                </a:solidFill>
              </a:rPr>
              <a:t>As necessary, utilities will deploy their own programs</a:t>
            </a:r>
          </a:p>
          <a:p>
            <a:pPr marL="457182" indent="-457182" defTabSz="1018783">
              <a:buFont typeface="Wingdings" panose="05000000000000000000" pitchFamily="2" charset="2"/>
              <a:buChar char="§"/>
            </a:pPr>
            <a:r>
              <a:rPr lang="en-US" sz="2000" b="0" dirty="0">
                <a:solidFill>
                  <a:prstClr val="black"/>
                </a:solidFill>
              </a:rPr>
              <a:t>All programs are intended to be technology neutral: water heaters, HVAC, building controls, pumps, batteries, existing distributed generation, electric vehicles etc.</a:t>
            </a:r>
          </a:p>
        </p:txBody>
      </p:sp>
      <p:graphicFrame>
        <p:nvGraphicFramePr>
          <p:cNvPr id="8" name="Table 7"/>
          <p:cNvGraphicFramePr>
            <a:graphicFrameLocks noGrp="1"/>
          </p:cNvGraphicFramePr>
          <p:nvPr/>
        </p:nvGraphicFramePr>
        <p:xfrm>
          <a:off x="2863017" y="1620236"/>
          <a:ext cx="6389766" cy="1867164"/>
        </p:xfrm>
        <a:graphic>
          <a:graphicData uri="http://schemas.openxmlformats.org/drawingml/2006/table">
            <a:tbl>
              <a:tblPr firstRow="1" firstCol="1">
                <a:tableStyleId>{72833802-FEF1-4C79-8D5D-14CF1EAF98D9}</a:tableStyleId>
              </a:tblPr>
              <a:tblGrid>
                <a:gridCol w="3014913">
                  <a:extLst>
                    <a:ext uri="{9D8B030D-6E8A-4147-A177-3AD203B41FA5}">
                      <a16:colId xmlns="" xmlns:a16="http://schemas.microsoft.com/office/drawing/2014/main" val="20000"/>
                    </a:ext>
                  </a:extLst>
                </a:gridCol>
                <a:gridCol w="1823095">
                  <a:extLst>
                    <a:ext uri="{9D8B030D-6E8A-4147-A177-3AD203B41FA5}">
                      <a16:colId xmlns="" xmlns:a16="http://schemas.microsoft.com/office/drawing/2014/main" val="20001"/>
                    </a:ext>
                  </a:extLst>
                </a:gridCol>
                <a:gridCol w="1551758">
                  <a:extLst>
                    <a:ext uri="{9D8B030D-6E8A-4147-A177-3AD203B41FA5}">
                      <a16:colId xmlns="" xmlns:a16="http://schemas.microsoft.com/office/drawing/2014/main" val="20002"/>
                    </a:ext>
                  </a:extLst>
                </a:gridCol>
              </a:tblGrid>
              <a:tr h="815604">
                <a:tc>
                  <a:txBody>
                    <a:bodyPr/>
                    <a:lstStyle/>
                    <a:p>
                      <a:pPr marL="0" marR="0" algn="ctr">
                        <a:lnSpc>
                          <a:spcPct val="115000"/>
                        </a:lnSpc>
                        <a:spcBef>
                          <a:spcPts val="0"/>
                        </a:spcBef>
                        <a:spcAft>
                          <a:spcPts val="0"/>
                        </a:spcAft>
                      </a:pPr>
                      <a:r>
                        <a:rPr lang="en-US" sz="2000" dirty="0">
                          <a:effectLst/>
                        </a:rPr>
                        <a:t>Grid Service Type</a:t>
                      </a:r>
                      <a:endParaRPr lang="en-US" sz="2000" b="1"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Oahu</a:t>
                      </a:r>
                    </a:p>
                    <a:p>
                      <a:pPr marL="0" marR="0" algn="ctr">
                        <a:lnSpc>
                          <a:spcPct val="115000"/>
                        </a:lnSpc>
                        <a:spcBef>
                          <a:spcPts val="0"/>
                        </a:spcBef>
                        <a:spcAft>
                          <a:spcPts val="0"/>
                        </a:spcAft>
                      </a:pPr>
                      <a:r>
                        <a:rPr lang="en-US" sz="1600" dirty="0">
                          <a:effectLst/>
                        </a:rPr>
                        <a:t>~1,200 MW Peak</a:t>
                      </a:r>
                      <a:endParaRPr lang="en-US" sz="16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Maui</a:t>
                      </a:r>
                    </a:p>
                    <a:p>
                      <a:pPr marL="0" marR="0" algn="ctr">
                        <a:lnSpc>
                          <a:spcPct val="115000"/>
                        </a:lnSpc>
                        <a:spcBef>
                          <a:spcPts val="0"/>
                        </a:spcBef>
                        <a:spcAft>
                          <a:spcPts val="0"/>
                        </a:spcAft>
                      </a:pPr>
                      <a:r>
                        <a:rPr lang="en-US" sz="1600" dirty="0">
                          <a:effectLst/>
                        </a:rPr>
                        <a:t>~200 MW Peak</a:t>
                      </a:r>
                      <a:endParaRPr lang="en-US" sz="16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0"/>
                  </a:ext>
                </a:extLst>
              </a:tr>
              <a:tr h="350520">
                <a:tc>
                  <a:txBody>
                    <a:bodyPr/>
                    <a:lstStyle/>
                    <a:p>
                      <a:pPr marL="0" marR="0">
                        <a:lnSpc>
                          <a:spcPct val="115000"/>
                        </a:lnSpc>
                        <a:spcBef>
                          <a:spcPts val="0"/>
                        </a:spcBef>
                        <a:spcAft>
                          <a:spcPts val="0"/>
                        </a:spcAft>
                      </a:pPr>
                      <a:r>
                        <a:rPr lang="en-US" sz="2000" dirty="0">
                          <a:effectLst/>
                        </a:rPr>
                        <a:t>Fast Frequency</a:t>
                      </a:r>
                      <a:r>
                        <a:rPr lang="en-US" sz="2000" baseline="0" dirty="0">
                          <a:effectLst/>
                        </a:rPr>
                        <a:t> Response</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36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0</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1"/>
                  </a:ext>
                </a:extLst>
              </a:tr>
              <a:tr h="350520">
                <a:tc>
                  <a:txBody>
                    <a:bodyPr/>
                    <a:lstStyle/>
                    <a:p>
                      <a:pPr marL="0" marR="0">
                        <a:lnSpc>
                          <a:spcPct val="115000"/>
                        </a:lnSpc>
                        <a:spcBef>
                          <a:spcPts val="0"/>
                        </a:spcBef>
                        <a:spcAft>
                          <a:spcPts val="0"/>
                        </a:spcAft>
                      </a:pPr>
                      <a:r>
                        <a:rPr lang="en-US" sz="2000" dirty="0">
                          <a:effectLst/>
                        </a:rPr>
                        <a:t>Capacity (Load Reduction)</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44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9.8 MW</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2"/>
                  </a:ext>
                </a:extLst>
              </a:tr>
              <a:tr h="350520">
                <a:tc>
                  <a:txBody>
                    <a:bodyPr/>
                    <a:lstStyle/>
                    <a:p>
                      <a:pPr marL="0" marR="0">
                        <a:lnSpc>
                          <a:spcPct val="115000"/>
                        </a:lnSpc>
                        <a:spcBef>
                          <a:spcPts val="0"/>
                        </a:spcBef>
                        <a:spcAft>
                          <a:spcPts val="0"/>
                        </a:spcAft>
                      </a:pPr>
                      <a:r>
                        <a:rPr lang="en-US" sz="2000" dirty="0">
                          <a:effectLst/>
                        </a:rPr>
                        <a:t>Capacity (Load Build)</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44 MW</a:t>
                      </a:r>
                      <a:endParaRPr lang="en-US" sz="2000" dirty="0">
                        <a:effectLst/>
                        <a:latin typeface="+mj-lt"/>
                        <a:ea typeface="Times New Roman"/>
                        <a:cs typeface="Times New Roman"/>
                      </a:endParaRPr>
                    </a:p>
                  </a:txBody>
                  <a:tcPr marL="83127" marR="83127" marT="0" marB="0" anchor="ctr"/>
                </a:tc>
                <a:tc>
                  <a:txBody>
                    <a:bodyPr/>
                    <a:lstStyle/>
                    <a:p>
                      <a:pPr marL="0" marR="0" algn="ctr">
                        <a:lnSpc>
                          <a:spcPct val="115000"/>
                        </a:lnSpc>
                        <a:spcBef>
                          <a:spcPts val="0"/>
                        </a:spcBef>
                        <a:spcAft>
                          <a:spcPts val="0"/>
                        </a:spcAft>
                      </a:pPr>
                      <a:r>
                        <a:rPr lang="en-US" sz="2000" dirty="0">
                          <a:effectLst/>
                        </a:rPr>
                        <a:t>8.9 MW</a:t>
                      </a:r>
                      <a:endParaRPr lang="en-US" sz="2000" dirty="0">
                        <a:effectLst/>
                        <a:latin typeface="+mj-lt"/>
                        <a:ea typeface="Times New Roman"/>
                        <a:cs typeface="Times New Roman"/>
                      </a:endParaRPr>
                    </a:p>
                  </a:txBody>
                  <a:tcPr marL="83127" marR="83127" marT="0" marB="0" anchor="ctr"/>
                </a:tc>
                <a:extLst>
                  <a:ext uri="{0D108BD9-81ED-4DB2-BD59-A6C34878D82A}">
                    <a16:rowId xmlns="" xmlns:a16="http://schemas.microsoft.com/office/drawing/2014/main" val="10003"/>
                  </a:ext>
                </a:extLst>
              </a:tr>
            </a:tbl>
          </a:graphicData>
        </a:graphic>
      </p:graphicFrame>
      <p:sp>
        <p:nvSpPr>
          <p:cNvPr id="5" name="Slide Number Placeholder 4">
            <a:extLst>
              <a:ext uri="{FF2B5EF4-FFF2-40B4-BE49-F238E27FC236}">
                <a16:creationId xmlns="" xmlns:a16="http://schemas.microsoft.com/office/drawing/2014/main" id="{77982FE3-5D52-4D5D-B750-333BF494CDA7}"/>
              </a:ext>
            </a:extLst>
          </p:cNvPr>
          <p:cNvSpPr>
            <a:spLocks noGrp="1"/>
          </p:cNvSpPr>
          <p:nvPr>
            <p:ph type="sldNum" sz="quarter" idx="12"/>
          </p:nvPr>
        </p:nvSpPr>
        <p:spPr/>
        <p:txBody>
          <a:bodyPr/>
          <a:lstStyle/>
          <a:p>
            <a:pPr defTabSz="1097236"/>
            <a:fld id="{D494EED3-87F0-4413-98FC-D4F0AADE4940}" type="slidenum">
              <a:rPr lang="en-US"/>
              <a:pPr defTabSz="1097236"/>
              <a:t>93</a:t>
            </a:fld>
            <a:endParaRPr lang="en-US" dirty="0"/>
          </a:p>
        </p:txBody>
      </p:sp>
      <p:sp>
        <p:nvSpPr>
          <p:cNvPr id="2" name="Title 1">
            <a:extLst>
              <a:ext uri="{FF2B5EF4-FFF2-40B4-BE49-F238E27FC236}">
                <a16:creationId xmlns="" xmlns:a16="http://schemas.microsoft.com/office/drawing/2014/main" id="{4EA16C90-C3DF-4A44-AD6C-46CD4C49F9B4}"/>
              </a:ext>
            </a:extLst>
          </p:cNvPr>
          <p:cNvSpPr>
            <a:spLocks noGrp="1"/>
          </p:cNvSpPr>
          <p:nvPr>
            <p:ph type="title"/>
          </p:nvPr>
        </p:nvSpPr>
        <p:spPr/>
        <p:txBody>
          <a:bodyPr/>
          <a:lstStyle/>
          <a:p>
            <a:r>
              <a:rPr lang="en-US" dirty="0"/>
              <a:t>Initial Targets for Grid Services</a:t>
            </a:r>
          </a:p>
        </p:txBody>
      </p:sp>
      <p:sp>
        <p:nvSpPr>
          <p:cNvPr id="4" name="Date Placeholder 3">
            <a:extLst>
              <a:ext uri="{FF2B5EF4-FFF2-40B4-BE49-F238E27FC236}">
                <a16:creationId xmlns="" xmlns:a16="http://schemas.microsoft.com/office/drawing/2014/main" id="{8C96B96A-ECDF-4D15-9137-B233B6C95D7C}"/>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Tree>
    <p:extLst>
      <p:ext uri="{BB962C8B-B14F-4D97-AF65-F5344CB8AC3E}">
        <p14:creationId xmlns:p14="http://schemas.microsoft.com/office/powerpoint/2010/main" val="31196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6DE1D32-67E3-4ED5-BEC1-A2918956D398}"/>
              </a:ext>
            </a:extLst>
          </p:cNvPr>
          <p:cNvSpPr>
            <a:spLocks noGrp="1"/>
          </p:cNvSpPr>
          <p:nvPr>
            <p:ph type="sldNum" sz="quarter" idx="12"/>
          </p:nvPr>
        </p:nvSpPr>
        <p:spPr/>
        <p:txBody>
          <a:bodyPr/>
          <a:lstStyle/>
          <a:p>
            <a:pPr defTabSz="1097236"/>
            <a:fld id="{D494EED3-87F0-4413-98FC-D4F0AADE4940}" type="slidenum">
              <a:rPr lang="en-US"/>
              <a:pPr defTabSz="1097236"/>
              <a:t>94</a:t>
            </a:fld>
            <a:endParaRPr lang="en-US" dirty="0"/>
          </a:p>
        </p:txBody>
      </p:sp>
      <p:sp>
        <p:nvSpPr>
          <p:cNvPr id="3" name="Title 2">
            <a:extLst>
              <a:ext uri="{FF2B5EF4-FFF2-40B4-BE49-F238E27FC236}">
                <a16:creationId xmlns="" xmlns:a16="http://schemas.microsoft.com/office/drawing/2014/main" id="{F9A6C410-C890-4D13-82BD-185D7B9BCBBD}"/>
              </a:ext>
            </a:extLst>
          </p:cNvPr>
          <p:cNvSpPr>
            <a:spLocks noGrp="1"/>
          </p:cNvSpPr>
          <p:nvPr>
            <p:ph type="title"/>
          </p:nvPr>
        </p:nvSpPr>
        <p:spPr/>
        <p:txBody>
          <a:bodyPr/>
          <a:lstStyle/>
          <a:p>
            <a:r>
              <a:rPr lang="en-US" dirty="0">
                <a:cs typeface="Arial"/>
              </a:rPr>
              <a:t>Massachusetts DR: ISO</a:t>
            </a:r>
            <a:endParaRPr lang="en-US" dirty="0"/>
          </a:p>
        </p:txBody>
      </p:sp>
      <p:sp>
        <p:nvSpPr>
          <p:cNvPr id="4" name="Content Placeholder 3">
            <a:extLst>
              <a:ext uri="{FF2B5EF4-FFF2-40B4-BE49-F238E27FC236}">
                <a16:creationId xmlns="" xmlns:a16="http://schemas.microsoft.com/office/drawing/2014/main" id="{3AE85B92-66B5-4193-AC90-C5A184FF82C1}"/>
              </a:ext>
            </a:extLst>
          </p:cNvPr>
          <p:cNvSpPr>
            <a:spLocks noGrp="1"/>
          </p:cNvSpPr>
          <p:nvPr>
            <p:ph sz="quarter" idx="20"/>
          </p:nvPr>
        </p:nvSpPr>
        <p:spPr>
          <a:xfrm>
            <a:off x="1143000" y="1714500"/>
            <a:ext cx="5890846" cy="4917722"/>
          </a:xfrm>
        </p:spPr>
        <p:txBody>
          <a:bodyPr vert="horz" lIns="91440" tIns="45720" rIns="91440" bIns="45720" rtlCol="0" anchor="t">
            <a:normAutofit fontScale="92500" lnSpcReduction="20000"/>
          </a:bodyPr>
          <a:lstStyle/>
          <a:p>
            <a:pPr marL="0" indent="0">
              <a:buNone/>
            </a:pPr>
            <a:r>
              <a:rPr lang="en-US" sz="1800" b="1" dirty="0">
                <a:ea typeface="+mn-lt"/>
                <a:cs typeface="+mn-lt"/>
              </a:rPr>
              <a:t>ISO-NE Active Demand Resource Program</a:t>
            </a:r>
          </a:p>
          <a:p>
            <a:pPr marL="0" indent="0">
              <a:buNone/>
            </a:pPr>
            <a:r>
              <a:rPr lang="en-US" sz="1800" dirty="0">
                <a:ea typeface="+mn-lt"/>
                <a:cs typeface="+mn-lt"/>
              </a:rPr>
              <a:t>Resources that are actively dispatched by the ISO when needed. Example: powering down an energy-intensive machine to comply with a dispatch instruction. </a:t>
            </a:r>
            <a:endParaRPr lang="en-US" sz="1800" dirty="0"/>
          </a:p>
          <a:p>
            <a:pPr marL="227956" indent="-227956">
              <a:buFont typeface="Wingdings"/>
              <a:buChar char="§"/>
            </a:pPr>
            <a:r>
              <a:rPr lang="en-US" sz="1800" dirty="0">
                <a:ea typeface="+mn-lt"/>
                <a:cs typeface="+mn-lt"/>
              </a:rPr>
              <a:t>These resources are fully integrated into the ISO-NE energy, capacity, and reserve markets. </a:t>
            </a:r>
            <a:endParaRPr lang="en-US" sz="1800" dirty="0"/>
          </a:p>
          <a:p>
            <a:pPr marL="227956" indent="-227956">
              <a:spcAft>
                <a:spcPts val="1200"/>
              </a:spcAft>
              <a:buFont typeface="Wingdings"/>
              <a:buChar char="§"/>
            </a:pPr>
            <a:r>
              <a:rPr lang="en-US" sz="1800" dirty="0">
                <a:ea typeface="+mn-lt"/>
                <a:cs typeface="+mn-lt"/>
              </a:rPr>
              <a:t>Load reduction is offered in the day-ahead market and dispatched in real-time</a:t>
            </a:r>
            <a:endParaRPr lang="en-US" sz="1800" dirty="0"/>
          </a:p>
          <a:p>
            <a:pPr marL="0" indent="0">
              <a:buNone/>
            </a:pPr>
            <a:r>
              <a:rPr lang="en-US" sz="1800" b="1" dirty="0">
                <a:ea typeface="+mn-lt"/>
                <a:cs typeface="+mn-lt"/>
              </a:rPr>
              <a:t>ISO-NE Passive Demand Resource Programs </a:t>
            </a:r>
          </a:p>
          <a:p>
            <a:pPr marL="0" indent="0">
              <a:buNone/>
            </a:pPr>
            <a:r>
              <a:rPr lang="en-US" sz="1800" dirty="0">
                <a:ea typeface="+mn-lt"/>
                <a:cs typeface="+mn-lt"/>
              </a:rPr>
              <a:t>Non-dispatchable resources that provide energy efficiency and save electricity over time. Example: Solar array generating electricity for a facility.</a:t>
            </a:r>
            <a:endParaRPr lang="en-US" sz="1800" dirty="0"/>
          </a:p>
          <a:p>
            <a:pPr marL="457182" indent="-457182">
              <a:buAutoNum type="arabicPeriod"/>
            </a:pPr>
            <a:r>
              <a:rPr lang="en-US" sz="1800" u="sng" dirty="0">
                <a:ea typeface="+mn-lt"/>
                <a:cs typeface="+mn-lt"/>
              </a:rPr>
              <a:t>On-Peak Resources: </a:t>
            </a:r>
            <a:r>
              <a:rPr lang="en-US" sz="1800" dirty="0">
                <a:ea typeface="+mn-lt"/>
                <a:cs typeface="+mn-lt"/>
              </a:rPr>
              <a:t>Incentivized for energy saved during summer and winter peak load hours (1-5 p.m. Summer and 5-7 p.m. Winter)</a:t>
            </a:r>
            <a:endParaRPr lang="en-US" sz="1800" dirty="0"/>
          </a:p>
          <a:p>
            <a:pPr marL="457182" indent="-457182">
              <a:buAutoNum type="arabicPeriod"/>
            </a:pPr>
            <a:r>
              <a:rPr lang="en-US" sz="1800" u="sng" dirty="0">
                <a:ea typeface="+mn-lt"/>
                <a:cs typeface="+mn-lt"/>
              </a:rPr>
              <a:t>Seasonal-Peak resources</a:t>
            </a:r>
            <a:r>
              <a:rPr lang="en-US" sz="1800" dirty="0">
                <a:ea typeface="+mn-lt"/>
                <a:cs typeface="+mn-lt"/>
              </a:rPr>
              <a:t>: Incentivized for energy saved during summer and winter weekdays when the real-time system hourly load is equal to or greater than 90% of the most recent system peak 50/50 load forecast for the applicable season.</a:t>
            </a:r>
            <a:endParaRPr lang="en-US" sz="1800" dirty="0"/>
          </a:p>
        </p:txBody>
      </p:sp>
      <p:sp>
        <p:nvSpPr>
          <p:cNvPr id="5" name="Date Placeholder 4">
            <a:extLst>
              <a:ext uri="{FF2B5EF4-FFF2-40B4-BE49-F238E27FC236}">
                <a16:creationId xmlns="" xmlns:a16="http://schemas.microsoft.com/office/drawing/2014/main" id="{5A9E8EEF-6001-4F57-A9EE-69AE51EB0ACB}"/>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graphicFrame>
        <p:nvGraphicFramePr>
          <p:cNvPr id="8" name="Table 11">
            <a:extLst>
              <a:ext uri="{FF2B5EF4-FFF2-40B4-BE49-F238E27FC236}">
                <a16:creationId xmlns="" xmlns:a16="http://schemas.microsoft.com/office/drawing/2014/main" id="{6EA0C97B-4DC7-4FC8-9A88-D014D7104AD0}"/>
              </a:ext>
            </a:extLst>
          </p:cNvPr>
          <p:cNvGraphicFramePr>
            <a:graphicFrameLocks noGrp="1"/>
          </p:cNvGraphicFramePr>
          <p:nvPr/>
        </p:nvGraphicFramePr>
        <p:xfrm>
          <a:off x="7446237" y="2025970"/>
          <a:ext cx="4063277" cy="1818640"/>
        </p:xfrm>
        <a:graphic>
          <a:graphicData uri="http://schemas.openxmlformats.org/drawingml/2006/table">
            <a:tbl>
              <a:tblPr firstRow="1" bandRow="1">
                <a:tableStyleId>{5940675A-B579-460E-94D1-54222C63F5DA}</a:tableStyleId>
              </a:tblPr>
              <a:tblGrid>
                <a:gridCol w="1208599">
                  <a:extLst>
                    <a:ext uri="{9D8B030D-6E8A-4147-A177-3AD203B41FA5}">
                      <a16:colId xmlns="" xmlns:a16="http://schemas.microsoft.com/office/drawing/2014/main" val="2933064664"/>
                    </a:ext>
                  </a:extLst>
                </a:gridCol>
                <a:gridCol w="2854678">
                  <a:extLst>
                    <a:ext uri="{9D8B030D-6E8A-4147-A177-3AD203B41FA5}">
                      <a16:colId xmlns="" xmlns:a16="http://schemas.microsoft.com/office/drawing/2014/main" val="3056989915"/>
                    </a:ext>
                  </a:extLst>
                </a:gridCol>
              </a:tblGrid>
              <a:tr h="218440">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Parameter</a:t>
                      </a:r>
                    </a:p>
                  </a:txBody>
                  <a:tcPr>
                    <a:solidFill>
                      <a:schemeClr val="bg2">
                        <a:lumMod val="90000"/>
                      </a:schemeClr>
                    </a:solidFill>
                  </a:tcPr>
                </a:tc>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Value</a:t>
                      </a:r>
                    </a:p>
                  </a:txBody>
                  <a:tcPr>
                    <a:solidFill>
                      <a:schemeClr val="bg2">
                        <a:lumMod val="90000"/>
                      </a:schemeClr>
                    </a:solidFill>
                  </a:tcPr>
                </a:tc>
                <a:extLst>
                  <a:ext uri="{0D108BD9-81ED-4DB2-BD59-A6C34878D82A}">
                    <a16:rowId xmlns="" xmlns:a16="http://schemas.microsoft.com/office/drawing/2014/main" val="4082190438"/>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Minimum Size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100 kW</a:t>
                      </a:r>
                    </a:p>
                  </a:txBody>
                  <a:tcPr/>
                </a:tc>
                <a:extLst>
                  <a:ext uri="{0D108BD9-81ED-4DB2-BD59-A6C34878D82A}">
                    <a16:rowId xmlns="" xmlns:a16="http://schemas.microsoft.com/office/drawing/2014/main" val="2907856249"/>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Participation Months</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Summer (Jun-Nov) &amp; Winter (Dec-Mar)</a:t>
                      </a:r>
                    </a:p>
                  </a:txBody>
                  <a:tcPr/>
                </a:tc>
                <a:extLst>
                  <a:ext uri="{0D108BD9-81ED-4DB2-BD59-A6C34878D82A}">
                    <a16:rowId xmlns="" xmlns:a16="http://schemas.microsoft.com/office/drawing/2014/main" val="1312869601"/>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Required Availability</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24/7 during applicable months + two 1-hour performance tests each year</a:t>
                      </a:r>
                    </a:p>
                  </a:txBody>
                  <a:tcPr/>
                </a:tc>
                <a:extLst>
                  <a:ext uri="{0D108BD9-81ED-4DB2-BD59-A6C34878D82A}">
                    <a16:rowId xmlns="" xmlns:a16="http://schemas.microsoft.com/office/drawing/2014/main" val="1257860604"/>
                  </a:ext>
                </a:extLst>
              </a:tr>
              <a:tr h="599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Incentive</a:t>
                      </a:r>
                    </a:p>
                  </a:txBody>
                  <a:tcPr/>
                </a:tc>
                <a:tc>
                  <a:txBody>
                    <a:bodyPr/>
                    <a:lstStyle/>
                    <a:p>
                      <a:pPr marL="171450" indent="-171450">
                        <a:buFont typeface="Arial" panose="020B0604020202020204" pitchFamily="34" charset="0"/>
                        <a:buChar char="•"/>
                      </a:pPr>
                      <a:r>
                        <a:rPr lang="en-US" sz="800" dirty="0">
                          <a:latin typeface="Arial" panose="020B0604020202020204" pitchFamily="34" charset="0"/>
                          <a:ea typeface="Cambria" panose="02040503050406030204" pitchFamily="18" charset="0"/>
                          <a:cs typeface="Arial" panose="020B0604020202020204" pitchFamily="34" charset="0"/>
                        </a:rPr>
                        <a:t>$/kW monthly incentive for availability based on Forward Capacity Market </a:t>
                      </a:r>
                    </a:p>
                    <a:p>
                      <a:pPr marL="171450" indent="-171450">
                        <a:buFont typeface="Arial" panose="020B0604020202020204" pitchFamily="34" charset="0"/>
                        <a:buChar char="•"/>
                      </a:pPr>
                      <a:r>
                        <a:rPr lang="en-US" sz="800" dirty="0">
                          <a:latin typeface="Arial" panose="020B0604020202020204" pitchFamily="34" charset="0"/>
                          <a:ea typeface="Cambria" panose="02040503050406030204" pitchFamily="18" charset="0"/>
                          <a:cs typeface="Arial" panose="020B0604020202020204" pitchFamily="34" charset="0"/>
                        </a:rPr>
                        <a:t>$/kWh for actual performance at real-time energy market prices.</a:t>
                      </a:r>
                    </a:p>
                  </a:txBody>
                  <a:tcPr/>
                </a:tc>
                <a:extLst>
                  <a:ext uri="{0D108BD9-81ED-4DB2-BD59-A6C34878D82A}">
                    <a16:rowId xmlns="" xmlns:a16="http://schemas.microsoft.com/office/drawing/2014/main" val="219667662"/>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Eligible Participants</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Distributed dispatchable generation or load curtailment</a:t>
                      </a:r>
                    </a:p>
                  </a:txBody>
                  <a:tcPr/>
                </a:tc>
                <a:extLst>
                  <a:ext uri="{0D108BD9-81ED-4DB2-BD59-A6C34878D82A}">
                    <a16:rowId xmlns="" xmlns:a16="http://schemas.microsoft.com/office/drawing/2014/main" val="3592377667"/>
                  </a:ext>
                </a:extLst>
              </a:tr>
            </a:tbl>
          </a:graphicData>
        </a:graphic>
      </p:graphicFrame>
      <p:graphicFrame>
        <p:nvGraphicFramePr>
          <p:cNvPr id="9" name="Table 11">
            <a:extLst>
              <a:ext uri="{FF2B5EF4-FFF2-40B4-BE49-F238E27FC236}">
                <a16:creationId xmlns="" xmlns:a16="http://schemas.microsoft.com/office/drawing/2014/main" id="{C3D8BC9D-D3A6-4333-9F79-C17EDDEC52B9}"/>
              </a:ext>
            </a:extLst>
          </p:cNvPr>
          <p:cNvGraphicFramePr>
            <a:graphicFrameLocks noGrp="1"/>
          </p:cNvGraphicFramePr>
          <p:nvPr/>
        </p:nvGraphicFramePr>
        <p:xfrm>
          <a:off x="7446237" y="4498395"/>
          <a:ext cx="4126887" cy="1346200"/>
        </p:xfrm>
        <a:graphic>
          <a:graphicData uri="http://schemas.openxmlformats.org/drawingml/2006/table">
            <a:tbl>
              <a:tblPr firstRow="1" bandRow="1">
                <a:tableStyleId>{5940675A-B579-460E-94D1-54222C63F5DA}</a:tableStyleId>
              </a:tblPr>
              <a:tblGrid>
                <a:gridCol w="1264257">
                  <a:extLst>
                    <a:ext uri="{9D8B030D-6E8A-4147-A177-3AD203B41FA5}">
                      <a16:colId xmlns="" xmlns:a16="http://schemas.microsoft.com/office/drawing/2014/main" val="2933064664"/>
                    </a:ext>
                  </a:extLst>
                </a:gridCol>
                <a:gridCol w="2862630">
                  <a:extLst>
                    <a:ext uri="{9D8B030D-6E8A-4147-A177-3AD203B41FA5}">
                      <a16:colId xmlns="" xmlns:a16="http://schemas.microsoft.com/office/drawing/2014/main" val="3056989915"/>
                    </a:ext>
                  </a:extLst>
                </a:gridCol>
              </a:tblGrid>
              <a:tr h="218440">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Parameter</a:t>
                      </a:r>
                    </a:p>
                  </a:txBody>
                  <a:tcPr>
                    <a:solidFill>
                      <a:schemeClr val="bg2">
                        <a:lumMod val="90000"/>
                      </a:schemeClr>
                    </a:solidFill>
                  </a:tcPr>
                </a:tc>
                <a:tc>
                  <a:txBody>
                    <a:bodyPr/>
                    <a:lstStyle/>
                    <a:p>
                      <a:pPr algn="ctr"/>
                      <a:r>
                        <a:rPr lang="en-US" sz="800" b="1" dirty="0">
                          <a:latin typeface="Arial" panose="020B0604020202020204" pitchFamily="34" charset="0"/>
                          <a:ea typeface="Cambria" panose="02040503050406030204" pitchFamily="18" charset="0"/>
                          <a:cs typeface="Arial" panose="020B0604020202020204" pitchFamily="34" charset="0"/>
                        </a:rPr>
                        <a:t>Value</a:t>
                      </a:r>
                    </a:p>
                  </a:txBody>
                  <a:tcPr>
                    <a:solidFill>
                      <a:schemeClr val="bg2">
                        <a:lumMod val="90000"/>
                      </a:schemeClr>
                    </a:solidFill>
                  </a:tcPr>
                </a:tc>
                <a:extLst>
                  <a:ext uri="{0D108BD9-81ED-4DB2-BD59-A6C34878D82A}">
                    <a16:rowId xmlns="" xmlns:a16="http://schemas.microsoft.com/office/drawing/2014/main" val="4082190438"/>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Minimum Size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100 kW load reduction</a:t>
                      </a:r>
                    </a:p>
                  </a:txBody>
                  <a:tcPr/>
                </a:tc>
                <a:extLst>
                  <a:ext uri="{0D108BD9-81ED-4DB2-BD59-A6C34878D82A}">
                    <a16:rowId xmlns="" xmlns:a16="http://schemas.microsoft.com/office/drawing/2014/main" val="2907856249"/>
                  </a:ext>
                </a:extLst>
              </a:tr>
              <a:tr h="218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Participation Months</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Summer (Jun-Nov, April-May) &amp; Winter (Dec-Mar)</a:t>
                      </a:r>
                    </a:p>
                  </a:txBody>
                  <a:tcPr/>
                </a:tc>
                <a:extLst>
                  <a:ext uri="{0D108BD9-81ED-4DB2-BD59-A6C34878D82A}">
                    <a16:rowId xmlns="" xmlns:a16="http://schemas.microsoft.com/office/drawing/2014/main" val="1312869601"/>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Incentive</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$/kW monthly payment based on Forward Capacity Market and demonstrated load reduction.</a:t>
                      </a:r>
                    </a:p>
                  </a:txBody>
                  <a:tcPr/>
                </a:tc>
                <a:extLst>
                  <a:ext uri="{0D108BD9-81ED-4DB2-BD59-A6C34878D82A}">
                    <a16:rowId xmlns="" xmlns:a16="http://schemas.microsoft.com/office/drawing/2014/main" val="219667662"/>
                  </a:ext>
                </a:extLst>
              </a:tr>
              <a:tr h="345440">
                <a:tc>
                  <a:txBody>
                    <a:bodyPr/>
                    <a:lstStyle/>
                    <a:p>
                      <a:pPr algn="r"/>
                      <a:r>
                        <a:rPr lang="en-US" sz="800" dirty="0">
                          <a:latin typeface="Arial" panose="020B0604020202020204" pitchFamily="34" charset="0"/>
                          <a:ea typeface="Cambria" panose="02040503050406030204" pitchFamily="18" charset="0"/>
                          <a:cs typeface="Arial" panose="020B0604020202020204" pitchFamily="34" charset="0"/>
                        </a:rPr>
                        <a:t>Eligible Participants</a:t>
                      </a:r>
                    </a:p>
                  </a:txBody>
                  <a:tcPr/>
                </a:tc>
                <a:tc>
                  <a:txBody>
                    <a:bodyPr/>
                    <a:lstStyle/>
                    <a:p>
                      <a:pPr marL="0" indent="0">
                        <a:buFont typeface="Arial" panose="020B0604020202020204" pitchFamily="34" charset="0"/>
                        <a:buNone/>
                      </a:pPr>
                      <a:r>
                        <a:rPr lang="en-US" sz="800" dirty="0">
                          <a:latin typeface="Arial" panose="020B0604020202020204" pitchFamily="34" charset="0"/>
                          <a:ea typeface="Cambria" panose="02040503050406030204" pitchFamily="18" charset="0"/>
                          <a:cs typeface="Arial" panose="020B0604020202020204" pitchFamily="34" charset="0"/>
                        </a:rPr>
                        <a:t>Energy efficiency projects and distributed generation that contributes to load reduction</a:t>
                      </a:r>
                    </a:p>
                  </a:txBody>
                  <a:tcPr/>
                </a:tc>
                <a:extLst>
                  <a:ext uri="{0D108BD9-81ED-4DB2-BD59-A6C34878D82A}">
                    <a16:rowId xmlns="" xmlns:a16="http://schemas.microsoft.com/office/drawing/2014/main" val="3592377667"/>
                  </a:ext>
                </a:extLst>
              </a:tr>
            </a:tbl>
          </a:graphicData>
        </a:graphic>
      </p:graphicFrame>
      <p:pic>
        <p:nvPicPr>
          <p:cNvPr id="1026" name="Picture 2" descr="ISO New England - Wikipedia">
            <a:extLst>
              <a:ext uri="{FF2B5EF4-FFF2-40B4-BE49-F238E27FC236}">
                <a16:creationId xmlns="" xmlns:a16="http://schemas.microsoft.com/office/drawing/2014/main" id="{E6DEBADB-B9AF-423F-A4FE-18735473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84960" y="374702"/>
            <a:ext cx="3024554" cy="14215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8BB93A97-321C-4D69-A6E5-7D91D1B1010B}"/>
              </a:ext>
            </a:extLst>
          </p:cNvPr>
          <p:cNvSpPr/>
          <p:nvPr/>
        </p:nvSpPr>
        <p:spPr>
          <a:xfrm>
            <a:off x="1143000" y="6569260"/>
            <a:ext cx="6096000" cy="215444"/>
          </a:xfrm>
          <a:prstGeom prst="rect">
            <a:avLst/>
          </a:prstGeom>
        </p:spPr>
        <p:txBody>
          <a:bodyPr>
            <a:spAutoFit/>
          </a:bodyPr>
          <a:lstStyle/>
          <a:p>
            <a:pPr defTabSz="1097236"/>
            <a:r>
              <a:rPr lang="en-US" sz="800" dirty="0">
                <a:solidFill>
                  <a:prstClr val="black"/>
                </a:solidFill>
                <a:hlinkClick r:id="rId3">
                  <a:extLst>
                    <a:ext uri="{A12FA001-AC4F-418D-AE19-62706E023703}">
                      <ahyp:hlinkClr xmlns="" xmlns:ahyp="http://schemas.microsoft.com/office/drawing/2018/hyperlinkcolor" val="tx"/>
                    </a:ext>
                  </a:extLst>
                </a:hlinkClick>
              </a:rPr>
              <a:t>https://cpowerenergymanagement.com/wp-content/uploads/2019/02/ISONE_Snapshots_22719.pdf</a:t>
            </a:r>
            <a:endParaRPr lang="en-US" sz="800" dirty="0">
              <a:solidFill>
                <a:prstClr val="black"/>
              </a:solidFill>
            </a:endParaRPr>
          </a:p>
        </p:txBody>
      </p:sp>
    </p:spTree>
    <p:extLst>
      <p:ext uri="{BB962C8B-B14F-4D97-AF65-F5344CB8AC3E}">
        <p14:creationId xmlns:p14="http://schemas.microsoft.com/office/powerpoint/2010/main" val="337738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01C5132-04F1-4D1C-8F8B-BD2C8D9087FA}"/>
              </a:ext>
            </a:extLst>
          </p:cNvPr>
          <p:cNvSpPr>
            <a:spLocks noGrp="1"/>
          </p:cNvSpPr>
          <p:nvPr>
            <p:ph type="sldNum" sz="quarter" idx="12"/>
          </p:nvPr>
        </p:nvSpPr>
        <p:spPr/>
        <p:txBody>
          <a:bodyPr/>
          <a:lstStyle/>
          <a:p>
            <a:pPr defTabSz="1097236"/>
            <a:fld id="{D494EED3-87F0-4413-98FC-D4F0AADE4940}" type="slidenum">
              <a:rPr lang="en-US"/>
              <a:pPr defTabSz="1097236"/>
              <a:t>95</a:t>
            </a:fld>
            <a:endParaRPr lang="en-US" dirty="0"/>
          </a:p>
        </p:txBody>
      </p:sp>
      <p:sp>
        <p:nvSpPr>
          <p:cNvPr id="3" name="Title 2">
            <a:extLst>
              <a:ext uri="{FF2B5EF4-FFF2-40B4-BE49-F238E27FC236}">
                <a16:creationId xmlns="" xmlns:a16="http://schemas.microsoft.com/office/drawing/2014/main" id="{948DC7C9-4348-4DEF-AF62-63D0361C5CE9}"/>
              </a:ext>
            </a:extLst>
          </p:cNvPr>
          <p:cNvSpPr>
            <a:spLocks noGrp="1"/>
          </p:cNvSpPr>
          <p:nvPr>
            <p:ph type="title"/>
          </p:nvPr>
        </p:nvSpPr>
        <p:spPr/>
        <p:txBody>
          <a:bodyPr>
            <a:normAutofit fontScale="90000"/>
          </a:bodyPr>
          <a:lstStyle/>
          <a:p>
            <a:r>
              <a:rPr lang="en-US" dirty="0"/>
              <a:t>MA: Mass Save and </a:t>
            </a:r>
            <a:r>
              <a:rPr lang="en-US" dirty="0" err="1"/>
              <a:t>ConnectedSolutions</a:t>
            </a:r>
            <a:endParaRPr lang="en-US" dirty="0"/>
          </a:p>
        </p:txBody>
      </p:sp>
      <p:sp>
        <p:nvSpPr>
          <p:cNvPr id="4" name="Content Placeholder 3">
            <a:extLst>
              <a:ext uri="{FF2B5EF4-FFF2-40B4-BE49-F238E27FC236}">
                <a16:creationId xmlns="" xmlns:a16="http://schemas.microsoft.com/office/drawing/2014/main" id="{EFC1503B-4AFB-4AA2-B180-E9FE19A84134}"/>
              </a:ext>
            </a:extLst>
          </p:cNvPr>
          <p:cNvSpPr>
            <a:spLocks noGrp="1"/>
          </p:cNvSpPr>
          <p:nvPr>
            <p:ph sz="quarter" idx="20"/>
          </p:nvPr>
        </p:nvSpPr>
        <p:spPr/>
        <p:txBody>
          <a:bodyPr/>
          <a:lstStyle/>
          <a:p>
            <a:r>
              <a:rPr lang="en-US" dirty="0"/>
              <a:t>Integration of MA energy efficiency (Mass Save) program with demand response</a:t>
            </a:r>
          </a:p>
          <a:p>
            <a:pPr lvl="1"/>
            <a:r>
              <a:rPr lang="en-US" dirty="0"/>
              <a:t>Residential and small business: existing EE program administrator sales teams</a:t>
            </a:r>
          </a:p>
          <a:p>
            <a:pPr lvl="1"/>
            <a:r>
              <a:rPr lang="en-US" dirty="0"/>
              <a:t>C&amp;I: EE program administrator sales teams and third-party curtailment service providers (C&amp;I) to sign customers up for DR</a:t>
            </a:r>
          </a:p>
          <a:p>
            <a:r>
              <a:rPr lang="en-US" dirty="0"/>
              <a:t>Funding: energy efficiency surcharge (bill surcharge)</a:t>
            </a:r>
          </a:p>
          <a:p>
            <a:r>
              <a:rPr lang="en-US" dirty="0"/>
              <a:t>Energy efficiency measures installed as a function of Mass Save are eligible for DR participation (previously installed and co-marketing to new participants)</a:t>
            </a:r>
          </a:p>
          <a:p>
            <a:pPr lvl="1"/>
            <a:r>
              <a:rPr lang="en-US" dirty="0"/>
              <a:t>Smart thermostats can receive enrollment ($25) and annual participation ($20) incentives to allow program administrators (the distribution utilities) control during peak hours</a:t>
            </a:r>
          </a:p>
          <a:p>
            <a:pPr lvl="1"/>
            <a:r>
              <a:rPr lang="en-US" dirty="0"/>
              <a:t>Higher incentives for energy storage participation (can be partially funded through the EE HEAT loan) </a:t>
            </a:r>
            <a:r>
              <a:rPr lang="en-US" i="1" dirty="0"/>
              <a:t>Summer and </a:t>
            </a:r>
            <a:r>
              <a:rPr lang="en-US" i="1" dirty="0">
                <a:solidFill>
                  <a:srgbClr val="FF0000"/>
                </a:solidFill>
              </a:rPr>
              <a:t>winter</a:t>
            </a:r>
            <a:endParaRPr lang="en-US" dirty="0">
              <a:solidFill>
                <a:srgbClr val="FF0000"/>
              </a:solidFill>
            </a:endParaRPr>
          </a:p>
        </p:txBody>
      </p:sp>
      <p:sp>
        <p:nvSpPr>
          <p:cNvPr id="5" name="Date Placeholder 4">
            <a:extLst>
              <a:ext uri="{FF2B5EF4-FFF2-40B4-BE49-F238E27FC236}">
                <a16:creationId xmlns="" xmlns:a16="http://schemas.microsoft.com/office/drawing/2014/main" id="{D9091C86-31B0-42FC-99B0-A752D50B75C2}"/>
              </a:ext>
            </a:extLst>
          </p:cNvPr>
          <p:cNvSpPr>
            <a:spLocks noGrp="1"/>
          </p:cNvSpPr>
          <p:nvPr>
            <p:ph type="dt" sz="half" idx="2"/>
          </p:nvPr>
        </p:nvSpPr>
        <p:spPr/>
        <p:txBody>
          <a:bodyPr/>
          <a:lstStyle/>
          <a:p>
            <a:pPr defTabSz="1097236"/>
            <a:r>
              <a:rPr lang="en-US" dirty="0">
                <a:solidFill>
                  <a:prstClr val="black">
                    <a:tint val="75000"/>
                  </a:prstClr>
                </a:solidFill>
              </a:rPr>
              <a:t>2/14/2019</a:t>
            </a:r>
          </a:p>
        </p:txBody>
      </p:sp>
    </p:spTree>
    <p:extLst>
      <p:ext uri="{BB962C8B-B14F-4D97-AF65-F5344CB8AC3E}">
        <p14:creationId xmlns:p14="http://schemas.microsoft.com/office/powerpoint/2010/main" val="6023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7DE7B330-F8FB-41EE-8D74-23557BB106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40878" y="4482511"/>
            <a:ext cx="4853431" cy="2260132"/>
          </a:xfrm>
          <a:prstGeom prst="rect">
            <a:avLst/>
          </a:prstGeom>
        </p:spPr>
      </p:pic>
      <p:sp>
        <p:nvSpPr>
          <p:cNvPr id="2" name="Slide Number Placeholder 1">
            <a:extLst>
              <a:ext uri="{FF2B5EF4-FFF2-40B4-BE49-F238E27FC236}">
                <a16:creationId xmlns="" xmlns:a16="http://schemas.microsoft.com/office/drawing/2014/main" id="{C769BF22-FC53-43C7-9832-36D0AF249C19}"/>
              </a:ext>
            </a:extLst>
          </p:cNvPr>
          <p:cNvSpPr>
            <a:spLocks noGrp="1"/>
          </p:cNvSpPr>
          <p:nvPr>
            <p:ph type="sldNum" sz="quarter" idx="12"/>
          </p:nvPr>
        </p:nvSpPr>
        <p:spPr/>
        <p:txBody>
          <a:bodyPr/>
          <a:lstStyle/>
          <a:p>
            <a:pPr defTabSz="1097236"/>
            <a:fld id="{D494EED3-87F0-4413-98FC-D4F0AADE4940}" type="slidenum">
              <a:rPr lang="en-US"/>
              <a:pPr defTabSz="1097236"/>
              <a:t>96</a:t>
            </a:fld>
            <a:endParaRPr lang="en-US" dirty="0"/>
          </a:p>
        </p:txBody>
      </p:sp>
      <p:sp>
        <p:nvSpPr>
          <p:cNvPr id="3" name="Title 2">
            <a:extLst>
              <a:ext uri="{FF2B5EF4-FFF2-40B4-BE49-F238E27FC236}">
                <a16:creationId xmlns="" xmlns:a16="http://schemas.microsoft.com/office/drawing/2014/main" id="{486E98DE-FFB0-49BF-A6EA-07DB5B71FC42}"/>
              </a:ext>
            </a:extLst>
          </p:cNvPr>
          <p:cNvSpPr>
            <a:spLocks noGrp="1"/>
          </p:cNvSpPr>
          <p:nvPr>
            <p:ph type="title"/>
          </p:nvPr>
        </p:nvSpPr>
        <p:spPr/>
        <p:txBody>
          <a:bodyPr/>
          <a:lstStyle/>
          <a:p>
            <a:r>
              <a:rPr lang="en-US" dirty="0"/>
              <a:t>Massachusetts DR (cont.)</a:t>
            </a:r>
          </a:p>
        </p:txBody>
      </p:sp>
      <p:sp>
        <p:nvSpPr>
          <p:cNvPr id="4" name="Content Placeholder 3">
            <a:extLst>
              <a:ext uri="{FF2B5EF4-FFF2-40B4-BE49-F238E27FC236}">
                <a16:creationId xmlns="" xmlns:a16="http://schemas.microsoft.com/office/drawing/2014/main" id="{D12977A6-1E11-4995-80C4-8247E93AF8B3}"/>
              </a:ext>
            </a:extLst>
          </p:cNvPr>
          <p:cNvSpPr>
            <a:spLocks noGrp="1"/>
          </p:cNvSpPr>
          <p:nvPr>
            <p:ph sz="quarter" idx="20"/>
          </p:nvPr>
        </p:nvSpPr>
        <p:spPr>
          <a:xfrm>
            <a:off x="1143000" y="1397352"/>
            <a:ext cx="5231423" cy="699042"/>
          </a:xfrm>
        </p:spPr>
        <p:txBody>
          <a:bodyPr>
            <a:normAutofit fontScale="85000" lnSpcReduction="20000"/>
          </a:bodyPr>
          <a:lstStyle/>
          <a:p>
            <a:pPr fontAlgn="base">
              <a:buFont typeface="Wingdings" panose="05000000000000000000" pitchFamily="2" charset="2"/>
              <a:buChar char="§"/>
            </a:pPr>
            <a:r>
              <a:rPr lang="en-US" sz="1600" dirty="0">
                <a:latin typeface="OpenSansBold"/>
              </a:rPr>
              <a:t>Energy suppliers in MA (National Grid, Eversource, </a:t>
            </a:r>
            <a:r>
              <a:rPr lang="en-US" sz="1600" dirty="0" err="1">
                <a:latin typeface="OpenSansBold"/>
              </a:rPr>
              <a:t>Unitil</a:t>
            </a:r>
            <a:r>
              <a:rPr lang="en-US" sz="1600" dirty="0">
                <a:latin typeface="OpenSansBold"/>
              </a:rPr>
              <a:t>, and Cape Light Compact) offer Connected Solutions to their customers - a collection of residential and commercial DR programs.</a:t>
            </a:r>
          </a:p>
        </p:txBody>
      </p:sp>
      <p:sp>
        <p:nvSpPr>
          <p:cNvPr id="5" name="Date Placeholder 4">
            <a:extLst>
              <a:ext uri="{FF2B5EF4-FFF2-40B4-BE49-F238E27FC236}">
                <a16:creationId xmlns="" xmlns:a16="http://schemas.microsoft.com/office/drawing/2014/main" id="{8AD0C871-1958-4AA7-8A93-9E9A16DA306C}"/>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pic>
        <p:nvPicPr>
          <p:cNvPr id="6" name="Picture 5">
            <a:extLst>
              <a:ext uri="{FF2B5EF4-FFF2-40B4-BE49-F238E27FC236}">
                <a16:creationId xmlns="" xmlns:a16="http://schemas.microsoft.com/office/drawing/2014/main" id="{1F7C988E-4D23-43D2-8A05-03AABC449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5094" y="4723157"/>
            <a:ext cx="4654863" cy="894811"/>
          </a:xfrm>
          <a:prstGeom prst="rect">
            <a:avLst/>
          </a:prstGeom>
        </p:spPr>
      </p:pic>
      <p:sp>
        <p:nvSpPr>
          <p:cNvPr id="7" name="TextBox 6">
            <a:extLst>
              <a:ext uri="{FF2B5EF4-FFF2-40B4-BE49-F238E27FC236}">
                <a16:creationId xmlns="" xmlns:a16="http://schemas.microsoft.com/office/drawing/2014/main" id="{634B76FC-8264-4FBC-A0C0-99169D98EB35}"/>
              </a:ext>
            </a:extLst>
          </p:cNvPr>
          <p:cNvSpPr txBox="1"/>
          <p:nvPr/>
        </p:nvSpPr>
        <p:spPr>
          <a:xfrm>
            <a:off x="1195540" y="4413247"/>
            <a:ext cx="1549720" cy="338554"/>
          </a:xfrm>
          <a:prstGeom prst="rect">
            <a:avLst/>
          </a:prstGeom>
          <a:noFill/>
        </p:spPr>
        <p:txBody>
          <a:bodyPr wrap="none" rtlCol="0">
            <a:spAutoFit/>
          </a:bodyPr>
          <a:lstStyle/>
          <a:p>
            <a:pPr defTabSz="1097236"/>
            <a:r>
              <a:rPr lang="en-US" sz="1600" dirty="0">
                <a:solidFill>
                  <a:prstClr val="black"/>
                </a:solidFill>
              </a:rPr>
              <a:t>Battery Program</a:t>
            </a:r>
          </a:p>
        </p:txBody>
      </p:sp>
      <p:sp>
        <p:nvSpPr>
          <p:cNvPr id="8" name="TextBox 7">
            <a:extLst>
              <a:ext uri="{FF2B5EF4-FFF2-40B4-BE49-F238E27FC236}">
                <a16:creationId xmlns="" xmlns:a16="http://schemas.microsoft.com/office/drawing/2014/main" id="{D0D7D869-3452-451B-962F-0AD06AEFEE7A}"/>
              </a:ext>
            </a:extLst>
          </p:cNvPr>
          <p:cNvSpPr txBox="1"/>
          <p:nvPr/>
        </p:nvSpPr>
        <p:spPr>
          <a:xfrm>
            <a:off x="1205804" y="3094488"/>
            <a:ext cx="1903213" cy="338554"/>
          </a:xfrm>
          <a:prstGeom prst="rect">
            <a:avLst/>
          </a:prstGeom>
          <a:noFill/>
        </p:spPr>
        <p:txBody>
          <a:bodyPr wrap="none" rtlCol="0">
            <a:spAutoFit/>
          </a:bodyPr>
          <a:lstStyle/>
          <a:p>
            <a:pPr defTabSz="1097236"/>
            <a:r>
              <a:rPr lang="en-US" sz="1600" dirty="0">
                <a:solidFill>
                  <a:prstClr val="black"/>
                </a:solidFill>
              </a:rPr>
              <a:t>Thermostat Program</a:t>
            </a:r>
          </a:p>
        </p:txBody>
      </p:sp>
      <p:graphicFrame>
        <p:nvGraphicFramePr>
          <p:cNvPr id="9" name="Table 11">
            <a:extLst>
              <a:ext uri="{FF2B5EF4-FFF2-40B4-BE49-F238E27FC236}">
                <a16:creationId xmlns="" xmlns:a16="http://schemas.microsoft.com/office/drawing/2014/main" id="{191B5CD5-B913-4E12-9AF1-C448162FBD3C}"/>
              </a:ext>
            </a:extLst>
          </p:cNvPr>
          <p:cNvGraphicFramePr>
            <a:graphicFrameLocks noGrp="1"/>
          </p:cNvGraphicFramePr>
          <p:nvPr/>
        </p:nvGraphicFramePr>
        <p:xfrm>
          <a:off x="1279544" y="3400497"/>
          <a:ext cx="3746698" cy="873760"/>
        </p:xfrm>
        <a:graphic>
          <a:graphicData uri="http://schemas.openxmlformats.org/drawingml/2006/table">
            <a:tbl>
              <a:tblPr firstRow="1" bandRow="1">
                <a:tableStyleId>{5940675A-B579-460E-94D1-54222C63F5DA}</a:tableStyleId>
              </a:tblPr>
              <a:tblGrid>
                <a:gridCol w="1873349">
                  <a:extLst>
                    <a:ext uri="{9D8B030D-6E8A-4147-A177-3AD203B41FA5}">
                      <a16:colId xmlns="" xmlns:a16="http://schemas.microsoft.com/office/drawing/2014/main" val="2933064664"/>
                    </a:ext>
                  </a:extLst>
                </a:gridCol>
                <a:gridCol w="1873349">
                  <a:extLst>
                    <a:ext uri="{9D8B030D-6E8A-4147-A177-3AD203B41FA5}">
                      <a16:colId xmlns="" xmlns:a16="http://schemas.microsoft.com/office/drawing/2014/main" val="3056989915"/>
                    </a:ext>
                  </a:extLst>
                </a:gridCol>
              </a:tblGrid>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Performance Incentive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$25 instant, $20 annual</a:t>
                      </a:r>
                    </a:p>
                  </a:txBody>
                  <a:tcPr/>
                </a:tc>
                <a:extLst>
                  <a:ext uri="{0D108BD9-81ED-4DB2-BD59-A6C34878D82A}">
                    <a16:rowId xmlns="" xmlns:a16="http://schemas.microsoft.com/office/drawing/2014/main" val="1807069015"/>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Events per Summer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15 on average, 3 hours each</a:t>
                      </a:r>
                    </a:p>
                  </a:txBody>
                  <a:tcPr/>
                </a:tc>
                <a:extLst>
                  <a:ext uri="{0D108BD9-81ED-4DB2-BD59-A6C34878D82A}">
                    <a16:rowId xmlns="" xmlns:a16="http://schemas.microsoft.com/office/drawing/2014/main" val="3525612220"/>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Months Events can Occur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June through September</a:t>
                      </a:r>
                    </a:p>
                  </a:txBody>
                  <a:tcPr/>
                </a:tc>
                <a:extLst>
                  <a:ext uri="{0D108BD9-81ED-4DB2-BD59-A6C34878D82A}">
                    <a16:rowId xmlns="" xmlns:a16="http://schemas.microsoft.com/office/drawing/2014/main" val="2218430485"/>
                  </a:ext>
                </a:extLst>
              </a:tr>
              <a:tr h="218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Time Discharge Events Can Occur</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2 p.m. to 7 p.m.</a:t>
                      </a:r>
                    </a:p>
                  </a:txBody>
                  <a:tcPr/>
                </a:tc>
                <a:extLst>
                  <a:ext uri="{0D108BD9-81ED-4DB2-BD59-A6C34878D82A}">
                    <a16:rowId xmlns="" xmlns:a16="http://schemas.microsoft.com/office/drawing/2014/main" val="3035620433"/>
                  </a:ext>
                </a:extLst>
              </a:tr>
            </a:tbl>
          </a:graphicData>
        </a:graphic>
      </p:graphicFrame>
      <p:sp>
        <p:nvSpPr>
          <p:cNvPr id="10" name="TextBox 9">
            <a:extLst>
              <a:ext uri="{FF2B5EF4-FFF2-40B4-BE49-F238E27FC236}">
                <a16:creationId xmlns="" xmlns:a16="http://schemas.microsoft.com/office/drawing/2014/main" id="{F54E1082-1C0C-488C-9F77-C196C7B970F5}"/>
              </a:ext>
            </a:extLst>
          </p:cNvPr>
          <p:cNvSpPr txBox="1"/>
          <p:nvPr/>
        </p:nvSpPr>
        <p:spPr>
          <a:xfrm>
            <a:off x="1195540" y="6524610"/>
            <a:ext cx="3821880" cy="215444"/>
          </a:xfrm>
          <a:prstGeom prst="rect">
            <a:avLst/>
          </a:prstGeom>
          <a:noFill/>
        </p:spPr>
        <p:txBody>
          <a:bodyPr wrap="none" rtlCol="0">
            <a:spAutoFit/>
          </a:bodyPr>
          <a:lstStyle/>
          <a:p>
            <a:pPr defTabSz="1097236"/>
            <a:r>
              <a:rPr lang="en-US" sz="800" dirty="0">
                <a:solidFill>
                  <a:prstClr val="black"/>
                </a:solidFill>
                <a:hlinkClick r:id="rId4">
                  <a:extLst>
                    <a:ext uri="{A12FA001-AC4F-418D-AE19-62706E023703}">
                      <ahyp:hlinkClr xmlns="" xmlns:ahyp="http://schemas.microsoft.com/office/drawing/2018/hyperlinkcolor" val="tx"/>
                    </a:ext>
                  </a:extLst>
                </a:hlinkClick>
              </a:rPr>
              <a:t>https://www.nationalgridus.com/MA-Home/Connected-Solutions/ConnectedSolutions</a:t>
            </a:r>
            <a:endParaRPr lang="en-US" sz="800" dirty="0">
              <a:solidFill>
                <a:prstClr val="black"/>
              </a:solidFill>
            </a:endParaRPr>
          </a:p>
        </p:txBody>
      </p:sp>
      <p:sp>
        <p:nvSpPr>
          <p:cNvPr id="11" name="TextBox 10">
            <a:extLst>
              <a:ext uri="{FF2B5EF4-FFF2-40B4-BE49-F238E27FC236}">
                <a16:creationId xmlns="" xmlns:a16="http://schemas.microsoft.com/office/drawing/2014/main" id="{4C973DE0-9EFF-484D-86E8-E6A88DE90538}"/>
              </a:ext>
            </a:extLst>
          </p:cNvPr>
          <p:cNvSpPr txBox="1"/>
          <p:nvPr/>
        </p:nvSpPr>
        <p:spPr>
          <a:xfrm>
            <a:off x="1197525" y="2462228"/>
            <a:ext cx="3344377" cy="338554"/>
          </a:xfrm>
          <a:prstGeom prst="rect">
            <a:avLst/>
          </a:prstGeom>
          <a:noFill/>
        </p:spPr>
        <p:txBody>
          <a:bodyPr wrap="none" rtlCol="0">
            <a:spAutoFit/>
          </a:bodyPr>
          <a:lstStyle/>
          <a:p>
            <a:pPr defTabSz="1097236"/>
            <a:r>
              <a:rPr lang="en-US" sz="1600" dirty="0">
                <a:solidFill>
                  <a:prstClr val="black"/>
                </a:solidFill>
              </a:rPr>
              <a:t>EV Charger Program (Eversource only)</a:t>
            </a:r>
          </a:p>
        </p:txBody>
      </p:sp>
      <p:graphicFrame>
        <p:nvGraphicFramePr>
          <p:cNvPr id="12" name="Table 11">
            <a:extLst>
              <a:ext uri="{FF2B5EF4-FFF2-40B4-BE49-F238E27FC236}">
                <a16:creationId xmlns="" xmlns:a16="http://schemas.microsoft.com/office/drawing/2014/main" id="{D69AC1DE-9B75-4E29-9FC9-CEEA691AA09E}"/>
              </a:ext>
            </a:extLst>
          </p:cNvPr>
          <p:cNvGraphicFramePr>
            <a:graphicFrameLocks noGrp="1"/>
          </p:cNvGraphicFramePr>
          <p:nvPr/>
        </p:nvGraphicFramePr>
        <p:xfrm>
          <a:off x="1279544" y="2782346"/>
          <a:ext cx="3704474" cy="345440"/>
        </p:xfrm>
        <a:graphic>
          <a:graphicData uri="http://schemas.openxmlformats.org/drawingml/2006/table">
            <a:tbl>
              <a:tblPr firstRow="1" bandRow="1">
                <a:tableStyleId>{5940675A-B579-460E-94D1-54222C63F5DA}</a:tableStyleId>
              </a:tblPr>
              <a:tblGrid>
                <a:gridCol w="1339522">
                  <a:extLst>
                    <a:ext uri="{9D8B030D-6E8A-4147-A177-3AD203B41FA5}">
                      <a16:colId xmlns="" xmlns:a16="http://schemas.microsoft.com/office/drawing/2014/main" val="2933064664"/>
                    </a:ext>
                  </a:extLst>
                </a:gridCol>
                <a:gridCol w="2364952">
                  <a:extLst>
                    <a:ext uri="{9D8B030D-6E8A-4147-A177-3AD203B41FA5}">
                      <a16:colId xmlns="" xmlns:a16="http://schemas.microsoft.com/office/drawing/2014/main" val="3056989915"/>
                    </a:ext>
                  </a:extLst>
                </a:gridCol>
              </a:tblGrid>
              <a:tr h="345440">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Performance Incentive</a:t>
                      </a:r>
                    </a:p>
                  </a:txBody>
                  <a:tcPr/>
                </a:tc>
                <a:tc>
                  <a:txBody>
                    <a:bodyPr/>
                    <a:lstStyle/>
                    <a:p>
                      <a:r>
                        <a:rPr lang="en-US" sz="800" dirty="0">
                          <a:latin typeface="Arial" panose="020B0604020202020204" pitchFamily="34" charset="0"/>
                          <a:ea typeface="Cambria" panose="02040503050406030204" pitchFamily="18" charset="0"/>
                          <a:cs typeface="Arial" panose="020B0604020202020204" pitchFamily="34" charset="0"/>
                        </a:rPr>
                        <a:t>$150 instant, $50/annual for 3 year commitment</a:t>
                      </a:r>
                    </a:p>
                  </a:txBody>
                  <a:tcPr/>
                </a:tc>
                <a:extLst>
                  <a:ext uri="{0D108BD9-81ED-4DB2-BD59-A6C34878D82A}">
                    <a16:rowId xmlns="" xmlns:a16="http://schemas.microsoft.com/office/drawing/2014/main" val="1807069015"/>
                  </a:ext>
                </a:extLst>
              </a:tr>
            </a:tbl>
          </a:graphicData>
        </a:graphic>
      </p:graphicFrame>
      <p:sp>
        <p:nvSpPr>
          <p:cNvPr id="13" name="TextBox 12">
            <a:extLst>
              <a:ext uri="{FF2B5EF4-FFF2-40B4-BE49-F238E27FC236}">
                <a16:creationId xmlns="" xmlns:a16="http://schemas.microsoft.com/office/drawing/2014/main" id="{D9D17811-14D4-4236-BF17-77BC3E38EC6B}"/>
              </a:ext>
            </a:extLst>
          </p:cNvPr>
          <p:cNvSpPr txBox="1"/>
          <p:nvPr/>
        </p:nvSpPr>
        <p:spPr>
          <a:xfrm>
            <a:off x="1205804" y="5679268"/>
            <a:ext cx="4654863" cy="707886"/>
          </a:xfrm>
          <a:prstGeom prst="rect">
            <a:avLst/>
          </a:prstGeom>
          <a:noFill/>
        </p:spPr>
        <p:txBody>
          <a:bodyPr wrap="square" rtlCol="0">
            <a:spAutoFit/>
          </a:bodyPr>
          <a:lstStyle/>
          <a:p>
            <a:pPr marL="171443" indent="-171443" defTabSz="1097236">
              <a:buFont typeface="Wingdings" panose="05000000000000000000" pitchFamily="2" charset="2"/>
              <a:buChar char="§"/>
            </a:pPr>
            <a:r>
              <a:rPr lang="en-US" sz="1000" dirty="0">
                <a:solidFill>
                  <a:prstClr val="black"/>
                </a:solidFill>
              </a:rPr>
              <a:t>Participating in both the Summer and Winter programs can count towards the Solar Massachusetts Renewable Target (SMART) program’s full cycle equivalent dispatch requirement in order to obtain additional battery adder incentives within the SMART program.</a:t>
            </a:r>
          </a:p>
        </p:txBody>
      </p:sp>
      <p:sp>
        <p:nvSpPr>
          <p:cNvPr id="14" name="Rectangle 13">
            <a:extLst>
              <a:ext uri="{FF2B5EF4-FFF2-40B4-BE49-F238E27FC236}">
                <a16:creationId xmlns="" xmlns:a16="http://schemas.microsoft.com/office/drawing/2014/main" id="{4F624577-2C0C-4516-85F3-F834BA2A3D65}"/>
              </a:ext>
            </a:extLst>
          </p:cNvPr>
          <p:cNvSpPr/>
          <p:nvPr/>
        </p:nvSpPr>
        <p:spPr>
          <a:xfrm>
            <a:off x="1195541" y="2137671"/>
            <a:ext cx="2261581" cy="369332"/>
          </a:xfrm>
          <a:prstGeom prst="rect">
            <a:avLst/>
          </a:prstGeom>
        </p:spPr>
        <p:txBody>
          <a:bodyPr wrap="none">
            <a:spAutoFit/>
          </a:bodyPr>
          <a:lstStyle/>
          <a:p>
            <a:pPr defTabSz="1097236"/>
            <a:r>
              <a:rPr lang="en-US" b="1" dirty="0">
                <a:solidFill>
                  <a:prstClr val="black"/>
                </a:solidFill>
              </a:rPr>
              <a:t>Residential Programs:</a:t>
            </a:r>
          </a:p>
        </p:txBody>
      </p:sp>
      <p:pic>
        <p:nvPicPr>
          <p:cNvPr id="15" name="Picture 14">
            <a:extLst>
              <a:ext uri="{FF2B5EF4-FFF2-40B4-BE49-F238E27FC236}">
                <a16:creationId xmlns="" xmlns:a16="http://schemas.microsoft.com/office/drawing/2014/main" id="{CE694FD6-ED53-4CFB-970D-E1B447F04A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1244" y="1545393"/>
            <a:ext cx="3969282" cy="2900629"/>
          </a:xfrm>
          <a:prstGeom prst="rect">
            <a:avLst/>
          </a:prstGeom>
        </p:spPr>
      </p:pic>
      <p:sp>
        <p:nvSpPr>
          <p:cNvPr id="17" name="Rectangle 16">
            <a:extLst>
              <a:ext uri="{FF2B5EF4-FFF2-40B4-BE49-F238E27FC236}">
                <a16:creationId xmlns="" xmlns:a16="http://schemas.microsoft.com/office/drawing/2014/main" id="{91159959-25AF-4103-A940-31F1B9107260}"/>
              </a:ext>
            </a:extLst>
          </p:cNvPr>
          <p:cNvSpPr/>
          <p:nvPr/>
        </p:nvSpPr>
        <p:spPr>
          <a:xfrm>
            <a:off x="10821593" y="1545392"/>
            <a:ext cx="1173556" cy="1754326"/>
          </a:xfrm>
          <a:prstGeom prst="rect">
            <a:avLst/>
          </a:prstGeom>
        </p:spPr>
        <p:txBody>
          <a:bodyPr wrap="square">
            <a:spAutoFit/>
          </a:bodyPr>
          <a:lstStyle/>
          <a:p>
            <a:pPr defTabSz="1097236"/>
            <a:r>
              <a:rPr lang="en-US" sz="900" dirty="0">
                <a:solidFill>
                  <a:prstClr val="black"/>
                </a:solidFill>
              </a:rPr>
              <a:t>For Cape Light Compact customers there is an additional $65/kw-summer to the Targeted Dispatch Summer incentive and $25/kW-winter for Targeted Dispatch Winter Incentive for using battery storage.</a:t>
            </a:r>
          </a:p>
        </p:txBody>
      </p:sp>
      <p:sp>
        <p:nvSpPr>
          <p:cNvPr id="18" name="TextBox 17">
            <a:extLst>
              <a:ext uri="{FF2B5EF4-FFF2-40B4-BE49-F238E27FC236}">
                <a16:creationId xmlns="" xmlns:a16="http://schemas.microsoft.com/office/drawing/2014/main" id="{C1F57878-AA61-476C-8CF4-F34F2A10C1FF}"/>
              </a:ext>
            </a:extLst>
          </p:cNvPr>
          <p:cNvSpPr txBox="1"/>
          <p:nvPr/>
        </p:nvSpPr>
        <p:spPr>
          <a:xfrm>
            <a:off x="6886590" y="1245368"/>
            <a:ext cx="3453894" cy="369332"/>
          </a:xfrm>
          <a:prstGeom prst="rect">
            <a:avLst/>
          </a:prstGeom>
          <a:noFill/>
        </p:spPr>
        <p:txBody>
          <a:bodyPr wrap="none" rtlCol="0">
            <a:spAutoFit/>
          </a:bodyPr>
          <a:lstStyle/>
          <a:p>
            <a:pPr defTabSz="1097236"/>
            <a:r>
              <a:rPr lang="en-US" b="1" dirty="0">
                <a:solidFill>
                  <a:prstClr val="black"/>
                </a:solidFill>
              </a:rPr>
              <a:t>Commercial &amp; Industrial Programs</a:t>
            </a:r>
          </a:p>
        </p:txBody>
      </p:sp>
      <p:sp>
        <p:nvSpPr>
          <p:cNvPr id="19" name="Rectangle 18">
            <a:extLst>
              <a:ext uri="{FF2B5EF4-FFF2-40B4-BE49-F238E27FC236}">
                <a16:creationId xmlns="" xmlns:a16="http://schemas.microsoft.com/office/drawing/2014/main" id="{2FB29D11-0340-4B13-B746-2F4EA24BB597}"/>
              </a:ext>
            </a:extLst>
          </p:cNvPr>
          <p:cNvSpPr/>
          <p:nvPr/>
        </p:nvSpPr>
        <p:spPr>
          <a:xfrm>
            <a:off x="1195540" y="6638693"/>
            <a:ext cx="6096000" cy="215444"/>
          </a:xfrm>
          <a:prstGeom prst="rect">
            <a:avLst/>
          </a:prstGeom>
        </p:spPr>
        <p:txBody>
          <a:bodyPr>
            <a:spAutoFit/>
          </a:bodyPr>
          <a:lstStyle/>
          <a:p>
            <a:pPr defTabSz="1097236"/>
            <a:r>
              <a:rPr lang="en-US" sz="800" dirty="0">
                <a:solidFill>
                  <a:prstClr val="black"/>
                </a:solidFill>
                <a:hlinkClick r:id="rId6">
                  <a:extLst>
                    <a:ext uri="{A12FA001-AC4F-418D-AE19-62706E023703}">
                      <ahyp:hlinkClr xmlns="" xmlns:ahyp="http://schemas.microsoft.com/office/drawing/2018/hyperlinkcolor" val="tx"/>
                    </a:ext>
                  </a:extLst>
                </a:hlinkClick>
              </a:rPr>
              <a:t>https://www.nationalgridus.com/media/pdfs/bus-ways-to-save/connectedsolutions-ciprogrammaterials.pdf</a:t>
            </a:r>
            <a:endParaRPr lang="en-US" sz="800" dirty="0">
              <a:solidFill>
                <a:prstClr val="black"/>
              </a:solidFill>
            </a:endParaRPr>
          </a:p>
        </p:txBody>
      </p:sp>
    </p:spTree>
    <p:extLst>
      <p:ext uri="{BB962C8B-B14F-4D97-AF65-F5344CB8AC3E}">
        <p14:creationId xmlns:p14="http://schemas.microsoft.com/office/powerpoint/2010/main" val="27048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E2BD353-B330-47FD-95B7-126370717C6D}"/>
              </a:ext>
            </a:extLst>
          </p:cNvPr>
          <p:cNvSpPr>
            <a:spLocks noGrp="1"/>
          </p:cNvSpPr>
          <p:nvPr>
            <p:ph type="sldNum" sz="quarter" idx="12"/>
          </p:nvPr>
        </p:nvSpPr>
        <p:spPr/>
        <p:txBody>
          <a:bodyPr/>
          <a:lstStyle/>
          <a:p>
            <a:pPr defTabSz="1097236"/>
            <a:fld id="{D494EED3-87F0-4413-98FC-D4F0AADE4940}" type="slidenum">
              <a:rPr lang="en-US"/>
              <a:pPr defTabSz="1097236"/>
              <a:t>97</a:t>
            </a:fld>
            <a:endParaRPr lang="en-US" dirty="0"/>
          </a:p>
        </p:txBody>
      </p:sp>
      <p:sp>
        <p:nvSpPr>
          <p:cNvPr id="3" name="Title 2">
            <a:extLst>
              <a:ext uri="{FF2B5EF4-FFF2-40B4-BE49-F238E27FC236}">
                <a16:creationId xmlns="" xmlns:a16="http://schemas.microsoft.com/office/drawing/2014/main" id="{A612FB5B-CBB3-4428-A783-FBE5946C1B74}"/>
              </a:ext>
            </a:extLst>
          </p:cNvPr>
          <p:cNvSpPr>
            <a:spLocks noGrp="1"/>
          </p:cNvSpPr>
          <p:nvPr>
            <p:ph type="title"/>
          </p:nvPr>
        </p:nvSpPr>
        <p:spPr/>
        <p:txBody>
          <a:bodyPr>
            <a:normAutofit fontScale="90000"/>
          </a:bodyPr>
          <a:lstStyle/>
          <a:p>
            <a:r>
              <a:rPr lang="en-US" dirty="0"/>
              <a:t>Baltimore Gas &amp; Electric: Peak Time Rebate</a:t>
            </a:r>
          </a:p>
        </p:txBody>
      </p:sp>
      <p:sp>
        <p:nvSpPr>
          <p:cNvPr id="4" name="Content Placeholder 3">
            <a:extLst>
              <a:ext uri="{FF2B5EF4-FFF2-40B4-BE49-F238E27FC236}">
                <a16:creationId xmlns="" xmlns:a16="http://schemas.microsoft.com/office/drawing/2014/main" id="{C33589FA-8D76-415D-8318-41030798BD37}"/>
              </a:ext>
            </a:extLst>
          </p:cNvPr>
          <p:cNvSpPr>
            <a:spLocks noGrp="1"/>
          </p:cNvSpPr>
          <p:nvPr>
            <p:ph sz="quarter" idx="20"/>
          </p:nvPr>
        </p:nvSpPr>
        <p:spPr>
          <a:xfrm>
            <a:off x="1143000" y="1446990"/>
            <a:ext cx="10668000" cy="4572001"/>
          </a:xfrm>
        </p:spPr>
        <p:txBody>
          <a:bodyPr/>
          <a:lstStyle/>
          <a:p>
            <a:r>
              <a:rPr lang="en-US" dirty="0"/>
              <a:t>Smart Energy Rewards Program (peak time rebate)</a:t>
            </a:r>
          </a:p>
          <a:p>
            <a:pPr lvl="1"/>
            <a:r>
              <a:rPr lang="en-US" dirty="0"/>
              <a:t>Automatic enrollment, customers receive a notification (day before) an event to reduce load</a:t>
            </a:r>
          </a:p>
          <a:p>
            <a:pPr lvl="1"/>
            <a:r>
              <a:rPr lang="en-US" dirty="0"/>
              <a:t>Rewarded with an incentive of $1.25/kWh</a:t>
            </a:r>
          </a:p>
          <a:p>
            <a:pPr lvl="1"/>
            <a:r>
              <a:rPr lang="en-US" dirty="0"/>
              <a:t>Savings are monetized in the PJM Energy and Capacity markets</a:t>
            </a:r>
          </a:p>
          <a:p>
            <a:endParaRPr lang="en-US" dirty="0"/>
          </a:p>
        </p:txBody>
      </p:sp>
      <p:sp>
        <p:nvSpPr>
          <p:cNvPr id="5" name="Date Placeholder 4">
            <a:extLst>
              <a:ext uri="{FF2B5EF4-FFF2-40B4-BE49-F238E27FC236}">
                <a16:creationId xmlns="" xmlns:a16="http://schemas.microsoft.com/office/drawing/2014/main" id="{8018B403-A9E3-4CD4-8DD2-20F039193BBF}"/>
              </a:ext>
            </a:extLst>
          </p:cNvPr>
          <p:cNvSpPr>
            <a:spLocks noGrp="1"/>
          </p:cNvSpPr>
          <p:nvPr>
            <p:ph type="dt" sz="half" idx="2"/>
          </p:nvPr>
        </p:nvSpPr>
        <p:spPr/>
        <p:txBody>
          <a:bodyPr/>
          <a:lstStyle/>
          <a:p>
            <a:pPr defTabSz="1097236"/>
            <a:r>
              <a:rPr lang="en-US">
                <a:solidFill>
                  <a:prstClr val="black">
                    <a:tint val="75000"/>
                  </a:prstClr>
                </a:solidFill>
              </a:rPr>
              <a:t>2/14/2019</a:t>
            </a:r>
            <a:endParaRPr lang="en-US" dirty="0">
              <a:solidFill>
                <a:prstClr val="black">
                  <a:tint val="75000"/>
                </a:prstClr>
              </a:solidFill>
            </a:endParaRPr>
          </a:p>
        </p:txBody>
      </p:sp>
      <p:pic>
        <p:nvPicPr>
          <p:cNvPr id="7" name="Picture 6">
            <a:extLst>
              <a:ext uri="{FF2B5EF4-FFF2-40B4-BE49-F238E27FC236}">
                <a16:creationId xmlns="" xmlns:a16="http://schemas.microsoft.com/office/drawing/2014/main" id="{0954DC92-CFC5-4553-80FC-8D03F15C00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2670" y="2984581"/>
            <a:ext cx="6528100" cy="1591106"/>
          </a:xfrm>
          <a:prstGeom prst="rect">
            <a:avLst/>
          </a:prstGeom>
        </p:spPr>
      </p:pic>
      <p:pic>
        <p:nvPicPr>
          <p:cNvPr id="8" name="Picture 7">
            <a:extLst>
              <a:ext uri="{FF2B5EF4-FFF2-40B4-BE49-F238E27FC236}">
                <a16:creationId xmlns="" xmlns:a16="http://schemas.microsoft.com/office/drawing/2014/main" id="{30E87D52-D9F5-4CDD-BFE4-14AC1334D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2670" y="4575688"/>
            <a:ext cx="7566498" cy="2056535"/>
          </a:xfrm>
          <a:prstGeom prst="rect">
            <a:avLst/>
          </a:prstGeom>
        </p:spPr>
      </p:pic>
      <p:sp>
        <p:nvSpPr>
          <p:cNvPr id="9" name="TextBox 8">
            <a:extLst>
              <a:ext uri="{FF2B5EF4-FFF2-40B4-BE49-F238E27FC236}">
                <a16:creationId xmlns="" xmlns:a16="http://schemas.microsoft.com/office/drawing/2014/main" id="{59C8E1C0-02CB-4A70-839E-94BDD5F67EAC}"/>
              </a:ext>
            </a:extLst>
          </p:cNvPr>
          <p:cNvSpPr txBox="1"/>
          <p:nvPr/>
        </p:nvSpPr>
        <p:spPr>
          <a:xfrm>
            <a:off x="9536348" y="3273358"/>
            <a:ext cx="191150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1097236"/>
            <a:r>
              <a:rPr lang="en-US" sz="1400" dirty="0">
                <a:solidFill>
                  <a:prstClr val="black"/>
                </a:solidFill>
              </a:rPr>
              <a:t>BGE estimated $93M of avoided transmission capital expenditures and $72M of avoided distribution capital expenditures as a result of the SER program from 2013 to 2015</a:t>
            </a:r>
            <a:endParaRPr lang="en-US" sz="900" dirty="0">
              <a:solidFill>
                <a:prstClr val="black"/>
              </a:solidFill>
            </a:endParaRPr>
          </a:p>
        </p:txBody>
      </p:sp>
      <p:sp>
        <p:nvSpPr>
          <p:cNvPr id="10" name="TextBox 9">
            <a:extLst>
              <a:ext uri="{FF2B5EF4-FFF2-40B4-BE49-F238E27FC236}">
                <a16:creationId xmlns="" xmlns:a16="http://schemas.microsoft.com/office/drawing/2014/main" id="{F6127891-3D16-4BFD-8404-DF06BFCEADFD}"/>
              </a:ext>
            </a:extLst>
          </p:cNvPr>
          <p:cNvSpPr txBox="1"/>
          <p:nvPr/>
        </p:nvSpPr>
        <p:spPr>
          <a:xfrm>
            <a:off x="9392056" y="5618245"/>
            <a:ext cx="2610255" cy="577081"/>
          </a:xfrm>
          <a:prstGeom prst="rect">
            <a:avLst/>
          </a:prstGeom>
          <a:noFill/>
        </p:spPr>
        <p:txBody>
          <a:bodyPr wrap="square" rtlCol="0">
            <a:spAutoFit/>
          </a:bodyPr>
          <a:lstStyle/>
          <a:p>
            <a:pPr defTabSz="1097236"/>
            <a:r>
              <a:rPr lang="en-US" sz="1050" dirty="0">
                <a:solidFill>
                  <a:prstClr val="black"/>
                </a:solidFill>
              </a:rPr>
              <a:t>Source: AEE Institute </a:t>
            </a:r>
            <a:r>
              <a:rPr lang="en-US" sz="1050" dirty="0">
                <a:solidFill>
                  <a:prstClr val="black"/>
                </a:solidFill>
                <a:hlinkClick r:id="rId5"/>
              </a:rPr>
              <a:t>https://info.aee.net/hubfs/MD%20DR%20Final.pdf</a:t>
            </a:r>
            <a:r>
              <a:rPr lang="en-US" sz="1050" dirty="0">
                <a:solidFill>
                  <a:prstClr val="black"/>
                </a:solidFill>
              </a:rPr>
              <a:t> </a:t>
            </a:r>
          </a:p>
        </p:txBody>
      </p:sp>
    </p:spTree>
    <p:extLst>
      <p:ext uri="{BB962C8B-B14F-4D97-AF65-F5344CB8AC3E}">
        <p14:creationId xmlns:p14="http://schemas.microsoft.com/office/powerpoint/2010/main" val="21727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18EF8FB-7BB1-45A8-8E4A-DE510A0E76E2}"/>
              </a:ext>
            </a:extLst>
          </p:cNvPr>
          <p:cNvSpPr>
            <a:spLocks noGrp="1"/>
          </p:cNvSpPr>
          <p:nvPr>
            <p:ph type="sldNum" sz="quarter" idx="12"/>
          </p:nvPr>
        </p:nvSpPr>
        <p:spPr/>
        <p:txBody>
          <a:bodyPr/>
          <a:lstStyle/>
          <a:p>
            <a:pPr defTabSz="1097236"/>
            <a:fld id="{D494EED3-87F0-4413-98FC-D4F0AADE4940}" type="slidenum">
              <a:rPr lang="en-US">
                <a:solidFill>
                  <a:prstClr val="white"/>
                </a:solidFill>
              </a:rPr>
              <a:pPr defTabSz="1097236"/>
              <a:t>98</a:t>
            </a:fld>
            <a:endParaRPr lang="en-US" dirty="0">
              <a:solidFill>
                <a:prstClr val="white"/>
              </a:solidFill>
            </a:endParaRPr>
          </a:p>
        </p:txBody>
      </p:sp>
      <p:sp>
        <p:nvSpPr>
          <p:cNvPr id="3" name="Title 2">
            <a:extLst>
              <a:ext uri="{FF2B5EF4-FFF2-40B4-BE49-F238E27FC236}">
                <a16:creationId xmlns="" xmlns:a16="http://schemas.microsoft.com/office/drawing/2014/main" id="{181668C1-E346-48DE-8251-279462F1731D}"/>
              </a:ext>
            </a:extLst>
          </p:cNvPr>
          <p:cNvSpPr>
            <a:spLocks noGrp="1"/>
          </p:cNvSpPr>
          <p:nvPr>
            <p:ph type="title"/>
          </p:nvPr>
        </p:nvSpPr>
        <p:spPr/>
        <p:txBody>
          <a:bodyPr/>
          <a:lstStyle/>
          <a:p>
            <a:r>
              <a:rPr lang="en-US" dirty="0"/>
              <a:t>Thank You</a:t>
            </a:r>
          </a:p>
        </p:txBody>
      </p:sp>
      <p:sp>
        <p:nvSpPr>
          <p:cNvPr id="5" name="Date Placeholder 4">
            <a:extLst>
              <a:ext uri="{FF2B5EF4-FFF2-40B4-BE49-F238E27FC236}">
                <a16:creationId xmlns="" xmlns:a16="http://schemas.microsoft.com/office/drawing/2014/main" id="{CF95C3E9-04BD-4501-8DA0-DDEC5D7ADF36}"/>
              </a:ext>
            </a:extLst>
          </p:cNvPr>
          <p:cNvSpPr>
            <a:spLocks noGrp="1"/>
          </p:cNvSpPr>
          <p:nvPr>
            <p:ph type="dt" sz="half" idx="4294967295"/>
          </p:nvPr>
        </p:nvSpPr>
        <p:spPr>
          <a:xfrm>
            <a:off x="9602788" y="6496050"/>
            <a:ext cx="2589212" cy="361950"/>
          </a:xfrm>
        </p:spPr>
        <p:txBody>
          <a:bodyPr/>
          <a:lstStyle/>
          <a:p>
            <a:pPr defTabSz="1097236"/>
            <a:r>
              <a:rPr lang="en-US">
                <a:solidFill>
                  <a:prstClr val="black">
                    <a:tint val="75000"/>
                  </a:prstClr>
                </a:solidFill>
              </a:rPr>
              <a:t>2/14/2019</a:t>
            </a:r>
            <a:endParaRPr lang="en-US" dirty="0">
              <a:solidFill>
                <a:prstClr val="black">
                  <a:tint val="75000"/>
                </a:prstClr>
              </a:solidFill>
            </a:endParaRPr>
          </a:p>
        </p:txBody>
      </p:sp>
      <p:sp>
        <p:nvSpPr>
          <p:cNvPr id="6" name="TextBox 5">
            <a:extLst>
              <a:ext uri="{FF2B5EF4-FFF2-40B4-BE49-F238E27FC236}">
                <a16:creationId xmlns="" xmlns:a16="http://schemas.microsoft.com/office/drawing/2014/main" id="{DFCA647F-12CC-44C7-8161-A5BECDB8679B}"/>
              </a:ext>
            </a:extLst>
          </p:cNvPr>
          <p:cNvSpPr txBox="1"/>
          <p:nvPr/>
        </p:nvSpPr>
        <p:spPr>
          <a:xfrm>
            <a:off x="874172" y="3618689"/>
            <a:ext cx="3321615" cy="757130"/>
          </a:xfrm>
          <a:prstGeom prst="rect">
            <a:avLst/>
          </a:prstGeom>
          <a:noFill/>
        </p:spPr>
        <p:txBody>
          <a:bodyPr wrap="none" rtlCol="0">
            <a:spAutoFit/>
          </a:bodyPr>
          <a:lstStyle/>
          <a:p>
            <a:pPr defTabSz="1097236"/>
            <a:r>
              <a:rPr lang="en-US" sz="2160" dirty="0">
                <a:solidFill>
                  <a:prstClr val="black"/>
                </a:solidFill>
              </a:rPr>
              <a:t>Dhruv Bhatnagar</a:t>
            </a:r>
          </a:p>
          <a:p>
            <a:pPr defTabSz="1097236"/>
            <a:r>
              <a:rPr lang="en-US" sz="2160" dirty="0">
                <a:solidFill>
                  <a:prstClr val="black"/>
                </a:solidFill>
                <a:hlinkClick r:id="rId2"/>
              </a:rPr>
              <a:t>dhruv.bhatnagar@pnnl.gov</a:t>
            </a:r>
            <a:r>
              <a:rPr lang="en-US" sz="2160" dirty="0">
                <a:solidFill>
                  <a:prstClr val="black"/>
                </a:solidFill>
              </a:rPr>
              <a:t> </a:t>
            </a:r>
          </a:p>
        </p:txBody>
      </p:sp>
    </p:spTree>
    <p:extLst>
      <p:ext uri="{BB962C8B-B14F-4D97-AF65-F5344CB8AC3E}">
        <p14:creationId xmlns:p14="http://schemas.microsoft.com/office/powerpoint/2010/main" val="3346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097236"/>
            <a:fld id="{28FE263C-9D6C-41BB-94DC-8326AEA87129}" type="slidenum">
              <a:rPr lang="en-US"/>
              <a:pPr defTabSz="1097236"/>
              <a:t>99</a:t>
            </a:fld>
            <a:endParaRPr lang="en-US" dirty="0"/>
          </a:p>
        </p:txBody>
      </p:sp>
      <p:sp>
        <p:nvSpPr>
          <p:cNvPr id="2" name="Title 1"/>
          <p:cNvSpPr>
            <a:spLocks noGrp="1"/>
          </p:cNvSpPr>
          <p:nvPr>
            <p:ph type="title"/>
          </p:nvPr>
        </p:nvSpPr>
        <p:spPr/>
        <p:txBody>
          <a:bodyPr/>
          <a:lstStyle/>
          <a:p>
            <a:r>
              <a:rPr lang="en-US" dirty="0"/>
              <a:t>Demand Response</a:t>
            </a:r>
          </a:p>
        </p:txBody>
      </p:sp>
      <p:sp>
        <p:nvSpPr>
          <p:cNvPr id="3" name="Content Placeholder 2"/>
          <p:cNvSpPr>
            <a:spLocks noGrp="1"/>
          </p:cNvSpPr>
          <p:nvPr>
            <p:ph sz="quarter" idx="20"/>
          </p:nvPr>
        </p:nvSpPr>
        <p:spPr/>
        <p:txBody>
          <a:bodyPr>
            <a:normAutofit lnSpcReduction="10000"/>
          </a:bodyPr>
          <a:lstStyle/>
          <a:p>
            <a:r>
              <a:rPr lang="en-US" dirty="0">
                <a:latin typeface="Calibri Light" panose="020F0302020204030204" pitchFamily="34" charset="0"/>
                <a:cs typeface="Calibri Light" panose="020F0302020204030204" pitchFamily="34" charset="0"/>
              </a:rPr>
              <a:t>The Smart Electric Power Alliance has adopted the following working definition for demand response: </a:t>
            </a:r>
          </a:p>
          <a:p>
            <a:pPr marL="799907" lvl="1" indent="-342886">
              <a:buFont typeface="Arial" panose="020B0604020202020204" pitchFamily="34" charset="0"/>
              <a:buChar char="•"/>
            </a:pPr>
            <a:r>
              <a:rPr lang="en-US" i="1" dirty="0">
                <a:latin typeface="Calibri Light" panose="020F0302020204030204" pitchFamily="34" charset="0"/>
                <a:cs typeface="Calibri Light" panose="020F0302020204030204" pitchFamily="34" charset="0"/>
              </a:rPr>
              <a:t>Changes in the electric load—such as reductions, increases, or shifts—by end-use customers from their normal consumption patterns in response to specific market or system conditions. Such conditions could include time-varying changes in the cost of producing energy, shortages of distribution, transmission, or generation capacity, or unusually high or low voltage or frequency. </a:t>
            </a:r>
          </a:p>
          <a:p>
            <a:pPr marL="799907" lvl="1" indent="-342886">
              <a:buFont typeface="Arial" panose="020B0604020202020204" pitchFamily="34" charset="0"/>
              <a:buChar char="•"/>
            </a:pPr>
            <a:r>
              <a:rPr lang="en-US" i="1" dirty="0">
                <a:solidFill>
                  <a:srgbClr val="FF0000"/>
                </a:solidFill>
                <a:latin typeface="Calibri Light" panose="020F0302020204030204" pitchFamily="34" charset="0"/>
                <a:cs typeface="Calibri Light" panose="020F0302020204030204" pitchFamily="34" charset="0"/>
              </a:rPr>
              <a:t>This could also be customer generation (export beyond a customer’s load)</a:t>
            </a:r>
          </a:p>
          <a:p>
            <a:endParaRPr lang="en-US" i="1" dirty="0">
              <a:latin typeface="Calibri Light" panose="020F0302020204030204" pitchFamily="34" charset="0"/>
              <a:cs typeface="Calibri Light" panose="020F0302020204030204" pitchFamily="34" charset="0"/>
            </a:endParaRPr>
          </a:p>
          <a:p>
            <a:r>
              <a:rPr lang="en-US" i="1" dirty="0">
                <a:latin typeface="Calibri Light" panose="020F0302020204030204" pitchFamily="34" charset="0"/>
                <a:cs typeface="Calibri Light" panose="020F0302020204030204" pitchFamily="34" charset="0"/>
              </a:rPr>
              <a:t>Utility DR Offerings in the United States (2017 SEPA/Navigant Survey):</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41% of utilities offer AC switch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16% offer water heater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24% of utility respondents offer thermostat programs </a:t>
            </a:r>
          </a:p>
          <a:p>
            <a:pPr marL="799907" lvl="1" indent="-342886">
              <a:buFont typeface="Arial" panose="020B0604020202020204" pitchFamily="34" charset="0"/>
              <a:buChar char="•"/>
            </a:pPr>
            <a:r>
              <a:rPr lang="en-US" dirty="0">
                <a:latin typeface="Calibri Light" panose="020F0302020204030204" pitchFamily="34" charset="0"/>
                <a:cs typeface="Calibri Light" panose="020F0302020204030204" pitchFamily="34" charset="0"/>
              </a:rPr>
              <a:t>9% offer behavioral programs to their residential customers</a:t>
            </a:r>
          </a:p>
        </p:txBody>
      </p:sp>
    </p:spTree>
    <p:extLst>
      <p:ext uri="{BB962C8B-B14F-4D97-AF65-F5344CB8AC3E}">
        <p14:creationId xmlns:p14="http://schemas.microsoft.com/office/powerpoint/2010/main" val="192219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Dark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PowerPoint Template - Energy and Utilities.potm" id="{76CFF172-D6BB-4F7F-B0B2-2006B648E1BF}" vid="{E280C9C3-A5D4-4C49-8093-2C741092F9E3}"/>
    </a:ext>
  </a:extLst>
</a:theme>
</file>

<file path=ppt/theme/theme3.xml><?xml version="1.0" encoding="utf-8"?>
<a:theme xmlns:a="http://schemas.openxmlformats.org/drawingml/2006/main" name="Brattle Theme - Main">
  <a:themeElements>
    <a:clrScheme name="Custom 1">
      <a:dk1>
        <a:srgbClr val="302F35"/>
      </a:dk1>
      <a:lt1>
        <a:srgbClr val="002B54"/>
      </a:lt1>
      <a:dk2>
        <a:srgbClr val="00467F"/>
      </a:dk2>
      <a:lt2>
        <a:srgbClr val="CCCDC3"/>
      </a:lt2>
      <a:accent1>
        <a:srgbClr val="6A7277"/>
      </a:accent1>
      <a:accent2>
        <a:srgbClr val="7FB9C2"/>
      </a:accent2>
      <a:accent3>
        <a:srgbClr val="EF4623"/>
      </a:accent3>
      <a:accent4>
        <a:srgbClr val="00467F"/>
      </a:accent4>
      <a:accent5>
        <a:srgbClr val="CCCDC3"/>
      </a:accent5>
      <a:accent6>
        <a:srgbClr val="EF4623"/>
      </a:accent6>
      <a:hlink>
        <a:srgbClr val="00467F"/>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rior Slides">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ergy and Utilities - Brattle PowerPoint Template.potm" id="{BD23DAEC-083E-48B2-B619-7476B6B5A457}" vid="{FFD09301-8176-4509-B06E-0A638BE56E7D}"/>
    </a:ext>
  </a:extLst>
</a:theme>
</file>

<file path=ppt/theme/theme5.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09.potx" id="{B8E5E1D6-484E-4E18-B366-2465010C1150}" vid="{D02451A5-06EE-4263-9DB9-0254920C5208}"/>
    </a:ext>
  </a:extLst>
</a:theme>
</file>

<file path=ppt/theme/theme6.xml><?xml version="1.0" encoding="utf-8"?>
<a:theme xmlns:a="http://schemas.openxmlformats.org/drawingml/2006/main" name="1_PNNL Custom Calibr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 Custom Calibri" id="{64EF247D-1C53-434A-A9D4-3D41E69F93F1}" vid="{4A70E61A-D25D-4D92-A8DA-3B3E730FD7E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2019-08-20T07:00:00+00:00</OpenedDate>
    <SignificantOrder xmlns="dc463f71-b30c-4ab2-9473-d307f9d35888">false</SignificantOrder>
    <Date1 xmlns="dc463f71-b30c-4ab2-9473-d307f9d35888">2020-06-08T07:00:00+00:00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IRP Rulemaking</Nickname>
    <DocketNumber xmlns="dc463f71-b30c-4ab2-9473-d307f9d35888">190698</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32AC39A6020C4B4B8974034686D4A183" ma:contentTypeVersion="56" ma:contentTypeDescription="" ma:contentTypeScope="" ma:versionID="d3d17aff294c958f4477f201cf25d58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B6188-1188-4B3E-9113-BD302660CE6E}">
  <ds:schemaRefs>
    <ds:schemaRef ds:uri="http://schemas.microsoft.com/sharepoint/v3/contenttype/forms"/>
  </ds:schemaRefs>
</ds:datastoreItem>
</file>

<file path=customXml/itemProps2.xml><?xml version="1.0" encoding="utf-8"?>
<ds:datastoreItem xmlns:ds="http://schemas.openxmlformats.org/officeDocument/2006/customXml" ds:itemID="{B22D4921-618C-43AF-B782-46468A68C41C}"/>
</file>

<file path=customXml/itemProps3.xml><?xml version="1.0" encoding="utf-8"?>
<ds:datastoreItem xmlns:ds="http://schemas.openxmlformats.org/officeDocument/2006/customXml" ds:itemID="{CC1C4ACA-D8BE-4BCE-B37C-EAD92228B159}">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6d65b9f-0ab7-455e-a9fa-6e90eb1fe879"/>
    <ds:schemaRef ds:uri="http://www.w3.org/XML/1998/namespace"/>
    <ds:schemaRef ds:uri="http://purl.org/dc/dcmitype/"/>
  </ds:schemaRefs>
</ds:datastoreItem>
</file>

<file path=customXml/itemProps4.xml><?xml version="1.0" encoding="utf-8"?>
<ds:datastoreItem xmlns:ds="http://schemas.openxmlformats.org/officeDocument/2006/customXml" ds:itemID="{11D29CAB-4A3F-47D2-8A6A-91B536357973}"/>
</file>

<file path=docProps/app.xml><?xml version="1.0" encoding="utf-8"?>
<Properties xmlns="http://schemas.openxmlformats.org/officeDocument/2006/extended-properties" xmlns:vt="http://schemas.openxmlformats.org/officeDocument/2006/docPropsVTypes">
  <Template>Banded</Template>
  <TotalTime>225</TotalTime>
  <Words>12674</Words>
  <Application>Microsoft Office PowerPoint</Application>
  <PresentationFormat>Widescreen</PresentationFormat>
  <Paragraphs>1529</Paragraphs>
  <Slides>120</Slides>
  <Notes>18</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120</vt:i4>
      </vt:variant>
    </vt:vector>
  </HeadingPairs>
  <TitlesOfParts>
    <vt:vector size="139" baseType="lpstr">
      <vt:lpstr>Adobe Caslon Pro</vt:lpstr>
      <vt:lpstr>Arial</vt:lpstr>
      <vt:lpstr>Calibri</vt:lpstr>
      <vt:lpstr>Calibri Light</vt:lpstr>
      <vt:lpstr>Cambria</vt:lpstr>
      <vt:lpstr>Century Gothic</vt:lpstr>
      <vt:lpstr>Corbel</vt:lpstr>
      <vt:lpstr>Courier New</vt:lpstr>
      <vt:lpstr>Lucida Grande</vt:lpstr>
      <vt:lpstr>OpenSansBold</vt:lpstr>
      <vt:lpstr>Times New Roman</vt:lpstr>
      <vt:lpstr>Tw Cen MT</vt:lpstr>
      <vt:lpstr>Wingdings</vt:lpstr>
      <vt:lpstr>Banded</vt:lpstr>
      <vt:lpstr>Dark Cover</vt:lpstr>
      <vt:lpstr>Brattle Theme - Main</vt:lpstr>
      <vt:lpstr>Interior Slides</vt:lpstr>
      <vt:lpstr>PNNL_Option_4</vt:lpstr>
      <vt:lpstr>1_PNNL Custom Calibri</vt:lpstr>
      <vt:lpstr>Demand Response Potential And Target Setting Workshop</vt:lpstr>
      <vt:lpstr>Current Clean Energy Rulemaking Overview</vt:lpstr>
      <vt:lpstr>Workshop Goals</vt:lpstr>
      <vt:lpstr>Today’s Agenda</vt:lpstr>
      <vt:lpstr>Virtual Workshop Instructions</vt:lpstr>
      <vt:lpstr>The Skype chat box</vt:lpstr>
      <vt:lpstr>The Potential for Load Flexibility</vt:lpstr>
      <vt:lpstr>You can’t spell “DER” without “DR”</vt:lpstr>
      <vt:lpstr>DR capability varies significantly by state</vt:lpstr>
      <vt:lpstr>The “DR 1.0” market has matured</vt:lpstr>
      <vt:lpstr>“Load flexibility” provides improved system operational capabilities</vt:lpstr>
      <vt:lpstr>Quantifying Load Flexibility Potential</vt:lpstr>
      <vt:lpstr>Understanding load flexibility market potential &amp; value</vt:lpstr>
      <vt:lpstr>Understanding load flexibility market potential &amp; value</vt:lpstr>
      <vt:lpstr>Understanding load flexibility market potential &amp; value</vt:lpstr>
      <vt:lpstr>Brattle developed the LoadFLEX model to comprehensively assess load flexibility potential</vt:lpstr>
      <vt:lpstr>The National Potential for Load Flexibility</vt:lpstr>
      <vt:lpstr>The national potential for load flexibility</vt:lpstr>
      <vt:lpstr>Load flexibility value</vt:lpstr>
      <vt:lpstr>Regional differences</vt:lpstr>
      <vt:lpstr>Three predictions for the next decade</vt:lpstr>
      <vt:lpstr>Load flexibility assessment opportunities</vt:lpstr>
      <vt:lpstr>The Transition:  Potential    Pilots    Full Scale Deployment</vt:lpstr>
      <vt:lpstr>There have been four generations of pilots with time-varying rates</vt:lpstr>
      <vt:lpstr>These pilots have been designed with varying objectives in mind </vt:lpstr>
      <vt:lpstr>Six steps for developing a scientifically valid pilot design</vt:lpstr>
      <vt:lpstr>Different pilots have used different approaches to pilot design</vt:lpstr>
      <vt:lpstr>Three ongoing TOU Pilots in Maryland (PC 44) are using the matching control group approach </vt:lpstr>
      <vt:lpstr>Checklist for successful evaluation, measurement and verification (EM&amp;V)</vt:lpstr>
      <vt:lpstr>Five steps to full-scale deployment</vt:lpstr>
      <vt:lpstr>Brattle’s load flexibility expertise</vt:lpstr>
      <vt:lpstr>Selected Brattle load flexibility &amp; DR work products</vt:lpstr>
      <vt:lpstr>Other load flexibility potential studies</vt:lpstr>
      <vt:lpstr>Appendix</vt:lpstr>
      <vt:lpstr>Illustrating the potential for load flexibility</vt:lpstr>
      <vt:lpstr>Consumer technologies drive the DR transition</vt:lpstr>
      <vt:lpstr>The national potential for load flexibility</vt:lpstr>
      <vt:lpstr>Load flexibility value</vt:lpstr>
      <vt:lpstr>Operational implications</vt:lpstr>
      <vt:lpstr>Policy &amp; market developments</vt:lpstr>
      <vt:lpstr>The role of retail pricing</vt:lpstr>
      <vt:lpstr>Description of load flexibility programs</vt:lpstr>
      <vt:lpstr>Description of load flexibility programs (cont’d)</vt:lpstr>
      <vt:lpstr>The LoadFLEX modeling framework</vt:lpstr>
      <vt:lpstr>Load flexibility analytical challenges &amp; solutions</vt:lpstr>
      <vt:lpstr>Load flexibility analytical challenges &amp; solutions</vt:lpstr>
      <vt:lpstr>Key modeling assumptions</vt:lpstr>
      <vt:lpstr>Key modeling assumptions (cont’d)</vt:lpstr>
      <vt:lpstr>Three commonly used approaches to pilot design</vt:lpstr>
      <vt:lpstr>Five steps to full-scale deployment  </vt:lpstr>
      <vt:lpstr>Five steps to full-scale deployment</vt:lpstr>
      <vt:lpstr>Presenter Information</vt:lpstr>
      <vt:lpstr>Presenter Information</vt:lpstr>
      <vt:lpstr>Demand Response  Insights for the Northwest</vt:lpstr>
      <vt:lpstr>Outline</vt:lpstr>
      <vt:lpstr>Load Shifting in Residential Buildings: Grid-Connected  Heat Pump Water Heaters in the Pacific Northwest</vt:lpstr>
      <vt:lpstr>Project Goals: Grid-Connected HPWHs</vt:lpstr>
      <vt:lpstr>Overview</vt:lpstr>
      <vt:lpstr>The Secret Sauce</vt:lpstr>
      <vt:lpstr>How It Really Works</vt:lpstr>
      <vt:lpstr>Roles and Responsibilities</vt:lpstr>
      <vt:lpstr>Northwest Field Validation</vt:lpstr>
      <vt:lpstr>Average Peak kW Reduction during  Shed Events per Water Heater</vt:lpstr>
      <vt:lpstr>What About the Consumer?</vt:lpstr>
      <vt:lpstr>What’s Next?</vt:lpstr>
      <vt:lpstr>Published Reports</vt:lpstr>
      <vt:lpstr>Other Opportunities</vt:lpstr>
      <vt:lpstr>Olympic Peninsula GridWise Demo, Portland General Electric Demand Response Testbed, and Other Considerations for the PNW</vt:lpstr>
      <vt:lpstr>Olympic Peninsula GridWise Demo Project</vt:lpstr>
      <vt:lpstr>PowerPoint Presentation</vt:lpstr>
      <vt:lpstr>Winter Load Shifting Results for Real-Time Pricing Customers</vt:lpstr>
      <vt:lpstr>Flexible Loads to Manage Feeder Loading</vt:lpstr>
      <vt:lpstr>Olympic Peninsula Demo: Key Findings </vt:lpstr>
      <vt:lpstr>Portland General Electric (PGE) Demand Response Testbed</vt:lpstr>
      <vt:lpstr>DR Testbed Hypotheses to Test</vt:lpstr>
      <vt:lpstr>PowerPoint Presentation</vt:lpstr>
      <vt:lpstr>Portland General Electric DR Test Bed</vt:lpstr>
      <vt:lpstr>Other Considerations for the NW</vt:lpstr>
      <vt:lpstr>Other Considerations for the NW, cont.</vt:lpstr>
      <vt:lpstr>Insurance Perspective</vt:lpstr>
      <vt:lpstr>DR and Markets</vt:lpstr>
      <vt:lpstr>Other Value Streams to Consider </vt:lpstr>
      <vt:lpstr>Resources </vt:lpstr>
      <vt:lpstr>Demand Response in Hawaii and Massachusetts</vt:lpstr>
      <vt:lpstr>Existing Demand Response: EnergyScout</vt:lpstr>
      <vt:lpstr>Existing Demand Response: FastDR</vt:lpstr>
      <vt:lpstr>Grid-Interactive Water Heater</vt:lpstr>
      <vt:lpstr>GIWH Regulation: Test 18: 8 hours (“Bad” day)</vt:lpstr>
      <vt:lpstr>Under Frequency Response (UFR) Laboratory Testing for Water Heater Controllers</vt:lpstr>
      <vt:lpstr>Controller Testing Results</vt:lpstr>
      <vt:lpstr>New Integrated DR Portfolio: Hawaiian Electric Grid Services</vt:lpstr>
      <vt:lpstr>Grid Service Participation Paths</vt:lpstr>
      <vt:lpstr>Initial Targets for Grid Services</vt:lpstr>
      <vt:lpstr>Massachusetts DR: ISO</vt:lpstr>
      <vt:lpstr>MA: Mass Save and ConnectedSolutions</vt:lpstr>
      <vt:lpstr>Massachusetts DR (cont.)</vt:lpstr>
      <vt:lpstr>Baltimore Gas &amp; Electric: Peak Time Rebate</vt:lpstr>
      <vt:lpstr>Thank You</vt:lpstr>
      <vt:lpstr>Demand Response</vt:lpstr>
      <vt:lpstr>General Trends from HPWH Pilot</vt:lpstr>
      <vt:lpstr>Results: Single Day Example</vt:lpstr>
      <vt:lpstr>Single Day Example</vt:lpstr>
      <vt:lpstr>Single Day Example</vt:lpstr>
      <vt:lpstr>Single Day Example</vt:lpstr>
      <vt:lpstr>Single Day Example</vt:lpstr>
      <vt:lpstr>Full Season Results</vt:lpstr>
      <vt:lpstr>Total Energy Shifted</vt:lpstr>
      <vt:lpstr>PowerPoint Presentation</vt:lpstr>
      <vt:lpstr>PowerPoint Presentation</vt:lpstr>
      <vt:lpstr>Average kW Reduction During Shed Events (for each water heater type)</vt:lpstr>
      <vt:lpstr>PowerPoint Presentation</vt:lpstr>
      <vt:lpstr>Average kW Reduction During Shed Events (For each water heater type)</vt:lpstr>
      <vt:lpstr>kW Reduction Using All Shed Events</vt:lpstr>
      <vt:lpstr>Recovery Time/Energy: HPWH</vt:lpstr>
      <vt:lpstr>Recovery Time/Energy: ERWH</vt:lpstr>
      <vt:lpstr>Stakeholder Discussion</vt:lpstr>
      <vt:lpstr>Discussion Questions on DR Potential</vt:lpstr>
      <vt:lpstr>Discussion Questions on DR Target Setting</vt:lpstr>
      <vt:lpstr>Next Steps</vt:lpstr>
      <vt:lpstr>   Thank You!</vt:lpstr>
    </vt:vector>
  </TitlesOfParts>
  <Company>Washington Utilities and Transportation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Response Potential And Target Setting</dc:title>
  <dc:creator>Snyder, Jennifer (UTC)</dc:creator>
  <cp:lastModifiedBy>Snyder, Jennifer (UTC)</cp:lastModifiedBy>
  <cp:revision>24</cp:revision>
  <dcterms:created xsi:type="dcterms:W3CDTF">2020-06-05T15:45:12Z</dcterms:created>
  <dcterms:modified xsi:type="dcterms:W3CDTF">2020-06-07T23:30:18Z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0x0101006E56B4D1795A2E4DB2F0B01679ED314A0032AC39A6020C4B4B8974034686D4A183</vt:lpwstr>
  </property>
  <property fmtid="{D5CDD505-2E9C-101B-9397-08002B2CF9AE}" pid="3" name="_docset_NoMedatataSyncRequired">
    <vt:lpwstr>False</vt:lpwstr>
  </property>
  <property fmtid="{D5CDD505-2E9C-101B-9397-08002B2CF9AE}" pid="4" name="IsEFSEC">
    <vt:bool>false</vt:bool>
  </property>
</Properties>
</file>