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slideMasters/slideMaster2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4.xml" ContentType="application/vnd.openxmlformats-officedocument.theme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diagrams/layout1.xml" ContentType="application/vnd.openxmlformats-officedocument.drawingml.diagramLayout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10"/>
  </p:notesMasterIdLst>
  <p:handoutMasterIdLst>
    <p:handoutMasterId r:id="rId11"/>
  </p:handoutMasterIdLst>
  <p:sldIdLst>
    <p:sldId id="282" r:id="rId3"/>
    <p:sldId id="279" r:id="rId4"/>
    <p:sldId id="268" r:id="rId5"/>
    <p:sldId id="261" r:id="rId6"/>
    <p:sldId id="284" r:id="rId7"/>
    <p:sldId id="285" r:id="rId8"/>
    <p:sldId id="286" r:id="rId9"/>
  </p:sldIdLst>
  <p:sldSz cx="9144000" cy="6858000" type="screen4x3"/>
  <p:notesSz cx="6858000" cy="9199563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FB9E"/>
    <a:srgbClr val="FEFE7A"/>
    <a:srgbClr val="0023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61" autoAdjust="0"/>
    <p:restoredTop sz="94709" autoAdjust="0"/>
  </p:normalViewPr>
  <p:slideViewPr>
    <p:cSldViewPr>
      <p:cViewPr>
        <p:scale>
          <a:sx n="100" d="100"/>
          <a:sy n="100" d="100"/>
        </p:scale>
        <p:origin x="864" y="9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1926" y="-102"/>
      </p:cViewPr>
      <p:guideLst>
        <p:guide orient="horz" pos="289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4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89C09F-DD48-474E-B12A-0B77948F2FB2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</dgm:spPr>
      <dgm:t>
        <a:bodyPr/>
        <a:lstStyle/>
        <a:p>
          <a:endParaRPr lang="en-US"/>
        </a:p>
      </dgm:t>
    </dgm:pt>
    <dgm:pt modelId="{42731465-A9C7-4A90-B391-7D59A30B5E26}">
      <dgm:prSet phldrT="[Text]"/>
      <dgm:spPr>
        <a:solidFill>
          <a:srgbClr val="92D05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en-US" dirty="0" smtClean="0"/>
            <a:t>Process Improvement</a:t>
          </a:r>
          <a:endParaRPr lang="en-US" dirty="0"/>
        </a:p>
      </dgm:t>
    </dgm:pt>
    <dgm:pt modelId="{C4068AA2-CD4E-43A4-B228-5333AFECC1AB}" type="parTrans" cxnId="{707DFB65-1F37-49C0-85E3-A67BC512F2A6}">
      <dgm:prSet/>
      <dgm:spPr/>
      <dgm:t>
        <a:bodyPr/>
        <a:lstStyle/>
        <a:p>
          <a:endParaRPr lang="en-US"/>
        </a:p>
      </dgm:t>
    </dgm:pt>
    <dgm:pt modelId="{439C725A-05A9-4901-92F6-1FDFDFCA4923}" type="sibTrans" cxnId="{707DFB65-1F37-49C0-85E3-A67BC512F2A6}">
      <dgm:prSet/>
      <dgm:spPr/>
      <dgm:t>
        <a:bodyPr/>
        <a:lstStyle/>
        <a:p>
          <a:endParaRPr lang="en-US"/>
        </a:p>
      </dgm:t>
    </dgm:pt>
    <dgm:pt modelId="{372A3D65-1EC6-446F-8BF9-047E00D8722F}">
      <dgm:prSet phldrT="[Text]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en-US" dirty="0" smtClean="0"/>
            <a:t>Revised  Prior Obligation processes.</a:t>
          </a:r>
          <a:endParaRPr lang="en-US" dirty="0"/>
        </a:p>
      </dgm:t>
    </dgm:pt>
    <dgm:pt modelId="{CF7E54BC-EA00-41C7-B544-3D287BB7C58B}" type="parTrans" cxnId="{279D846B-77DE-4435-90CA-BFB875D71C63}">
      <dgm:prSet/>
      <dgm:spPr/>
      <dgm:t>
        <a:bodyPr/>
        <a:lstStyle/>
        <a:p>
          <a:endParaRPr lang="en-US"/>
        </a:p>
      </dgm:t>
    </dgm:pt>
    <dgm:pt modelId="{5865AF25-77BE-42BB-8F8C-0AD1E3356727}" type="sibTrans" cxnId="{279D846B-77DE-4435-90CA-BFB875D71C63}">
      <dgm:prSet/>
      <dgm:spPr/>
      <dgm:t>
        <a:bodyPr/>
        <a:lstStyle/>
        <a:p>
          <a:endParaRPr lang="en-US"/>
        </a:p>
      </dgm:t>
    </dgm:pt>
    <dgm:pt modelId="{BBF6E6BB-89EE-4454-BE4B-FD1940C994EC}">
      <dgm:prSet phldrT="[Text]"/>
      <dgm:spPr>
        <a:solidFill>
          <a:srgbClr val="FFC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en-US" dirty="0" smtClean="0"/>
            <a:t>Training</a:t>
          </a:r>
          <a:endParaRPr lang="en-US" dirty="0"/>
        </a:p>
      </dgm:t>
    </dgm:pt>
    <dgm:pt modelId="{81F065ED-D8CE-44B2-9681-BF04BD8D8942}" type="parTrans" cxnId="{534494E2-979C-4E8A-98AE-1F8045D0E268}">
      <dgm:prSet/>
      <dgm:spPr/>
      <dgm:t>
        <a:bodyPr/>
        <a:lstStyle/>
        <a:p>
          <a:endParaRPr lang="en-US"/>
        </a:p>
      </dgm:t>
    </dgm:pt>
    <dgm:pt modelId="{5E3695F9-B36A-4710-B947-575C56002542}" type="sibTrans" cxnId="{534494E2-979C-4E8A-98AE-1F8045D0E268}">
      <dgm:prSet/>
      <dgm:spPr/>
      <dgm:t>
        <a:bodyPr/>
        <a:lstStyle/>
        <a:p>
          <a:endParaRPr lang="en-US"/>
        </a:p>
      </dgm:t>
    </dgm:pt>
    <dgm:pt modelId="{8EA9C70F-78AF-4701-AC85-0C9ABE719E9C}">
      <dgm:prSet phldrT="[Text]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en-US" dirty="0" smtClean="0"/>
            <a:t>Trained all agents and Customer Care leadership on new processes.</a:t>
          </a:r>
          <a:endParaRPr lang="en-US" dirty="0"/>
        </a:p>
      </dgm:t>
    </dgm:pt>
    <dgm:pt modelId="{FF8C5AFD-6F5E-4C27-AC33-0E3A6C1A345B}" type="parTrans" cxnId="{50CD638B-16D6-424C-8A02-D1E9515C96F0}">
      <dgm:prSet/>
      <dgm:spPr/>
      <dgm:t>
        <a:bodyPr/>
        <a:lstStyle/>
        <a:p>
          <a:endParaRPr lang="en-US"/>
        </a:p>
      </dgm:t>
    </dgm:pt>
    <dgm:pt modelId="{252A8940-62D4-438B-B80F-509F317CD012}" type="sibTrans" cxnId="{50CD638B-16D6-424C-8A02-D1E9515C96F0}">
      <dgm:prSet/>
      <dgm:spPr/>
      <dgm:t>
        <a:bodyPr/>
        <a:lstStyle/>
        <a:p>
          <a:endParaRPr lang="en-US"/>
        </a:p>
      </dgm:t>
    </dgm:pt>
    <dgm:pt modelId="{B8B9EDC6-2FB0-4F1E-8479-844A76AF1B64}">
      <dgm:prSet phldrT="[Text]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en-US" dirty="0" smtClean="0"/>
            <a:t>Curriculum development is in process for training and on-going training.</a:t>
          </a:r>
          <a:endParaRPr lang="en-US" dirty="0"/>
        </a:p>
      </dgm:t>
    </dgm:pt>
    <dgm:pt modelId="{2E898861-613C-4443-B588-73C0CFAD5EBA}" type="parTrans" cxnId="{EB018CAE-C3EB-413B-BFC2-E60E163B383D}">
      <dgm:prSet/>
      <dgm:spPr/>
      <dgm:t>
        <a:bodyPr/>
        <a:lstStyle/>
        <a:p>
          <a:endParaRPr lang="en-US"/>
        </a:p>
      </dgm:t>
    </dgm:pt>
    <dgm:pt modelId="{87349C7B-29DB-4057-82DB-7A782129C363}" type="sibTrans" cxnId="{EB018CAE-C3EB-413B-BFC2-E60E163B383D}">
      <dgm:prSet/>
      <dgm:spPr/>
      <dgm:t>
        <a:bodyPr/>
        <a:lstStyle/>
        <a:p>
          <a:endParaRPr lang="en-US"/>
        </a:p>
      </dgm:t>
    </dgm:pt>
    <dgm:pt modelId="{63DB960A-85DD-4A31-BE49-24863320B580}">
      <dgm:prSet phldrT="[Text]"/>
      <dgm:spPr>
        <a:solidFill>
          <a:srgbClr val="0070C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en-US" dirty="0" smtClean="0"/>
            <a:t>Quality Assurance</a:t>
          </a:r>
          <a:endParaRPr lang="en-US" dirty="0"/>
        </a:p>
      </dgm:t>
    </dgm:pt>
    <dgm:pt modelId="{C8EE05F3-5282-4400-A33B-4FE35937138E}" type="parTrans" cxnId="{7CE72689-355C-4BB4-9AAC-E19124D6A782}">
      <dgm:prSet/>
      <dgm:spPr/>
      <dgm:t>
        <a:bodyPr/>
        <a:lstStyle/>
        <a:p>
          <a:endParaRPr lang="en-US"/>
        </a:p>
      </dgm:t>
    </dgm:pt>
    <dgm:pt modelId="{A3D45470-D418-4804-93D4-8AE134FABFAF}" type="sibTrans" cxnId="{7CE72689-355C-4BB4-9AAC-E19124D6A782}">
      <dgm:prSet/>
      <dgm:spPr/>
      <dgm:t>
        <a:bodyPr/>
        <a:lstStyle/>
        <a:p>
          <a:endParaRPr lang="en-US"/>
        </a:p>
      </dgm:t>
    </dgm:pt>
    <dgm:pt modelId="{2E480708-5BD3-4C71-BE6C-E662BE4822A0}">
      <dgm:prSet phldrT="[Text]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en-US" dirty="0" smtClean="0"/>
            <a:t>Established Quality Assurance criteria to examine end to end Prior Obligation handling.</a:t>
          </a:r>
          <a:endParaRPr lang="en-US" dirty="0"/>
        </a:p>
      </dgm:t>
    </dgm:pt>
    <dgm:pt modelId="{73F72C35-C205-451A-9C04-66776B9FAB73}" type="parTrans" cxnId="{E9831614-E3CE-43C7-84CC-E06A42D9F13E}">
      <dgm:prSet/>
      <dgm:spPr/>
      <dgm:t>
        <a:bodyPr/>
        <a:lstStyle/>
        <a:p>
          <a:endParaRPr lang="en-US"/>
        </a:p>
      </dgm:t>
    </dgm:pt>
    <dgm:pt modelId="{E46BB0B0-B4D4-4762-9D3E-EB52EA108459}" type="sibTrans" cxnId="{E9831614-E3CE-43C7-84CC-E06A42D9F13E}">
      <dgm:prSet/>
      <dgm:spPr/>
      <dgm:t>
        <a:bodyPr/>
        <a:lstStyle/>
        <a:p>
          <a:endParaRPr lang="en-US"/>
        </a:p>
      </dgm:t>
    </dgm:pt>
    <dgm:pt modelId="{2BD46B38-F1E0-45C3-82B0-5316615AB849}">
      <dgm:prSet phldrT="[Text]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en-US" dirty="0" smtClean="0"/>
            <a:t>Established reporting format for monthly and quarterly QA results.</a:t>
          </a:r>
          <a:endParaRPr lang="en-US" dirty="0"/>
        </a:p>
      </dgm:t>
    </dgm:pt>
    <dgm:pt modelId="{1085C0F5-33FC-4D1A-A9D1-5ACD88CB141A}" type="parTrans" cxnId="{E197CEDE-BC6A-48E3-AF12-67DB622DCF9A}">
      <dgm:prSet/>
      <dgm:spPr/>
      <dgm:t>
        <a:bodyPr/>
        <a:lstStyle/>
        <a:p>
          <a:endParaRPr lang="en-US"/>
        </a:p>
      </dgm:t>
    </dgm:pt>
    <dgm:pt modelId="{9EA21C98-0075-4A0D-BCFB-5D47C375CE6D}" type="sibTrans" cxnId="{E197CEDE-BC6A-48E3-AF12-67DB622DCF9A}">
      <dgm:prSet/>
      <dgm:spPr/>
      <dgm:t>
        <a:bodyPr/>
        <a:lstStyle/>
        <a:p>
          <a:endParaRPr lang="en-US"/>
        </a:p>
      </dgm:t>
    </dgm:pt>
    <dgm:pt modelId="{6A58F1F0-6C6E-4D03-8C0A-4B3B9559FE96}">
      <dgm:prSet phldrT="[Text]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en-US" dirty="0" smtClean="0"/>
            <a:t>Established VRU menu option for disconnected customers.</a:t>
          </a:r>
          <a:endParaRPr lang="en-US" dirty="0"/>
        </a:p>
      </dgm:t>
    </dgm:pt>
    <dgm:pt modelId="{6E750308-6D36-4D13-A8B7-A524EB7A8B67}" type="parTrans" cxnId="{3E536D6F-5F7A-4804-8328-E9E3B4C2DBA1}">
      <dgm:prSet/>
      <dgm:spPr/>
    </dgm:pt>
    <dgm:pt modelId="{ED769521-3C5D-4741-B152-549DEC0DFA8C}" type="sibTrans" cxnId="{3E536D6F-5F7A-4804-8328-E9E3B4C2DBA1}">
      <dgm:prSet/>
      <dgm:spPr/>
    </dgm:pt>
    <dgm:pt modelId="{FBB27B10-6EB0-475B-B237-8D3DACBD3622}">
      <dgm:prSet phldrT="[Text]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en-US" dirty="0" smtClean="0"/>
            <a:t>Implemented a specialized team to handle all calls from disconnected customers.</a:t>
          </a:r>
          <a:endParaRPr lang="en-US" dirty="0"/>
        </a:p>
      </dgm:t>
    </dgm:pt>
    <dgm:pt modelId="{B87BD418-D66D-4FC8-9E07-32FF9D454929}" type="parTrans" cxnId="{14CAF963-9A90-4DDF-8A38-4671979EBF3F}">
      <dgm:prSet/>
      <dgm:spPr/>
    </dgm:pt>
    <dgm:pt modelId="{C1A95209-CA97-4149-87B5-DC9F90859D24}" type="sibTrans" cxnId="{14CAF963-9A90-4DDF-8A38-4671979EBF3F}">
      <dgm:prSet/>
      <dgm:spPr/>
    </dgm:pt>
    <dgm:pt modelId="{5E072F91-B403-4457-8A7A-63FDC3276713}">
      <dgm:prSet phldrT="[Text]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en-US" dirty="0" smtClean="0"/>
            <a:t>Updated scripting for agents.</a:t>
          </a:r>
          <a:endParaRPr lang="en-US" dirty="0"/>
        </a:p>
      </dgm:t>
    </dgm:pt>
    <dgm:pt modelId="{CBCC84E7-9CC9-4DB0-B415-AE67A32F225A}" type="parTrans" cxnId="{B53B3798-2169-401D-B6AF-8976A4F9E3BC}">
      <dgm:prSet/>
      <dgm:spPr/>
    </dgm:pt>
    <dgm:pt modelId="{E91B9554-142E-4F56-97BA-E495D39377EF}" type="sibTrans" cxnId="{B53B3798-2169-401D-B6AF-8976A4F9E3BC}">
      <dgm:prSet/>
      <dgm:spPr/>
    </dgm:pt>
    <dgm:pt modelId="{EF1C8F00-C269-48EE-B560-AC234AF15953}">
      <dgm:prSet phldrT="[Text]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en-US" dirty="0" smtClean="0"/>
            <a:t>Initiated QA reviews on updated processes on 12/3/10.</a:t>
          </a:r>
          <a:endParaRPr lang="en-US" dirty="0"/>
        </a:p>
      </dgm:t>
    </dgm:pt>
    <dgm:pt modelId="{2D95174E-37F4-46F3-8F5C-977244791F93}" type="parTrans" cxnId="{894223BF-E7C2-4309-B38B-F7011CDB791E}">
      <dgm:prSet/>
      <dgm:spPr/>
    </dgm:pt>
    <dgm:pt modelId="{179BF865-BAF8-4797-A8D7-EA48F9C135BE}" type="sibTrans" cxnId="{894223BF-E7C2-4309-B38B-F7011CDB791E}">
      <dgm:prSet/>
      <dgm:spPr/>
    </dgm:pt>
    <dgm:pt modelId="{340687EE-7276-4D38-A46B-AEAA453640B1}">
      <dgm:prSet phldrT="[Text]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en-US" dirty="0" smtClean="0"/>
            <a:t>Focused training for specialized disconnect team.</a:t>
          </a:r>
          <a:endParaRPr lang="en-US" dirty="0"/>
        </a:p>
      </dgm:t>
    </dgm:pt>
    <dgm:pt modelId="{10565C14-016D-43D4-B0F5-05E59342104B}" type="parTrans" cxnId="{EAAD8B84-366F-4AFF-9140-EA0D29B2A9E6}">
      <dgm:prSet/>
      <dgm:spPr/>
    </dgm:pt>
    <dgm:pt modelId="{7E46DFA2-2A13-4DC9-B2B9-5E4A7ED6A1BE}" type="sibTrans" cxnId="{EAAD8B84-366F-4AFF-9140-EA0D29B2A9E6}">
      <dgm:prSet/>
      <dgm:spPr/>
    </dgm:pt>
    <dgm:pt modelId="{20037DD0-67D5-45ED-A0B1-5C769A378FA9}" type="pres">
      <dgm:prSet presAssocID="{2889C09F-DD48-474E-B12A-0B77948F2FB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DD44472-310E-4B8B-AD0C-4DB98E90F575}" type="pres">
      <dgm:prSet presAssocID="{42731465-A9C7-4A90-B391-7D59A30B5E26}" presName="composite" presStyleCnt="0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</dgm:pt>
    <dgm:pt modelId="{48949A8B-DB6F-4FD0-9F59-C9B6B5770E21}" type="pres">
      <dgm:prSet presAssocID="{42731465-A9C7-4A90-B391-7D59A30B5E2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B6C41B-2304-4CF5-B208-E2CB71B4C945}" type="pres">
      <dgm:prSet presAssocID="{42731465-A9C7-4A90-B391-7D59A30B5E2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06C595-A970-4D1A-95A7-69D486BFD462}" type="pres">
      <dgm:prSet presAssocID="{439C725A-05A9-4901-92F6-1FDFDFCA4923}" presName="sp" presStyleCnt="0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</dgm:pt>
    <dgm:pt modelId="{84545E2D-00DF-4F47-9F8B-006343FDA846}" type="pres">
      <dgm:prSet presAssocID="{BBF6E6BB-89EE-4454-BE4B-FD1940C994EC}" presName="composite" presStyleCnt="0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</dgm:pt>
    <dgm:pt modelId="{CF2F53DF-1FF3-4C8C-B09D-10057B14FEBE}" type="pres">
      <dgm:prSet presAssocID="{BBF6E6BB-89EE-4454-BE4B-FD1940C994E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D2A9BF-B933-449E-9BBC-14D199139E01}" type="pres">
      <dgm:prSet presAssocID="{BBF6E6BB-89EE-4454-BE4B-FD1940C994E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3100BC-E6CE-4E5E-B07B-47553394B5A3}" type="pres">
      <dgm:prSet presAssocID="{5E3695F9-B36A-4710-B947-575C56002542}" presName="sp" presStyleCnt="0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</dgm:pt>
    <dgm:pt modelId="{A5B02D92-3E9A-42D4-BA25-EB5BC3D033A5}" type="pres">
      <dgm:prSet presAssocID="{63DB960A-85DD-4A31-BE49-24863320B580}" presName="composite" presStyleCnt="0"/>
      <dgm:spPr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</dgm:pt>
    <dgm:pt modelId="{F077E2D7-63CE-4607-8B13-9E2EE4FAC346}" type="pres">
      <dgm:prSet presAssocID="{63DB960A-85DD-4A31-BE49-24863320B58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A4B1F4-E106-48DC-BA71-FF4F0D6BD624}" type="pres">
      <dgm:prSet presAssocID="{63DB960A-85DD-4A31-BE49-24863320B58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74F12F6-17F9-489A-B3EA-6658709B4576}" type="presOf" srcId="{8EA9C70F-78AF-4701-AC85-0C9ABE719E9C}" destId="{35D2A9BF-B933-449E-9BBC-14D199139E01}" srcOrd="0" destOrd="1" presId="urn:microsoft.com/office/officeart/2005/8/layout/chevron2"/>
    <dgm:cxn modelId="{66918374-0402-46FA-A5C7-15585E704845}" type="presOf" srcId="{FBB27B10-6EB0-475B-B237-8D3DACBD3622}" destId="{7CB6C41B-2304-4CF5-B208-E2CB71B4C945}" srcOrd="0" destOrd="2" presId="urn:microsoft.com/office/officeart/2005/8/layout/chevron2"/>
    <dgm:cxn modelId="{EAAD8B84-366F-4AFF-9140-EA0D29B2A9E6}" srcId="{BBF6E6BB-89EE-4454-BE4B-FD1940C994EC}" destId="{340687EE-7276-4D38-A46B-AEAA453640B1}" srcOrd="0" destOrd="0" parTransId="{10565C14-016D-43D4-B0F5-05E59342104B}" sibTransId="{7E46DFA2-2A13-4DC9-B2B9-5E4A7ED6A1BE}"/>
    <dgm:cxn modelId="{9FFE2EE2-1949-4F24-8854-B6E6BF101E62}" type="presOf" srcId="{B8B9EDC6-2FB0-4F1E-8479-844A76AF1B64}" destId="{35D2A9BF-B933-449E-9BBC-14D199139E01}" srcOrd="0" destOrd="2" presId="urn:microsoft.com/office/officeart/2005/8/layout/chevron2"/>
    <dgm:cxn modelId="{9E8FD184-5492-4046-AA8E-03FC69DAB3C9}" type="presOf" srcId="{63DB960A-85DD-4A31-BE49-24863320B580}" destId="{F077E2D7-63CE-4607-8B13-9E2EE4FAC346}" srcOrd="0" destOrd="0" presId="urn:microsoft.com/office/officeart/2005/8/layout/chevron2"/>
    <dgm:cxn modelId="{534494E2-979C-4E8A-98AE-1F8045D0E268}" srcId="{2889C09F-DD48-474E-B12A-0B77948F2FB2}" destId="{BBF6E6BB-89EE-4454-BE4B-FD1940C994EC}" srcOrd="1" destOrd="0" parTransId="{81F065ED-D8CE-44B2-9681-BF04BD8D8942}" sibTransId="{5E3695F9-B36A-4710-B947-575C56002542}"/>
    <dgm:cxn modelId="{E9831614-E3CE-43C7-84CC-E06A42D9F13E}" srcId="{63DB960A-85DD-4A31-BE49-24863320B580}" destId="{2E480708-5BD3-4C71-BE6C-E662BE4822A0}" srcOrd="0" destOrd="0" parTransId="{73F72C35-C205-451A-9C04-66776B9FAB73}" sibTransId="{E46BB0B0-B4D4-4762-9D3E-EB52EA108459}"/>
    <dgm:cxn modelId="{7519BB93-E85D-4146-A56E-A6D75D0EA4E4}" type="presOf" srcId="{5E072F91-B403-4457-8A7A-63FDC3276713}" destId="{7CB6C41B-2304-4CF5-B208-E2CB71B4C945}" srcOrd="0" destOrd="3" presId="urn:microsoft.com/office/officeart/2005/8/layout/chevron2"/>
    <dgm:cxn modelId="{B6473C3A-87C4-46C7-867F-0467634C1957}" type="presOf" srcId="{BBF6E6BB-89EE-4454-BE4B-FD1940C994EC}" destId="{CF2F53DF-1FF3-4C8C-B09D-10057B14FEBE}" srcOrd="0" destOrd="0" presId="urn:microsoft.com/office/officeart/2005/8/layout/chevron2"/>
    <dgm:cxn modelId="{5A02613C-3135-41DB-AD35-2AC2095DC377}" type="presOf" srcId="{6A58F1F0-6C6E-4D03-8C0A-4B3B9559FE96}" destId="{7CB6C41B-2304-4CF5-B208-E2CB71B4C945}" srcOrd="0" destOrd="1" presId="urn:microsoft.com/office/officeart/2005/8/layout/chevron2"/>
    <dgm:cxn modelId="{12CECFB2-C4E5-4858-B046-9C582FF38C03}" type="presOf" srcId="{372A3D65-1EC6-446F-8BF9-047E00D8722F}" destId="{7CB6C41B-2304-4CF5-B208-E2CB71B4C945}" srcOrd="0" destOrd="0" presId="urn:microsoft.com/office/officeart/2005/8/layout/chevron2"/>
    <dgm:cxn modelId="{04420431-8FFB-495A-8196-0C35E61E7461}" type="presOf" srcId="{42731465-A9C7-4A90-B391-7D59A30B5E26}" destId="{48949A8B-DB6F-4FD0-9F59-C9B6B5770E21}" srcOrd="0" destOrd="0" presId="urn:microsoft.com/office/officeart/2005/8/layout/chevron2"/>
    <dgm:cxn modelId="{707DFB65-1F37-49C0-85E3-A67BC512F2A6}" srcId="{2889C09F-DD48-474E-B12A-0B77948F2FB2}" destId="{42731465-A9C7-4A90-B391-7D59A30B5E26}" srcOrd="0" destOrd="0" parTransId="{C4068AA2-CD4E-43A4-B228-5333AFECC1AB}" sibTransId="{439C725A-05A9-4901-92F6-1FDFDFCA4923}"/>
    <dgm:cxn modelId="{894223BF-E7C2-4309-B38B-F7011CDB791E}" srcId="{63DB960A-85DD-4A31-BE49-24863320B580}" destId="{EF1C8F00-C269-48EE-B560-AC234AF15953}" srcOrd="2" destOrd="0" parTransId="{2D95174E-37F4-46F3-8F5C-977244791F93}" sibTransId="{179BF865-BAF8-4797-A8D7-EA48F9C135BE}"/>
    <dgm:cxn modelId="{9E17AB9E-924E-42B0-9DED-5C3A2B47D911}" type="presOf" srcId="{2E480708-5BD3-4C71-BE6C-E662BE4822A0}" destId="{F1A4B1F4-E106-48DC-BA71-FF4F0D6BD624}" srcOrd="0" destOrd="0" presId="urn:microsoft.com/office/officeart/2005/8/layout/chevron2"/>
    <dgm:cxn modelId="{766173A4-F011-4EE2-AD4F-B5BA5E2A32AF}" type="presOf" srcId="{2BD46B38-F1E0-45C3-82B0-5316615AB849}" destId="{F1A4B1F4-E106-48DC-BA71-FF4F0D6BD624}" srcOrd="0" destOrd="1" presId="urn:microsoft.com/office/officeart/2005/8/layout/chevron2"/>
    <dgm:cxn modelId="{0DFCC199-2F72-4696-9A54-466889891FA5}" type="presOf" srcId="{EF1C8F00-C269-48EE-B560-AC234AF15953}" destId="{F1A4B1F4-E106-48DC-BA71-FF4F0D6BD624}" srcOrd="0" destOrd="2" presId="urn:microsoft.com/office/officeart/2005/8/layout/chevron2"/>
    <dgm:cxn modelId="{3E536D6F-5F7A-4804-8328-E9E3B4C2DBA1}" srcId="{42731465-A9C7-4A90-B391-7D59A30B5E26}" destId="{6A58F1F0-6C6E-4D03-8C0A-4B3B9559FE96}" srcOrd="1" destOrd="0" parTransId="{6E750308-6D36-4D13-A8B7-A524EB7A8B67}" sibTransId="{ED769521-3C5D-4741-B152-549DEC0DFA8C}"/>
    <dgm:cxn modelId="{279D846B-77DE-4435-90CA-BFB875D71C63}" srcId="{42731465-A9C7-4A90-B391-7D59A30B5E26}" destId="{372A3D65-1EC6-446F-8BF9-047E00D8722F}" srcOrd="0" destOrd="0" parTransId="{CF7E54BC-EA00-41C7-B544-3D287BB7C58B}" sibTransId="{5865AF25-77BE-42BB-8F8C-0AD1E3356727}"/>
    <dgm:cxn modelId="{743C5370-1260-4182-BEBE-330C50299ECE}" type="presOf" srcId="{340687EE-7276-4D38-A46B-AEAA453640B1}" destId="{35D2A9BF-B933-449E-9BBC-14D199139E01}" srcOrd="0" destOrd="0" presId="urn:microsoft.com/office/officeart/2005/8/layout/chevron2"/>
    <dgm:cxn modelId="{E197CEDE-BC6A-48E3-AF12-67DB622DCF9A}" srcId="{63DB960A-85DD-4A31-BE49-24863320B580}" destId="{2BD46B38-F1E0-45C3-82B0-5316615AB849}" srcOrd="1" destOrd="0" parTransId="{1085C0F5-33FC-4D1A-A9D1-5ACD88CB141A}" sibTransId="{9EA21C98-0075-4A0D-BCFB-5D47C375CE6D}"/>
    <dgm:cxn modelId="{14CAF963-9A90-4DDF-8A38-4671979EBF3F}" srcId="{42731465-A9C7-4A90-B391-7D59A30B5E26}" destId="{FBB27B10-6EB0-475B-B237-8D3DACBD3622}" srcOrd="2" destOrd="0" parTransId="{B87BD418-D66D-4FC8-9E07-32FF9D454929}" sibTransId="{C1A95209-CA97-4149-87B5-DC9F90859D24}"/>
    <dgm:cxn modelId="{B53B3798-2169-401D-B6AF-8976A4F9E3BC}" srcId="{42731465-A9C7-4A90-B391-7D59A30B5E26}" destId="{5E072F91-B403-4457-8A7A-63FDC3276713}" srcOrd="3" destOrd="0" parTransId="{CBCC84E7-9CC9-4DB0-B415-AE67A32F225A}" sibTransId="{E91B9554-142E-4F56-97BA-E495D39377EF}"/>
    <dgm:cxn modelId="{50CD638B-16D6-424C-8A02-D1E9515C96F0}" srcId="{BBF6E6BB-89EE-4454-BE4B-FD1940C994EC}" destId="{8EA9C70F-78AF-4701-AC85-0C9ABE719E9C}" srcOrd="1" destOrd="0" parTransId="{FF8C5AFD-6F5E-4C27-AC33-0E3A6C1A345B}" sibTransId="{252A8940-62D4-438B-B80F-509F317CD012}"/>
    <dgm:cxn modelId="{7CE72689-355C-4BB4-9AAC-E19124D6A782}" srcId="{2889C09F-DD48-474E-B12A-0B77948F2FB2}" destId="{63DB960A-85DD-4A31-BE49-24863320B580}" srcOrd="2" destOrd="0" parTransId="{C8EE05F3-5282-4400-A33B-4FE35937138E}" sibTransId="{A3D45470-D418-4804-93D4-8AE134FABFAF}"/>
    <dgm:cxn modelId="{EB018CAE-C3EB-413B-BFC2-E60E163B383D}" srcId="{BBF6E6BB-89EE-4454-BE4B-FD1940C994EC}" destId="{B8B9EDC6-2FB0-4F1E-8479-844A76AF1B64}" srcOrd="2" destOrd="0" parTransId="{2E898861-613C-4443-B588-73C0CFAD5EBA}" sibTransId="{87349C7B-29DB-4057-82DB-7A782129C363}"/>
    <dgm:cxn modelId="{7CF4C81B-A2BC-41C1-B24A-B9B25B64FA08}" type="presOf" srcId="{2889C09F-DD48-474E-B12A-0B77948F2FB2}" destId="{20037DD0-67D5-45ED-A0B1-5C769A378FA9}" srcOrd="0" destOrd="0" presId="urn:microsoft.com/office/officeart/2005/8/layout/chevron2"/>
    <dgm:cxn modelId="{F50F1BD7-5990-42FC-9EC1-68866CDCD85E}" type="presParOf" srcId="{20037DD0-67D5-45ED-A0B1-5C769A378FA9}" destId="{7DD44472-310E-4B8B-AD0C-4DB98E90F575}" srcOrd="0" destOrd="0" presId="urn:microsoft.com/office/officeart/2005/8/layout/chevron2"/>
    <dgm:cxn modelId="{DF8401D4-8A6A-471E-AFD8-DBBB7FE5875D}" type="presParOf" srcId="{7DD44472-310E-4B8B-AD0C-4DB98E90F575}" destId="{48949A8B-DB6F-4FD0-9F59-C9B6B5770E21}" srcOrd="0" destOrd="0" presId="urn:microsoft.com/office/officeart/2005/8/layout/chevron2"/>
    <dgm:cxn modelId="{1BDD188C-05F3-418A-84F3-95BDC4A1B513}" type="presParOf" srcId="{7DD44472-310E-4B8B-AD0C-4DB98E90F575}" destId="{7CB6C41B-2304-4CF5-B208-E2CB71B4C945}" srcOrd="1" destOrd="0" presId="urn:microsoft.com/office/officeart/2005/8/layout/chevron2"/>
    <dgm:cxn modelId="{C36A6587-F77D-4FED-96CA-8D83853EEBE0}" type="presParOf" srcId="{20037DD0-67D5-45ED-A0B1-5C769A378FA9}" destId="{2106C595-A970-4D1A-95A7-69D486BFD462}" srcOrd="1" destOrd="0" presId="urn:microsoft.com/office/officeart/2005/8/layout/chevron2"/>
    <dgm:cxn modelId="{6103F3F6-BA67-4DA3-B2E5-7ED3D8CD9416}" type="presParOf" srcId="{20037DD0-67D5-45ED-A0B1-5C769A378FA9}" destId="{84545E2D-00DF-4F47-9F8B-006343FDA846}" srcOrd="2" destOrd="0" presId="urn:microsoft.com/office/officeart/2005/8/layout/chevron2"/>
    <dgm:cxn modelId="{ADAD90EB-B1A3-4923-A2E3-A48A88B0A8C3}" type="presParOf" srcId="{84545E2D-00DF-4F47-9F8B-006343FDA846}" destId="{CF2F53DF-1FF3-4C8C-B09D-10057B14FEBE}" srcOrd="0" destOrd="0" presId="urn:microsoft.com/office/officeart/2005/8/layout/chevron2"/>
    <dgm:cxn modelId="{D935B4B6-2010-4494-ACC8-B94BF6B49512}" type="presParOf" srcId="{84545E2D-00DF-4F47-9F8B-006343FDA846}" destId="{35D2A9BF-B933-449E-9BBC-14D199139E01}" srcOrd="1" destOrd="0" presId="urn:microsoft.com/office/officeart/2005/8/layout/chevron2"/>
    <dgm:cxn modelId="{794DB5D6-285C-486A-9671-A423207C5A4C}" type="presParOf" srcId="{20037DD0-67D5-45ED-A0B1-5C769A378FA9}" destId="{A73100BC-E6CE-4E5E-B07B-47553394B5A3}" srcOrd="3" destOrd="0" presId="urn:microsoft.com/office/officeart/2005/8/layout/chevron2"/>
    <dgm:cxn modelId="{8C5250BC-A623-4414-A0CA-4BEE7054C83E}" type="presParOf" srcId="{20037DD0-67D5-45ED-A0B1-5C769A378FA9}" destId="{A5B02D92-3E9A-42D4-BA25-EB5BC3D033A5}" srcOrd="4" destOrd="0" presId="urn:microsoft.com/office/officeart/2005/8/layout/chevron2"/>
    <dgm:cxn modelId="{44488295-92D6-4BBC-9094-A7F94408E215}" type="presParOf" srcId="{A5B02D92-3E9A-42D4-BA25-EB5BC3D033A5}" destId="{F077E2D7-63CE-4607-8B13-9E2EE4FAC346}" srcOrd="0" destOrd="0" presId="urn:microsoft.com/office/officeart/2005/8/layout/chevron2"/>
    <dgm:cxn modelId="{9EFF89EB-6701-44C4-9E22-6E66BFA9F6C9}" type="presParOf" srcId="{A5B02D92-3E9A-42D4-BA25-EB5BC3D033A5}" destId="{F1A4B1F4-E106-48DC-BA71-FF4F0D6BD624}" srcOrd="1" destOrd="0" presId="urn:microsoft.com/office/officeart/2005/8/layout/chevron2"/>
  </dgm:cxnLst>
  <dgm:bg>
    <a:effectLst>
      <a:glow rad="228600">
        <a:schemeClr val="accent4">
          <a:satMod val="175000"/>
          <a:alpha val="40000"/>
        </a:schemeClr>
      </a:glo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949A8B-DB6F-4FD0-9F59-C9B6B5770E21}">
      <dsp:nvSpPr>
        <dsp:cNvPr id="0" name=""/>
        <dsp:cNvSpPr/>
      </dsp:nvSpPr>
      <dsp:spPr>
        <a:xfrm rot="5400000">
          <a:off x="-222646" y="223826"/>
          <a:ext cx="1484312" cy="1039018"/>
        </a:xfrm>
        <a:prstGeom prst="chevron">
          <a:avLst/>
        </a:prstGeom>
        <a:solidFill>
          <a:srgbClr val="92D050"/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Process Improvement</a:t>
          </a:r>
          <a:endParaRPr lang="en-US" sz="1300" kern="1200" dirty="0"/>
        </a:p>
      </dsp:txBody>
      <dsp:txXfrm rot="-5400000">
        <a:off x="1" y="520688"/>
        <a:ext cx="1039018" cy="445294"/>
      </dsp:txXfrm>
    </dsp:sp>
    <dsp:sp modelId="{7CB6C41B-2304-4CF5-B208-E2CB71B4C945}">
      <dsp:nvSpPr>
        <dsp:cNvPr id="0" name=""/>
        <dsp:cNvSpPr/>
      </dsp:nvSpPr>
      <dsp:spPr>
        <a:xfrm rot="5400000">
          <a:off x="4113807" y="-3073609"/>
          <a:ext cx="964803" cy="71143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Revised  Prior Obligation processes.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Established VRU menu option for disconnected customers.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Implemented a specialized team to handle all calls from disconnected customers.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Updated scripting for agents.</a:t>
          </a:r>
          <a:endParaRPr lang="en-US" sz="1400" kern="1200" dirty="0"/>
        </a:p>
      </dsp:txBody>
      <dsp:txXfrm rot="-5400000">
        <a:off x="1039018" y="48278"/>
        <a:ext cx="7067283" cy="870607"/>
      </dsp:txXfrm>
    </dsp:sp>
    <dsp:sp modelId="{CF2F53DF-1FF3-4C8C-B09D-10057B14FEBE}">
      <dsp:nvSpPr>
        <dsp:cNvPr id="0" name=""/>
        <dsp:cNvSpPr/>
      </dsp:nvSpPr>
      <dsp:spPr>
        <a:xfrm rot="5400000">
          <a:off x="-222646" y="1512490"/>
          <a:ext cx="1484312" cy="1039018"/>
        </a:xfrm>
        <a:prstGeom prst="chevron">
          <a:avLst/>
        </a:prstGeom>
        <a:solidFill>
          <a:srgbClr val="FFC000"/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Training</a:t>
          </a:r>
          <a:endParaRPr lang="en-US" sz="1300" kern="1200" dirty="0"/>
        </a:p>
      </dsp:txBody>
      <dsp:txXfrm rot="-5400000">
        <a:off x="1" y="1809352"/>
        <a:ext cx="1039018" cy="445294"/>
      </dsp:txXfrm>
    </dsp:sp>
    <dsp:sp modelId="{35D2A9BF-B933-449E-9BBC-14D199139E01}">
      <dsp:nvSpPr>
        <dsp:cNvPr id="0" name=""/>
        <dsp:cNvSpPr/>
      </dsp:nvSpPr>
      <dsp:spPr>
        <a:xfrm rot="5400000">
          <a:off x="4113807" y="-1784945"/>
          <a:ext cx="964803" cy="71143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Focused training for specialized disconnect team.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Trained all agents and Customer Care leadership on new processes.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Curriculum development is in process for training and on-going training.</a:t>
          </a:r>
          <a:endParaRPr lang="en-US" sz="1400" kern="1200" dirty="0"/>
        </a:p>
      </dsp:txBody>
      <dsp:txXfrm rot="-5400000">
        <a:off x="1039018" y="1336942"/>
        <a:ext cx="7067283" cy="870607"/>
      </dsp:txXfrm>
    </dsp:sp>
    <dsp:sp modelId="{F077E2D7-63CE-4607-8B13-9E2EE4FAC346}">
      <dsp:nvSpPr>
        <dsp:cNvPr id="0" name=""/>
        <dsp:cNvSpPr/>
      </dsp:nvSpPr>
      <dsp:spPr>
        <a:xfrm rot="5400000">
          <a:off x="-222646" y="2801154"/>
          <a:ext cx="1484312" cy="1039018"/>
        </a:xfrm>
        <a:prstGeom prst="chevron">
          <a:avLst/>
        </a:prstGeom>
        <a:solidFill>
          <a:srgbClr val="0070C0"/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Quality Assurance</a:t>
          </a:r>
          <a:endParaRPr lang="en-US" sz="1300" kern="1200" dirty="0"/>
        </a:p>
      </dsp:txBody>
      <dsp:txXfrm rot="-5400000">
        <a:off x="1" y="3098016"/>
        <a:ext cx="1039018" cy="445294"/>
      </dsp:txXfrm>
    </dsp:sp>
    <dsp:sp modelId="{F1A4B1F4-E106-48DC-BA71-FF4F0D6BD624}">
      <dsp:nvSpPr>
        <dsp:cNvPr id="0" name=""/>
        <dsp:cNvSpPr/>
      </dsp:nvSpPr>
      <dsp:spPr>
        <a:xfrm rot="5400000">
          <a:off x="4113807" y="-496281"/>
          <a:ext cx="964803" cy="71143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Established Quality Assurance criteria to examine end to end Prior Obligation handling.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Established reporting format for monthly and quarterly QA results.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Initiated QA reviews on updated processes on 12/3/10.</a:t>
          </a:r>
          <a:endParaRPr lang="en-US" sz="1400" kern="1200" dirty="0"/>
        </a:p>
      </dsp:txBody>
      <dsp:txXfrm rot="-5400000">
        <a:off x="1039018" y="2625606"/>
        <a:ext cx="7067283" cy="8706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03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03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A2C1E961-0635-4DDB-A41B-8E47B48F2B98}" type="datetimeFigureOut">
              <a:rPr lang="en-US"/>
              <a:pPr/>
              <a:t>12/15/2010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37600"/>
            <a:ext cx="2971800" cy="4603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737600"/>
            <a:ext cx="2971800" cy="4603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3B57EC7-8A00-42D2-9B6A-1A7470F26A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294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30300" y="690563"/>
            <a:ext cx="4597400" cy="3449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4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70388"/>
            <a:ext cx="548640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24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760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24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3760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AD460C0D-6844-4A6A-B319-8CC01FC633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633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5" name="Rectangle 2"/>
          <p:cNvSpPr>
            <a:spLocks noRot="1" noChangeArrowheads="1"/>
          </p:cNvSpPr>
          <p:nvPr>
            <p:ph type="sldImg"/>
          </p:nvPr>
        </p:nvSpPr>
        <p:spPr>
          <a:xfrm>
            <a:off x="1133475" y="690563"/>
            <a:ext cx="4597400" cy="344805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9" name="Rectangle 2"/>
          <p:cNvSpPr>
            <a:spLocks noRot="1" noChangeArrowheads="1"/>
          </p:cNvSpPr>
          <p:nvPr>
            <p:ph type="sldImg"/>
          </p:nvPr>
        </p:nvSpPr>
        <p:spPr>
          <a:xfrm>
            <a:off x="1139825" y="695325"/>
            <a:ext cx="4583113" cy="343852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67213"/>
            <a:ext cx="5029200" cy="414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3" name="Rectangle 2"/>
          <p:cNvSpPr>
            <a:spLocks noRot="1" noChangeArrowheads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over image9 copy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2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81000" y="0"/>
            <a:ext cx="7772400" cy="1470025"/>
          </a:xfrm>
        </p:spPr>
        <p:txBody>
          <a:bodyPr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2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3886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76923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57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0" y="0"/>
            <a:ext cx="21717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3627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052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015735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9FCB016-4482-46BD-AAA3-47D8D6A6E4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302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AAC140-8322-48BB-BFBA-702B16FA2E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372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3D23-F74C-496A-A431-984A008112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38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6B0776-BE1B-4E10-8FE7-53F2F0749F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4574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28BE1E-4624-4CAD-8308-F6282B4C61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7776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9B90CF-4E0D-4642-ABA0-EF12639B4E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9882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5C5217-313B-4498-BE8B-8F7BF1646E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879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3721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34029D-9378-4AF4-9506-E155CDD9E1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968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907CBD-1C9A-4A5E-B6F3-6FE065FCEB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9036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B3BCF1-77C6-4BC5-8766-05874C8707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9917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D53DE7-E2BA-438D-9494-3E3BD247D0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198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CA6986-147D-4434-89B8-D6A56766C1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260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2934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791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359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000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5117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4651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7664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9" descr="template9 copy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0"/>
            <a:ext cx="8229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5" r:id="rId1"/>
    <p:sldLayoutId id="2147484103" r:id="rId2"/>
    <p:sldLayoutId id="2147484102" r:id="rId3"/>
    <p:sldLayoutId id="2147484101" r:id="rId4"/>
    <p:sldLayoutId id="2147484100" r:id="rId5"/>
    <p:sldLayoutId id="2147484099" r:id="rId6"/>
    <p:sldLayoutId id="2147484098" r:id="rId7"/>
    <p:sldLayoutId id="2147484097" r:id="rId8"/>
    <p:sldLayoutId id="2147484096" r:id="rId9"/>
    <p:sldLayoutId id="2147484095" r:id="rId10"/>
    <p:sldLayoutId id="2147484094" r:id="rId11"/>
    <p:sldLayoutId id="2147484093" r:id="rId12"/>
    <p:sldLayoutId id="2147484116" r:id="rId13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34B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234B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234B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234B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34B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234B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234B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234B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234B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emplate6 copy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6419" name="Rectangle 3"/>
          <p:cNvSpPr>
            <a:spLocks noChangeAspect="1" noChangeArrowheads="1"/>
          </p:cNvSpPr>
          <p:nvPr userDrawn="1"/>
        </p:nvSpPr>
        <p:spPr bwMode="auto">
          <a:xfrm>
            <a:off x="3886200" y="1524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2000">
              <a:solidFill>
                <a:schemeClr val="tx2"/>
              </a:solidFill>
            </a:endParaRPr>
          </a:p>
        </p:txBody>
      </p:sp>
      <p:sp>
        <p:nvSpPr>
          <p:cNvPr id="316420" name="Rectangle 4"/>
          <p:cNvSpPr>
            <a:spLocks noChangeArrowheads="1"/>
          </p:cNvSpPr>
          <p:nvPr/>
        </p:nvSpPr>
        <p:spPr bwMode="auto">
          <a:xfrm>
            <a:off x="228600" y="1295400"/>
            <a:ext cx="8763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endParaRPr lang="en-US" sz="2000"/>
          </a:p>
        </p:txBody>
      </p:sp>
      <p:sp>
        <p:nvSpPr>
          <p:cNvPr id="316421" name="Rectangle 5"/>
          <p:cNvSpPr>
            <a:spLocks noChangeAspect="1" noChangeArrowheads="1"/>
          </p:cNvSpPr>
          <p:nvPr userDrawn="1"/>
        </p:nvSpPr>
        <p:spPr bwMode="auto">
          <a:xfrm>
            <a:off x="3733800" y="1524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2000">
              <a:solidFill>
                <a:schemeClr val="tx2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581400" y="152400"/>
            <a:ext cx="464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642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CA0C4F8-CCFB-4B3C-AE7A-AD7D41D4387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4" r:id="rId1"/>
    <p:sldLayoutId id="2147484113" r:id="rId2"/>
    <p:sldLayoutId id="2147484112" r:id="rId3"/>
    <p:sldLayoutId id="2147484111" r:id="rId4"/>
    <p:sldLayoutId id="2147484110" r:id="rId5"/>
    <p:sldLayoutId id="2147484109" r:id="rId6"/>
    <p:sldLayoutId id="2147484108" r:id="rId7"/>
    <p:sldLayoutId id="2147484107" r:id="rId8"/>
    <p:sldLayoutId id="2147484106" r:id="rId9"/>
    <p:sldLayoutId id="2147484105" r:id="rId10"/>
    <p:sldLayoutId id="2147484104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304800" y="1081088"/>
            <a:ext cx="8643938" cy="579437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en-US" b="1" smtClean="0"/>
              <a:t>PSE – WUTC Meeting</a:t>
            </a:r>
          </a:p>
        </p:txBody>
      </p:sp>
      <p:sp>
        <p:nvSpPr>
          <p:cNvPr id="614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828800"/>
            <a:ext cx="6400800" cy="762000"/>
          </a:xfrm>
          <a:noFill/>
        </p:spPr>
        <p:txBody>
          <a:bodyPr/>
          <a:lstStyle/>
          <a:p>
            <a:pPr algn="l" eaLnBrk="1" hangingPunct="1"/>
            <a:r>
              <a:rPr lang="en-US" sz="2200" smtClean="0">
                <a:solidFill>
                  <a:schemeClr val="bg1"/>
                </a:solidFill>
              </a:rPr>
              <a:t>December 10, 2010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2819400" y="1371600"/>
            <a:ext cx="3810000" cy="5334000"/>
          </a:xfrm>
          <a:prstGeom prst="roundRect">
            <a:avLst/>
          </a:prstGeom>
          <a:gradFill flip="none" rotWithShape="1">
            <a:gsLst>
              <a:gs pos="0">
                <a:srgbClr val="7DFB9E">
                  <a:tint val="66000"/>
                  <a:satMod val="160000"/>
                </a:srgbClr>
              </a:gs>
              <a:gs pos="50000">
                <a:srgbClr val="7DFB9E">
                  <a:tint val="44500"/>
                  <a:satMod val="160000"/>
                </a:srgbClr>
              </a:gs>
              <a:gs pos="100000">
                <a:srgbClr val="7DFB9E">
                  <a:tint val="23500"/>
                  <a:satMod val="160000"/>
                </a:srgbClr>
              </a:gs>
            </a:gsLst>
            <a:lin ang="81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174" name="Content Placeholder 2"/>
          <p:cNvSpPr>
            <a:spLocks noGrp="1"/>
          </p:cNvSpPr>
          <p:nvPr>
            <p:ph idx="1"/>
          </p:nvPr>
        </p:nvSpPr>
        <p:spPr>
          <a:xfrm>
            <a:off x="2819400" y="1600200"/>
            <a:ext cx="3810000" cy="4525963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b="1" i="1" smtClean="0"/>
              <a:t>December 10, 2010</a:t>
            </a:r>
          </a:p>
          <a:p>
            <a:pPr algn="ctr">
              <a:buFont typeface="Wingdings" pitchFamily="2" charset="2"/>
              <a:buNone/>
            </a:pPr>
            <a:endParaRPr lang="en-US" smtClean="0"/>
          </a:p>
          <a:p>
            <a:pPr algn="ctr">
              <a:buFont typeface="Wingdings" pitchFamily="2" charset="2"/>
              <a:buNone/>
            </a:pPr>
            <a:endParaRPr lang="en-US" sz="1600" smtClean="0"/>
          </a:p>
          <a:p>
            <a:pPr algn="ctr">
              <a:buFont typeface="Wingdings" pitchFamily="2" charset="2"/>
              <a:buNone/>
            </a:pPr>
            <a:r>
              <a:rPr lang="en-US" sz="1600" b="1" i="1" smtClean="0"/>
              <a:t>Prior Obligation Update</a:t>
            </a:r>
          </a:p>
          <a:p>
            <a:pPr algn="ctr">
              <a:buFont typeface="Wingdings" pitchFamily="2" charset="2"/>
              <a:buNone/>
            </a:pPr>
            <a:endParaRPr lang="en-US" sz="1600" smtClean="0"/>
          </a:p>
          <a:p>
            <a:pPr lvl="1">
              <a:buFont typeface="Wingdings" pitchFamily="2" charset="2"/>
              <a:buChar char="ü"/>
            </a:pPr>
            <a:r>
              <a:rPr lang="en-US" sz="1600" smtClean="0"/>
              <a:t>Roadmap Review</a:t>
            </a:r>
          </a:p>
          <a:p>
            <a:pPr lvl="1">
              <a:buFont typeface="Wingdings" pitchFamily="2" charset="2"/>
              <a:buChar char="ü"/>
            </a:pPr>
            <a:endParaRPr lang="en-US" sz="1600" smtClean="0"/>
          </a:p>
          <a:p>
            <a:pPr lvl="1">
              <a:buFont typeface="Wingdings" pitchFamily="2" charset="2"/>
              <a:buChar char="ü"/>
            </a:pPr>
            <a:r>
              <a:rPr lang="en-US" sz="1600" smtClean="0"/>
              <a:t>Key Deliverables</a:t>
            </a:r>
          </a:p>
          <a:p>
            <a:pPr lvl="1">
              <a:buFont typeface="Wingdings" pitchFamily="2" charset="2"/>
              <a:buChar char="ü"/>
            </a:pPr>
            <a:endParaRPr lang="en-US" sz="1600" smtClean="0"/>
          </a:p>
          <a:p>
            <a:pPr lvl="1">
              <a:buFont typeface="Wingdings" pitchFamily="2" charset="2"/>
              <a:buChar char="ü"/>
            </a:pPr>
            <a:r>
              <a:rPr lang="en-US" sz="1600" smtClean="0"/>
              <a:t>Final Scripting</a:t>
            </a:r>
          </a:p>
          <a:p>
            <a:pPr lvl="1">
              <a:buFont typeface="Wingdings" pitchFamily="2" charset="2"/>
              <a:buChar char="ü"/>
            </a:pPr>
            <a:endParaRPr lang="en-US" sz="1600" smtClean="0"/>
          </a:p>
          <a:p>
            <a:pPr lvl="1">
              <a:buFont typeface="Wingdings" pitchFamily="2" charset="2"/>
              <a:buChar char="ü"/>
            </a:pPr>
            <a:r>
              <a:rPr lang="en-US" sz="1600" smtClean="0"/>
              <a:t>Prior Obligation Calculation Scenario</a:t>
            </a:r>
          </a:p>
          <a:p>
            <a:pPr lvl="1">
              <a:buFont typeface="Wingdings" pitchFamily="2" charset="2"/>
              <a:buChar char="ü"/>
            </a:pPr>
            <a:endParaRPr lang="en-US" sz="1600" smtClean="0"/>
          </a:p>
          <a:p>
            <a:pPr lvl="1">
              <a:buFont typeface="Wingdings" pitchFamily="2" charset="2"/>
              <a:buChar char="ü"/>
            </a:pPr>
            <a:r>
              <a:rPr lang="en-US" sz="1600" smtClean="0"/>
              <a:t>Next Steps</a:t>
            </a:r>
          </a:p>
        </p:txBody>
      </p:sp>
      <p:sp>
        <p:nvSpPr>
          <p:cNvPr id="7175" name="TextBox 7"/>
          <p:cNvSpPr txBox="1">
            <a:spLocks noChangeArrowheads="1"/>
          </p:cNvSpPr>
          <p:nvPr/>
        </p:nvSpPr>
        <p:spPr bwMode="auto">
          <a:xfrm>
            <a:off x="8612188" y="63246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56EBE61-6B8F-41EF-A1F6-DFD3470D2919}" type="slidenum">
              <a:rPr lang="en-US"/>
              <a:pPr eaLnBrk="1" hangingPunct="1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3"/>
          <p:cNvSpPr>
            <a:spLocks noChangeArrowheads="1"/>
          </p:cNvSpPr>
          <p:nvPr/>
        </p:nvSpPr>
        <p:spPr bwMode="auto">
          <a:xfrm>
            <a:off x="4495800" y="1447800"/>
            <a:ext cx="838200" cy="152400"/>
          </a:xfrm>
          <a:prstGeom prst="chevron">
            <a:avLst>
              <a:gd name="adj" fmla="val 28875"/>
            </a:avLst>
          </a:prstGeom>
          <a:solidFill>
            <a:srgbClr val="FF0000"/>
          </a:solidFill>
          <a:ln w="6350">
            <a:solidFill>
              <a:srgbClr val="FF9933"/>
            </a:solidFill>
            <a:miter lim="800000"/>
            <a:headEnd/>
            <a:tailEnd/>
          </a:ln>
          <a:effectLst>
            <a:prstShdw prst="shdw17" dist="17961" dir="2700000">
              <a:srgbClr val="995C1F"/>
            </a:prstShdw>
          </a:effec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588963" y="0"/>
            <a:ext cx="8555037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>
                <a:solidFill>
                  <a:schemeClr val="tx2"/>
                </a:solidFill>
              </a:rPr>
              <a:t>Prior Obligation Roadmap</a:t>
            </a:r>
          </a:p>
        </p:txBody>
      </p:sp>
      <p:sp>
        <p:nvSpPr>
          <p:cNvPr id="8196" name="Line 6"/>
          <p:cNvSpPr>
            <a:spLocks noChangeShapeType="1"/>
          </p:cNvSpPr>
          <p:nvPr/>
        </p:nvSpPr>
        <p:spPr bwMode="auto">
          <a:xfrm>
            <a:off x="0" y="1676400"/>
            <a:ext cx="876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Line 7"/>
          <p:cNvSpPr>
            <a:spLocks noChangeShapeType="1"/>
          </p:cNvSpPr>
          <p:nvPr/>
        </p:nvSpPr>
        <p:spPr bwMode="auto">
          <a:xfrm>
            <a:off x="0" y="2743200"/>
            <a:ext cx="876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Text Box 8"/>
          <p:cNvSpPr txBox="1">
            <a:spLocks noChangeArrowheads="1"/>
          </p:cNvSpPr>
          <p:nvPr/>
        </p:nvSpPr>
        <p:spPr bwMode="auto">
          <a:xfrm>
            <a:off x="0" y="974725"/>
            <a:ext cx="3733800" cy="54260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3D5C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1000" b="1" u="sng"/>
          </a:p>
          <a:p>
            <a:pPr>
              <a:spcBef>
                <a:spcPct val="50000"/>
              </a:spcBef>
            </a:pPr>
            <a:r>
              <a:rPr lang="en-US" sz="1000" b="1" u="sng"/>
              <a:t>Identify the Underlying Issues</a:t>
            </a:r>
            <a:endParaRPr lang="en-US" sz="1000"/>
          </a:p>
          <a:p>
            <a:pPr>
              <a:spcBef>
                <a:spcPct val="50000"/>
              </a:spcBef>
            </a:pPr>
            <a:endParaRPr lang="en-US" sz="1000" b="1" u="sng"/>
          </a:p>
          <a:p>
            <a:pPr>
              <a:spcBef>
                <a:spcPct val="50000"/>
              </a:spcBef>
            </a:pPr>
            <a:r>
              <a:rPr lang="en-US" sz="1000" b="1" u="sng"/>
              <a:t>Refine Processes and Continuously Improve</a:t>
            </a:r>
          </a:p>
          <a:p>
            <a:pPr>
              <a:spcBef>
                <a:spcPct val="50000"/>
              </a:spcBef>
            </a:pPr>
            <a:r>
              <a:rPr lang="en-US" sz="1000"/>
              <a:t>Document and Improve Pledge Related Processes</a:t>
            </a:r>
          </a:p>
          <a:p>
            <a:pPr>
              <a:spcBef>
                <a:spcPct val="50000"/>
              </a:spcBef>
            </a:pPr>
            <a:r>
              <a:rPr lang="en-US" sz="1000"/>
              <a:t>Review Prior Obligation process and refine as needed</a:t>
            </a:r>
          </a:p>
          <a:p>
            <a:pPr>
              <a:spcBef>
                <a:spcPct val="50000"/>
              </a:spcBef>
            </a:pPr>
            <a:r>
              <a:rPr lang="en-US" sz="1000"/>
              <a:t>Review Process of Customers who do not contact immediately after disconnect</a:t>
            </a:r>
            <a:endParaRPr lang="en-US" sz="1000" b="1" u="sng"/>
          </a:p>
          <a:p>
            <a:pPr>
              <a:spcBef>
                <a:spcPct val="50000"/>
              </a:spcBef>
            </a:pPr>
            <a:r>
              <a:rPr lang="en-US" sz="1000" b="1" u="sng"/>
              <a:t>Quality Assurance/ Sustainability</a:t>
            </a:r>
          </a:p>
          <a:p>
            <a:pPr>
              <a:spcBef>
                <a:spcPct val="50000"/>
              </a:spcBef>
            </a:pPr>
            <a:r>
              <a:rPr lang="en-US" sz="1000"/>
              <a:t>Enhance Quality Assurance Process</a:t>
            </a:r>
          </a:p>
          <a:p>
            <a:pPr>
              <a:spcBef>
                <a:spcPct val="50000"/>
              </a:spcBef>
            </a:pPr>
            <a:r>
              <a:rPr lang="en-US" sz="1000"/>
              <a:t>Quarterly Quality Assurance Self Audit</a:t>
            </a:r>
          </a:p>
          <a:p>
            <a:pPr>
              <a:spcBef>
                <a:spcPct val="50000"/>
              </a:spcBef>
            </a:pPr>
            <a:r>
              <a:rPr lang="en-US" sz="1000"/>
              <a:t>Quarterly Report of Self Audit (mirror Performance standard)</a:t>
            </a:r>
            <a:endParaRPr lang="en-US" sz="1000" b="1"/>
          </a:p>
          <a:p>
            <a:pPr>
              <a:spcBef>
                <a:spcPct val="50000"/>
              </a:spcBef>
            </a:pPr>
            <a:endParaRPr lang="en-US" sz="1000" b="1"/>
          </a:p>
          <a:p>
            <a:pPr>
              <a:spcBef>
                <a:spcPct val="50000"/>
              </a:spcBef>
            </a:pPr>
            <a:r>
              <a:rPr lang="en-US" sz="1000" b="1"/>
              <a:t>I</a:t>
            </a:r>
            <a:r>
              <a:rPr lang="en-US" sz="1000" b="1" u="sng"/>
              <a:t>nternal Training and Communication</a:t>
            </a:r>
          </a:p>
          <a:p>
            <a:pPr>
              <a:spcBef>
                <a:spcPct val="50000"/>
              </a:spcBef>
            </a:pPr>
            <a:r>
              <a:rPr lang="en-US" sz="1000"/>
              <a:t>Prior Obligation Communications</a:t>
            </a:r>
          </a:p>
          <a:p>
            <a:pPr>
              <a:spcBef>
                <a:spcPct val="50000"/>
              </a:spcBef>
            </a:pPr>
            <a:r>
              <a:rPr lang="en-US" sz="1000"/>
              <a:t>Frequent Refresher Training</a:t>
            </a:r>
          </a:p>
          <a:p>
            <a:pPr>
              <a:spcBef>
                <a:spcPct val="50000"/>
              </a:spcBef>
            </a:pPr>
            <a:r>
              <a:rPr lang="en-US" sz="1000"/>
              <a:t>Testing and coaching</a:t>
            </a:r>
          </a:p>
          <a:p>
            <a:pPr>
              <a:spcBef>
                <a:spcPct val="50000"/>
              </a:spcBef>
            </a:pPr>
            <a:endParaRPr lang="en-US" sz="1000" b="1" u="sng"/>
          </a:p>
          <a:p>
            <a:pPr>
              <a:spcBef>
                <a:spcPct val="50000"/>
              </a:spcBef>
            </a:pPr>
            <a:r>
              <a:rPr lang="en-US" sz="1000" b="1" u="sng"/>
              <a:t>Metrics and Reporting</a:t>
            </a:r>
          </a:p>
          <a:p>
            <a:pPr>
              <a:spcBef>
                <a:spcPct val="50000"/>
              </a:spcBef>
            </a:pPr>
            <a:r>
              <a:rPr lang="en-US" sz="1000"/>
              <a:t>Develop Prior Obligation Scorecard</a:t>
            </a:r>
          </a:p>
          <a:p>
            <a:pPr>
              <a:spcBef>
                <a:spcPct val="50000"/>
              </a:spcBef>
            </a:pPr>
            <a:r>
              <a:rPr lang="en-US" sz="1000"/>
              <a:t>Develop Method to monitor Pledge application workload</a:t>
            </a:r>
          </a:p>
          <a:p>
            <a:pPr>
              <a:spcBef>
                <a:spcPct val="50000"/>
              </a:spcBef>
            </a:pPr>
            <a:r>
              <a:rPr lang="en-US" sz="1000"/>
              <a:t>Review Deposit Standard</a:t>
            </a:r>
          </a:p>
          <a:p>
            <a:pPr>
              <a:spcBef>
                <a:spcPct val="50000"/>
              </a:spcBef>
            </a:pPr>
            <a:endParaRPr lang="en-US" sz="1000"/>
          </a:p>
          <a:p>
            <a:pPr>
              <a:spcBef>
                <a:spcPct val="50000"/>
              </a:spcBef>
            </a:pPr>
            <a:endParaRPr lang="en-US" sz="1000"/>
          </a:p>
        </p:txBody>
      </p:sp>
      <p:graphicFrame>
        <p:nvGraphicFramePr>
          <p:cNvPr id="18441" name="Group 9"/>
          <p:cNvGraphicFramePr>
            <a:graphicFrameLocks noGrp="1"/>
          </p:cNvGraphicFramePr>
          <p:nvPr>
            <p:ph/>
          </p:nvPr>
        </p:nvGraphicFramePr>
        <p:xfrm>
          <a:off x="4419600" y="838200"/>
          <a:ext cx="4083050" cy="422275"/>
        </p:xfrm>
        <a:graphic>
          <a:graphicData uri="http://schemas.openxmlformats.org/drawingml/2006/table">
            <a:tbl>
              <a:tblPr/>
              <a:tblGrid>
                <a:gridCol w="581025"/>
                <a:gridCol w="584200"/>
                <a:gridCol w="671513"/>
                <a:gridCol w="488950"/>
                <a:gridCol w="590550"/>
                <a:gridCol w="582612"/>
                <a:gridCol w="584200"/>
              </a:tblGrid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Nov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07" name="AutoShape 36"/>
          <p:cNvSpPr>
            <a:spLocks noChangeArrowheads="1"/>
          </p:cNvSpPr>
          <p:nvPr/>
        </p:nvSpPr>
        <p:spPr bwMode="auto">
          <a:xfrm>
            <a:off x="5791200" y="1905000"/>
            <a:ext cx="1600200" cy="152400"/>
          </a:xfrm>
          <a:prstGeom prst="chevron">
            <a:avLst>
              <a:gd name="adj" fmla="val 55125"/>
            </a:avLst>
          </a:prstGeom>
          <a:solidFill>
            <a:srgbClr val="FF00FF"/>
          </a:solidFill>
          <a:ln w="6350">
            <a:solidFill>
              <a:srgbClr val="FF9933"/>
            </a:solidFill>
            <a:miter lim="800000"/>
            <a:headEnd/>
            <a:tailEnd/>
          </a:ln>
          <a:effectLst>
            <a:prstShdw prst="shdw17" dist="17961" dir="2700000">
              <a:srgbClr val="995C1F"/>
            </a:prstShdw>
          </a:effec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08" name="Line 38"/>
          <p:cNvSpPr>
            <a:spLocks noChangeShapeType="1"/>
          </p:cNvSpPr>
          <p:nvPr/>
        </p:nvSpPr>
        <p:spPr bwMode="auto">
          <a:xfrm>
            <a:off x="0" y="3886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AutoShape 39"/>
          <p:cNvSpPr>
            <a:spLocks noChangeArrowheads="1"/>
          </p:cNvSpPr>
          <p:nvPr/>
        </p:nvSpPr>
        <p:spPr bwMode="auto">
          <a:xfrm>
            <a:off x="5943600" y="4495800"/>
            <a:ext cx="1600200" cy="152400"/>
          </a:xfrm>
          <a:prstGeom prst="chevron">
            <a:avLst>
              <a:gd name="adj" fmla="val 55125"/>
            </a:avLst>
          </a:prstGeom>
          <a:solidFill>
            <a:srgbClr val="3366FF"/>
          </a:solidFill>
          <a:ln w="6350">
            <a:solidFill>
              <a:srgbClr val="FF9933"/>
            </a:solidFill>
            <a:miter lim="800000"/>
            <a:headEnd/>
            <a:tailEnd/>
          </a:ln>
          <a:effectLst>
            <a:prstShdw prst="shdw17" dist="17961" dir="2700000">
              <a:srgbClr val="995C1F"/>
            </a:prstShdw>
          </a:effec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10" name="AutoShape 41"/>
          <p:cNvSpPr>
            <a:spLocks noChangeArrowheads="1"/>
          </p:cNvSpPr>
          <p:nvPr/>
        </p:nvSpPr>
        <p:spPr bwMode="auto">
          <a:xfrm>
            <a:off x="5334000" y="3352800"/>
            <a:ext cx="1524000" cy="152400"/>
          </a:xfrm>
          <a:prstGeom prst="chevron">
            <a:avLst>
              <a:gd name="adj" fmla="val 52500"/>
            </a:avLst>
          </a:prstGeom>
          <a:solidFill>
            <a:srgbClr val="FFFF00"/>
          </a:solidFill>
          <a:ln w="6350">
            <a:solidFill>
              <a:srgbClr val="FFFF00"/>
            </a:solidFill>
            <a:miter lim="800000"/>
            <a:headEnd/>
            <a:tailEnd/>
          </a:ln>
          <a:effectLst>
            <a:prstShdw prst="shdw17" dist="17961" dir="2700000">
              <a:srgbClr val="999900"/>
            </a:prstShdw>
          </a:effec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11" name="AutoShape 42"/>
          <p:cNvSpPr>
            <a:spLocks noChangeArrowheads="1"/>
          </p:cNvSpPr>
          <p:nvPr/>
        </p:nvSpPr>
        <p:spPr bwMode="auto">
          <a:xfrm>
            <a:off x="4495800" y="2514600"/>
            <a:ext cx="1600200" cy="152400"/>
          </a:xfrm>
          <a:prstGeom prst="chevron">
            <a:avLst>
              <a:gd name="adj" fmla="val 55125"/>
            </a:avLst>
          </a:prstGeom>
          <a:solidFill>
            <a:srgbClr val="FF00FF"/>
          </a:solidFill>
          <a:ln w="6350">
            <a:solidFill>
              <a:srgbClr val="FF9933"/>
            </a:solidFill>
            <a:miter lim="800000"/>
            <a:headEnd/>
            <a:tailEnd/>
          </a:ln>
          <a:effectLst>
            <a:prstShdw prst="shdw17" dist="17961" dir="2700000">
              <a:srgbClr val="995C1F"/>
            </a:prstShdw>
          </a:effec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12" name="AutoShape 43"/>
          <p:cNvSpPr>
            <a:spLocks noChangeArrowheads="1"/>
          </p:cNvSpPr>
          <p:nvPr/>
        </p:nvSpPr>
        <p:spPr bwMode="auto">
          <a:xfrm>
            <a:off x="6705600" y="3657600"/>
            <a:ext cx="990600" cy="152400"/>
          </a:xfrm>
          <a:prstGeom prst="chevron">
            <a:avLst>
              <a:gd name="adj" fmla="val 34125"/>
            </a:avLst>
          </a:prstGeom>
          <a:solidFill>
            <a:srgbClr val="FFFF00"/>
          </a:solidFill>
          <a:ln w="6350">
            <a:solidFill>
              <a:srgbClr val="FF9933"/>
            </a:solidFill>
            <a:miter lim="800000"/>
            <a:headEnd/>
            <a:tailEnd/>
          </a:ln>
          <a:effectLst>
            <a:prstShdw prst="shdw17" dist="17961" dir="2700000">
              <a:srgbClr val="995C1F"/>
            </a:prstShdw>
          </a:effec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13" name="AutoShape 47"/>
          <p:cNvSpPr>
            <a:spLocks noChangeArrowheads="1"/>
          </p:cNvSpPr>
          <p:nvPr/>
        </p:nvSpPr>
        <p:spPr bwMode="auto">
          <a:xfrm>
            <a:off x="4648200" y="4114800"/>
            <a:ext cx="1600200" cy="152400"/>
          </a:xfrm>
          <a:prstGeom prst="chevron">
            <a:avLst>
              <a:gd name="adj" fmla="val 55125"/>
            </a:avLst>
          </a:prstGeom>
          <a:solidFill>
            <a:srgbClr val="3366FF"/>
          </a:solidFill>
          <a:ln w="6350">
            <a:solidFill>
              <a:srgbClr val="FF9933"/>
            </a:solidFill>
            <a:miter lim="800000"/>
            <a:headEnd/>
            <a:tailEnd/>
          </a:ln>
          <a:effectLst>
            <a:prstShdw prst="shdw17" dist="17961" dir="2700000">
              <a:srgbClr val="995C1F"/>
            </a:prstShdw>
          </a:effec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14" name="Line 51"/>
          <p:cNvSpPr>
            <a:spLocks noChangeShapeType="1"/>
          </p:cNvSpPr>
          <p:nvPr/>
        </p:nvSpPr>
        <p:spPr bwMode="auto">
          <a:xfrm>
            <a:off x="3581400" y="4495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5" name="AutoShape 54"/>
          <p:cNvSpPr>
            <a:spLocks noChangeArrowheads="1"/>
          </p:cNvSpPr>
          <p:nvPr/>
        </p:nvSpPr>
        <p:spPr bwMode="auto">
          <a:xfrm>
            <a:off x="4572000" y="3048000"/>
            <a:ext cx="3124200" cy="152400"/>
          </a:xfrm>
          <a:prstGeom prst="chevron">
            <a:avLst>
              <a:gd name="adj" fmla="val 107625"/>
            </a:avLst>
          </a:prstGeom>
          <a:solidFill>
            <a:srgbClr val="FFFF00"/>
          </a:solidFill>
          <a:ln w="6350">
            <a:solidFill>
              <a:srgbClr val="FF9933"/>
            </a:solidFill>
            <a:miter lim="800000"/>
            <a:headEnd/>
            <a:tailEnd/>
          </a:ln>
          <a:effectLst>
            <a:prstShdw prst="shdw17" dist="17961" dir="2700000">
              <a:srgbClr val="995C1F"/>
            </a:prstShdw>
          </a:effec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16" name="Text Box 57"/>
          <p:cNvSpPr txBox="1">
            <a:spLocks noChangeArrowheads="1"/>
          </p:cNvSpPr>
          <p:nvPr/>
        </p:nvSpPr>
        <p:spPr bwMode="auto">
          <a:xfrm>
            <a:off x="6553200" y="5257800"/>
            <a:ext cx="1752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8217" name="AutoShape 59"/>
          <p:cNvSpPr>
            <a:spLocks noChangeArrowheads="1"/>
          </p:cNvSpPr>
          <p:nvPr/>
        </p:nvSpPr>
        <p:spPr bwMode="auto">
          <a:xfrm>
            <a:off x="4419600" y="5334000"/>
            <a:ext cx="3048000" cy="152400"/>
          </a:xfrm>
          <a:prstGeom prst="chevron">
            <a:avLst>
              <a:gd name="adj" fmla="val 105000"/>
            </a:avLst>
          </a:prstGeom>
          <a:solidFill>
            <a:srgbClr val="FF9900"/>
          </a:solidFill>
          <a:ln w="6350">
            <a:solidFill>
              <a:srgbClr val="FF9933"/>
            </a:solidFill>
            <a:miter lim="800000"/>
            <a:headEnd/>
            <a:tailEnd/>
          </a:ln>
          <a:effectLst>
            <a:prstShdw prst="shdw17" dist="17961" dir="2700000">
              <a:srgbClr val="995C1F"/>
            </a:prstShdw>
          </a:effec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18" name="AutoShape 60"/>
          <p:cNvSpPr>
            <a:spLocks noChangeArrowheads="1"/>
          </p:cNvSpPr>
          <p:nvPr/>
        </p:nvSpPr>
        <p:spPr bwMode="auto">
          <a:xfrm>
            <a:off x="4419600" y="5562600"/>
            <a:ext cx="3048000" cy="152400"/>
          </a:xfrm>
          <a:prstGeom prst="chevron">
            <a:avLst>
              <a:gd name="adj" fmla="val 105000"/>
            </a:avLst>
          </a:prstGeom>
          <a:solidFill>
            <a:srgbClr val="FF9900"/>
          </a:solidFill>
          <a:ln>
            <a:noFill/>
          </a:ln>
          <a:effectLst>
            <a:prstShdw prst="shdw17" dist="17961" dir="2700000">
              <a:srgbClr val="995C00"/>
            </a:prstShdw>
          </a:effectLst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19" name="Line 61"/>
          <p:cNvSpPr>
            <a:spLocks noChangeShapeType="1"/>
          </p:cNvSpPr>
          <p:nvPr/>
        </p:nvSpPr>
        <p:spPr bwMode="auto">
          <a:xfrm>
            <a:off x="0" y="4953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0" name="AutoShape 62"/>
          <p:cNvSpPr>
            <a:spLocks noChangeArrowheads="1"/>
          </p:cNvSpPr>
          <p:nvPr/>
        </p:nvSpPr>
        <p:spPr bwMode="auto">
          <a:xfrm>
            <a:off x="4419600" y="5791200"/>
            <a:ext cx="3124200" cy="152400"/>
          </a:xfrm>
          <a:prstGeom prst="chevron">
            <a:avLst>
              <a:gd name="adj" fmla="val 107625"/>
            </a:avLst>
          </a:prstGeom>
          <a:solidFill>
            <a:srgbClr val="FF9900"/>
          </a:solidFill>
          <a:ln w="6350">
            <a:solidFill>
              <a:srgbClr val="FF9933"/>
            </a:solidFill>
            <a:miter lim="800000"/>
            <a:headEnd/>
            <a:tailEnd/>
          </a:ln>
          <a:effectLst>
            <a:prstShdw prst="shdw17" dist="17961" dir="2700000">
              <a:srgbClr val="995C1F"/>
            </a:prstShdw>
          </a:effec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21" name="AutoShape 63"/>
          <p:cNvSpPr>
            <a:spLocks noChangeArrowheads="1"/>
          </p:cNvSpPr>
          <p:nvPr/>
        </p:nvSpPr>
        <p:spPr bwMode="auto">
          <a:xfrm>
            <a:off x="4495800" y="2209800"/>
            <a:ext cx="1600200" cy="152400"/>
          </a:xfrm>
          <a:prstGeom prst="chevron">
            <a:avLst>
              <a:gd name="adj" fmla="val 55125"/>
            </a:avLst>
          </a:prstGeom>
          <a:solidFill>
            <a:srgbClr val="FF00FF"/>
          </a:solidFill>
          <a:ln w="6350">
            <a:solidFill>
              <a:srgbClr val="FF9933"/>
            </a:solidFill>
            <a:miter lim="800000"/>
            <a:headEnd/>
            <a:tailEnd/>
          </a:ln>
          <a:effectLst>
            <a:prstShdw prst="shdw17" dist="17961" dir="2700000">
              <a:srgbClr val="995C1F"/>
            </a:prstShdw>
          </a:effec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22" name="TextBox 22"/>
          <p:cNvSpPr txBox="1">
            <a:spLocks noChangeArrowheads="1"/>
          </p:cNvSpPr>
          <p:nvPr/>
        </p:nvSpPr>
        <p:spPr bwMode="auto">
          <a:xfrm>
            <a:off x="8610600" y="63246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E7CD038-CFA8-43EA-8BD2-1DA40C603A1C}" type="slidenum">
              <a:rPr lang="en-US"/>
              <a:pPr eaLnBrk="1" hangingPunct="1"/>
              <a:t>3</a:t>
            </a:fld>
            <a:endParaRPr lang="en-US"/>
          </a:p>
        </p:txBody>
      </p:sp>
      <p:sp>
        <p:nvSpPr>
          <p:cNvPr id="8223" name="TextBox 24"/>
          <p:cNvSpPr txBox="1">
            <a:spLocks noChangeArrowheads="1"/>
          </p:cNvSpPr>
          <p:nvPr/>
        </p:nvSpPr>
        <p:spPr bwMode="auto">
          <a:xfrm>
            <a:off x="5334000" y="1371600"/>
            <a:ext cx="8461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1" i="1">
                <a:solidFill>
                  <a:srgbClr val="00B050"/>
                </a:solidFill>
              </a:rPr>
              <a:t>Completed</a:t>
            </a:r>
          </a:p>
        </p:txBody>
      </p:sp>
      <p:sp>
        <p:nvSpPr>
          <p:cNvPr id="8224" name="TextBox 25"/>
          <p:cNvSpPr txBox="1">
            <a:spLocks noChangeArrowheads="1"/>
          </p:cNvSpPr>
          <p:nvPr/>
        </p:nvSpPr>
        <p:spPr bwMode="auto">
          <a:xfrm>
            <a:off x="7391400" y="1828800"/>
            <a:ext cx="7762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1" i="1"/>
              <a:t>On-Going</a:t>
            </a:r>
          </a:p>
        </p:txBody>
      </p:sp>
      <p:sp>
        <p:nvSpPr>
          <p:cNvPr id="8225" name="TextBox 27"/>
          <p:cNvSpPr txBox="1">
            <a:spLocks noChangeArrowheads="1"/>
          </p:cNvSpPr>
          <p:nvPr/>
        </p:nvSpPr>
        <p:spPr bwMode="auto">
          <a:xfrm>
            <a:off x="7696200" y="2971800"/>
            <a:ext cx="7762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1" i="1"/>
              <a:t>On-Going</a:t>
            </a:r>
          </a:p>
        </p:txBody>
      </p:sp>
      <p:sp>
        <p:nvSpPr>
          <p:cNvPr id="8226" name="TextBox 28"/>
          <p:cNvSpPr txBox="1">
            <a:spLocks noChangeArrowheads="1"/>
          </p:cNvSpPr>
          <p:nvPr/>
        </p:nvSpPr>
        <p:spPr bwMode="auto">
          <a:xfrm>
            <a:off x="6934200" y="3276600"/>
            <a:ext cx="10350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1" i="1"/>
              <a:t>Began 12/3/10</a:t>
            </a:r>
          </a:p>
        </p:txBody>
      </p:sp>
      <p:sp>
        <p:nvSpPr>
          <p:cNvPr id="8227" name="TextBox 29"/>
          <p:cNvSpPr txBox="1">
            <a:spLocks noChangeArrowheads="1"/>
          </p:cNvSpPr>
          <p:nvPr/>
        </p:nvSpPr>
        <p:spPr bwMode="auto">
          <a:xfrm>
            <a:off x="7696200" y="3581400"/>
            <a:ext cx="7762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1" i="1"/>
              <a:t>On-Going</a:t>
            </a:r>
          </a:p>
        </p:txBody>
      </p:sp>
      <p:sp>
        <p:nvSpPr>
          <p:cNvPr id="8228" name="TextBox 31"/>
          <p:cNvSpPr txBox="1">
            <a:spLocks noChangeArrowheads="1"/>
          </p:cNvSpPr>
          <p:nvPr/>
        </p:nvSpPr>
        <p:spPr bwMode="auto">
          <a:xfrm>
            <a:off x="7543800" y="4495800"/>
            <a:ext cx="7762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1" i="1"/>
              <a:t>On-Going</a:t>
            </a:r>
          </a:p>
        </p:txBody>
      </p:sp>
      <p:sp>
        <p:nvSpPr>
          <p:cNvPr id="8229" name="TextBox 33"/>
          <p:cNvSpPr txBox="1">
            <a:spLocks noChangeArrowheads="1"/>
          </p:cNvSpPr>
          <p:nvPr/>
        </p:nvSpPr>
        <p:spPr bwMode="auto">
          <a:xfrm>
            <a:off x="7432675" y="5486400"/>
            <a:ext cx="8874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1" i="1"/>
              <a:t>In Progress</a:t>
            </a:r>
          </a:p>
        </p:txBody>
      </p:sp>
      <p:sp>
        <p:nvSpPr>
          <p:cNvPr id="36" name="5-Point Star 35"/>
          <p:cNvSpPr/>
          <p:nvPr/>
        </p:nvSpPr>
        <p:spPr bwMode="auto">
          <a:xfrm>
            <a:off x="5715000" y="1752600"/>
            <a:ext cx="228600" cy="228600"/>
          </a:xfrm>
          <a:prstGeom prst="star5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7" name="5-Point Star 36"/>
          <p:cNvSpPr/>
          <p:nvPr/>
        </p:nvSpPr>
        <p:spPr bwMode="auto">
          <a:xfrm>
            <a:off x="5867400" y="4343400"/>
            <a:ext cx="228600" cy="228600"/>
          </a:xfrm>
          <a:prstGeom prst="star5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236" name="TextBox 24"/>
          <p:cNvSpPr txBox="1">
            <a:spLocks noChangeArrowheads="1"/>
          </p:cNvSpPr>
          <p:nvPr/>
        </p:nvSpPr>
        <p:spPr bwMode="auto">
          <a:xfrm>
            <a:off x="6096000" y="2133600"/>
            <a:ext cx="8461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1" i="1">
                <a:solidFill>
                  <a:srgbClr val="00B050"/>
                </a:solidFill>
              </a:rPr>
              <a:t>Completed</a:t>
            </a:r>
          </a:p>
        </p:txBody>
      </p:sp>
      <p:sp>
        <p:nvSpPr>
          <p:cNvPr id="8237" name="TextBox 24"/>
          <p:cNvSpPr txBox="1">
            <a:spLocks noChangeArrowheads="1"/>
          </p:cNvSpPr>
          <p:nvPr/>
        </p:nvSpPr>
        <p:spPr bwMode="auto">
          <a:xfrm>
            <a:off x="6172200" y="2438400"/>
            <a:ext cx="8461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1" i="1">
                <a:solidFill>
                  <a:srgbClr val="00B050"/>
                </a:solidFill>
              </a:rPr>
              <a:t>Completed</a:t>
            </a:r>
          </a:p>
        </p:txBody>
      </p:sp>
      <p:sp>
        <p:nvSpPr>
          <p:cNvPr id="8238" name="TextBox 24"/>
          <p:cNvSpPr txBox="1">
            <a:spLocks noChangeArrowheads="1"/>
          </p:cNvSpPr>
          <p:nvPr/>
        </p:nvSpPr>
        <p:spPr bwMode="auto">
          <a:xfrm>
            <a:off x="6248400" y="4038600"/>
            <a:ext cx="8461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1" i="1">
                <a:solidFill>
                  <a:srgbClr val="00B050"/>
                </a:solidFill>
              </a:rPr>
              <a:t>Completed</a:t>
            </a:r>
          </a:p>
        </p:txBody>
      </p:sp>
      <p:sp>
        <p:nvSpPr>
          <p:cNvPr id="8239" name="TextBox 24"/>
          <p:cNvSpPr txBox="1">
            <a:spLocks noChangeArrowheads="1"/>
          </p:cNvSpPr>
          <p:nvPr/>
        </p:nvSpPr>
        <p:spPr bwMode="auto">
          <a:xfrm>
            <a:off x="7467600" y="5257800"/>
            <a:ext cx="8461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1" i="1">
                <a:solidFill>
                  <a:srgbClr val="00B050"/>
                </a:solidFill>
              </a:rPr>
              <a:t>Completed</a:t>
            </a:r>
          </a:p>
        </p:txBody>
      </p:sp>
      <p:sp>
        <p:nvSpPr>
          <p:cNvPr id="43" name="5-Point Star 42"/>
          <p:cNvSpPr/>
          <p:nvPr/>
        </p:nvSpPr>
        <p:spPr bwMode="auto">
          <a:xfrm>
            <a:off x="3962400" y="6400800"/>
            <a:ext cx="228600" cy="228600"/>
          </a:xfrm>
          <a:prstGeom prst="star5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243" name="TextBox 43"/>
          <p:cNvSpPr txBox="1">
            <a:spLocks noChangeArrowheads="1"/>
          </p:cNvSpPr>
          <p:nvPr/>
        </p:nvSpPr>
        <p:spPr bwMode="auto">
          <a:xfrm>
            <a:off x="4191000" y="6400800"/>
            <a:ext cx="19478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800" b="1" i="1"/>
              <a:t>Denotes change in original timeline.</a:t>
            </a:r>
          </a:p>
        </p:txBody>
      </p:sp>
      <p:sp>
        <p:nvSpPr>
          <p:cNvPr id="8244" name="TextBox 24"/>
          <p:cNvSpPr txBox="1">
            <a:spLocks noChangeArrowheads="1"/>
          </p:cNvSpPr>
          <p:nvPr/>
        </p:nvSpPr>
        <p:spPr bwMode="auto">
          <a:xfrm>
            <a:off x="7543800" y="5715000"/>
            <a:ext cx="84613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1" i="1">
                <a:solidFill>
                  <a:srgbClr val="00B050"/>
                </a:solidFill>
              </a:rPr>
              <a:t>Completed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4648200" y="152400"/>
            <a:ext cx="4343400" cy="457200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Key Deliverables</a:t>
            </a: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8610600" y="63246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2AA2165-608F-41F6-A454-716DF61156C0}" type="slidenum">
              <a:rPr lang="en-US"/>
              <a:pPr eaLnBrk="1" hangingPunct="1"/>
              <a:t>4</a:t>
            </a:fld>
            <a:endParaRPr lang="en-US"/>
          </a:p>
        </p:txBody>
      </p:sp>
      <p:graphicFrame>
        <p:nvGraphicFramePr>
          <p:cNvPr id="5" name="Diagram 4"/>
          <p:cNvGraphicFramePr/>
          <p:nvPr/>
        </p:nvGraphicFramePr>
        <p:xfrm>
          <a:off x="609600" y="1905000"/>
          <a:ext cx="81534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Updated Scripting</a:t>
            </a:r>
          </a:p>
        </p:txBody>
      </p:sp>
      <p:sp>
        <p:nvSpPr>
          <p:cNvPr id="1028" name="Content Placeholder 5"/>
          <p:cNvSpPr>
            <a:spLocks noGrp="1"/>
          </p:cNvSpPr>
          <p:nvPr>
            <p:ph sz="half" idx="2"/>
          </p:nvPr>
        </p:nvSpPr>
        <p:spPr>
          <a:xfrm>
            <a:off x="381000" y="1600200"/>
            <a:ext cx="4038600" cy="452596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1800" smtClean="0"/>
              <a:t>Scripting was revised through collaborative feedback and testing</a:t>
            </a:r>
          </a:p>
          <a:p>
            <a:pPr>
              <a:buFont typeface="Wingdings" pitchFamily="2" charset="2"/>
              <a:buChar char="q"/>
            </a:pPr>
            <a:endParaRPr lang="en-US" sz="1800" smtClean="0"/>
          </a:p>
          <a:p>
            <a:pPr>
              <a:buFont typeface="Wingdings" pitchFamily="2" charset="2"/>
              <a:buChar char="q"/>
            </a:pPr>
            <a:r>
              <a:rPr lang="en-US" sz="1800" smtClean="0"/>
              <a:t>Current version of script provides clarity and consistency</a:t>
            </a:r>
          </a:p>
          <a:p>
            <a:pPr>
              <a:buFont typeface="Wingdings" pitchFamily="2" charset="2"/>
              <a:buChar char="q"/>
            </a:pPr>
            <a:endParaRPr lang="en-US" sz="1800" smtClean="0"/>
          </a:p>
          <a:p>
            <a:pPr>
              <a:buFont typeface="Wingdings" pitchFamily="2" charset="2"/>
              <a:buChar char="q"/>
            </a:pPr>
            <a:r>
              <a:rPr lang="en-US" sz="1800" smtClean="0"/>
              <a:t>Delivery time improved 2-3 minutes from previous versions</a:t>
            </a:r>
          </a:p>
          <a:p>
            <a:pPr>
              <a:buFont typeface="Wingdings" pitchFamily="2" charset="2"/>
              <a:buChar char="q"/>
            </a:pPr>
            <a:endParaRPr lang="en-US" sz="1800" smtClean="0"/>
          </a:p>
          <a:p>
            <a:pPr>
              <a:buFont typeface="Wingdings" pitchFamily="2" charset="2"/>
              <a:buChar char="q"/>
            </a:pPr>
            <a:endParaRPr lang="en-US" sz="1800" smtClean="0"/>
          </a:p>
          <a:p>
            <a:pPr>
              <a:buFont typeface="Wingdings" pitchFamily="2" charset="2"/>
              <a:buChar char="q"/>
            </a:pPr>
            <a:endParaRPr lang="en-US" sz="1800" smtClean="0"/>
          </a:p>
          <a:p>
            <a:pPr>
              <a:buFont typeface="Wingdings" pitchFamily="2" charset="2"/>
              <a:buChar char="q"/>
            </a:pPr>
            <a:endParaRPr lang="en-US" sz="1800" smtClean="0"/>
          </a:p>
        </p:txBody>
      </p:sp>
      <p:sp>
        <p:nvSpPr>
          <p:cNvPr id="1029" name="TextBox 4"/>
          <p:cNvSpPr txBox="1">
            <a:spLocks noChangeArrowheads="1"/>
          </p:cNvSpPr>
          <p:nvPr/>
        </p:nvSpPr>
        <p:spPr bwMode="auto">
          <a:xfrm>
            <a:off x="8610600" y="63246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1D8582-7224-4A6E-A64D-FA7E14DEA4EF}" type="slidenum">
              <a:rPr lang="en-US"/>
              <a:pPr eaLnBrk="1" hangingPunct="1"/>
              <a:t>5</a:t>
            </a:fld>
            <a:endParaRPr lang="en-US"/>
          </a:p>
        </p:txBody>
      </p:sp>
      <p:grpSp>
        <p:nvGrpSpPr>
          <p:cNvPr id="1201" name="Group 177"/>
          <p:cNvGrpSpPr>
            <a:grpSpLocks/>
          </p:cNvGrpSpPr>
          <p:nvPr/>
        </p:nvGrpSpPr>
        <p:grpSpPr bwMode="auto">
          <a:xfrm>
            <a:off x="4648200" y="762000"/>
            <a:ext cx="4383088" cy="5984875"/>
            <a:chOff x="2928" y="480"/>
            <a:chExt cx="2761" cy="3770"/>
          </a:xfrm>
        </p:grpSpPr>
        <p:sp>
          <p:nvSpPr>
            <p:cNvPr id="1031" name="AutoShape 7"/>
            <p:cNvSpPr>
              <a:spLocks noChangeAspect="1" noChangeArrowheads="1" noTextEdit="1"/>
            </p:cNvSpPr>
            <p:nvPr/>
          </p:nvSpPr>
          <p:spPr bwMode="auto">
            <a:xfrm>
              <a:off x="2928" y="480"/>
              <a:ext cx="2550" cy="3751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2928" y="480"/>
              <a:ext cx="383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Times New Roman" pitchFamily="18" charset="0"/>
                </a:rPr>
                <a:t>Let me revi</a:t>
              </a:r>
              <a:endParaRPr lang="en-US"/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3273" y="480"/>
              <a:ext cx="163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Times New Roman" pitchFamily="18" charset="0"/>
                </a:rPr>
                <a:t>ew your account and then I can advise you on action</a:t>
              </a:r>
              <a:endParaRPr lang="en-US"/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4850" y="480"/>
              <a:ext cx="63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Times New Roman" pitchFamily="18" charset="0"/>
                </a:rPr>
                <a:t>s that are available </a:t>
              </a:r>
              <a:endParaRPr lang="en-US"/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2928" y="561"/>
              <a:ext cx="294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Times New Roman" pitchFamily="18" charset="0"/>
                </a:rPr>
                <a:t>to you…</a:t>
              </a:r>
              <a:endParaRPr lang="en-US"/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185" y="561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928" y="643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2928" y="724"/>
              <a:ext cx="79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Times New Roman" pitchFamily="18" charset="0"/>
                </a:rPr>
                <a:t>Thank you for holding…</a:t>
              </a:r>
              <a:endParaRPr lang="en-US"/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3681" y="724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2928" y="805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2928" y="887"/>
              <a:ext cx="40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Times New Roman" pitchFamily="18" charset="0"/>
                </a:rPr>
                <a:t>It looks like </a:t>
              </a:r>
              <a:endParaRPr lang="en-US"/>
            </a:p>
          </p:txBody>
        </p:sp>
        <p:sp>
          <p:nvSpPr>
            <p:cNvPr id="1043" name="Rectangle 19"/>
            <p:cNvSpPr>
              <a:spLocks noChangeArrowheads="1"/>
            </p:cNvSpPr>
            <p:nvPr/>
          </p:nvSpPr>
          <p:spPr bwMode="auto">
            <a:xfrm>
              <a:off x="3300" y="887"/>
              <a:ext cx="14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Times New Roman" pitchFamily="18" charset="0"/>
                </a:rPr>
                <a:t>this</a:t>
              </a:r>
              <a:endParaRPr lang="en-US"/>
            </a:p>
          </p:txBody>
        </p:sp>
        <p:sp>
          <p:nvSpPr>
            <p:cNvPr id="1044" name="Rectangle 20"/>
            <p:cNvSpPr>
              <a:spLocks noChangeArrowheads="1"/>
            </p:cNvSpPr>
            <p:nvPr/>
          </p:nvSpPr>
          <p:spPr bwMode="auto">
            <a:xfrm>
              <a:off x="3410" y="887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045" name="Rectangle 21"/>
            <p:cNvSpPr>
              <a:spLocks noChangeArrowheads="1"/>
            </p:cNvSpPr>
            <p:nvPr/>
          </p:nvSpPr>
          <p:spPr bwMode="auto">
            <a:xfrm>
              <a:off x="3428" y="887"/>
              <a:ext cx="954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Times New Roman" pitchFamily="18" charset="0"/>
                </a:rPr>
                <a:t>account was disconnected for:</a:t>
              </a:r>
              <a:endParaRPr lang="en-US"/>
            </a:p>
          </p:txBody>
        </p:sp>
        <p:sp>
          <p:nvSpPr>
            <p:cNvPr id="1046" name="Rectangle 22"/>
            <p:cNvSpPr>
              <a:spLocks noChangeArrowheads="1"/>
            </p:cNvSpPr>
            <p:nvPr/>
          </p:nvSpPr>
          <p:spPr bwMode="auto">
            <a:xfrm>
              <a:off x="4333" y="887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047" name="Rectangle 23"/>
            <p:cNvSpPr>
              <a:spLocks noChangeArrowheads="1"/>
            </p:cNvSpPr>
            <p:nvPr/>
          </p:nvSpPr>
          <p:spPr bwMode="auto">
            <a:xfrm>
              <a:off x="3034" y="965"/>
              <a:ext cx="76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Symbol" pitchFamily="18" charset="2"/>
                </a:rPr>
                <a:t>·</a:t>
              </a:r>
              <a:endParaRPr lang="en-US"/>
            </a:p>
          </p:txBody>
        </p:sp>
        <p:sp>
          <p:nvSpPr>
            <p:cNvPr id="1048" name="Rectangle 24"/>
            <p:cNvSpPr>
              <a:spLocks noChangeArrowheads="1"/>
            </p:cNvSpPr>
            <p:nvPr/>
          </p:nvSpPr>
          <p:spPr bwMode="auto">
            <a:xfrm>
              <a:off x="3067" y="973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>
              <a:off x="3140" y="973"/>
              <a:ext cx="2255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Usage charges (and/or a deposit), for a total disconnect amount of $________</a:t>
              </a:r>
              <a:endParaRPr lang="en-US"/>
            </a:p>
          </p:txBody>
        </p:sp>
        <p:sp>
          <p:nvSpPr>
            <p:cNvPr id="1050" name="Rectangle 26"/>
            <p:cNvSpPr>
              <a:spLocks noChangeArrowheads="1"/>
            </p:cNvSpPr>
            <p:nvPr/>
          </p:nvSpPr>
          <p:spPr bwMode="auto">
            <a:xfrm>
              <a:off x="5341" y="973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051" name="Rectangle 27"/>
            <p:cNvSpPr>
              <a:spLocks noChangeArrowheads="1"/>
            </p:cNvSpPr>
            <p:nvPr/>
          </p:nvSpPr>
          <p:spPr bwMode="auto">
            <a:xfrm>
              <a:off x="2928" y="1054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052" name="Rectangle 28"/>
            <p:cNvSpPr>
              <a:spLocks noChangeArrowheads="1"/>
            </p:cNvSpPr>
            <p:nvPr/>
          </p:nvSpPr>
          <p:spPr bwMode="auto">
            <a:xfrm>
              <a:off x="2928" y="1136"/>
              <a:ext cx="284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Times New Roman" pitchFamily="18" charset="0"/>
                </a:rPr>
                <a:t>We can:</a:t>
              </a:r>
              <a:endParaRPr lang="en-US"/>
            </a:p>
          </p:txBody>
        </p:sp>
        <p:sp>
          <p:nvSpPr>
            <p:cNvPr id="1053" name="Rectangle 29"/>
            <p:cNvSpPr>
              <a:spLocks noChangeArrowheads="1"/>
            </p:cNvSpPr>
            <p:nvPr/>
          </p:nvSpPr>
          <p:spPr bwMode="auto">
            <a:xfrm>
              <a:off x="3178" y="1136"/>
              <a:ext cx="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054" name="Rectangle 30"/>
            <p:cNvSpPr>
              <a:spLocks noChangeArrowheads="1"/>
            </p:cNvSpPr>
            <p:nvPr/>
          </p:nvSpPr>
          <p:spPr bwMode="auto">
            <a:xfrm>
              <a:off x="3034" y="1214"/>
              <a:ext cx="76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Symbol" pitchFamily="18" charset="2"/>
                </a:rPr>
                <a:t>·</a:t>
              </a:r>
              <a:endParaRPr lang="en-US"/>
            </a:p>
          </p:txBody>
        </p:sp>
        <p:sp>
          <p:nvSpPr>
            <p:cNvPr id="1055" name="Rectangle 31"/>
            <p:cNvSpPr>
              <a:spLocks noChangeArrowheads="1"/>
            </p:cNvSpPr>
            <p:nvPr/>
          </p:nvSpPr>
          <p:spPr bwMode="auto">
            <a:xfrm>
              <a:off x="3067" y="1222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056" name="Rectangle 32"/>
            <p:cNvSpPr>
              <a:spLocks noChangeArrowheads="1"/>
            </p:cNvSpPr>
            <p:nvPr/>
          </p:nvSpPr>
          <p:spPr bwMode="auto">
            <a:xfrm>
              <a:off x="3140" y="1222"/>
              <a:ext cx="21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Recon</a:t>
              </a:r>
              <a:endParaRPr lang="en-US"/>
            </a:p>
          </p:txBody>
        </p:sp>
        <p:sp>
          <p:nvSpPr>
            <p:cNvPr id="1057" name="Rectangle 33"/>
            <p:cNvSpPr>
              <a:spLocks noChangeArrowheads="1"/>
            </p:cNvSpPr>
            <p:nvPr/>
          </p:nvSpPr>
          <p:spPr bwMode="auto">
            <a:xfrm>
              <a:off x="3321" y="1222"/>
              <a:ext cx="16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nect </a:t>
              </a:r>
              <a:endParaRPr lang="en-US"/>
            </a:p>
          </p:txBody>
        </p:sp>
        <p:sp>
          <p:nvSpPr>
            <p:cNvPr id="1058" name="Rectangle 34"/>
            <p:cNvSpPr>
              <a:spLocks noChangeArrowheads="1"/>
            </p:cNvSpPr>
            <p:nvPr/>
          </p:nvSpPr>
          <p:spPr bwMode="auto">
            <a:xfrm>
              <a:off x="3456" y="1222"/>
              <a:ext cx="353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the service </a:t>
              </a:r>
              <a:endParaRPr lang="en-US"/>
            </a:p>
          </p:txBody>
        </p:sp>
        <p:sp>
          <p:nvSpPr>
            <p:cNvPr id="1059" name="Rectangle 35"/>
            <p:cNvSpPr>
              <a:spLocks noChangeArrowheads="1"/>
            </p:cNvSpPr>
            <p:nvPr/>
          </p:nvSpPr>
          <p:spPr bwMode="auto">
            <a:xfrm>
              <a:off x="3778" y="1222"/>
              <a:ext cx="141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for the disconnection amount of $____ +  a $37 </a:t>
              </a:r>
              <a:endParaRPr lang="en-US"/>
            </a:p>
          </p:txBody>
        </p:sp>
        <p:sp>
          <p:nvSpPr>
            <p:cNvPr id="1060" name="Rectangle 36"/>
            <p:cNvSpPr>
              <a:spLocks noChangeArrowheads="1"/>
            </p:cNvSpPr>
            <p:nvPr/>
          </p:nvSpPr>
          <p:spPr bwMode="auto">
            <a:xfrm>
              <a:off x="3140" y="1303"/>
              <a:ext cx="1284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reconnection fee, which totals $_________;</a:t>
              </a:r>
              <a:endParaRPr lang="en-US"/>
            </a:p>
          </p:txBody>
        </p:sp>
        <p:sp>
          <p:nvSpPr>
            <p:cNvPr id="1061" name="Rectangle 37"/>
            <p:cNvSpPr>
              <a:spLocks noChangeArrowheads="1"/>
            </p:cNvSpPr>
            <p:nvPr/>
          </p:nvSpPr>
          <p:spPr bwMode="auto">
            <a:xfrm>
              <a:off x="4380" y="1303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062" name="Rectangle 38"/>
            <p:cNvSpPr>
              <a:spLocks noChangeArrowheads="1"/>
            </p:cNvSpPr>
            <p:nvPr/>
          </p:nvSpPr>
          <p:spPr bwMode="auto">
            <a:xfrm>
              <a:off x="3034" y="1384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063" name="Rectangle 39"/>
            <p:cNvSpPr>
              <a:spLocks noChangeArrowheads="1"/>
            </p:cNvSpPr>
            <p:nvPr/>
          </p:nvSpPr>
          <p:spPr bwMode="auto">
            <a:xfrm>
              <a:off x="3034" y="1464"/>
              <a:ext cx="76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Symbol" pitchFamily="18" charset="2"/>
                </a:rPr>
                <a:t>·</a:t>
              </a:r>
              <a:endParaRPr lang="en-US"/>
            </a:p>
          </p:txBody>
        </p:sp>
        <p:sp>
          <p:nvSpPr>
            <p:cNvPr id="1064" name="Rectangle 40"/>
            <p:cNvSpPr>
              <a:spLocks noChangeArrowheads="1"/>
            </p:cNvSpPr>
            <p:nvPr/>
          </p:nvSpPr>
          <p:spPr bwMode="auto">
            <a:xfrm>
              <a:off x="3064" y="1470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065" name="Rectangle 41"/>
            <p:cNvSpPr>
              <a:spLocks noChangeArrowheads="1"/>
            </p:cNvSpPr>
            <p:nvPr/>
          </p:nvSpPr>
          <p:spPr bwMode="auto">
            <a:xfrm>
              <a:off x="3140" y="1465"/>
              <a:ext cx="94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If </a:t>
              </a:r>
              <a:endParaRPr lang="en-US"/>
            </a:p>
          </p:txBody>
        </p:sp>
        <p:sp>
          <p:nvSpPr>
            <p:cNvPr id="1066" name="Rectangle 42"/>
            <p:cNvSpPr>
              <a:spLocks noChangeArrowheads="1"/>
            </p:cNvSpPr>
            <p:nvPr/>
          </p:nvSpPr>
          <p:spPr bwMode="auto">
            <a:xfrm>
              <a:off x="3206" y="1465"/>
              <a:ext cx="9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you are unable (it isn’t possible)</a:t>
              </a:r>
              <a:endParaRPr lang="en-US"/>
            </a:p>
          </p:txBody>
        </p:sp>
        <p:sp>
          <p:nvSpPr>
            <p:cNvPr id="1067" name="Rectangle 43"/>
            <p:cNvSpPr>
              <a:spLocks noChangeArrowheads="1"/>
            </p:cNvSpPr>
            <p:nvPr/>
          </p:nvSpPr>
          <p:spPr bwMode="auto">
            <a:xfrm>
              <a:off x="4118" y="1465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068" name="Rectangle 44"/>
            <p:cNvSpPr>
              <a:spLocks noChangeArrowheads="1"/>
            </p:cNvSpPr>
            <p:nvPr/>
          </p:nvSpPr>
          <p:spPr bwMode="auto">
            <a:xfrm>
              <a:off x="4136" y="1465"/>
              <a:ext cx="123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to pay the full disconnect amount, we can </a:t>
              </a:r>
              <a:endParaRPr lang="en-US"/>
            </a:p>
          </p:txBody>
        </p:sp>
        <p:sp>
          <p:nvSpPr>
            <p:cNvPr id="1069" name="Rectangle 45"/>
            <p:cNvSpPr>
              <a:spLocks noChangeArrowheads="1"/>
            </p:cNvSpPr>
            <p:nvPr/>
          </p:nvSpPr>
          <p:spPr bwMode="auto">
            <a:xfrm>
              <a:off x="3140" y="1547"/>
              <a:ext cx="324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reconnect </a:t>
              </a:r>
              <a:endParaRPr lang="en-US"/>
            </a:p>
          </p:txBody>
        </p:sp>
        <p:sp>
          <p:nvSpPr>
            <p:cNvPr id="1070" name="Rectangle 46"/>
            <p:cNvSpPr>
              <a:spLocks noChangeArrowheads="1"/>
            </p:cNvSpPr>
            <p:nvPr/>
          </p:nvSpPr>
          <p:spPr bwMode="auto">
            <a:xfrm>
              <a:off x="3434" y="1547"/>
              <a:ext cx="15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your</a:t>
              </a:r>
              <a:endParaRPr lang="en-US"/>
            </a:p>
          </p:txBody>
        </p:sp>
        <p:sp>
          <p:nvSpPr>
            <p:cNvPr id="1071" name="Rectangle 47"/>
            <p:cNvSpPr>
              <a:spLocks noChangeArrowheads="1"/>
            </p:cNvSpPr>
            <p:nvPr/>
          </p:nvSpPr>
          <p:spPr bwMode="auto">
            <a:xfrm>
              <a:off x="3562" y="1547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072" name="Rectangle 48"/>
            <p:cNvSpPr>
              <a:spLocks noChangeArrowheads="1"/>
            </p:cNvSpPr>
            <p:nvPr/>
          </p:nvSpPr>
          <p:spPr bwMode="auto">
            <a:xfrm>
              <a:off x="3579" y="1547"/>
              <a:ext cx="2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service </a:t>
              </a:r>
              <a:endParaRPr lang="en-US"/>
            </a:p>
          </p:txBody>
        </p:sp>
        <p:sp>
          <p:nvSpPr>
            <p:cNvPr id="1073" name="Rectangle 49"/>
            <p:cNvSpPr>
              <a:spLocks noChangeArrowheads="1"/>
            </p:cNvSpPr>
            <p:nvPr/>
          </p:nvSpPr>
          <p:spPr bwMode="auto">
            <a:xfrm>
              <a:off x="3797" y="1547"/>
              <a:ext cx="134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for a new deposit &amp; a reconnection fee, which</a:t>
              </a:r>
              <a:endParaRPr lang="en-US"/>
            </a:p>
          </p:txBody>
        </p:sp>
        <p:sp>
          <p:nvSpPr>
            <p:cNvPr id="1074" name="Rectangle 50"/>
            <p:cNvSpPr>
              <a:spLocks noChangeArrowheads="1"/>
            </p:cNvSpPr>
            <p:nvPr/>
          </p:nvSpPr>
          <p:spPr bwMode="auto">
            <a:xfrm>
              <a:off x="5103" y="1547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075" name="Rectangle 51"/>
            <p:cNvSpPr>
              <a:spLocks noChangeArrowheads="1"/>
            </p:cNvSpPr>
            <p:nvPr/>
          </p:nvSpPr>
          <p:spPr bwMode="auto">
            <a:xfrm>
              <a:off x="5121" y="1547"/>
              <a:ext cx="2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appears</a:t>
              </a:r>
              <a:endParaRPr lang="en-US"/>
            </a:p>
          </p:txBody>
        </p:sp>
        <p:sp>
          <p:nvSpPr>
            <p:cNvPr id="1076" name="Rectangle 52"/>
            <p:cNvSpPr>
              <a:spLocks noChangeArrowheads="1"/>
            </p:cNvSpPr>
            <p:nvPr/>
          </p:nvSpPr>
          <p:spPr bwMode="auto">
            <a:xfrm>
              <a:off x="5337" y="1547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077" name="Rectangle 53"/>
            <p:cNvSpPr>
              <a:spLocks noChangeArrowheads="1"/>
            </p:cNvSpPr>
            <p:nvPr/>
          </p:nvSpPr>
          <p:spPr bwMode="auto">
            <a:xfrm>
              <a:off x="5355" y="1547"/>
              <a:ext cx="84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to</a:t>
              </a:r>
              <a:endParaRPr lang="en-US"/>
            </a:p>
          </p:txBody>
        </p:sp>
        <p:sp>
          <p:nvSpPr>
            <p:cNvPr id="1078" name="Rectangle 54"/>
            <p:cNvSpPr>
              <a:spLocks noChangeArrowheads="1"/>
            </p:cNvSpPr>
            <p:nvPr/>
          </p:nvSpPr>
          <p:spPr bwMode="auto">
            <a:xfrm>
              <a:off x="5410" y="1547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079" name="Rectangle 55"/>
            <p:cNvSpPr>
              <a:spLocks noChangeArrowheads="1"/>
            </p:cNvSpPr>
            <p:nvPr/>
          </p:nvSpPr>
          <p:spPr bwMode="auto">
            <a:xfrm>
              <a:off x="3140" y="1628"/>
              <a:ext cx="51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total $_______;  </a:t>
              </a:r>
              <a:endParaRPr lang="en-US"/>
            </a:p>
          </p:txBody>
        </p:sp>
        <p:sp>
          <p:nvSpPr>
            <p:cNvPr id="1080" name="Rectangle 56"/>
            <p:cNvSpPr>
              <a:spLocks noChangeArrowheads="1"/>
            </p:cNvSpPr>
            <p:nvPr/>
          </p:nvSpPr>
          <p:spPr bwMode="auto">
            <a:xfrm>
              <a:off x="3622" y="1628"/>
              <a:ext cx="133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and</a:t>
              </a:r>
              <a:endParaRPr lang="en-US"/>
            </a:p>
          </p:txBody>
        </p:sp>
        <p:sp>
          <p:nvSpPr>
            <p:cNvPr id="1081" name="Rectangle 57"/>
            <p:cNvSpPr>
              <a:spLocks noChangeArrowheads="1"/>
            </p:cNvSpPr>
            <p:nvPr/>
          </p:nvSpPr>
          <p:spPr bwMode="auto">
            <a:xfrm>
              <a:off x="3724" y="1628"/>
              <a:ext cx="21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/or but</a:t>
              </a:r>
              <a:endParaRPr lang="en-US"/>
            </a:p>
          </p:txBody>
        </p:sp>
        <p:sp>
          <p:nvSpPr>
            <p:cNvPr id="1082" name="Rectangle 58"/>
            <p:cNvSpPr>
              <a:spLocks noChangeArrowheads="1"/>
            </p:cNvSpPr>
            <p:nvPr/>
          </p:nvSpPr>
          <p:spPr bwMode="auto">
            <a:xfrm>
              <a:off x="3910" y="1628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083" name="Rectangle 59"/>
            <p:cNvSpPr>
              <a:spLocks noChangeArrowheads="1"/>
            </p:cNvSpPr>
            <p:nvPr/>
          </p:nvSpPr>
          <p:spPr bwMode="auto">
            <a:xfrm>
              <a:off x="3929" y="1628"/>
              <a:ext cx="7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I </a:t>
              </a:r>
              <a:endParaRPr lang="en-US"/>
            </a:p>
          </p:txBody>
        </p:sp>
        <p:sp>
          <p:nvSpPr>
            <p:cNvPr id="1084" name="Rectangle 60"/>
            <p:cNvSpPr>
              <a:spLocks noChangeArrowheads="1"/>
            </p:cNvSpPr>
            <p:nvPr/>
          </p:nvSpPr>
          <p:spPr bwMode="auto">
            <a:xfrm>
              <a:off x="3968" y="1628"/>
              <a:ext cx="18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need </a:t>
              </a:r>
              <a:endParaRPr lang="en-US"/>
            </a:p>
          </p:txBody>
        </p:sp>
        <p:sp>
          <p:nvSpPr>
            <p:cNvPr id="1085" name="Rectangle 61"/>
            <p:cNvSpPr>
              <a:spLocks noChangeArrowheads="1"/>
            </p:cNvSpPr>
            <p:nvPr/>
          </p:nvSpPr>
          <p:spPr bwMode="auto">
            <a:xfrm>
              <a:off x="4120" y="1628"/>
              <a:ext cx="136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to explain a few details to you about this prior </a:t>
              </a:r>
              <a:endParaRPr lang="en-US"/>
            </a:p>
          </p:txBody>
        </p:sp>
        <p:sp>
          <p:nvSpPr>
            <p:cNvPr id="1086" name="Rectangle 62"/>
            <p:cNvSpPr>
              <a:spLocks noChangeArrowheads="1"/>
            </p:cNvSpPr>
            <p:nvPr/>
          </p:nvSpPr>
          <p:spPr bwMode="auto">
            <a:xfrm>
              <a:off x="3140" y="1709"/>
              <a:ext cx="33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obligation </a:t>
              </a:r>
              <a:endParaRPr lang="en-US"/>
            </a:p>
          </p:txBody>
        </p:sp>
        <p:sp>
          <p:nvSpPr>
            <p:cNvPr id="1087" name="Rectangle 63"/>
            <p:cNvSpPr>
              <a:spLocks noChangeArrowheads="1"/>
            </p:cNvSpPr>
            <p:nvPr/>
          </p:nvSpPr>
          <p:spPr bwMode="auto">
            <a:xfrm>
              <a:off x="3444" y="1715"/>
              <a:ext cx="243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pitchFamily="18" charset="0"/>
                </a:rPr>
                <a:t>process</a:t>
              </a:r>
              <a:endParaRPr lang="en-US"/>
            </a:p>
          </p:txBody>
        </p:sp>
        <p:sp>
          <p:nvSpPr>
            <p:cNvPr id="1088" name="Rectangle 64"/>
            <p:cNvSpPr>
              <a:spLocks noChangeArrowheads="1"/>
            </p:cNvSpPr>
            <p:nvPr/>
          </p:nvSpPr>
          <p:spPr bwMode="auto">
            <a:xfrm>
              <a:off x="3640" y="1715"/>
              <a:ext cx="65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i="1">
                  <a:solidFill>
                    <a:srgbClr val="000000"/>
                  </a:solidFill>
                  <a:latin typeface="Times New Roman" pitchFamily="18" charset="0"/>
                </a:rPr>
                <a:t>  </a:t>
              </a:r>
              <a:endParaRPr lang="en-US"/>
            </a:p>
          </p:txBody>
        </p:sp>
        <p:sp>
          <p:nvSpPr>
            <p:cNvPr id="1089" name="Rectangle 65"/>
            <p:cNvSpPr>
              <a:spLocks noChangeArrowheads="1"/>
            </p:cNvSpPr>
            <p:nvPr/>
          </p:nvSpPr>
          <p:spPr bwMode="auto">
            <a:xfrm>
              <a:off x="3672" y="1715"/>
              <a:ext cx="201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i="1">
                  <a:solidFill>
                    <a:srgbClr val="000000"/>
                  </a:solidFill>
                  <a:latin typeface="Times New Roman" pitchFamily="18" charset="0"/>
                </a:rPr>
                <a:t>(if total exceeds disconnection amount, quote ½ deposit + reconnect </a:t>
              </a:r>
              <a:endParaRPr lang="en-US"/>
            </a:p>
          </p:txBody>
        </p:sp>
        <p:sp>
          <p:nvSpPr>
            <p:cNvPr id="1090" name="Rectangle 66"/>
            <p:cNvSpPr>
              <a:spLocks noChangeArrowheads="1"/>
            </p:cNvSpPr>
            <p:nvPr/>
          </p:nvSpPr>
          <p:spPr bwMode="auto">
            <a:xfrm>
              <a:off x="3140" y="1792"/>
              <a:ext cx="13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i="1">
                  <a:solidFill>
                    <a:srgbClr val="000000"/>
                  </a:solidFill>
                  <a:latin typeface="Times New Roman" pitchFamily="18" charset="0"/>
                </a:rPr>
                <a:t>fee)</a:t>
              </a:r>
              <a:endParaRPr lang="en-US"/>
            </a:p>
          </p:txBody>
        </p:sp>
        <p:sp>
          <p:nvSpPr>
            <p:cNvPr id="1091" name="Rectangle 67"/>
            <p:cNvSpPr>
              <a:spLocks noChangeArrowheads="1"/>
            </p:cNvSpPr>
            <p:nvPr/>
          </p:nvSpPr>
          <p:spPr bwMode="auto">
            <a:xfrm>
              <a:off x="3237" y="1792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i="1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092" name="Rectangle 68"/>
            <p:cNvSpPr>
              <a:spLocks noChangeArrowheads="1"/>
            </p:cNvSpPr>
            <p:nvPr/>
          </p:nvSpPr>
          <p:spPr bwMode="auto">
            <a:xfrm>
              <a:off x="3034" y="1866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093" name="Rectangle 69"/>
            <p:cNvSpPr>
              <a:spLocks noChangeArrowheads="1"/>
            </p:cNvSpPr>
            <p:nvPr/>
          </p:nvSpPr>
          <p:spPr bwMode="auto">
            <a:xfrm>
              <a:off x="3034" y="1945"/>
              <a:ext cx="76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Symbol" pitchFamily="18" charset="2"/>
                </a:rPr>
                <a:t>·</a:t>
              </a:r>
              <a:endParaRPr lang="en-US"/>
            </a:p>
          </p:txBody>
        </p:sp>
        <p:sp>
          <p:nvSpPr>
            <p:cNvPr id="1094" name="Rectangle 70"/>
            <p:cNvSpPr>
              <a:spLocks noChangeArrowheads="1"/>
            </p:cNvSpPr>
            <p:nvPr/>
          </p:nvSpPr>
          <p:spPr bwMode="auto">
            <a:xfrm>
              <a:off x="3067" y="1953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095" name="Rectangle 71"/>
            <p:cNvSpPr>
              <a:spLocks noChangeArrowheads="1"/>
            </p:cNvSpPr>
            <p:nvPr/>
          </p:nvSpPr>
          <p:spPr bwMode="auto">
            <a:xfrm>
              <a:off x="3140" y="1953"/>
              <a:ext cx="115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We will be closing your account and re</a:t>
              </a:r>
              <a:endParaRPr lang="en-US"/>
            </a:p>
          </p:txBody>
        </p:sp>
        <p:sp>
          <p:nvSpPr>
            <p:cNvPr id="1096" name="Rectangle 72"/>
            <p:cNvSpPr>
              <a:spLocks noChangeArrowheads="1"/>
            </p:cNvSpPr>
            <p:nvPr/>
          </p:nvSpPr>
          <p:spPr bwMode="auto">
            <a:xfrm>
              <a:off x="4249" y="1953"/>
              <a:ext cx="53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-</a:t>
              </a:r>
              <a:endParaRPr lang="en-US"/>
            </a:p>
          </p:txBody>
        </p:sp>
        <p:sp>
          <p:nvSpPr>
            <p:cNvPr id="1097" name="Rectangle 73"/>
            <p:cNvSpPr>
              <a:spLocks noChangeArrowheads="1"/>
            </p:cNvSpPr>
            <p:nvPr/>
          </p:nvSpPr>
          <p:spPr bwMode="auto">
            <a:xfrm>
              <a:off x="4273" y="1953"/>
              <a:ext cx="79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opening it right away so th</a:t>
              </a:r>
              <a:endParaRPr lang="en-US"/>
            </a:p>
          </p:txBody>
        </p:sp>
        <p:sp>
          <p:nvSpPr>
            <p:cNvPr id="1098" name="Rectangle 74"/>
            <p:cNvSpPr>
              <a:spLocks noChangeArrowheads="1"/>
            </p:cNvSpPr>
            <p:nvPr/>
          </p:nvSpPr>
          <p:spPr bwMode="auto">
            <a:xfrm>
              <a:off x="5029" y="1953"/>
              <a:ext cx="24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at your </a:t>
              </a:r>
              <a:endParaRPr lang="en-US"/>
            </a:p>
          </p:txBody>
        </p:sp>
        <p:sp>
          <p:nvSpPr>
            <p:cNvPr id="1099" name="Rectangle 75"/>
            <p:cNvSpPr>
              <a:spLocks noChangeArrowheads="1"/>
            </p:cNvSpPr>
            <p:nvPr/>
          </p:nvSpPr>
          <p:spPr bwMode="auto">
            <a:xfrm>
              <a:off x="3140" y="2033"/>
              <a:ext cx="1825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reconnect can be processed as soon as the payment is received.</a:t>
              </a:r>
              <a:endParaRPr lang="en-US"/>
            </a:p>
          </p:txBody>
        </p:sp>
        <p:sp>
          <p:nvSpPr>
            <p:cNvPr id="1100" name="Rectangle 76"/>
            <p:cNvSpPr>
              <a:spLocks noChangeArrowheads="1"/>
            </p:cNvSpPr>
            <p:nvPr/>
          </p:nvSpPr>
          <p:spPr bwMode="auto">
            <a:xfrm>
              <a:off x="4922" y="2033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101" name="Rectangle 77"/>
            <p:cNvSpPr>
              <a:spLocks noChangeArrowheads="1"/>
            </p:cNvSpPr>
            <p:nvPr/>
          </p:nvSpPr>
          <p:spPr bwMode="auto">
            <a:xfrm>
              <a:off x="2928" y="2115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102" name="Rectangle 78"/>
            <p:cNvSpPr>
              <a:spLocks noChangeArrowheads="1"/>
            </p:cNvSpPr>
            <p:nvPr/>
          </p:nvSpPr>
          <p:spPr bwMode="auto">
            <a:xfrm>
              <a:off x="3034" y="2196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103" name="Rectangle 79"/>
            <p:cNvSpPr>
              <a:spLocks noChangeArrowheads="1"/>
            </p:cNvSpPr>
            <p:nvPr/>
          </p:nvSpPr>
          <p:spPr bwMode="auto">
            <a:xfrm>
              <a:off x="3034" y="2275"/>
              <a:ext cx="76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Symbol" pitchFamily="18" charset="2"/>
                </a:rPr>
                <a:t>·</a:t>
              </a:r>
              <a:endParaRPr lang="en-US"/>
            </a:p>
          </p:txBody>
        </p:sp>
        <p:sp>
          <p:nvSpPr>
            <p:cNvPr id="1104" name="Rectangle 80"/>
            <p:cNvSpPr>
              <a:spLocks noChangeArrowheads="1"/>
            </p:cNvSpPr>
            <p:nvPr/>
          </p:nvSpPr>
          <p:spPr bwMode="auto">
            <a:xfrm>
              <a:off x="3067" y="2283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05" name="Rectangle 81"/>
            <p:cNvSpPr>
              <a:spLocks noChangeArrowheads="1"/>
            </p:cNvSpPr>
            <p:nvPr/>
          </p:nvSpPr>
          <p:spPr bwMode="auto">
            <a:xfrm>
              <a:off x="3140" y="2283"/>
              <a:ext cx="81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When we do this, it allows </a:t>
              </a:r>
              <a:endParaRPr lang="en-US"/>
            </a:p>
          </p:txBody>
        </p:sp>
        <p:sp>
          <p:nvSpPr>
            <p:cNvPr id="1106" name="Rectangle 82"/>
            <p:cNvSpPr>
              <a:spLocks noChangeArrowheads="1"/>
            </p:cNvSpPr>
            <p:nvPr/>
          </p:nvSpPr>
          <p:spPr bwMode="auto">
            <a:xfrm>
              <a:off x="3913" y="2283"/>
              <a:ext cx="395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your service </a:t>
              </a:r>
              <a:endParaRPr lang="en-US"/>
            </a:p>
          </p:txBody>
        </p:sp>
        <p:sp>
          <p:nvSpPr>
            <p:cNvPr id="1107" name="Rectangle 83"/>
            <p:cNvSpPr>
              <a:spLocks noChangeArrowheads="1"/>
            </p:cNvSpPr>
            <p:nvPr/>
          </p:nvSpPr>
          <p:spPr bwMode="auto">
            <a:xfrm>
              <a:off x="4277" y="2283"/>
              <a:ext cx="10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to </a:t>
              </a:r>
              <a:endParaRPr lang="en-US"/>
            </a:p>
          </p:txBody>
        </p:sp>
        <p:sp>
          <p:nvSpPr>
            <p:cNvPr id="1108" name="Rectangle 84"/>
            <p:cNvSpPr>
              <a:spLocks noChangeArrowheads="1"/>
            </p:cNvSpPr>
            <p:nvPr/>
          </p:nvSpPr>
          <p:spPr bwMode="auto">
            <a:xfrm>
              <a:off x="4350" y="2283"/>
              <a:ext cx="114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be </a:t>
              </a:r>
              <a:endParaRPr lang="en-US"/>
            </a:p>
          </p:txBody>
        </p:sp>
        <p:sp>
          <p:nvSpPr>
            <p:cNvPr id="1109" name="Rectangle 85"/>
            <p:cNvSpPr>
              <a:spLocks noChangeArrowheads="1"/>
            </p:cNvSpPr>
            <p:nvPr/>
          </p:nvSpPr>
          <p:spPr bwMode="auto">
            <a:xfrm>
              <a:off x="4434" y="2283"/>
              <a:ext cx="30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reconnect</a:t>
              </a:r>
              <a:endParaRPr lang="en-US"/>
            </a:p>
          </p:txBody>
        </p:sp>
        <p:sp>
          <p:nvSpPr>
            <p:cNvPr id="1110" name="Rectangle 86"/>
            <p:cNvSpPr>
              <a:spLocks noChangeArrowheads="1"/>
            </p:cNvSpPr>
            <p:nvPr/>
          </p:nvSpPr>
          <p:spPr bwMode="auto">
            <a:xfrm>
              <a:off x="4709" y="2283"/>
              <a:ext cx="9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ed</a:t>
              </a:r>
              <a:endParaRPr lang="en-US"/>
            </a:p>
          </p:txBody>
        </p:sp>
        <p:sp>
          <p:nvSpPr>
            <p:cNvPr id="1111" name="Rectangle 87"/>
            <p:cNvSpPr>
              <a:spLocks noChangeArrowheads="1"/>
            </p:cNvSpPr>
            <p:nvPr/>
          </p:nvSpPr>
          <p:spPr bwMode="auto">
            <a:xfrm>
              <a:off x="4776" y="2283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112" name="Rectangle 88"/>
            <p:cNvSpPr>
              <a:spLocks noChangeArrowheads="1"/>
            </p:cNvSpPr>
            <p:nvPr/>
          </p:nvSpPr>
          <p:spPr bwMode="auto">
            <a:xfrm>
              <a:off x="4793" y="2283"/>
              <a:ext cx="404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for a deposit </a:t>
              </a:r>
              <a:endParaRPr lang="en-US"/>
            </a:p>
          </p:txBody>
        </p:sp>
        <p:sp>
          <p:nvSpPr>
            <p:cNvPr id="1113" name="Rectangle 89"/>
            <p:cNvSpPr>
              <a:spLocks noChangeArrowheads="1"/>
            </p:cNvSpPr>
            <p:nvPr/>
          </p:nvSpPr>
          <p:spPr bwMode="auto">
            <a:xfrm>
              <a:off x="5165" y="2283"/>
              <a:ext cx="133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and</a:t>
              </a:r>
              <a:endParaRPr lang="en-US"/>
            </a:p>
          </p:txBody>
        </p:sp>
        <p:sp>
          <p:nvSpPr>
            <p:cNvPr id="1114" name="Rectangle 90"/>
            <p:cNvSpPr>
              <a:spLocks noChangeArrowheads="1"/>
            </p:cNvSpPr>
            <p:nvPr/>
          </p:nvSpPr>
          <p:spPr bwMode="auto">
            <a:xfrm>
              <a:off x="5267" y="2283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115" name="Rectangle 91"/>
            <p:cNvSpPr>
              <a:spLocks noChangeArrowheads="1"/>
            </p:cNvSpPr>
            <p:nvPr/>
          </p:nvSpPr>
          <p:spPr bwMode="auto">
            <a:xfrm>
              <a:off x="5285" y="2283"/>
              <a:ext cx="7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a </a:t>
              </a:r>
              <a:endParaRPr lang="en-US"/>
            </a:p>
          </p:txBody>
        </p:sp>
        <p:sp>
          <p:nvSpPr>
            <p:cNvPr id="1116" name="Rectangle 92"/>
            <p:cNvSpPr>
              <a:spLocks noChangeArrowheads="1"/>
            </p:cNvSpPr>
            <p:nvPr/>
          </p:nvSpPr>
          <p:spPr bwMode="auto">
            <a:xfrm>
              <a:off x="3140" y="2363"/>
              <a:ext cx="51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reconnection fee </a:t>
              </a:r>
              <a:endParaRPr lang="en-US"/>
            </a:p>
          </p:txBody>
        </p:sp>
        <p:sp>
          <p:nvSpPr>
            <p:cNvPr id="1117" name="Rectangle 93"/>
            <p:cNvSpPr>
              <a:spLocks noChangeArrowheads="1"/>
            </p:cNvSpPr>
            <p:nvPr/>
          </p:nvSpPr>
          <p:spPr bwMode="auto">
            <a:xfrm>
              <a:off x="3628" y="2363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118" name="Rectangle 94"/>
            <p:cNvSpPr>
              <a:spLocks noChangeArrowheads="1"/>
            </p:cNvSpPr>
            <p:nvPr/>
          </p:nvSpPr>
          <p:spPr bwMode="auto">
            <a:xfrm>
              <a:off x="3034" y="2445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119" name="Rectangle 95"/>
            <p:cNvSpPr>
              <a:spLocks noChangeArrowheads="1"/>
            </p:cNvSpPr>
            <p:nvPr/>
          </p:nvSpPr>
          <p:spPr bwMode="auto">
            <a:xfrm>
              <a:off x="3034" y="2531"/>
              <a:ext cx="67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  <a:latin typeface="Symbol" pitchFamily="18" charset="2"/>
                </a:rPr>
                <a:t>·</a:t>
              </a:r>
              <a:endParaRPr lang="en-US"/>
            </a:p>
          </p:txBody>
        </p:sp>
        <p:sp>
          <p:nvSpPr>
            <p:cNvPr id="1120" name="Rectangle 96"/>
            <p:cNvSpPr>
              <a:spLocks noChangeArrowheads="1"/>
            </p:cNvSpPr>
            <p:nvPr/>
          </p:nvSpPr>
          <p:spPr bwMode="auto">
            <a:xfrm>
              <a:off x="3061" y="2537"/>
              <a:ext cx="4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21" name="Rectangle 97"/>
            <p:cNvSpPr>
              <a:spLocks noChangeArrowheads="1"/>
            </p:cNvSpPr>
            <p:nvPr/>
          </p:nvSpPr>
          <p:spPr bwMode="auto">
            <a:xfrm>
              <a:off x="3140" y="2526"/>
              <a:ext cx="221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If you choose to have your service reconnected by paying a new deposit and </a:t>
              </a:r>
              <a:endParaRPr lang="en-US"/>
            </a:p>
          </p:txBody>
        </p:sp>
        <p:sp>
          <p:nvSpPr>
            <p:cNvPr id="1122" name="Rectangle 98"/>
            <p:cNvSpPr>
              <a:spLocks noChangeArrowheads="1"/>
            </p:cNvSpPr>
            <p:nvPr/>
          </p:nvSpPr>
          <p:spPr bwMode="auto">
            <a:xfrm>
              <a:off x="3140" y="2607"/>
              <a:ext cx="3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reconnect f</a:t>
              </a:r>
              <a:endParaRPr lang="en-US"/>
            </a:p>
          </p:txBody>
        </p:sp>
        <p:sp>
          <p:nvSpPr>
            <p:cNvPr id="1123" name="Rectangle 99"/>
            <p:cNvSpPr>
              <a:spLocks noChangeArrowheads="1"/>
            </p:cNvSpPr>
            <p:nvPr/>
          </p:nvSpPr>
          <p:spPr bwMode="auto">
            <a:xfrm>
              <a:off x="3456" y="2607"/>
              <a:ext cx="37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ee then this </a:t>
              </a:r>
              <a:endParaRPr lang="en-US"/>
            </a:p>
          </p:txBody>
        </p:sp>
        <p:sp>
          <p:nvSpPr>
            <p:cNvPr id="1124" name="Rectangle 100"/>
            <p:cNvSpPr>
              <a:spLocks noChangeArrowheads="1"/>
            </p:cNvSpPr>
            <p:nvPr/>
          </p:nvSpPr>
          <p:spPr bwMode="auto">
            <a:xfrm>
              <a:off x="3796" y="2607"/>
              <a:ext cx="274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provides</a:t>
              </a:r>
              <a:endParaRPr lang="en-US"/>
            </a:p>
          </p:txBody>
        </p:sp>
        <p:sp>
          <p:nvSpPr>
            <p:cNvPr id="1125" name="Rectangle 101"/>
            <p:cNvSpPr>
              <a:spLocks noChangeArrowheads="1"/>
            </p:cNvSpPr>
            <p:nvPr/>
          </p:nvSpPr>
          <p:spPr bwMode="auto">
            <a:xfrm>
              <a:off x="4040" y="2607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126" name="Rectangle 102"/>
            <p:cNvSpPr>
              <a:spLocks noChangeArrowheads="1"/>
            </p:cNvSpPr>
            <p:nvPr/>
          </p:nvSpPr>
          <p:spPr bwMode="auto">
            <a:xfrm>
              <a:off x="4058" y="2607"/>
              <a:ext cx="153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PSE</a:t>
              </a:r>
              <a:endParaRPr lang="en-US"/>
            </a:p>
          </p:txBody>
        </p:sp>
        <p:sp>
          <p:nvSpPr>
            <p:cNvPr id="1127" name="Rectangle 103"/>
            <p:cNvSpPr>
              <a:spLocks noChangeArrowheads="1"/>
            </p:cNvSpPr>
            <p:nvPr/>
          </p:nvSpPr>
          <p:spPr bwMode="auto">
            <a:xfrm>
              <a:off x="4180" y="2607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128" name="Rectangle 104"/>
            <p:cNvSpPr>
              <a:spLocks noChangeArrowheads="1"/>
            </p:cNvSpPr>
            <p:nvPr/>
          </p:nvSpPr>
          <p:spPr bwMode="auto">
            <a:xfrm>
              <a:off x="4198" y="2607"/>
              <a:ext cx="133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the opportunity for us to offer you a payment </a:t>
              </a:r>
              <a:endParaRPr lang="en-US"/>
            </a:p>
          </p:txBody>
        </p:sp>
        <p:sp>
          <p:nvSpPr>
            <p:cNvPr id="1129" name="Rectangle 105"/>
            <p:cNvSpPr>
              <a:spLocks noChangeArrowheads="1"/>
            </p:cNvSpPr>
            <p:nvPr/>
          </p:nvSpPr>
          <p:spPr bwMode="auto">
            <a:xfrm>
              <a:off x="3140" y="2689"/>
              <a:ext cx="153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plan</a:t>
              </a:r>
              <a:endParaRPr lang="en-US"/>
            </a:p>
          </p:txBody>
        </p:sp>
        <p:sp>
          <p:nvSpPr>
            <p:cNvPr id="1130" name="Rectangle 106"/>
            <p:cNvSpPr>
              <a:spLocks noChangeArrowheads="1"/>
            </p:cNvSpPr>
            <p:nvPr/>
          </p:nvSpPr>
          <p:spPr bwMode="auto">
            <a:xfrm>
              <a:off x="3262" y="2689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131" name="Rectangle 107"/>
            <p:cNvSpPr>
              <a:spLocks noChangeArrowheads="1"/>
            </p:cNvSpPr>
            <p:nvPr/>
          </p:nvSpPr>
          <p:spPr bwMode="auto">
            <a:xfrm>
              <a:off x="3280" y="2689"/>
              <a:ext cx="59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on the prior charges</a:t>
              </a:r>
              <a:endParaRPr lang="en-US"/>
            </a:p>
          </p:txBody>
        </p:sp>
        <p:sp>
          <p:nvSpPr>
            <p:cNvPr id="1132" name="Rectangle 108"/>
            <p:cNvSpPr>
              <a:spLocks noChangeArrowheads="1"/>
            </p:cNvSpPr>
            <p:nvPr/>
          </p:nvSpPr>
          <p:spPr bwMode="auto">
            <a:xfrm>
              <a:off x="3843" y="2689"/>
              <a:ext cx="162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. The charges in the payment arrangement would be for </a:t>
              </a:r>
              <a:endParaRPr lang="en-US"/>
            </a:p>
          </p:txBody>
        </p:sp>
        <p:sp>
          <p:nvSpPr>
            <p:cNvPr id="1133" name="Rectangle 109"/>
            <p:cNvSpPr>
              <a:spLocks noChangeArrowheads="1"/>
            </p:cNvSpPr>
            <p:nvPr/>
          </p:nvSpPr>
          <p:spPr bwMode="auto">
            <a:xfrm>
              <a:off x="3140" y="2770"/>
              <a:ext cx="2264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usage of $XXX and is called prior obligation. What would you be able to pay </a:t>
              </a:r>
              <a:endParaRPr lang="en-US"/>
            </a:p>
          </p:txBody>
        </p:sp>
        <p:sp>
          <p:nvSpPr>
            <p:cNvPr id="1134" name="Rectangle 110"/>
            <p:cNvSpPr>
              <a:spLocks noChangeArrowheads="1"/>
            </p:cNvSpPr>
            <p:nvPr/>
          </p:nvSpPr>
          <p:spPr bwMode="auto">
            <a:xfrm>
              <a:off x="3140" y="2851"/>
              <a:ext cx="883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each month in addition to you</a:t>
              </a:r>
              <a:endParaRPr lang="en-US"/>
            </a:p>
          </p:txBody>
        </p:sp>
        <p:sp>
          <p:nvSpPr>
            <p:cNvPr id="1135" name="Rectangle 111"/>
            <p:cNvSpPr>
              <a:spLocks noChangeArrowheads="1"/>
            </p:cNvSpPr>
            <p:nvPr/>
          </p:nvSpPr>
          <p:spPr bwMode="auto">
            <a:xfrm>
              <a:off x="3986" y="2851"/>
              <a:ext cx="81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r current charges? ($XXX) </a:t>
              </a:r>
              <a:endParaRPr lang="en-US"/>
            </a:p>
          </p:txBody>
        </p:sp>
        <p:sp>
          <p:nvSpPr>
            <p:cNvPr id="1136" name="Rectangle 112"/>
            <p:cNvSpPr>
              <a:spLocks noChangeArrowheads="1"/>
            </p:cNvSpPr>
            <p:nvPr/>
          </p:nvSpPr>
          <p:spPr bwMode="auto">
            <a:xfrm>
              <a:off x="4764" y="2851"/>
              <a:ext cx="614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(Based on customer </a:t>
              </a:r>
              <a:endParaRPr lang="en-US"/>
            </a:p>
          </p:txBody>
        </p:sp>
        <p:sp>
          <p:nvSpPr>
            <p:cNvPr id="1137" name="Rectangle 113"/>
            <p:cNvSpPr>
              <a:spLocks noChangeArrowheads="1"/>
            </p:cNvSpPr>
            <p:nvPr/>
          </p:nvSpPr>
          <p:spPr bwMode="auto">
            <a:xfrm>
              <a:off x="3140" y="2933"/>
              <a:ext cx="118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response process payment arrangement.)</a:t>
              </a:r>
              <a:endParaRPr lang="en-US"/>
            </a:p>
          </p:txBody>
        </p:sp>
        <p:sp>
          <p:nvSpPr>
            <p:cNvPr id="1138" name="Rectangle 114"/>
            <p:cNvSpPr>
              <a:spLocks noChangeArrowheads="1"/>
            </p:cNvSpPr>
            <p:nvPr/>
          </p:nvSpPr>
          <p:spPr bwMode="auto">
            <a:xfrm>
              <a:off x="4291" y="2933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139" name="Rectangle 115"/>
            <p:cNvSpPr>
              <a:spLocks noChangeArrowheads="1"/>
            </p:cNvSpPr>
            <p:nvPr/>
          </p:nvSpPr>
          <p:spPr bwMode="auto">
            <a:xfrm>
              <a:off x="3034" y="3014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140" name="Rectangle 116"/>
            <p:cNvSpPr>
              <a:spLocks noChangeArrowheads="1"/>
            </p:cNvSpPr>
            <p:nvPr/>
          </p:nvSpPr>
          <p:spPr bwMode="auto">
            <a:xfrm>
              <a:off x="3034" y="3100"/>
              <a:ext cx="67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  <a:latin typeface="Symbol" pitchFamily="18" charset="2"/>
                </a:rPr>
                <a:t>·</a:t>
              </a:r>
              <a:endParaRPr lang="en-US"/>
            </a:p>
          </p:txBody>
        </p:sp>
        <p:sp>
          <p:nvSpPr>
            <p:cNvPr id="1141" name="Rectangle 117"/>
            <p:cNvSpPr>
              <a:spLocks noChangeArrowheads="1"/>
            </p:cNvSpPr>
            <p:nvPr/>
          </p:nvSpPr>
          <p:spPr bwMode="auto">
            <a:xfrm>
              <a:off x="3061" y="3106"/>
              <a:ext cx="4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42" name="Rectangle 118"/>
            <p:cNvSpPr>
              <a:spLocks noChangeArrowheads="1"/>
            </p:cNvSpPr>
            <p:nvPr/>
          </p:nvSpPr>
          <p:spPr bwMode="auto">
            <a:xfrm>
              <a:off x="3140" y="3095"/>
              <a:ext cx="30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Okay, the</a:t>
              </a:r>
              <a:endParaRPr lang="en-US"/>
            </a:p>
          </p:txBody>
        </p:sp>
        <p:sp>
          <p:nvSpPr>
            <p:cNvPr id="1143" name="Rectangle 119"/>
            <p:cNvSpPr>
              <a:spLocks noChangeArrowheads="1"/>
            </p:cNvSpPr>
            <p:nvPr/>
          </p:nvSpPr>
          <p:spPr bwMode="auto">
            <a:xfrm>
              <a:off x="3415" y="3095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144" name="Rectangle 120"/>
            <p:cNvSpPr>
              <a:spLocks noChangeArrowheads="1"/>
            </p:cNvSpPr>
            <p:nvPr/>
          </p:nvSpPr>
          <p:spPr bwMode="auto">
            <a:xfrm>
              <a:off x="3432" y="3095"/>
              <a:ext cx="2065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prior obligation arrangement is $XX/month spread out over the next X </a:t>
              </a:r>
              <a:endParaRPr lang="en-US"/>
            </a:p>
          </p:txBody>
        </p:sp>
        <p:sp>
          <p:nvSpPr>
            <p:cNvPr id="1145" name="Rectangle 121"/>
            <p:cNvSpPr>
              <a:spLocks noChangeArrowheads="1"/>
            </p:cNvSpPr>
            <p:nvPr/>
          </p:nvSpPr>
          <p:spPr bwMode="auto">
            <a:xfrm>
              <a:off x="3140" y="3177"/>
              <a:ext cx="233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months starting with your next bill. Is this ok? (Yes) I’ve noted the arrangement </a:t>
              </a:r>
              <a:endParaRPr lang="en-US"/>
            </a:p>
          </p:txBody>
        </p:sp>
        <p:sp>
          <p:nvSpPr>
            <p:cNvPr id="1146" name="Rectangle 122"/>
            <p:cNvSpPr>
              <a:spLocks noChangeArrowheads="1"/>
            </p:cNvSpPr>
            <p:nvPr/>
          </p:nvSpPr>
          <p:spPr bwMode="auto">
            <a:xfrm>
              <a:off x="3140" y="3258"/>
              <a:ext cx="32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on your ac</a:t>
              </a:r>
              <a:endParaRPr lang="en-US"/>
            </a:p>
          </p:txBody>
        </p:sp>
        <p:sp>
          <p:nvSpPr>
            <p:cNvPr id="1147" name="Rectangle 123"/>
            <p:cNvSpPr>
              <a:spLocks noChangeArrowheads="1"/>
            </p:cNvSpPr>
            <p:nvPr/>
          </p:nvSpPr>
          <p:spPr bwMode="auto">
            <a:xfrm>
              <a:off x="3438" y="3258"/>
              <a:ext cx="192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count and you will see this arrangement on your next statement in </a:t>
              </a:r>
              <a:endParaRPr lang="en-US"/>
            </a:p>
          </p:txBody>
        </p:sp>
        <p:sp>
          <p:nvSpPr>
            <p:cNvPr id="1148" name="Rectangle 124"/>
            <p:cNvSpPr>
              <a:spLocks noChangeArrowheads="1"/>
            </p:cNvSpPr>
            <p:nvPr/>
          </p:nvSpPr>
          <p:spPr bwMode="auto">
            <a:xfrm>
              <a:off x="3140" y="3339"/>
              <a:ext cx="91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addition to the current charges.</a:t>
              </a:r>
              <a:endParaRPr lang="en-US"/>
            </a:p>
          </p:txBody>
        </p:sp>
        <p:sp>
          <p:nvSpPr>
            <p:cNvPr id="1149" name="Rectangle 125"/>
            <p:cNvSpPr>
              <a:spLocks noChangeArrowheads="1"/>
            </p:cNvSpPr>
            <p:nvPr/>
          </p:nvSpPr>
          <p:spPr bwMode="auto">
            <a:xfrm>
              <a:off x="4018" y="3339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150" name="Rectangle 126"/>
            <p:cNvSpPr>
              <a:spLocks noChangeArrowheads="1"/>
            </p:cNvSpPr>
            <p:nvPr/>
          </p:nvSpPr>
          <p:spPr bwMode="auto">
            <a:xfrm>
              <a:off x="2928" y="3421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151" name="Rectangle 127"/>
            <p:cNvSpPr>
              <a:spLocks noChangeArrowheads="1"/>
            </p:cNvSpPr>
            <p:nvPr/>
          </p:nvSpPr>
          <p:spPr bwMode="auto">
            <a:xfrm>
              <a:off x="3034" y="3507"/>
              <a:ext cx="67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  <a:latin typeface="Symbol" pitchFamily="18" charset="2"/>
                </a:rPr>
                <a:t>·</a:t>
              </a:r>
              <a:endParaRPr lang="en-US"/>
            </a:p>
          </p:txBody>
        </p:sp>
        <p:sp>
          <p:nvSpPr>
            <p:cNvPr id="1152" name="Rectangle 128"/>
            <p:cNvSpPr>
              <a:spLocks noChangeArrowheads="1"/>
            </p:cNvSpPr>
            <p:nvPr/>
          </p:nvSpPr>
          <p:spPr bwMode="auto">
            <a:xfrm>
              <a:off x="3061" y="3513"/>
              <a:ext cx="4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53" name="Rectangle 129"/>
            <p:cNvSpPr>
              <a:spLocks noChangeArrowheads="1"/>
            </p:cNvSpPr>
            <p:nvPr/>
          </p:nvSpPr>
          <p:spPr bwMode="auto">
            <a:xfrm>
              <a:off x="3140" y="3502"/>
              <a:ext cx="5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I</a:t>
              </a:r>
              <a:endParaRPr lang="en-US"/>
            </a:p>
          </p:txBody>
        </p:sp>
        <p:sp>
          <p:nvSpPr>
            <p:cNvPr id="1154" name="Rectangle 130"/>
            <p:cNvSpPr>
              <a:spLocks noChangeArrowheads="1"/>
            </p:cNvSpPr>
            <p:nvPr/>
          </p:nvSpPr>
          <p:spPr bwMode="auto">
            <a:xfrm>
              <a:off x="3163" y="3502"/>
              <a:ext cx="7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f </a:t>
              </a:r>
              <a:endParaRPr lang="en-US"/>
            </a:p>
          </p:txBody>
        </p:sp>
        <p:sp>
          <p:nvSpPr>
            <p:cNvPr id="1155" name="Rectangle 131"/>
            <p:cNvSpPr>
              <a:spLocks noChangeArrowheads="1"/>
            </p:cNvSpPr>
            <p:nvPr/>
          </p:nvSpPr>
          <p:spPr bwMode="auto">
            <a:xfrm>
              <a:off x="3206" y="3502"/>
              <a:ext cx="44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you are unable</a:t>
              </a:r>
              <a:endParaRPr lang="en-US"/>
            </a:p>
          </p:txBody>
        </p:sp>
        <p:sp>
          <p:nvSpPr>
            <p:cNvPr id="1156" name="Rectangle 132"/>
            <p:cNvSpPr>
              <a:spLocks noChangeArrowheads="1"/>
            </p:cNvSpPr>
            <p:nvPr/>
          </p:nvSpPr>
          <p:spPr bwMode="auto">
            <a:xfrm>
              <a:off x="3620" y="3502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157" name="Rectangle 133"/>
            <p:cNvSpPr>
              <a:spLocks noChangeArrowheads="1"/>
            </p:cNvSpPr>
            <p:nvPr/>
          </p:nvSpPr>
          <p:spPr bwMode="auto">
            <a:xfrm>
              <a:off x="3639" y="3502"/>
              <a:ext cx="53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(</a:t>
              </a:r>
              <a:endParaRPr lang="en-US"/>
            </a:p>
          </p:txBody>
        </p:sp>
        <p:sp>
          <p:nvSpPr>
            <p:cNvPr id="1158" name="Rectangle 134"/>
            <p:cNvSpPr>
              <a:spLocks noChangeArrowheads="1"/>
            </p:cNvSpPr>
            <p:nvPr/>
          </p:nvSpPr>
          <p:spPr bwMode="auto">
            <a:xfrm>
              <a:off x="3662" y="3502"/>
              <a:ext cx="40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isn’t possible</a:t>
              </a:r>
              <a:endParaRPr lang="en-US"/>
            </a:p>
          </p:txBody>
        </p:sp>
        <p:sp>
          <p:nvSpPr>
            <p:cNvPr id="1159" name="Rectangle 135"/>
            <p:cNvSpPr>
              <a:spLocks noChangeArrowheads="1"/>
            </p:cNvSpPr>
            <p:nvPr/>
          </p:nvSpPr>
          <p:spPr bwMode="auto">
            <a:xfrm>
              <a:off x="4038" y="3502"/>
              <a:ext cx="53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)</a:t>
              </a:r>
              <a:endParaRPr lang="en-US"/>
            </a:p>
          </p:txBody>
        </p:sp>
        <p:sp>
          <p:nvSpPr>
            <p:cNvPr id="1160" name="Rectangle 136"/>
            <p:cNvSpPr>
              <a:spLocks noChangeArrowheads="1"/>
            </p:cNvSpPr>
            <p:nvPr/>
          </p:nvSpPr>
          <p:spPr bwMode="auto">
            <a:xfrm>
              <a:off x="4061" y="3502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161" name="Rectangle 137"/>
            <p:cNvSpPr>
              <a:spLocks noChangeArrowheads="1"/>
            </p:cNvSpPr>
            <p:nvPr/>
          </p:nvSpPr>
          <p:spPr bwMode="auto">
            <a:xfrm>
              <a:off x="4079" y="3502"/>
              <a:ext cx="102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to pay these arrangements on time,</a:t>
              </a:r>
              <a:endParaRPr lang="en-US"/>
            </a:p>
          </p:txBody>
        </p:sp>
        <p:sp>
          <p:nvSpPr>
            <p:cNvPr id="1162" name="Rectangle 138"/>
            <p:cNvSpPr>
              <a:spLocks noChangeArrowheads="1"/>
            </p:cNvSpPr>
            <p:nvPr/>
          </p:nvSpPr>
          <p:spPr bwMode="auto">
            <a:xfrm>
              <a:off x="5065" y="3502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163" name="Rectangle 139"/>
            <p:cNvSpPr>
              <a:spLocks noChangeArrowheads="1"/>
            </p:cNvSpPr>
            <p:nvPr/>
          </p:nvSpPr>
          <p:spPr bwMode="auto">
            <a:xfrm>
              <a:off x="5083" y="3502"/>
              <a:ext cx="38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PSE cannot </a:t>
              </a:r>
              <a:endParaRPr lang="en-US"/>
            </a:p>
          </p:txBody>
        </p:sp>
        <p:sp>
          <p:nvSpPr>
            <p:cNvPr id="1164" name="Rectangle 140"/>
            <p:cNvSpPr>
              <a:spLocks noChangeArrowheads="1"/>
            </p:cNvSpPr>
            <p:nvPr/>
          </p:nvSpPr>
          <p:spPr bwMode="auto">
            <a:xfrm>
              <a:off x="3140" y="3583"/>
              <a:ext cx="353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disconnect </a:t>
              </a:r>
              <a:endParaRPr lang="en-US"/>
            </a:p>
          </p:txBody>
        </p:sp>
        <p:sp>
          <p:nvSpPr>
            <p:cNvPr id="1165" name="Rectangle 141"/>
            <p:cNvSpPr>
              <a:spLocks noChangeArrowheads="1"/>
            </p:cNvSpPr>
            <p:nvPr/>
          </p:nvSpPr>
          <p:spPr bwMode="auto">
            <a:xfrm>
              <a:off x="3460" y="3583"/>
              <a:ext cx="353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the service </a:t>
              </a:r>
              <a:endParaRPr lang="en-US"/>
            </a:p>
          </p:txBody>
        </p:sp>
        <p:sp>
          <p:nvSpPr>
            <p:cNvPr id="1166" name="Rectangle 142"/>
            <p:cNvSpPr>
              <a:spLocks noChangeArrowheads="1"/>
            </p:cNvSpPr>
            <p:nvPr/>
          </p:nvSpPr>
          <p:spPr bwMode="auto">
            <a:xfrm>
              <a:off x="3782" y="3583"/>
              <a:ext cx="51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for those charges</a:t>
              </a:r>
              <a:endParaRPr lang="en-US"/>
            </a:p>
          </p:txBody>
        </p:sp>
        <p:sp>
          <p:nvSpPr>
            <p:cNvPr id="1167" name="Rectangle 143"/>
            <p:cNvSpPr>
              <a:spLocks noChangeArrowheads="1"/>
            </p:cNvSpPr>
            <p:nvPr/>
          </p:nvSpPr>
          <p:spPr bwMode="auto">
            <a:xfrm>
              <a:off x="4265" y="3583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168" name="Rectangle 144"/>
            <p:cNvSpPr>
              <a:spLocks noChangeArrowheads="1"/>
            </p:cNvSpPr>
            <p:nvPr/>
          </p:nvSpPr>
          <p:spPr bwMode="auto">
            <a:xfrm>
              <a:off x="4283" y="3583"/>
              <a:ext cx="42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of $XXX.XX</a:t>
              </a:r>
              <a:endParaRPr lang="en-US"/>
            </a:p>
          </p:txBody>
        </p:sp>
        <p:sp>
          <p:nvSpPr>
            <p:cNvPr id="1169" name="Rectangle 145"/>
            <p:cNvSpPr>
              <a:spLocks noChangeArrowheads="1"/>
            </p:cNvSpPr>
            <p:nvPr/>
          </p:nvSpPr>
          <p:spPr bwMode="auto">
            <a:xfrm>
              <a:off x="4668" y="3583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170" name="Rectangle 146"/>
            <p:cNvSpPr>
              <a:spLocks noChangeArrowheads="1"/>
            </p:cNvSpPr>
            <p:nvPr/>
          </p:nvSpPr>
          <p:spPr bwMode="auto">
            <a:xfrm>
              <a:off x="4686" y="3583"/>
              <a:ext cx="368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included in </a:t>
              </a:r>
              <a:endParaRPr lang="en-US"/>
            </a:p>
          </p:txBody>
        </p:sp>
        <p:sp>
          <p:nvSpPr>
            <p:cNvPr id="1171" name="Rectangle 147"/>
            <p:cNvSpPr>
              <a:spLocks noChangeArrowheads="1"/>
            </p:cNvSpPr>
            <p:nvPr/>
          </p:nvSpPr>
          <p:spPr bwMode="auto">
            <a:xfrm>
              <a:off x="5020" y="3583"/>
              <a:ext cx="29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the prior </a:t>
              </a:r>
              <a:endParaRPr lang="en-US"/>
            </a:p>
          </p:txBody>
        </p:sp>
        <p:sp>
          <p:nvSpPr>
            <p:cNvPr id="1172" name="Rectangle 148"/>
            <p:cNvSpPr>
              <a:spLocks noChangeArrowheads="1"/>
            </p:cNvSpPr>
            <p:nvPr/>
          </p:nvSpPr>
          <p:spPr bwMode="auto">
            <a:xfrm>
              <a:off x="3140" y="3665"/>
              <a:ext cx="64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o</a:t>
              </a:r>
              <a:endParaRPr lang="en-US"/>
            </a:p>
          </p:txBody>
        </p:sp>
        <p:sp>
          <p:nvSpPr>
            <p:cNvPr id="1173" name="Rectangle 149"/>
            <p:cNvSpPr>
              <a:spLocks noChangeArrowheads="1"/>
            </p:cNvSpPr>
            <p:nvPr/>
          </p:nvSpPr>
          <p:spPr bwMode="auto">
            <a:xfrm>
              <a:off x="3176" y="3665"/>
              <a:ext cx="283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bligation</a:t>
              </a:r>
              <a:endParaRPr lang="en-US"/>
            </a:p>
          </p:txBody>
        </p:sp>
        <p:sp>
          <p:nvSpPr>
            <p:cNvPr id="1174" name="Rectangle 150"/>
            <p:cNvSpPr>
              <a:spLocks noChangeArrowheads="1"/>
            </p:cNvSpPr>
            <p:nvPr/>
          </p:nvSpPr>
          <p:spPr bwMode="auto">
            <a:xfrm>
              <a:off x="3427" y="3665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175" name="Rectangle 151"/>
            <p:cNvSpPr>
              <a:spLocks noChangeArrowheads="1"/>
            </p:cNvSpPr>
            <p:nvPr/>
          </p:nvSpPr>
          <p:spPr bwMode="auto">
            <a:xfrm>
              <a:off x="3444" y="3665"/>
              <a:ext cx="42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arrangement. </a:t>
              </a:r>
              <a:endParaRPr lang="en-US"/>
            </a:p>
          </p:txBody>
        </p:sp>
        <p:sp>
          <p:nvSpPr>
            <p:cNvPr id="1176" name="Rectangle 152"/>
            <p:cNvSpPr>
              <a:spLocks noChangeArrowheads="1"/>
            </p:cNvSpPr>
            <p:nvPr/>
          </p:nvSpPr>
          <p:spPr bwMode="auto">
            <a:xfrm>
              <a:off x="3833" y="3665"/>
              <a:ext cx="30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However,</a:t>
              </a:r>
              <a:endParaRPr lang="en-US"/>
            </a:p>
          </p:txBody>
        </p:sp>
        <p:sp>
          <p:nvSpPr>
            <p:cNvPr id="1177" name="Rectangle 153"/>
            <p:cNvSpPr>
              <a:spLocks noChangeArrowheads="1"/>
            </p:cNvSpPr>
            <p:nvPr/>
          </p:nvSpPr>
          <p:spPr bwMode="auto">
            <a:xfrm>
              <a:off x="4110" y="3665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178" name="Rectangle 154"/>
            <p:cNvSpPr>
              <a:spLocks noChangeArrowheads="1"/>
            </p:cNvSpPr>
            <p:nvPr/>
          </p:nvSpPr>
          <p:spPr bwMode="auto">
            <a:xfrm>
              <a:off x="4128" y="3665"/>
              <a:ext cx="125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PSE will send the prior obligation balance </a:t>
              </a:r>
              <a:endParaRPr lang="en-US"/>
            </a:p>
          </p:txBody>
        </p:sp>
        <p:sp>
          <p:nvSpPr>
            <p:cNvPr id="1179" name="Rectangle 155"/>
            <p:cNvSpPr>
              <a:spLocks noChangeArrowheads="1"/>
            </p:cNvSpPr>
            <p:nvPr/>
          </p:nvSpPr>
          <p:spPr bwMode="auto">
            <a:xfrm>
              <a:off x="3140" y="3746"/>
              <a:ext cx="1305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owing directly to a collection agency, so it is</a:t>
              </a:r>
              <a:endParaRPr lang="en-US"/>
            </a:p>
          </p:txBody>
        </p:sp>
        <p:sp>
          <p:nvSpPr>
            <p:cNvPr id="1180" name="Rectangle 156"/>
            <p:cNvSpPr>
              <a:spLocks noChangeArrowheads="1"/>
            </p:cNvSpPr>
            <p:nvPr/>
          </p:nvSpPr>
          <p:spPr bwMode="auto">
            <a:xfrm>
              <a:off x="4407" y="3746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181" name="Rectangle 157"/>
            <p:cNvSpPr>
              <a:spLocks noChangeArrowheads="1"/>
            </p:cNvSpPr>
            <p:nvPr/>
          </p:nvSpPr>
          <p:spPr bwMode="auto">
            <a:xfrm>
              <a:off x="4425" y="3746"/>
              <a:ext cx="153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very</a:t>
              </a:r>
              <a:endParaRPr lang="en-US"/>
            </a:p>
          </p:txBody>
        </p:sp>
        <p:sp>
          <p:nvSpPr>
            <p:cNvPr id="1182" name="Rectangle 158"/>
            <p:cNvSpPr>
              <a:spLocks noChangeArrowheads="1"/>
            </p:cNvSpPr>
            <p:nvPr/>
          </p:nvSpPr>
          <p:spPr bwMode="auto">
            <a:xfrm>
              <a:off x="4550" y="3746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183" name="Rectangle 159"/>
            <p:cNvSpPr>
              <a:spLocks noChangeArrowheads="1"/>
            </p:cNvSpPr>
            <p:nvPr/>
          </p:nvSpPr>
          <p:spPr bwMode="auto">
            <a:xfrm>
              <a:off x="4568" y="3746"/>
              <a:ext cx="672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important to keep this </a:t>
              </a:r>
              <a:endParaRPr lang="en-US"/>
            </a:p>
          </p:txBody>
        </p:sp>
        <p:sp>
          <p:nvSpPr>
            <p:cNvPr id="1184" name="Rectangle 160"/>
            <p:cNvSpPr>
              <a:spLocks noChangeArrowheads="1"/>
            </p:cNvSpPr>
            <p:nvPr/>
          </p:nvSpPr>
          <p:spPr bwMode="auto">
            <a:xfrm>
              <a:off x="3140" y="3827"/>
              <a:ext cx="42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arrangement. </a:t>
              </a:r>
              <a:endParaRPr lang="en-US"/>
            </a:p>
          </p:txBody>
        </p:sp>
        <p:sp>
          <p:nvSpPr>
            <p:cNvPr id="1185" name="Rectangle 161"/>
            <p:cNvSpPr>
              <a:spLocks noChangeArrowheads="1"/>
            </p:cNvSpPr>
            <p:nvPr/>
          </p:nvSpPr>
          <p:spPr bwMode="auto">
            <a:xfrm>
              <a:off x="3529" y="3827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186" name="Rectangle 162"/>
            <p:cNvSpPr>
              <a:spLocks noChangeArrowheads="1"/>
            </p:cNvSpPr>
            <p:nvPr/>
          </p:nvSpPr>
          <p:spPr bwMode="auto">
            <a:xfrm>
              <a:off x="3034" y="3908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187" name="Rectangle 163"/>
            <p:cNvSpPr>
              <a:spLocks noChangeArrowheads="1"/>
            </p:cNvSpPr>
            <p:nvPr/>
          </p:nvSpPr>
          <p:spPr bwMode="auto">
            <a:xfrm>
              <a:off x="3034" y="3995"/>
              <a:ext cx="67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  <a:latin typeface="Symbol" pitchFamily="18" charset="2"/>
                </a:rPr>
                <a:t>·</a:t>
              </a:r>
              <a:endParaRPr lang="en-US"/>
            </a:p>
          </p:txBody>
        </p:sp>
        <p:sp>
          <p:nvSpPr>
            <p:cNvPr id="1188" name="Rectangle 164"/>
            <p:cNvSpPr>
              <a:spLocks noChangeArrowheads="1"/>
            </p:cNvSpPr>
            <p:nvPr/>
          </p:nvSpPr>
          <p:spPr bwMode="auto">
            <a:xfrm>
              <a:off x="3061" y="4001"/>
              <a:ext cx="4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1189" name="Rectangle 165"/>
            <p:cNvSpPr>
              <a:spLocks noChangeArrowheads="1"/>
            </p:cNvSpPr>
            <p:nvPr/>
          </p:nvSpPr>
          <p:spPr bwMode="auto">
            <a:xfrm>
              <a:off x="3140" y="3990"/>
              <a:ext cx="229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Please </a:t>
              </a:r>
              <a:endParaRPr lang="en-US"/>
            </a:p>
          </p:txBody>
        </p:sp>
        <p:sp>
          <p:nvSpPr>
            <p:cNvPr id="1190" name="Rectangle 166"/>
            <p:cNvSpPr>
              <a:spLocks noChangeArrowheads="1"/>
            </p:cNvSpPr>
            <p:nvPr/>
          </p:nvSpPr>
          <p:spPr bwMode="auto">
            <a:xfrm>
              <a:off x="3338" y="3990"/>
              <a:ext cx="85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ensure to continue to pay the</a:t>
              </a:r>
              <a:endParaRPr lang="en-US"/>
            </a:p>
          </p:txBody>
        </p:sp>
        <p:sp>
          <p:nvSpPr>
            <p:cNvPr id="1191" name="Rectangle 167"/>
            <p:cNvSpPr>
              <a:spLocks noChangeArrowheads="1"/>
            </p:cNvSpPr>
            <p:nvPr/>
          </p:nvSpPr>
          <p:spPr bwMode="auto">
            <a:xfrm>
              <a:off x="4153" y="3990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192" name="Rectangle 168"/>
            <p:cNvSpPr>
              <a:spLocks noChangeArrowheads="1"/>
            </p:cNvSpPr>
            <p:nvPr/>
          </p:nvSpPr>
          <p:spPr bwMode="auto">
            <a:xfrm>
              <a:off x="4171" y="3990"/>
              <a:ext cx="785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current charges to avoid a </a:t>
              </a:r>
              <a:endParaRPr lang="en-US"/>
            </a:p>
          </p:txBody>
        </p:sp>
        <p:sp>
          <p:nvSpPr>
            <p:cNvPr id="1193" name="Rectangle 169"/>
            <p:cNvSpPr>
              <a:spLocks noChangeArrowheads="1"/>
            </p:cNvSpPr>
            <p:nvPr/>
          </p:nvSpPr>
          <p:spPr bwMode="auto">
            <a:xfrm>
              <a:off x="4920" y="3990"/>
              <a:ext cx="281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possible </a:t>
              </a:r>
              <a:endParaRPr lang="en-US"/>
            </a:p>
          </p:txBody>
        </p:sp>
        <p:sp>
          <p:nvSpPr>
            <p:cNvPr id="1194" name="Rectangle 170"/>
            <p:cNvSpPr>
              <a:spLocks noChangeArrowheads="1"/>
            </p:cNvSpPr>
            <p:nvPr/>
          </p:nvSpPr>
          <p:spPr bwMode="auto">
            <a:xfrm>
              <a:off x="3140" y="4071"/>
              <a:ext cx="335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disconnect</a:t>
              </a:r>
              <a:endParaRPr lang="en-US"/>
            </a:p>
          </p:txBody>
        </p:sp>
        <p:sp>
          <p:nvSpPr>
            <p:cNvPr id="1195" name="Rectangle 171"/>
            <p:cNvSpPr>
              <a:spLocks noChangeArrowheads="1"/>
            </p:cNvSpPr>
            <p:nvPr/>
          </p:nvSpPr>
          <p:spPr bwMode="auto">
            <a:xfrm>
              <a:off x="3442" y="4071"/>
              <a:ext cx="215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ion of </a:t>
              </a:r>
              <a:endParaRPr lang="en-US"/>
            </a:p>
          </p:txBody>
        </p:sp>
        <p:sp>
          <p:nvSpPr>
            <p:cNvPr id="1196" name="Rectangle 172"/>
            <p:cNvSpPr>
              <a:spLocks noChangeArrowheads="1"/>
            </p:cNvSpPr>
            <p:nvPr/>
          </p:nvSpPr>
          <p:spPr bwMode="auto">
            <a:xfrm>
              <a:off x="3627" y="4071"/>
              <a:ext cx="230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service</a:t>
              </a:r>
              <a:endParaRPr lang="en-US"/>
            </a:p>
          </p:txBody>
        </p:sp>
        <p:sp>
          <p:nvSpPr>
            <p:cNvPr id="1197" name="Rectangle 173"/>
            <p:cNvSpPr>
              <a:spLocks noChangeArrowheads="1"/>
            </p:cNvSpPr>
            <p:nvPr/>
          </p:nvSpPr>
          <p:spPr bwMode="auto">
            <a:xfrm>
              <a:off x="3827" y="4071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198" name="Rectangle 174"/>
            <p:cNvSpPr>
              <a:spLocks noChangeArrowheads="1"/>
            </p:cNvSpPr>
            <p:nvPr/>
          </p:nvSpPr>
          <p:spPr bwMode="auto">
            <a:xfrm>
              <a:off x="3845" y="4071"/>
              <a:ext cx="415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in the future. </a:t>
              </a:r>
              <a:endParaRPr lang="en-US"/>
            </a:p>
          </p:txBody>
        </p:sp>
        <p:sp>
          <p:nvSpPr>
            <p:cNvPr id="1199" name="Rectangle 175"/>
            <p:cNvSpPr>
              <a:spLocks noChangeArrowheads="1"/>
            </p:cNvSpPr>
            <p:nvPr/>
          </p:nvSpPr>
          <p:spPr bwMode="auto">
            <a:xfrm>
              <a:off x="4227" y="4071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1200" name="Rectangle 176"/>
            <p:cNvSpPr>
              <a:spLocks noChangeArrowheads="1"/>
            </p:cNvSpPr>
            <p:nvPr/>
          </p:nvSpPr>
          <p:spPr bwMode="auto">
            <a:xfrm>
              <a:off x="2928" y="4152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Prior Obligation Calculation Scenario</a:t>
            </a:r>
          </a:p>
        </p:txBody>
      </p:sp>
      <p:sp>
        <p:nvSpPr>
          <p:cNvPr id="10243" name="TextBox 4"/>
          <p:cNvSpPr txBox="1">
            <a:spLocks noChangeArrowheads="1"/>
          </p:cNvSpPr>
          <p:nvPr/>
        </p:nvSpPr>
        <p:spPr bwMode="auto">
          <a:xfrm>
            <a:off x="8610600" y="63246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610576F-692B-456C-A727-7DB79BBAE01E}" type="slidenum">
              <a:rPr lang="en-US"/>
              <a:pPr eaLnBrk="1" hangingPunct="1"/>
              <a:t>6</a:t>
            </a:fld>
            <a:endParaRPr lang="en-US"/>
          </a:p>
        </p:txBody>
      </p:sp>
      <p:pic>
        <p:nvPicPr>
          <p:cNvPr id="10244" name="Content Placeholder 5" descr="Prior Obligation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1371600"/>
            <a:ext cx="8229600" cy="434657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Steps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smtClean="0"/>
              <a:t>Continue work with agencies on pledge process improvement.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>
              <a:buFont typeface="Wingdings" pitchFamily="2" charset="2"/>
              <a:buChar char="ü"/>
            </a:pPr>
            <a:r>
              <a:rPr lang="en-US" smtClean="0"/>
              <a:t>Perform Quality Assurance against new process and continue to refine.</a:t>
            </a:r>
          </a:p>
          <a:p>
            <a:pPr>
              <a:buFont typeface="Wingdings" pitchFamily="2" charset="2"/>
              <a:buChar char="ü"/>
            </a:pPr>
            <a:endParaRPr lang="en-US" smtClean="0"/>
          </a:p>
          <a:p>
            <a:pPr>
              <a:buFont typeface="Wingdings" pitchFamily="2" charset="2"/>
              <a:buChar char="ü"/>
            </a:pPr>
            <a:r>
              <a:rPr lang="en-US" smtClean="0"/>
              <a:t>Continue to monitor and mitigate all complaint scenarios.</a:t>
            </a:r>
          </a:p>
          <a:p>
            <a:pPr>
              <a:buFont typeface="Wingdings" pitchFamily="2" charset="2"/>
              <a:buChar char="ü"/>
            </a:pPr>
            <a:endParaRPr lang="en-US" smtClean="0"/>
          </a:p>
          <a:p>
            <a:pPr>
              <a:buFont typeface="Wingdings" pitchFamily="2" charset="2"/>
              <a:buChar char="ü"/>
            </a:pPr>
            <a:r>
              <a:rPr lang="en-US" smtClean="0"/>
              <a:t>Maintain training curriculum for Pledges and Prior Obligation.</a:t>
            </a:r>
          </a:p>
          <a:p>
            <a:pPr>
              <a:buFont typeface="Wingdings" pitchFamily="2" charset="2"/>
              <a:buChar char="ü"/>
            </a:pPr>
            <a:endParaRPr lang="en-US" smtClean="0"/>
          </a:p>
          <a:p>
            <a:pPr>
              <a:buFont typeface="Wingdings" pitchFamily="2" charset="2"/>
              <a:buChar char="ü"/>
            </a:pPr>
            <a:r>
              <a:rPr lang="en-US" smtClean="0"/>
              <a:t>Provide quarterly report beginning April 2011.</a:t>
            </a:r>
          </a:p>
        </p:txBody>
      </p:sp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8610600" y="63246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D5EA2D-404A-45E6-9A07-87BE855F56E0}" type="slidenum">
              <a:rPr lang="en-US"/>
              <a:pPr eaLnBrk="1" hangingPunct="1"/>
              <a:t>7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</Prefix>
    <DocumentSetType xmlns="dc463f71-b30c-4ab2-9473-d307f9d35888">Motion</DocumentSetType>
    <IsConfidential xmlns="dc463f71-b30c-4ab2-9473-d307f9d35888">false</IsConfidential>
    <AgendaOrder xmlns="dc463f71-b30c-4ab2-9473-d307f9d35888">false</AgendaOrder>
    <CaseType xmlns="dc463f71-b30c-4ab2-9473-d307f9d35888">Assessment (penalty)</CaseType>
    <IndustryCode xmlns="dc463f71-b30c-4ab2-9473-d307f9d35888">501</IndustryCode>
    <CaseStatus xmlns="dc463f71-b30c-4ab2-9473-d307f9d35888">Closed</CaseStatus>
    <OpenedDate xmlns="dc463f71-b30c-4ab2-9473-d307f9d35888">2010-02-01T08:00:00+00:00</OpenedDate>
    <Date1 xmlns="dc463f71-b30c-4ab2-9473-d307f9d35888">2010-12-16T08:00:00+00:00</Date1>
    <IsDocumentOrder xmlns="dc463f71-b30c-4ab2-9473-d307f9d35888" xsi:nil="true"/>
    <IsHighlyConfidential xmlns="dc463f71-b30c-4ab2-9473-d307f9d35888">false</IsHighlyConfidential>
    <CaseCompanyNames xmlns="dc463f71-b30c-4ab2-9473-d307f9d35888">Puget Sound Energy</CaseCompanyNames>
    <DocketNumber xmlns="dc463f71-b30c-4ab2-9473-d307f9d35888">100182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C34D6EB298A1DB45B6EFBD17D50F1A55" ma:contentTypeVersion="131" ma:contentTypeDescription="" ma:contentTypeScope="" ma:versionID="393c07176cdf3bcce1729a20bfb7f8c2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4ccd4140794adb7bccf17b21b5812a9d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Props1.xml><?xml version="1.0" encoding="utf-8"?>
<ds:datastoreItem xmlns:ds="http://schemas.openxmlformats.org/officeDocument/2006/customXml" ds:itemID="{CB410B7F-FAD0-4C66-94E3-12E7BB663562}"/>
</file>

<file path=customXml/itemProps2.xml><?xml version="1.0" encoding="utf-8"?>
<ds:datastoreItem xmlns:ds="http://schemas.openxmlformats.org/officeDocument/2006/customXml" ds:itemID="{1A1AC031-6920-479F-832F-E50DA527B42C}"/>
</file>

<file path=customXml/itemProps3.xml><?xml version="1.0" encoding="utf-8"?>
<ds:datastoreItem xmlns:ds="http://schemas.openxmlformats.org/officeDocument/2006/customXml" ds:itemID="{F86FCE87-36ED-4F6F-9B11-F980BE36B0F7}"/>
</file>

<file path=customXml/itemProps4.xml><?xml version="1.0" encoding="utf-8"?>
<ds:datastoreItem xmlns:ds="http://schemas.openxmlformats.org/officeDocument/2006/customXml" ds:itemID="{D95C8C2C-2602-4F55-939B-1A7BD63E47B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799</Words>
  <Application>Microsoft Office PowerPoint</Application>
  <PresentationFormat>On-screen Show (4:3)</PresentationFormat>
  <Paragraphs>263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Wingdings</vt:lpstr>
      <vt:lpstr>Times New Roman</vt:lpstr>
      <vt:lpstr>Symbol</vt:lpstr>
      <vt:lpstr>Default Design</vt:lpstr>
      <vt:lpstr>Custom Design</vt:lpstr>
      <vt:lpstr>PSE – WUTC Meeting</vt:lpstr>
      <vt:lpstr>Agenda</vt:lpstr>
      <vt:lpstr>PowerPoint Presentation</vt:lpstr>
      <vt:lpstr>Key Deliverables</vt:lpstr>
      <vt:lpstr>Updated Scripting</vt:lpstr>
      <vt:lpstr>Prior Obligation Calculation Scenario</vt:lpstr>
      <vt:lpstr>Next Steps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 – WUTC Meeting</dc:title>
  <dc:subject/>
  <dc:creator/>
  <cp:keywords/>
  <dc:description/>
  <cp:lastModifiedBy>Krista Gross</cp:lastModifiedBy>
  <cp:revision>1</cp:revision>
  <dcterms:created xsi:type="dcterms:W3CDTF">2010-12-15T19:04:32Z</dcterms:created>
  <dcterms:modified xsi:type="dcterms:W3CDTF">2010-12-15T19:23:55Z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0x0101006E56B4D1795A2E4DB2F0B01679ED314A00C34D6EB298A1DB45B6EFBD17D50F1A55</vt:lpwstr>
  </property>
  <property fmtid="{D5CDD505-2E9C-101B-9397-08002B2CF9AE}" pid="3" name="_docset_NoMedatataSyncRequired">
    <vt:lpwstr>False</vt:lpwstr>
  </property>
</Properties>
</file>