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82" r:id="rId3"/>
    <p:sldId id="279" r:id="rId4"/>
    <p:sldId id="268" r:id="rId5"/>
    <p:sldId id="261" r:id="rId6"/>
    <p:sldId id="284" r:id="rId7"/>
    <p:sldId id="285" r:id="rId8"/>
    <p:sldId id="286" r:id="rId9"/>
  </p:sldIdLst>
  <p:sldSz cx="9144000" cy="6858000" type="screen4x3"/>
  <p:notesSz cx="6858000" cy="919956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B9E"/>
    <a:srgbClr val="FEFE7A"/>
    <a:srgbClr val="00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709" autoAdjust="0"/>
  </p:normalViewPr>
  <p:slideViewPr>
    <p:cSldViewPr>
      <p:cViewPr>
        <p:scale>
          <a:sx n="100" d="100"/>
          <a:sy n="100" d="100"/>
        </p:scale>
        <p:origin x="864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26" y="-102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9C09F-DD48-474E-B12A-0B77948F2FB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</dgm:spPr>
      <dgm:t>
        <a:bodyPr/>
        <a:lstStyle/>
        <a:p>
          <a:endParaRPr lang="en-US"/>
        </a:p>
      </dgm:t>
    </dgm:pt>
    <dgm:pt modelId="{42731465-A9C7-4A90-B391-7D59A30B5E26}">
      <dgm:prSet phldrT="[Text]"/>
      <dgm:spPr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Process Improvement</a:t>
          </a:r>
          <a:endParaRPr lang="en-US" dirty="0"/>
        </a:p>
      </dgm:t>
    </dgm:pt>
    <dgm:pt modelId="{C4068AA2-CD4E-43A4-B228-5333AFECC1AB}" type="parTrans" cxnId="{707DFB65-1F37-49C0-85E3-A67BC512F2A6}">
      <dgm:prSet/>
      <dgm:spPr/>
      <dgm:t>
        <a:bodyPr/>
        <a:lstStyle/>
        <a:p>
          <a:endParaRPr lang="en-US"/>
        </a:p>
      </dgm:t>
    </dgm:pt>
    <dgm:pt modelId="{439C725A-05A9-4901-92F6-1FDFDFCA4923}" type="sibTrans" cxnId="{707DFB65-1F37-49C0-85E3-A67BC512F2A6}">
      <dgm:prSet/>
      <dgm:spPr/>
      <dgm:t>
        <a:bodyPr/>
        <a:lstStyle/>
        <a:p>
          <a:endParaRPr lang="en-US"/>
        </a:p>
      </dgm:t>
    </dgm:pt>
    <dgm:pt modelId="{372A3D65-1EC6-446F-8BF9-047E00D8722F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Revised  Prior Obligation processes.</a:t>
          </a:r>
          <a:endParaRPr lang="en-US" dirty="0"/>
        </a:p>
      </dgm:t>
    </dgm:pt>
    <dgm:pt modelId="{CF7E54BC-EA00-41C7-B544-3D287BB7C58B}" type="parTrans" cxnId="{279D846B-77DE-4435-90CA-BFB875D71C63}">
      <dgm:prSet/>
      <dgm:spPr/>
      <dgm:t>
        <a:bodyPr/>
        <a:lstStyle/>
        <a:p>
          <a:endParaRPr lang="en-US"/>
        </a:p>
      </dgm:t>
    </dgm:pt>
    <dgm:pt modelId="{5865AF25-77BE-42BB-8F8C-0AD1E3356727}" type="sibTrans" cxnId="{279D846B-77DE-4435-90CA-BFB875D71C63}">
      <dgm:prSet/>
      <dgm:spPr/>
      <dgm:t>
        <a:bodyPr/>
        <a:lstStyle/>
        <a:p>
          <a:endParaRPr lang="en-US"/>
        </a:p>
      </dgm:t>
    </dgm:pt>
    <dgm:pt modelId="{BBF6E6BB-89EE-4454-BE4B-FD1940C994EC}">
      <dgm:prSet phldrT="[Text]"/>
      <dgm:spPr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81F065ED-D8CE-44B2-9681-BF04BD8D8942}" type="parTrans" cxnId="{534494E2-979C-4E8A-98AE-1F8045D0E268}">
      <dgm:prSet/>
      <dgm:spPr/>
      <dgm:t>
        <a:bodyPr/>
        <a:lstStyle/>
        <a:p>
          <a:endParaRPr lang="en-US"/>
        </a:p>
      </dgm:t>
    </dgm:pt>
    <dgm:pt modelId="{5E3695F9-B36A-4710-B947-575C56002542}" type="sibTrans" cxnId="{534494E2-979C-4E8A-98AE-1F8045D0E268}">
      <dgm:prSet/>
      <dgm:spPr/>
      <dgm:t>
        <a:bodyPr/>
        <a:lstStyle/>
        <a:p>
          <a:endParaRPr lang="en-US"/>
        </a:p>
      </dgm:t>
    </dgm:pt>
    <dgm:pt modelId="{8EA9C70F-78AF-4701-AC85-0C9ABE719E9C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Trained all agents and Customer Care leadership on new processes.</a:t>
          </a:r>
          <a:endParaRPr lang="en-US" dirty="0"/>
        </a:p>
      </dgm:t>
    </dgm:pt>
    <dgm:pt modelId="{FF8C5AFD-6F5E-4C27-AC33-0E3A6C1A345B}" type="parTrans" cxnId="{50CD638B-16D6-424C-8A02-D1E9515C96F0}">
      <dgm:prSet/>
      <dgm:spPr/>
      <dgm:t>
        <a:bodyPr/>
        <a:lstStyle/>
        <a:p>
          <a:endParaRPr lang="en-US"/>
        </a:p>
      </dgm:t>
    </dgm:pt>
    <dgm:pt modelId="{252A8940-62D4-438B-B80F-509F317CD012}" type="sibTrans" cxnId="{50CD638B-16D6-424C-8A02-D1E9515C96F0}">
      <dgm:prSet/>
      <dgm:spPr/>
      <dgm:t>
        <a:bodyPr/>
        <a:lstStyle/>
        <a:p>
          <a:endParaRPr lang="en-US"/>
        </a:p>
      </dgm:t>
    </dgm:pt>
    <dgm:pt modelId="{B8B9EDC6-2FB0-4F1E-8479-844A76AF1B64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Curriculum development is in process for training and on-going training.</a:t>
          </a:r>
          <a:endParaRPr lang="en-US" dirty="0"/>
        </a:p>
      </dgm:t>
    </dgm:pt>
    <dgm:pt modelId="{2E898861-613C-4443-B588-73C0CFAD5EBA}" type="parTrans" cxnId="{EB018CAE-C3EB-413B-BFC2-E60E163B383D}">
      <dgm:prSet/>
      <dgm:spPr/>
      <dgm:t>
        <a:bodyPr/>
        <a:lstStyle/>
        <a:p>
          <a:endParaRPr lang="en-US"/>
        </a:p>
      </dgm:t>
    </dgm:pt>
    <dgm:pt modelId="{87349C7B-29DB-4057-82DB-7A782129C363}" type="sibTrans" cxnId="{EB018CAE-C3EB-413B-BFC2-E60E163B383D}">
      <dgm:prSet/>
      <dgm:spPr/>
      <dgm:t>
        <a:bodyPr/>
        <a:lstStyle/>
        <a:p>
          <a:endParaRPr lang="en-US"/>
        </a:p>
      </dgm:t>
    </dgm:pt>
    <dgm:pt modelId="{63DB960A-85DD-4A31-BE49-24863320B580}">
      <dgm:prSet phldrT="[Text]"/>
      <dgm:spPr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Quality Assurance</a:t>
          </a:r>
          <a:endParaRPr lang="en-US" dirty="0"/>
        </a:p>
      </dgm:t>
    </dgm:pt>
    <dgm:pt modelId="{C8EE05F3-5282-4400-A33B-4FE35937138E}" type="parTrans" cxnId="{7CE72689-355C-4BB4-9AAC-E19124D6A782}">
      <dgm:prSet/>
      <dgm:spPr/>
      <dgm:t>
        <a:bodyPr/>
        <a:lstStyle/>
        <a:p>
          <a:endParaRPr lang="en-US"/>
        </a:p>
      </dgm:t>
    </dgm:pt>
    <dgm:pt modelId="{A3D45470-D418-4804-93D4-8AE134FABFAF}" type="sibTrans" cxnId="{7CE72689-355C-4BB4-9AAC-E19124D6A782}">
      <dgm:prSet/>
      <dgm:spPr/>
      <dgm:t>
        <a:bodyPr/>
        <a:lstStyle/>
        <a:p>
          <a:endParaRPr lang="en-US"/>
        </a:p>
      </dgm:t>
    </dgm:pt>
    <dgm:pt modelId="{2E480708-5BD3-4C71-BE6C-E662BE4822A0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Quality Assurance criteria to examine end to end Prior Obligation handling.</a:t>
          </a:r>
          <a:endParaRPr lang="en-US" dirty="0"/>
        </a:p>
      </dgm:t>
    </dgm:pt>
    <dgm:pt modelId="{73F72C35-C205-451A-9C04-66776B9FAB73}" type="parTrans" cxnId="{E9831614-E3CE-43C7-84CC-E06A42D9F13E}">
      <dgm:prSet/>
      <dgm:spPr/>
      <dgm:t>
        <a:bodyPr/>
        <a:lstStyle/>
        <a:p>
          <a:endParaRPr lang="en-US"/>
        </a:p>
      </dgm:t>
    </dgm:pt>
    <dgm:pt modelId="{E46BB0B0-B4D4-4762-9D3E-EB52EA108459}" type="sibTrans" cxnId="{E9831614-E3CE-43C7-84CC-E06A42D9F13E}">
      <dgm:prSet/>
      <dgm:spPr/>
      <dgm:t>
        <a:bodyPr/>
        <a:lstStyle/>
        <a:p>
          <a:endParaRPr lang="en-US"/>
        </a:p>
      </dgm:t>
    </dgm:pt>
    <dgm:pt modelId="{2BD46B38-F1E0-45C3-82B0-5316615AB849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reporting format for monthly and quarterly QA results.</a:t>
          </a:r>
          <a:endParaRPr lang="en-US" dirty="0"/>
        </a:p>
      </dgm:t>
    </dgm:pt>
    <dgm:pt modelId="{1085C0F5-33FC-4D1A-A9D1-5ACD88CB141A}" type="parTrans" cxnId="{E197CEDE-BC6A-48E3-AF12-67DB622DCF9A}">
      <dgm:prSet/>
      <dgm:spPr/>
      <dgm:t>
        <a:bodyPr/>
        <a:lstStyle/>
        <a:p>
          <a:endParaRPr lang="en-US"/>
        </a:p>
      </dgm:t>
    </dgm:pt>
    <dgm:pt modelId="{9EA21C98-0075-4A0D-BCFB-5D47C375CE6D}" type="sibTrans" cxnId="{E197CEDE-BC6A-48E3-AF12-67DB622DCF9A}">
      <dgm:prSet/>
      <dgm:spPr/>
      <dgm:t>
        <a:bodyPr/>
        <a:lstStyle/>
        <a:p>
          <a:endParaRPr lang="en-US"/>
        </a:p>
      </dgm:t>
    </dgm:pt>
    <dgm:pt modelId="{6A58F1F0-6C6E-4D03-8C0A-4B3B9559FE96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VRU menu option for disconnected customers.</a:t>
          </a:r>
          <a:endParaRPr lang="en-US" dirty="0"/>
        </a:p>
      </dgm:t>
    </dgm:pt>
    <dgm:pt modelId="{6E750308-6D36-4D13-A8B7-A524EB7A8B67}" type="parTrans" cxnId="{3E536D6F-5F7A-4804-8328-E9E3B4C2DBA1}">
      <dgm:prSet/>
      <dgm:spPr/>
    </dgm:pt>
    <dgm:pt modelId="{ED769521-3C5D-4741-B152-549DEC0DFA8C}" type="sibTrans" cxnId="{3E536D6F-5F7A-4804-8328-E9E3B4C2DBA1}">
      <dgm:prSet/>
      <dgm:spPr/>
    </dgm:pt>
    <dgm:pt modelId="{FBB27B10-6EB0-475B-B237-8D3DACBD3622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Implemented a specialized team to handle all calls from disconnected customers.</a:t>
          </a:r>
          <a:endParaRPr lang="en-US" dirty="0"/>
        </a:p>
      </dgm:t>
    </dgm:pt>
    <dgm:pt modelId="{B87BD418-D66D-4FC8-9E07-32FF9D454929}" type="parTrans" cxnId="{14CAF963-9A90-4DDF-8A38-4671979EBF3F}">
      <dgm:prSet/>
      <dgm:spPr/>
    </dgm:pt>
    <dgm:pt modelId="{C1A95209-CA97-4149-87B5-DC9F90859D24}" type="sibTrans" cxnId="{14CAF963-9A90-4DDF-8A38-4671979EBF3F}">
      <dgm:prSet/>
      <dgm:spPr/>
    </dgm:pt>
    <dgm:pt modelId="{5E072F91-B403-4457-8A7A-63FDC3276713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Updated scripting for agents.</a:t>
          </a:r>
          <a:endParaRPr lang="en-US" dirty="0"/>
        </a:p>
      </dgm:t>
    </dgm:pt>
    <dgm:pt modelId="{CBCC84E7-9CC9-4DB0-B415-AE67A32F225A}" type="parTrans" cxnId="{B53B3798-2169-401D-B6AF-8976A4F9E3BC}">
      <dgm:prSet/>
      <dgm:spPr/>
    </dgm:pt>
    <dgm:pt modelId="{E91B9554-142E-4F56-97BA-E495D39377EF}" type="sibTrans" cxnId="{B53B3798-2169-401D-B6AF-8976A4F9E3BC}">
      <dgm:prSet/>
      <dgm:spPr/>
    </dgm:pt>
    <dgm:pt modelId="{EF1C8F00-C269-48EE-B560-AC234AF15953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Initiated QA reviews on updated processes on 12/3/10.</a:t>
          </a:r>
          <a:endParaRPr lang="en-US" dirty="0"/>
        </a:p>
      </dgm:t>
    </dgm:pt>
    <dgm:pt modelId="{2D95174E-37F4-46F3-8F5C-977244791F93}" type="parTrans" cxnId="{894223BF-E7C2-4309-B38B-F7011CDB791E}">
      <dgm:prSet/>
      <dgm:spPr/>
    </dgm:pt>
    <dgm:pt modelId="{179BF865-BAF8-4797-A8D7-EA48F9C135BE}" type="sibTrans" cxnId="{894223BF-E7C2-4309-B38B-F7011CDB791E}">
      <dgm:prSet/>
      <dgm:spPr/>
    </dgm:pt>
    <dgm:pt modelId="{340687EE-7276-4D38-A46B-AEAA453640B1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Focused training for specialized disconnect team.</a:t>
          </a:r>
          <a:endParaRPr lang="en-US" dirty="0"/>
        </a:p>
      </dgm:t>
    </dgm:pt>
    <dgm:pt modelId="{10565C14-016D-43D4-B0F5-05E59342104B}" type="parTrans" cxnId="{EAAD8B84-366F-4AFF-9140-EA0D29B2A9E6}">
      <dgm:prSet/>
      <dgm:spPr/>
    </dgm:pt>
    <dgm:pt modelId="{7E46DFA2-2A13-4DC9-B2B9-5E4A7ED6A1BE}" type="sibTrans" cxnId="{EAAD8B84-366F-4AFF-9140-EA0D29B2A9E6}">
      <dgm:prSet/>
      <dgm:spPr/>
    </dgm:pt>
    <dgm:pt modelId="{20037DD0-67D5-45ED-A0B1-5C769A378FA9}" type="pres">
      <dgm:prSet presAssocID="{2889C09F-DD48-474E-B12A-0B77948F2F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D44472-310E-4B8B-AD0C-4DB98E90F575}" type="pres">
      <dgm:prSet presAssocID="{42731465-A9C7-4A90-B391-7D59A30B5E26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48949A8B-DB6F-4FD0-9F59-C9B6B5770E21}" type="pres">
      <dgm:prSet presAssocID="{42731465-A9C7-4A90-B391-7D59A30B5E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6C41B-2304-4CF5-B208-E2CB71B4C945}" type="pres">
      <dgm:prSet presAssocID="{42731465-A9C7-4A90-B391-7D59A30B5E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C595-A970-4D1A-95A7-69D486BFD462}" type="pres">
      <dgm:prSet presAssocID="{439C725A-05A9-4901-92F6-1FDFDFCA4923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84545E2D-00DF-4F47-9F8B-006343FDA846}" type="pres">
      <dgm:prSet presAssocID="{BBF6E6BB-89EE-4454-BE4B-FD1940C994EC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CF2F53DF-1FF3-4C8C-B09D-10057B14FEBE}" type="pres">
      <dgm:prSet presAssocID="{BBF6E6BB-89EE-4454-BE4B-FD1940C994E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2A9BF-B933-449E-9BBC-14D199139E01}" type="pres">
      <dgm:prSet presAssocID="{BBF6E6BB-89EE-4454-BE4B-FD1940C994E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100BC-E6CE-4E5E-B07B-47553394B5A3}" type="pres">
      <dgm:prSet presAssocID="{5E3695F9-B36A-4710-B947-575C56002542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A5B02D92-3E9A-42D4-BA25-EB5BC3D033A5}" type="pres">
      <dgm:prSet presAssocID="{63DB960A-85DD-4A31-BE49-24863320B580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F077E2D7-63CE-4607-8B13-9E2EE4FAC346}" type="pres">
      <dgm:prSet presAssocID="{63DB960A-85DD-4A31-BE49-24863320B58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4B1F4-E106-48DC-BA71-FF4F0D6BD624}" type="pres">
      <dgm:prSet presAssocID="{63DB960A-85DD-4A31-BE49-24863320B58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F12F6-17F9-489A-B3EA-6658709B4576}" type="presOf" srcId="{8EA9C70F-78AF-4701-AC85-0C9ABE719E9C}" destId="{35D2A9BF-B933-449E-9BBC-14D199139E01}" srcOrd="0" destOrd="1" presId="urn:microsoft.com/office/officeart/2005/8/layout/chevron2"/>
    <dgm:cxn modelId="{66918374-0402-46FA-A5C7-15585E704845}" type="presOf" srcId="{FBB27B10-6EB0-475B-B237-8D3DACBD3622}" destId="{7CB6C41B-2304-4CF5-B208-E2CB71B4C945}" srcOrd="0" destOrd="2" presId="urn:microsoft.com/office/officeart/2005/8/layout/chevron2"/>
    <dgm:cxn modelId="{EAAD8B84-366F-4AFF-9140-EA0D29B2A9E6}" srcId="{BBF6E6BB-89EE-4454-BE4B-FD1940C994EC}" destId="{340687EE-7276-4D38-A46B-AEAA453640B1}" srcOrd="0" destOrd="0" parTransId="{10565C14-016D-43D4-B0F5-05E59342104B}" sibTransId="{7E46DFA2-2A13-4DC9-B2B9-5E4A7ED6A1BE}"/>
    <dgm:cxn modelId="{9FFE2EE2-1949-4F24-8854-B6E6BF101E62}" type="presOf" srcId="{B8B9EDC6-2FB0-4F1E-8479-844A76AF1B64}" destId="{35D2A9BF-B933-449E-9BBC-14D199139E01}" srcOrd="0" destOrd="2" presId="urn:microsoft.com/office/officeart/2005/8/layout/chevron2"/>
    <dgm:cxn modelId="{9E8FD184-5492-4046-AA8E-03FC69DAB3C9}" type="presOf" srcId="{63DB960A-85DD-4A31-BE49-24863320B580}" destId="{F077E2D7-63CE-4607-8B13-9E2EE4FAC346}" srcOrd="0" destOrd="0" presId="urn:microsoft.com/office/officeart/2005/8/layout/chevron2"/>
    <dgm:cxn modelId="{534494E2-979C-4E8A-98AE-1F8045D0E268}" srcId="{2889C09F-DD48-474E-B12A-0B77948F2FB2}" destId="{BBF6E6BB-89EE-4454-BE4B-FD1940C994EC}" srcOrd="1" destOrd="0" parTransId="{81F065ED-D8CE-44B2-9681-BF04BD8D8942}" sibTransId="{5E3695F9-B36A-4710-B947-575C56002542}"/>
    <dgm:cxn modelId="{E9831614-E3CE-43C7-84CC-E06A42D9F13E}" srcId="{63DB960A-85DD-4A31-BE49-24863320B580}" destId="{2E480708-5BD3-4C71-BE6C-E662BE4822A0}" srcOrd="0" destOrd="0" parTransId="{73F72C35-C205-451A-9C04-66776B9FAB73}" sibTransId="{E46BB0B0-B4D4-4762-9D3E-EB52EA108459}"/>
    <dgm:cxn modelId="{7519BB93-E85D-4146-A56E-A6D75D0EA4E4}" type="presOf" srcId="{5E072F91-B403-4457-8A7A-63FDC3276713}" destId="{7CB6C41B-2304-4CF5-B208-E2CB71B4C945}" srcOrd="0" destOrd="3" presId="urn:microsoft.com/office/officeart/2005/8/layout/chevron2"/>
    <dgm:cxn modelId="{B6473C3A-87C4-46C7-867F-0467634C1957}" type="presOf" srcId="{BBF6E6BB-89EE-4454-BE4B-FD1940C994EC}" destId="{CF2F53DF-1FF3-4C8C-B09D-10057B14FEBE}" srcOrd="0" destOrd="0" presId="urn:microsoft.com/office/officeart/2005/8/layout/chevron2"/>
    <dgm:cxn modelId="{5A02613C-3135-41DB-AD35-2AC2095DC377}" type="presOf" srcId="{6A58F1F0-6C6E-4D03-8C0A-4B3B9559FE96}" destId="{7CB6C41B-2304-4CF5-B208-E2CB71B4C945}" srcOrd="0" destOrd="1" presId="urn:microsoft.com/office/officeart/2005/8/layout/chevron2"/>
    <dgm:cxn modelId="{12CECFB2-C4E5-4858-B046-9C582FF38C03}" type="presOf" srcId="{372A3D65-1EC6-446F-8BF9-047E00D8722F}" destId="{7CB6C41B-2304-4CF5-B208-E2CB71B4C945}" srcOrd="0" destOrd="0" presId="urn:microsoft.com/office/officeart/2005/8/layout/chevron2"/>
    <dgm:cxn modelId="{04420431-8FFB-495A-8196-0C35E61E7461}" type="presOf" srcId="{42731465-A9C7-4A90-B391-7D59A30B5E26}" destId="{48949A8B-DB6F-4FD0-9F59-C9B6B5770E21}" srcOrd="0" destOrd="0" presId="urn:microsoft.com/office/officeart/2005/8/layout/chevron2"/>
    <dgm:cxn modelId="{707DFB65-1F37-49C0-85E3-A67BC512F2A6}" srcId="{2889C09F-DD48-474E-B12A-0B77948F2FB2}" destId="{42731465-A9C7-4A90-B391-7D59A30B5E26}" srcOrd="0" destOrd="0" parTransId="{C4068AA2-CD4E-43A4-B228-5333AFECC1AB}" sibTransId="{439C725A-05A9-4901-92F6-1FDFDFCA4923}"/>
    <dgm:cxn modelId="{894223BF-E7C2-4309-B38B-F7011CDB791E}" srcId="{63DB960A-85DD-4A31-BE49-24863320B580}" destId="{EF1C8F00-C269-48EE-B560-AC234AF15953}" srcOrd="2" destOrd="0" parTransId="{2D95174E-37F4-46F3-8F5C-977244791F93}" sibTransId="{179BF865-BAF8-4797-A8D7-EA48F9C135BE}"/>
    <dgm:cxn modelId="{9E17AB9E-924E-42B0-9DED-5C3A2B47D911}" type="presOf" srcId="{2E480708-5BD3-4C71-BE6C-E662BE4822A0}" destId="{F1A4B1F4-E106-48DC-BA71-FF4F0D6BD624}" srcOrd="0" destOrd="0" presId="urn:microsoft.com/office/officeart/2005/8/layout/chevron2"/>
    <dgm:cxn modelId="{766173A4-F011-4EE2-AD4F-B5BA5E2A32AF}" type="presOf" srcId="{2BD46B38-F1E0-45C3-82B0-5316615AB849}" destId="{F1A4B1F4-E106-48DC-BA71-FF4F0D6BD624}" srcOrd="0" destOrd="1" presId="urn:microsoft.com/office/officeart/2005/8/layout/chevron2"/>
    <dgm:cxn modelId="{0DFCC199-2F72-4696-9A54-466889891FA5}" type="presOf" srcId="{EF1C8F00-C269-48EE-B560-AC234AF15953}" destId="{F1A4B1F4-E106-48DC-BA71-FF4F0D6BD624}" srcOrd="0" destOrd="2" presId="urn:microsoft.com/office/officeart/2005/8/layout/chevron2"/>
    <dgm:cxn modelId="{3E536D6F-5F7A-4804-8328-E9E3B4C2DBA1}" srcId="{42731465-A9C7-4A90-B391-7D59A30B5E26}" destId="{6A58F1F0-6C6E-4D03-8C0A-4B3B9559FE96}" srcOrd="1" destOrd="0" parTransId="{6E750308-6D36-4D13-A8B7-A524EB7A8B67}" sibTransId="{ED769521-3C5D-4741-B152-549DEC0DFA8C}"/>
    <dgm:cxn modelId="{279D846B-77DE-4435-90CA-BFB875D71C63}" srcId="{42731465-A9C7-4A90-B391-7D59A30B5E26}" destId="{372A3D65-1EC6-446F-8BF9-047E00D8722F}" srcOrd="0" destOrd="0" parTransId="{CF7E54BC-EA00-41C7-B544-3D287BB7C58B}" sibTransId="{5865AF25-77BE-42BB-8F8C-0AD1E3356727}"/>
    <dgm:cxn modelId="{743C5370-1260-4182-BEBE-330C50299ECE}" type="presOf" srcId="{340687EE-7276-4D38-A46B-AEAA453640B1}" destId="{35D2A9BF-B933-449E-9BBC-14D199139E01}" srcOrd="0" destOrd="0" presId="urn:microsoft.com/office/officeart/2005/8/layout/chevron2"/>
    <dgm:cxn modelId="{E197CEDE-BC6A-48E3-AF12-67DB622DCF9A}" srcId="{63DB960A-85DD-4A31-BE49-24863320B580}" destId="{2BD46B38-F1E0-45C3-82B0-5316615AB849}" srcOrd="1" destOrd="0" parTransId="{1085C0F5-33FC-4D1A-A9D1-5ACD88CB141A}" sibTransId="{9EA21C98-0075-4A0D-BCFB-5D47C375CE6D}"/>
    <dgm:cxn modelId="{14CAF963-9A90-4DDF-8A38-4671979EBF3F}" srcId="{42731465-A9C7-4A90-B391-7D59A30B5E26}" destId="{FBB27B10-6EB0-475B-B237-8D3DACBD3622}" srcOrd="2" destOrd="0" parTransId="{B87BD418-D66D-4FC8-9E07-32FF9D454929}" sibTransId="{C1A95209-CA97-4149-87B5-DC9F90859D24}"/>
    <dgm:cxn modelId="{B53B3798-2169-401D-B6AF-8976A4F9E3BC}" srcId="{42731465-A9C7-4A90-B391-7D59A30B5E26}" destId="{5E072F91-B403-4457-8A7A-63FDC3276713}" srcOrd="3" destOrd="0" parTransId="{CBCC84E7-9CC9-4DB0-B415-AE67A32F225A}" sibTransId="{E91B9554-142E-4F56-97BA-E495D39377EF}"/>
    <dgm:cxn modelId="{50CD638B-16D6-424C-8A02-D1E9515C96F0}" srcId="{BBF6E6BB-89EE-4454-BE4B-FD1940C994EC}" destId="{8EA9C70F-78AF-4701-AC85-0C9ABE719E9C}" srcOrd="1" destOrd="0" parTransId="{FF8C5AFD-6F5E-4C27-AC33-0E3A6C1A345B}" sibTransId="{252A8940-62D4-438B-B80F-509F317CD012}"/>
    <dgm:cxn modelId="{7CE72689-355C-4BB4-9AAC-E19124D6A782}" srcId="{2889C09F-DD48-474E-B12A-0B77948F2FB2}" destId="{63DB960A-85DD-4A31-BE49-24863320B580}" srcOrd="2" destOrd="0" parTransId="{C8EE05F3-5282-4400-A33B-4FE35937138E}" sibTransId="{A3D45470-D418-4804-93D4-8AE134FABFAF}"/>
    <dgm:cxn modelId="{EB018CAE-C3EB-413B-BFC2-E60E163B383D}" srcId="{BBF6E6BB-89EE-4454-BE4B-FD1940C994EC}" destId="{B8B9EDC6-2FB0-4F1E-8479-844A76AF1B64}" srcOrd="2" destOrd="0" parTransId="{2E898861-613C-4443-B588-73C0CFAD5EBA}" sibTransId="{87349C7B-29DB-4057-82DB-7A782129C363}"/>
    <dgm:cxn modelId="{7CF4C81B-A2BC-41C1-B24A-B9B25B64FA08}" type="presOf" srcId="{2889C09F-DD48-474E-B12A-0B77948F2FB2}" destId="{20037DD0-67D5-45ED-A0B1-5C769A378FA9}" srcOrd="0" destOrd="0" presId="urn:microsoft.com/office/officeart/2005/8/layout/chevron2"/>
    <dgm:cxn modelId="{F50F1BD7-5990-42FC-9EC1-68866CDCD85E}" type="presParOf" srcId="{20037DD0-67D5-45ED-A0B1-5C769A378FA9}" destId="{7DD44472-310E-4B8B-AD0C-4DB98E90F575}" srcOrd="0" destOrd="0" presId="urn:microsoft.com/office/officeart/2005/8/layout/chevron2"/>
    <dgm:cxn modelId="{DF8401D4-8A6A-471E-AFD8-DBBB7FE5875D}" type="presParOf" srcId="{7DD44472-310E-4B8B-AD0C-4DB98E90F575}" destId="{48949A8B-DB6F-4FD0-9F59-C9B6B5770E21}" srcOrd="0" destOrd="0" presId="urn:microsoft.com/office/officeart/2005/8/layout/chevron2"/>
    <dgm:cxn modelId="{1BDD188C-05F3-418A-84F3-95BDC4A1B513}" type="presParOf" srcId="{7DD44472-310E-4B8B-AD0C-4DB98E90F575}" destId="{7CB6C41B-2304-4CF5-B208-E2CB71B4C945}" srcOrd="1" destOrd="0" presId="urn:microsoft.com/office/officeart/2005/8/layout/chevron2"/>
    <dgm:cxn modelId="{C36A6587-F77D-4FED-96CA-8D83853EEBE0}" type="presParOf" srcId="{20037DD0-67D5-45ED-A0B1-5C769A378FA9}" destId="{2106C595-A970-4D1A-95A7-69D486BFD462}" srcOrd="1" destOrd="0" presId="urn:microsoft.com/office/officeart/2005/8/layout/chevron2"/>
    <dgm:cxn modelId="{6103F3F6-BA67-4DA3-B2E5-7ED3D8CD9416}" type="presParOf" srcId="{20037DD0-67D5-45ED-A0B1-5C769A378FA9}" destId="{84545E2D-00DF-4F47-9F8B-006343FDA846}" srcOrd="2" destOrd="0" presId="urn:microsoft.com/office/officeart/2005/8/layout/chevron2"/>
    <dgm:cxn modelId="{ADAD90EB-B1A3-4923-A2E3-A48A88B0A8C3}" type="presParOf" srcId="{84545E2D-00DF-4F47-9F8B-006343FDA846}" destId="{CF2F53DF-1FF3-4C8C-B09D-10057B14FEBE}" srcOrd="0" destOrd="0" presId="urn:microsoft.com/office/officeart/2005/8/layout/chevron2"/>
    <dgm:cxn modelId="{D935B4B6-2010-4494-ACC8-B94BF6B49512}" type="presParOf" srcId="{84545E2D-00DF-4F47-9F8B-006343FDA846}" destId="{35D2A9BF-B933-449E-9BBC-14D199139E01}" srcOrd="1" destOrd="0" presId="urn:microsoft.com/office/officeart/2005/8/layout/chevron2"/>
    <dgm:cxn modelId="{794DB5D6-285C-486A-9671-A423207C5A4C}" type="presParOf" srcId="{20037DD0-67D5-45ED-A0B1-5C769A378FA9}" destId="{A73100BC-E6CE-4E5E-B07B-47553394B5A3}" srcOrd="3" destOrd="0" presId="urn:microsoft.com/office/officeart/2005/8/layout/chevron2"/>
    <dgm:cxn modelId="{8C5250BC-A623-4414-A0CA-4BEE7054C83E}" type="presParOf" srcId="{20037DD0-67D5-45ED-A0B1-5C769A378FA9}" destId="{A5B02D92-3E9A-42D4-BA25-EB5BC3D033A5}" srcOrd="4" destOrd="0" presId="urn:microsoft.com/office/officeart/2005/8/layout/chevron2"/>
    <dgm:cxn modelId="{44488295-92D6-4BBC-9094-A7F94408E215}" type="presParOf" srcId="{A5B02D92-3E9A-42D4-BA25-EB5BC3D033A5}" destId="{F077E2D7-63CE-4607-8B13-9E2EE4FAC346}" srcOrd="0" destOrd="0" presId="urn:microsoft.com/office/officeart/2005/8/layout/chevron2"/>
    <dgm:cxn modelId="{9EFF89EB-6701-44C4-9E22-6E66BFA9F6C9}" type="presParOf" srcId="{A5B02D92-3E9A-42D4-BA25-EB5BC3D033A5}" destId="{F1A4B1F4-E106-48DC-BA71-FF4F0D6BD624}" srcOrd="1" destOrd="0" presId="urn:microsoft.com/office/officeart/2005/8/layout/chevron2"/>
  </dgm:cxnLst>
  <dgm:bg>
    <a:effectLst>
      <a:glow rad="228600">
        <a:schemeClr val="accent4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49A8B-DB6F-4FD0-9F59-C9B6B5770E2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Process Improvement</a:t>
          </a:r>
          <a:endParaRPr lang="en-US" sz="1300" kern="1200" dirty="0"/>
        </a:p>
      </dsp:txBody>
      <dsp:txXfrm rot="-5400000">
        <a:off x="1" y="520688"/>
        <a:ext cx="1039018" cy="445294"/>
      </dsp:txXfrm>
    </dsp:sp>
    <dsp:sp modelId="{7CB6C41B-2304-4CF5-B208-E2CB71B4C945}">
      <dsp:nvSpPr>
        <dsp:cNvPr id="0" name=""/>
        <dsp:cNvSpPr/>
      </dsp:nvSpPr>
      <dsp:spPr>
        <a:xfrm rot="5400000">
          <a:off x="4113807" y="-3073609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Revised  Prior Obligation processes.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VRU menu option for disconnected customers.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Implemented a specialized team to handle all calls from disconnected customers.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Updated scripting for agents.</a:t>
          </a:r>
          <a:endParaRPr lang="en-US" sz="1400" kern="1200" dirty="0"/>
        </a:p>
      </dsp:txBody>
      <dsp:txXfrm rot="-5400000">
        <a:off x="1039018" y="48278"/>
        <a:ext cx="7067283" cy="870607"/>
      </dsp:txXfrm>
    </dsp:sp>
    <dsp:sp modelId="{CF2F53DF-1FF3-4C8C-B09D-10057B14FEBE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Training</a:t>
          </a:r>
          <a:endParaRPr lang="en-US" sz="1300" kern="1200" dirty="0"/>
        </a:p>
      </dsp:txBody>
      <dsp:txXfrm rot="-5400000">
        <a:off x="1" y="1809352"/>
        <a:ext cx="1039018" cy="445294"/>
      </dsp:txXfrm>
    </dsp:sp>
    <dsp:sp modelId="{35D2A9BF-B933-449E-9BBC-14D199139E01}">
      <dsp:nvSpPr>
        <dsp:cNvPr id="0" name=""/>
        <dsp:cNvSpPr/>
      </dsp:nvSpPr>
      <dsp:spPr>
        <a:xfrm rot="5400000">
          <a:off x="4113807" y="-1784945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Focused training for specialized disconnect team.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Trained all agents and Customer Care leadership on new processes.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Curriculum development is in process for training and on-going training.</a:t>
          </a:r>
          <a:endParaRPr lang="en-US" sz="1400" kern="1200" dirty="0"/>
        </a:p>
      </dsp:txBody>
      <dsp:txXfrm rot="-5400000">
        <a:off x="1039018" y="1336942"/>
        <a:ext cx="7067283" cy="870607"/>
      </dsp:txXfrm>
    </dsp:sp>
    <dsp:sp modelId="{F077E2D7-63CE-4607-8B13-9E2EE4FAC346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rgbClr val="0070C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Quality Assurance</a:t>
          </a:r>
          <a:endParaRPr lang="en-US" sz="1300" kern="1200" dirty="0"/>
        </a:p>
      </dsp:txBody>
      <dsp:txXfrm rot="-5400000">
        <a:off x="1" y="3098016"/>
        <a:ext cx="1039018" cy="445294"/>
      </dsp:txXfrm>
    </dsp:sp>
    <dsp:sp modelId="{F1A4B1F4-E106-48DC-BA71-FF4F0D6BD624}">
      <dsp:nvSpPr>
        <dsp:cNvPr id="0" name=""/>
        <dsp:cNvSpPr/>
      </dsp:nvSpPr>
      <dsp:spPr>
        <a:xfrm rot="5400000">
          <a:off x="4113807" y="-496281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Quality Assurance criteria to examine end to end Prior Obligation handling.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reporting format for monthly and quarterly QA results.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Initiated QA reviews on updated processes on 12/3/10.</a:t>
          </a:r>
          <a:endParaRPr lang="en-US" sz="1400" kern="1200" dirty="0"/>
        </a:p>
      </dsp:txBody>
      <dsp:txXfrm rot="-5400000">
        <a:off x="1039018" y="2625606"/>
        <a:ext cx="70672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2C1E961-0635-4DDB-A41B-8E47B48F2B98}" type="datetimeFigureOut">
              <a:rPr lang="en-US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3B57EC7-8A00-42D2-9B6A-1A7470F26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D460C0D-6844-4A6A-B319-8CC01FC63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6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2"/>
          <p:cNvSpPr>
            <a:spLocks noRot="1" noChangeArrowheads="1"/>
          </p:cNvSpPr>
          <p:nvPr>
            <p:ph type="sldImg"/>
          </p:nvPr>
        </p:nvSpPr>
        <p:spPr>
          <a:xfrm>
            <a:off x="1133475" y="690563"/>
            <a:ext cx="4597400" cy="34480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2"/>
          <p:cNvSpPr>
            <a:spLocks noRot="1" noChangeArrowheads="1"/>
          </p:cNvSpPr>
          <p:nvPr>
            <p:ph type="sldImg"/>
          </p:nvPr>
        </p:nvSpPr>
        <p:spPr>
          <a:xfrm>
            <a:off x="1139825" y="695325"/>
            <a:ext cx="4583113" cy="34385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7213"/>
            <a:ext cx="5029200" cy="414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2"/>
          <p:cNvSpPr>
            <a:spLocks noRot="1" noChangeArrowheads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92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1573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FCB016-4482-46BD-AAA3-47D8D6A6E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0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AC140-8322-48BB-BFBA-702B16FA2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7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3D23-F74C-496A-A431-984A00811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B0776-BE1B-4E10-8FE7-53F2F0749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5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8BE1E-4624-4CAD-8308-F6282B4C6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B90CF-4E0D-4642-ABA0-EF12639B4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8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C5217-313B-4498-BE8B-8F7BF1646E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7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2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4029D-9378-4AF4-9506-E155CDD9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96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07CBD-1C9A-4A5E-B6F3-6FE065FCE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3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3BCF1-77C6-4BC5-8766-05874C8707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91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53DE7-E2BA-438D-9494-3E3BD247D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9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A6986-147D-4434-89B8-D6A56766C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93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11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65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66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template9 cop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3" r:id="rId2"/>
    <p:sldLayoutId id="2147484102" r:id="rId3"/>
    <p:sldLayoutId id="2147484101" r:id="rId4"/>
    <p:sldLayoutId id="2147484100" r:id="rId5"/>
    <p:sldLayoutId id="2147484099" r:id="rId6"/>
    <p:sldLayoutId id="2147484098" r:id="rId7"/>
    <p:sldLayoutId id="2147484097" r:id="rId8"/>
    <p:sldLayoutId id="2147484096" r:id="rId9"/>
    <p:sldLayoutId id="2147484095" r:id="rId10"/>
    <p:sldLayoutId id="2147484094" r:id="rId11"/>
    <p:sldLayoutId id="2147484093" r:id="rId12"/>
    <p:sldLayoutId id="2147484116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emplate6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CA0C4F8-CCFB-4B3C-AE7A-AD7D41D438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3" r:id="rId2"/>
    <p:sldLayoutId id="2147484112" r:id="rId3"/>
    <p:sldLayoutId id="2147484111" r:id="rId4"/>
    <p:sldLayoutId id="2147484110" r:id="rId5"/>
    <p:sldLayoutId id="2147484109" r:id="rId6"/>
    <p:sldLayoutId id="2147484108" r:id="rId7"/>
    <p:sldLayoutId id="2147484107" r:id="rId8"/>
    <p:sldLayoutId id="2147484106" r:id="rId9"/>
    <p:sldLayoutId id="2147484105" r:id="rId10"/>
    <p:sldLayoutId id="214748410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081088"/>
            <a:ext cx="8643938" cy="57943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PSE – WUTC Meeting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6400800" cy="762000"/>
          </a:xfrm>
          <a:noFill/>
        </p:spPr>
        <p:txBody>
          <a:bodyPr/>
          <a:lstStyle/>
          <a:p>
            <a:pPr algn="l" eaLnBrk="1" hangingPunct="1"/>
            <a:r>
              <a:rPr lang="en-US" sz="2200" smtClean="0">
                <a:solidFill>
                  <a:schemeClr val="bg1"/>
                </a:solidFill>
              </a:rPr>
              <a:t>December 10, 2010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819400" y="1371600"/>
            <a:ext cx="3810000" cy="5334000"/>
          </a:xfrm>
          <a:prstGeom prst="roundRect">
            <a:avLst/>
          </a:prstGeom>
          <a:gradFill flip="none" rotWithShape="1">
            <a:gsLst>
              <a:gs pos="0">
                <a:srgbClr val="7DFB9E">
                  <a:tint val="66000"/>
                  <a:satMod val="160000"/>
                </a:srgbClr>
              </a:gs>
              <a:gs pos="50000">
                <a:srgbClr val="7DFB9E">
                  <a:tint val="44500"/>
                  <a:satMod val="160000"/>
                </a:srgbClr>
              </a:gs>
              <a:gs pos="100000">
                <a:srgbClr val="7DFB9E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38100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i="1" smtClean="0"/>
              <a:t>December 10, 2010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z="1600" smtClean="0"/>
          </a:p>
          <a:p>
            <a:pPr algn="ctr">
              <a:buFont typeface="Wingdings" pitchFamily="2" charset="2"/>
              <a:buNone/>
            </a:pPr>
            <a:r>
              <a:rPr lang="en-US" sz="1600" b="1" i="1" smtClean="0"/>
              <a:t>Prior Obligation Update</a:t>
            </a:r>
          </a:p>
          <a:p>
            <a:pPr algn="ctr">
              <a:buFont typeface="Wingdings" pitchFamily="2" charset="2"/>
              <a:buNone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Roadmap Review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Key Deliverables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Final Scripting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Prior Obligation Calculation Scenario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Next Steps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8612188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6EBE61-6B8F-41EF-A1F6-DFD3470D2919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4495800" y="1447800"/>
            <a:ext cx="838200" cy="152400"/>
          </a:xfrm>
          <a:prstGeom prst="chevron">
            <a:avLst>
              <a:gd name="adj" fmla="val 28875"/>
            </a:avLst>
          </a:prstGeom>
          <a:solidFill>
            <a:srgbClr val="FF00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88963" y="0"/>
            <a:ext cx="85550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>
                <a:solidFill>
                  <a:schemeClr val="tx2"/>
                </a:solidFill>
              </a:rPr>
              <a:t>Prior Obligation Roadmap</a:t>
            </a: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0" y="16764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0" y="2743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0" y="974725"/>
            <a:ext cx="3733800" cy="5426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3D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Identify the Underlying Issues</a:t>
            </a:r>
            <a:endParaRPr lang="en-US" sz="1000"/>
          </a:p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Refine Processes and Continuously Improve</a:t>
            </a:r>
          </a:p>
          <a:p>
            <a:pPr>
              <a:spcBef>
                <a:spcPct val="50000"/>
              </a:spcBef>
            </a:pPr>
            <a:r>
              <a:rPr lang="en-US" sz="1000"/>
              <a:t>Document and Improve Pledge Related Processes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Prior Obligation process and refine as needed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Process of Customers who do not contact immediately after disconnect</a:t>
            </a: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Quality Assurance/ Sustainability</a:t>
            </a:r>
          </a:p>
          <a:p>
            <a:pPr>
              <a:spcBef>
                <a:spcPct val="50000"/>
              </a:spcBef>
            </a:pPr>
            <a:r>
              <a:rPr lang="en-US" sz="1000"/>
              <a:t>Enhance Quality Assurance Process</a:t>
            </a:r>
          </a:p>
          <a:p>
            <a:pPr>
              <a:spcBef>
                <a:spcPct val="50000"/>
              </a:spcBef>
            </a:pPr>
            <a:r>
              <a:rPr lang="en-US" sz="1000"/>
              <a:t>Quarterly Quality Assurance Self Audit</a:t>
            </a:r>
          </a:p>
          <a:p>
            <a:pPr>
              <a:spcBef>
                <a:spcPct val="50000"/>
              </a:spcBef>
            </a:pPr>
            <a:r>
              <a:rPr lang="en-US" sz="1000"/>
              <a:t>Quarterly Report of Self Audit (mirror Performance standard)</a:t>
            </a:r>
            <a:endParaRPr lang="en-US" sz="1000" b="1"/>
          </a:p>
          <a:p>
            <a:pPr>
              <a:spcBef>
                <a:spcPct val="50000"/>
              </a:spcBef>
            </a:pPr>
            <a:endParaRPr lang="en-US" sz="1000" b="1"/>
          </a:p>
          <a:p>
            <a:pPr>
              <a:spcBef>
                <a:spcPct val="50000"/>
              </a:spcBef>
            </a:pPr>
            <a:r>
              <a:rPr lang="en-US" sz="1000" b="1"/>
              <a:t>I</a:t>
            </a:r>
            <a:r>
              <a:rPr lang="en-US" sz="1000" b="1" u="sng"/>
              <a:t>nternal Training and Communication</a:t>
            </a:r>
          </a:p>
          <a:p>
            <a:pPr>
              <a:spcBef>
                <a:spcPct val="50000"/>
              </a:spcBef>
            </a:pPr>
            <a:r>
              <a:rPr lang="en-US" sz="1000"/>
              <a:t>Prior Obligation Communications</a:t>
            </a:r>
          </a:p>
          <a:p>
            <a:pPr>
              <a:spcBef>
                <a:spcPct val="50000"/>
              </a:spcBef>
            </a:pPr>
            <a:r>
              <a:rPr lang="en-US" sz="1000"/>
              <a:t>Frequent Refresher Training</a:t>
            </a:r>
          </a:p>
          <a:p>
            <a:pPr>
              <a:spcBef>
                <a:spcPct val="50000"/>
              </a:spcBef>
            </a:pPr>
            <a:r>
              <a:rPr lang="en-US" sz="1000"/>
              <a:t>Testing and coaching</a:t>
            </a:r>
          </a:p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Metrics and Reporting</a:t>
            </a:r>
          </a:p>
          <a:p>
            <a:pPr>
              <a:spcBef>
                <a:spcPct val="50000"/>
              </a:spcBef>
            </a:pPr>
            <a:r>
              <a:rPr lang="en-US" sz="1000"/>
              <a:t>Develop Prior Obligation Scorecard</a:t>
            </a:r>
          </a:p>
          <a:p>
            <a:pPr>
              <a:spcBef>
                <a:spcPct val="50000"/>
              </a:spcBef>
            </a:pPr>
            <a:r>
              <a:rPr lang="en-US" sz="1000"/>
              <a:t>Develop Method to monitor Pledge application workload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Deposit Standard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</p:txBody>
      </p:sp>
      <p:graphicFrame>
        <p:nvGraphicFramePr>
          <p:cNvPr id="18441" name="Group 9"/>
          <p:cNvGraphicFramePr>
            <a:graphicFrameLocks noGrp="1"/>
          </p:cNvGraphicFramePr>
          <p:nvPr>
            <p:ph/>
          </p:nvPr>
        </p:nvGraphicFramePr>
        <p:xfrm>
          <a:off x="4419600" y="838200"/>
          <a:ext cx="4083050" cy="422275"/>
        </p:xfrm>
        <a:graphic>
          <a:graphicData uri="http://schemas.openxmlformats.org/drawingml/2006/table">
            <a:tbl>
              <a:tblPr/>
              <a:tblGrid>
                <a:gridCol w="581025"/>
                <a:gridCol w="584200"/>
                <a:gridCol w="671513"/>
                <a:gridCol w="488950"/>
                <a:gridCol w="590550"/>
                <a:gridCol w="582612"/>
                <a:gridCol w="5842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7" name="AutoShape 36"/>
          <p:cNvSpPr>
            <a:spLocks noChangeArrowheads="1"/>
          </p:cNvSpPr>
          <p:nvPr/>
        </p:nvSpPr>
        <p:spPr bwMode="auto">
          <a:xfrm>
            <a:off x="5791200" y="19050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8" name="Line 38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AutoShape 39"/>
          <p:cNvSpPr>
            <a:spLocks noChangeArrowheads="1"/>
          </p:cNvSpPr>
          <p:nvPr/>
        </p:nvSpPr>
        <p:spPr bwMode="auto">
          <a:xfrm>
            <a:off x="5943600" y="4495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3366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0" name="AutoShape 41"/>
          <p:cNvSpPr>
            <a:spLocks noChangeArrowheads="1"/>
          </p:cNvSpPr>
          <p:nvPr/>
        </p:nvSpPr>
        <p:spPr bwMode="auto">
          <a:xfrm>
            <a:off x="5334000" y="3352800"/>
            <a:ext cx="1524000" cy="152400"/>
          </a:xfrm>
          <a:prstGeom prst="chevron">
            <a:avLst>
              <a:gd name="adj" fmla="val 52500"/>
            </a:avLst>
          </a:prstGeom>
          <a:solidFill>
            <a:srgbClr val="FFFF00"/>
          </a:solidFill>
          <a:ln w="6350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1" name="AutoShape 42"/>
          <p:cNvSpPr>
            <a:spLocks noChangeArrowheads="1"/>
          </p:cNvSpPr>
          <p:nvPr/>
        </p:nvSpPr>
        <p:spPr bwMode="auto">
          <a:xfrm>
            <a:off x="4495800" y="25146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AutoShape 43"/>
          <p:cNvSpPr>
            <a:spLocks noChangeArrowheads="1"/>
          </p:cNvSpPr>
          <p:nvPr/>
        </p:nvSpPr>
        <p:spPr bwMode="auto">
          <a:xfrm>
            <a:off x="6705600" y="3657600"/>
            <a:ext cx="990600" cy="152400"/>
          </a:xfrm>
          <a:prstGeom prst="chevron">
            <a:avLst>
              <a:gd name="adj" fmla="val 34125"/>
            </a:avLst>
          </a:prstGeom>
          <a:solidFill>
            <a:srgbClr val="FFFF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3" name="AutoShape 47"/>
          <p:cNvSpPr>
            <a:spLocks noChangeArrowheads="1"/>
          </p:cNvSpPr>
          <p:nvPr/>
        </p:nvSpPr>
        <p:spPr bwMode="auto">
          <a:xfrm>
            <a:off x="4648200" y="4114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3366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358140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AutoShape 54"/>
          <p:cNvSpPr>
            <a:spLocks noChangeArrowheads="1"/>
          </p:cNvSpPr>
          <p:nvPr/>
        </p:nvSpPr>
        <p:spPr bwMode="auto">
          <a:xfrm>
            <a:off x="4572000" y="3048000"/>
            <a:ext cx="3124200" cy="152400"/>
          </a:xfrm>
          <a:prstGeom prst="chevron">
            <a:avLst>
              <a:gd name="adj" fmla="val 107625"/>
            </a:avLst>
          </a:prstGeom>
          <a:solidFill>
            <a:srgbClr val="FFFF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Text Box 57"/>
          <p:cNvSpPr txBox="1">
            <a:spLocks noChangeArrowheads="1"/>
          </p:cNvSpPr>
          <p:nvPr/>
        </p:nvSpPr>
        <p:spPr bwMode="auto">
          <a:xfrm>
            <a:off x="6553200" y="5257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17" name="AutoShape 59"/>
          <p:cNvSpPr>
            <a:spLocks noChangeArrowheads="1"/>
          </p:cNvSpPr>
          <p:nvPr/>
        </p:nvSpPr>
        <p:spPr bwMode="auto">
          <a:xfrm>
            <a:off x="4419600" y="5334000"/>
            <a:ext cx="3048000" cy="152400"/>
          </a:xfrm>
          <a:prstGeom prst="chevron">
            <a:avLst>
              <a:gd name="adj" fmla="val 105000"/>
            </a:avLst>
          </a:prstGeom>
          <a:solidFill>
            <a:srgbClr val="FF99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8" name="AutoShape 60"/>
          <p:cNvSpPr>
            <a:spLocks noChangeArrowheads="1"/>
          </p:cNvSpPr>
          <p:nvPr/>
        </p:nvSpPr>
        <p:spPr bwMode="auto">
          <a:xfrm>
            <a:off x="4419600" y="5562600"/>
            <a:ext cx="3048000" cy="152400"/>
          </a:xfrm>
          <a:prstGeom prst="chevron">
            <a:avLst>
              <a:gd name="adj" fmla="val 105000"/>
            </a:avLst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9" name="Line 61"/>
          <p:cNvSpPr>
            <a:spLocks noChangeShapeType="1"/>
          </p:cNvSpPr>
          <p:nvPr/>
        </p:nvSpPr>
        <p:spPr bwMode="auto">
          <a:xfrm>
            <a:off x="0" y="495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AutoShape 62"/>
          <p:cNvSpPr>
            <a:spLocks noChangeArrowheads="1"/>
          </p:cNvSpPr>
          <p:nvPr/>
        </p:nvSpPr>
        <p:spPr bwMode="auto">
          <a:xfrm>
            <a:off x="4419600" y="5791200"/>
            <a:ext cx="3124200" cy="152400"/>
          </a:xfrm>
          <a:prstGeom prst="chevron">
            <a:avLst>
              <a:gd name="adj" fmla="val 107625"/>
            </a:avLst>
          </a:prstGeom>
          <a:solidFill>
            <a:srgbClr val="FF99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1" name="AutoShape 63"/>
          <p:cNvSpPr>
            <a:spLocks noChangeArrowheads="1"/>
          </p:cNvSpPr>
          <p:nvPr/>
        </p:nvSpPr>
        <p:spPr bwMode="auto">
          <a:xfrm>
            <a:off x="4495800" y="2209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2" name="TextBox 22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7CD038-CFA8-43EA-8BD2-1DA40C603A1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223" name="TextBox 24"/>
          <p:cNvSpPr txBox="1">
            <a:spLocks noChangeArrowheads="1"/>
          </p:cNvSpPr>
          <p:nvPr/>
        </p:nvSpPr>
        <p:spPr bwMode="auto">
          <a:xfrm>
            <a:off x="5334000" y="1371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24" name="TextBox 25"/>
          <p:cNvSpPr txBox="1">
            <a:spLocks noChangeArrowheads="1"/>
          </p:cNvSpPr>
          <p:nvPr/>
        </p:nvSpPr>
        <p:spPr bwMode="auto">
          <a:xfrm>
            <a:off x="7391400" y="1828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5" name="TextBox 27"/>
          <p:cNvSpPr txBox="1">
            <a:spLocks noChangeArrowheads="1"/>
          </p:cNvSpPr>
          <p:nvPr/>
        </p:nvSpPr>
        <p:spPr bwMode="auto">
          <a:xfrm>
            <a:off x="7696200" y="2971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6" name="TextBox 28"/>
          <p:cNvSpPr txBox="1">
            <a:spLocks noChangeArrowheads="1"/>
          </p:cNvSpPr>
          <p:nvPr/>
        </p:nvSpPr>
        <p:spPr bwMode="auto">
          <a:xfrm>
            <a:off x="6934200" y="3276600"/>
            <a:ext cx="1035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Began 12/3/10</a:t>
            </a:r>
          </a:p>
        </p:txBody>
      </p:sp>
      <p:sp>
        <p:nvSpPr>
          <p:cNvPr id="8227" name="TextBox 29"/>
          <p:cNvSpPr txBox="1">
            <a:spLocks noChangeArrowheads="1"/>
          </p:cNvSpPr>
          <p:nvPr/>
        </p:nvSpPr>
        <p:spPr bwMode="auto">
          <a:xfrm>
            <a:off x="7696200" y="35814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8" name="TextBox 31"/>
          <p:cNvSpPr txBox="1">
            <a:spLocks noChangeArrowheads="1"/>
          </p:cNvSpPr>
          <p:nvPr/>
        </p:nvSpPr>
        <p:spPr bwMode="auto">
          <a:xfrm>
            <a:off x="7543800" y="4495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9" name="TextBox 33"/>
          <p:cNvSpPr txBox="1">
            <a:spLocks noChangeArrowheads="1"/>
          </p:cNvSpPr>
          <p:nvPr/>
        </p:nvSpPr>
        <p:spPr bwMode="auto">
          <a:xfrm>
            <a:off x="7432675" y="5486400"/>
            <a:ext cx="8874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In Progress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5715000" y="17526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" name="5-Point Star 36"/>
          <p:cNvSpPr/>
          <p:nvPr/>
        </p:nvSpPr>
        <p:spPr bwMode="auto">
          <a:xfrm>
            <a:off x="5867400" y="43434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36" name="TextBox 24"/>
          <p:cNvSpPr txBox="1">
            <a:spLocks noChangeArrowheads="1"/>
          </p:cNvSpPr>
          <p:nvPr/>
        </p:nvSpPr>
        <p:spPr bwMode="auto">
          <a:xfrm>
            <a:off x="6096000" y="2133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7" name="TextBox 24"/>
          <p:cNvSpPr txBox="1">
            <a:spLocks noChangeArrowheads="1"/>
          </p:cNvSpPr>
          <p:nvPr/>
        </p:nvSpPr>
        <p:spPr bwMode="auto">
          <a:xfrm>
            <a:off x="6172200" y="24384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8" name="TextBox 24"/>
          <p:cNvSpPr txBox="1">
            <a:spLocks noChangeArrowheads="1"/>
          </p:cNvSpPr>
          <p:nvPr/>
        </p:nvSpPr>
        <p:spPr bwMode="auto">
          <a:xfrm>
            <a:off x="6248400" y="4038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9" name="TextBox 24"/>
          <p:cNvSpPr txBox="1">
            <a:spLocks noChangeArrowheads="1"/>
          </p:cNvSpPr>
          <p:nvPr/>
        </p:nvSpPr>
        <p:spPr bwMode="auto">
          <a:xfrm>
            <a:off x="7467600" y="52578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43" name="5-Point Star 42"/>
          <p:cNvSpPr/>
          <p:nvPr/>
        </p:nvSpPr>
        <p:spPr bwMode="auto">
          <a:xfrm>
            <a:off x="3962400" y="64008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43" name="TextBox 43"/>
          <p:cNvSpPr txBox="1">
            <a:spLocks noChangeArrowheads="1"/>
          </p:cNvSpPr>
          <p:nvPr/>
        </p:nvSpPr>
        <p:spPr bwMode="auto">
          <a:xfrm>
            <a:off x="4191000" y="6400800"/>
            <a:ext cx="1947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i="1"/>
              <a:t>Denotes change in original timeline.</a:t>
            </a:r>
          </a:p>
        </p:txBody>
      </p:sp>
      <p:sp>
        <p:nvSpPr>
          <p:cNvPr id="8244" name="TextBox 24"/>
          <p:cNvSpPr txBox="1">
            <a:spLocks noChangeArrowheads="1"/>
          </p:cNvSpPr>
          <p:nvPr/>
        </p:nvSpPr>
        <p:spPr bwMode="auto">
          <a:xfrm>
            <a:off x="7543800" y="57150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Key Deliverables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AA2165-608F-41F6-A454-716DF61156C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9050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Scripting</a:t>
            </a:r>
          </a:p>
        </p:txBody>
      </p:sp>
      <p:sp>
        <p:nvSpPr>
          <p:cNvPr id="1028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smtClean="0"/>
              <a:t>Scripting was revised through collaborative feedback and testing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Current version of script provides clarity and consistency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Delivery time improved 2-3 minutes from previous versions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8582-7224-4A6E-A64D-FA7E14DEA4EF}" type="slidenum">
              <a:rPr lang="en-US"/>
              <a:pPr eaLnBrk="1" hangingPunct="1"/>
              <a:t>5</a:t>
            </a:fld>
            <a:endParaRPr lang="en-US"/>
          </a:p>
        </p:txBody>
      </p:sp>
      <p:grpSp>
        <p:nvGrpSpPr>
          <p:cNvPr id="1201" name="Group 177"/>
          <p:cNvGrpSpPr>
            <a:grpSpLocks/>
          </p:cNvGrpSpPr>
          <p:nvPr/>
        </p:nvGrpSpPr>
        <p:grpSpPr bwMode="auto">
          <a:xfrm>
            <a:off x="4648200" y="762000"/>
            <a:ext cx="4383088" cy="5984875"/>
            <a:chOff x="2928" y="480"/>
            <a:chExt cx="2761" cy="3770"/>
          </a:xfrm>
        </p:grpSpPr>
        <p:sp>
          <p:nvSpPr>
            <p:cNvPr id="10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928" y="480"/>
              <a:ext cx="2550" cy="375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928" y="480"/>
              <a:ext cx="3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Let me revi</a:t>
              </a:r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273" y="480"/>
              <a:ext cx="163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ew your account and then I can advise you on action</a:t>
              </a:r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850" y="480"/>
              <a:ext cx="6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s that are available </a:t>
              </a:r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928" y="561"/>
              <a:ext cx="29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to you…</a:t>
              </a:r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185" y="561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928" y="64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928" y="724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Thank you for holding…</a:t>
              </a:r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681" y="724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928" y="80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928" y="887"/>
              <a:ext cx="40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It looks like </a:t>
              </a:r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300" y="887"/>
              <a:ext cx="14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this</a:t>
              </a:r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410" y="88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428" y="887"/>
              <a:ext cx="95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account was disconnected for:</a:t>
              </a:r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333" y="88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034" y="96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067" y="97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40" y="973"/>
              <a:ext cx="22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Usage charges (and/or a deposit), for a total disconnect amount of $________</a:t>
              </a:r>
              <a:endParaRPr 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5341" y="97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928" y="105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928" y="1136"/>
              <a:ext cx="2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We can:</a:t>
              </a:r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3178" y="1136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034" y="1214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067" y="122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140" y="1222"/>
              <a:ext cx="21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</a:t>
              </a: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321" y="1222"/>
              <a:ext cx="1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nect </a:t>
              </a:r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456" y="1222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service </a:t>
              </a:r>
              <a:endParaRPr lang="en-U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778" y="1222"/>
              <a:ext cx="141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the disconnection amount of $____ +  a $37 </a:t>
              </a:r>
              <a:endParaRPr lang="en-US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140" y="1303"/>
              <a:ext cx="12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reconnection fee, which totals $_________;</a:t>
              </a:r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380" y="130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034" y="138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034" y="1464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064" y="1470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140" y="1465"/>
              <a:ext cx="9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If </a:t>
              </a:r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206" y="1465"/>
              <a:ext cx="9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 are unable (it isn’t possible)</a:t>
              </a:r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118" y="14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136" y="1465"/>
              <a:ext cx="123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pay the full disconnect amount, we can </a:t>
              </a:r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140" y="1547"/>
              <a:ext cx="32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</a:t>
              </a:r>
              <a:endParaRPr lang="en-US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434" y="1547"/>
              <a:ext cx="15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your</a:t>
              </a:r>
              <a:endParaRPr lang="en-US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562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579" y="1547"/>
              <a:ext cx="2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service </a:t>
              </a:r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797" y="1547"/>
              <a:ext cx="134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a new deposit &amp; a reconnection fee, which</a:t>
              </a:r>
              <a:endParaRPr 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5103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5121" y="1547"/>
              <a:ext cx="2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appears</a:t>
              </a:r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5337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355" y="1547"/>
              <a:ext cx="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</a:t>
              </a:r>
              <a:endParaRPr lang="en-US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410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140" y="1628"/>
              <a:ext cx="51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total $_______;  </a:t>
              </a:r>
              <a:endParaRPr lang="en-US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3622" y="1628"/>
              <a:ext cx="1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724" y="1628"/>
              <a:ext cx="21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/or but</a:t>
              </a:r>
              <a:endParaRPr 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910" y="162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3929" y="162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 </a:t>
              </a:r>
              <a:endParaRPr lang="en-US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968" y="1628"/>
              <a:ext cx="18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need </a:t>
              </a:r>
              <a:endParaRPr lang="en-U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120" y="1628"/>
              <a:ext cx="136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explain a few details to you about this prior </a:t>
              </a:r>
              <a:endParaRPr lang="en-US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3140" y="1709"/>
              <a:ext cx="33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obligation </a:t>
              </a:r>
              <a:endParaRPr lang="en-US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444" y="1715"/>
              <a:ext cx="24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pitchFamily="18" charset="0"/>
                </a:rPr>
                <a:t>process</a:t>
              </a:r>
              <a:endParaRPr lang="en-US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3640" y="1715"/>
              <a:ext cx="6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672" y="1715"/>
              <a:ext cx="20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(if total exceeds disconnection amount, quote ½ deposit + reconnect </a:t>
              </a:r>
              <a:endParaRPr 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140" y="1792"/>
              <a:ext cx="13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fee)</a:t>
              </a:r>
              <a:endParaRPr 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237" y="179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3034" y="186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3034" y="194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067" y="195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3140" y="1953"/>
              <a:ext cx="115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We will be closing your account and re</a:t>
              </a:r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249" y="1953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273" y="1953"/>
              <a:ext cx="79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opening it right away so th</a:t>
              </a:r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5029" y="1953"/>
              <a:ext cx="2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at your </a:t>
              </a:r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3140" y="2033"/>
              <a:ext cx="182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can be processed as soon as the payment is received.</a:t>
              </a:r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4922" y="203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928" y="21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3034" y="219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034" y="227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067" y="228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140" y="2283"/>
              <a:ext cx="81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When we do this, it allows </a:t>
              </a:r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3913" y="2283"/>
              <a:ext cx="39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your service </a:t>
              </a:r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4277" y="2283"/>
              <a:ext cx="10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</a:t>
              </a:r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4350" y="2283"/>
              <a:ext cx="11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be </a:t>
              </a:r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434" y="2283"/>
              <a:ext cx="3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</a:t>
              </a:r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4709" y="2283"/>
              <a:ext cx="9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ed</a:t>
              </a:r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776" y="22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4793" y="2283"/>
              <a:ext cx="40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a deposit </a:t>
              </a:r>
              <a:endParaRPr 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165" y="2283"/>
              <a:ext cx="1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5267" y="22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285" y="2283"/>
              <a:ext cx="7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 </a:t>
              </a:r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3140" y="2363"/>
              <a:ext cx="51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reconnection fee </a:t>
              </a:r>
              <a:endParaRPr 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628" y="236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34" y="244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3034" y="2531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061" y="2537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3140" y="2526"/>
              <a:ext cx="22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If you choose to have your service reconnected by paying a new deposit and </a:t>
              </a:r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140" y="2607"/>
              <a:ext cx="3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f</a:t>
              </a:r>
              <a:endParaRPr 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456" y="2607"/>
              <a:ext cx="37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ee then this </a:t>
              </a:r>
              <a:endParaRPr 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796" y="2607"/>
              <a:ext cx="27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provides</a:t>
              </a:r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040" y="260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4058" y="2607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</a:t>
              </a:r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4180" y="260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4198" y="2607"/>
              <a:ext cx="133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opportunity for us to offer you a payment </a:t>
              </a:r>
              <a:endParaRPr 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3140" y="2689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plan</a:t>
              </a:r>
              <a:endParaRPr lang="en-US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3262" y="2689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280" y="2689"/>
              <a:ext cx="59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on the prior charges</a:t>
              </a:r>
              <a:endParaRPr lang="en-US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843" y="2689"/>
              <a:ext cx="16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. The charges in the payment arrangement would be for </a:t>
              </a:r>
              <a:endParaRPr lang="en-US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3140" y="2770"/>
              <a:ext cx="226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usage of $XXX and is called prior obligation. What would you be able to pay </a:t>
              </a:r>
              <a:endParaRPr lang="en-US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140" y="2851"/>
              <a:ext cx="8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each month in addition to you</a:t>
              </a:r>
              <a:endParaRPr lang="en-US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3986" y="2851"/>
              <a:ext cx="81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 current charges? ($XXX) </a:t>
              </a:r>
              <a:endParaRPr lang="en-US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764" y="2851"/>
              <a:ext cx="61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(Based on customer </a:t>
              </a:r>
              <a:endParaRPr lang="en-US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3140" y="2933"/>
              <a:ext cx="11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response process payment arrangement.)</a:t>
              </a:r>
              <a:endParaRPr lang="en-US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4291" y="293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34" y="301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034" y="3100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3061" y="3106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3140" y="3095"/>
              <a:ext cx="3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Okay, the</a:t>
              </a:r>
              <a:endParaRPr lang="en-US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415" y="309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432" y="3095"/>
              <a:ext cx="206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prior obligation arrangement is $XX/month spread out over the next X </a:t>
              </a:r>
              <a:endParaRPr lang="en-US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3140" y="3177"/>
              <a:ext cx="233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months starting with your next bill. Is this ok? (Yes) I’ve noted the arrangement </a:t>
              </a:r>
              <a:endParaRPr lang="en-US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140" y="325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on your ac</a:t>
              </a:r>
              <a:endParaRPr lang="en-US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3438" y="3258"/>
              <a:ext cx="192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count and you will see this arrangement on your next statement in </a:t>
              </a:r>
              <a:endParaRPr lang="en-US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3140" y="3339"/>
              <a:ext cx="9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addition to the current charges.</a:t>
              </a:r>
              <a:endParaRPr lang="en-US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4018" y="3339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2928" y="342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3034" y="3507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3061" y="3513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140" y="35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163" y="35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endParaRPr lang="en-US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3206" y="3502"/>
              <a:ext cx="4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 are unable</a:t>
              </a:r>
              <a:endParaRPr lang="en-US"/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3620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3639" y="3502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3662" y="3502"/>
              <a:ext cx="4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isn’t possible</a:t>
              </a:r>
              <a:endParaRPr lang="en-US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4038" y="3502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4061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4079" y="3502"/>
              <a:ext cx="10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pay these arrangements on time,</a:t>
              </a:r>
              <a:endParaRPr lang="en-US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5065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5083" y="3502"/>
              <a:ext cx="3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 cannot </a:t>
              </a:r>
              <a:endParaRPr lang="en-US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3140" y="3583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disconnect </a:t>
              </a:r>
              <a:endParaRPr lang="en-US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3460" y="3583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service </a:t>
              </a:r>
              <a:endParaRPr lang="en-US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3782" y="3583"/>
              <a:ext cx="51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those charges</a:t>
              </a:r>
              <a:endParaRPr lang="en-US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4265" y="35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4283" y="3583"/>
              <a:ext cx="42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of $XXX.XX</a:t>
              </a:r>
              <a:endParaRPr lang="en-US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4668" y="35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686" y="3583"/>
              <a:ext cx="3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included in </a:t>
              </a:r>
              <a:endParaRPr lang="en-US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5020" y="3583"/>
              <a:ext cx="2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prior </a:t>
              </a:r>
              <a:endParaRPr lang="en-US"/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3140" y="3665"/>
              <a:ext cx="6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3176" y="3665"/>
              <a:ext cx="2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bligation</a:t>
              </a:r>
              <a:endParaRPr lang="en-US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3427" y="36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3444" y="3665"/>
              <a:ext cx="4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arrangement. </a:t>
              </a:r>
              <a:endParaRPr lang="en-US"/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3833" y="3665"/>
              <a:ext cx="30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However,</a:t>
              </a:r>
              <a:endParaRPr lang="en-US"/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4110" y="36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4128" y="3665"/>
              <a:ext cx="12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 will send the prior obligation balance </a:t>
              </a:r>
              <a:endParaRPr lang="en-US"/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3140" y="3746"/>
              <a:ext cx="130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owing directly to a collection agency, so it is</a:t>
              </a:r>
              <a:endParaRPr lang="en-US"/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407" y="374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425" y="3746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very</a:t>
              </a:r>
              <a:endParaRPr lang="en-US"/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4550" y="374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4568" y="3746"/>
              <a:ext cx="67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important to keep this </a:t>
              </a:r>
              <a:endParaRPr lang="en-US"/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3140" y="3827"/>
              <a:ext cx="4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arrangement. </a:t>
              </a:r>
              <a:endParaRPr lang="en-US"/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3529" y="382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3034" y="390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3034" y="3995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3061" y="4001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3140" y="3990"/>
              <a:ext cx="2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Please </a:t>
              </a:r>
              <a:endParaRPr lang="en-US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3338" y="3990"/>
              <a:ext cx="85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ensure to continue to pay the</a:t>
              </a:r>
              <a:endParaRPr lang="en-US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4153" y="3990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171" y="3990"/>
              <a:ext cx="78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current charges to avoid a </a:t>
              </a:r>
              <a:endParaRPr lang="en-US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4920" y="3990"/>
              <a:ext cx="28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possible </a:t>
              </a:r>
              <a:endParaRPr lang="en-US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3140" y="4071"/>
              <a:ext cx="33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disconnect</a:t>
              </a:r>
              <a:endParaRPr lang="en-US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3442" y="4071"/>
              <a:ext cx="21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ion of </a:t>
              </a:r>
              <a:endParaRPr lang="en-US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3627" y="4071"/>
              <a:ext cx="2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service</a:t>
              </a:r>
              <a:endParaRPr lang="en-US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3827" y="407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3845" y="4071"/>
              <a:ext cx="41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in the future. </a:t>
              </a:r>
              <a:endParaRPr lang="en-US"/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4227" y="407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2928" y="415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 Obligation Calculation Scenario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10576F-692B-456C-A727-7DB79BBAE01E}" type="slidenum">
              <a:rPr lang="en-US"/>
              <a:pPr eaLnBrk="1" hangingPunct="1"/>
              <a:t>6</a:t>
            </a:fld>
            <a:endParaRPr lang="en-US"/>
          </a:p>
        </p:txBody>
      </p:sp>
      <p:pic>
        <p:nvPicPr>
          <p:cNvPr id="10244" name="Content Placeholder 5" descr="Prior Obligati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371600"/>
            <a:ext cx="8229600" cy="43465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Continue work with agencies on pledge process improvement.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Perform Quality Assurance against new process and continue to refine.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Continue to monitor and mitigate all complaint scenarios.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Maintain training curriculum for Pledges and Prior Obligation.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Provide quarterly report beginning April 2011.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D5EA2D-404A-45E6-9A07-87BE855F56E0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</Prefix>
    <DocumentSetType xmlns="dc463f71-b30c-4ab2-9473-d307f9d35888">Motion</DocumentSetType>
    <IsConfidential xmlns="dc463f71-b30c-4ab2-9473-d307f9d35888">false</IsConfidential>
    <AgendaOrder xmlns="dc463f71-b30c-4ab2-9473-d307f9d35888">false</AgendaOrder>
    <CaseType xmlns="dc463f71-b30c-4ab2-9473-d307f9d35888">Assessment (penalty)</CaseType>
    <IndustryCode xmlns="dc463f71-b30c-4ab2-9473-d307f9d35888">501</IndustryCode>
    <CaseStatus xmlns="dc463f71-b30c-4ab2-9473-d307f9d35888">Closed</CaseStatus>
    <OpenedDate xmlns="dc463f71-b30c-4ab2-9473-d307f9d35888">2010-02-01T08:00:00+00:00</OpenedDate>
    <Date1 xmlns="dc463f71-b30c-4ab2-9473-d307f9d35888">2010-12-16T08:00:00+00:00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100182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34D6EB298A1DB45B6EFBD17D50F1A55" ma:contentTypeVersion="123" ma:contentTypeDescription="" ma:contentTypeScope="" ma:versionID="4aedeaf0d2d6169e8a3a104ab094fff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CB410B7F-FAD0-4C66-94E3-12E7BB663562}"/>
</file>

<file path=customXml/itemProps2.xml><?xml version="1.0" encoding="utf-8"?>
<ds:datastoreItem xmlns:ds="http://schemas.openxmlformats.org/officeDocument/2006/customXml" ds:itemID="{1A1AC031-6920-479F-832F-E50DA527B42C}"/>
</file>

<file path=customXml/itemProps3.xml><?xml version="1.0" encoding="utf-8"?>
<ds:datastoreItem xmlns:ds="http://schemas.openxmlformats.org/officeDocument/2006/customXml" ds:itemID="{F4BE0F9E-4742-43A9-949C-AF13FFF9338B}"/>
</file>

<file path=customXml/itemProps4.xml><?xml version="1.0" encoding="utf-8"?>
<ds:datastoreItem xmlns:ds="http://schemas.openxmlformats.org/officeDocument/2006/customXml" ds:itemID="{D95C8C2C-2602-4F55-939B-1A7BD63E47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799</Words>
  <Application>Microsoft Office PowerPoint</Application>
  <PresentationFormat>On-screen Show (4:3)</PresentationFormat>
  <Paragraphs>263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Wingdings</vt:lpstr>
      <vt:lpstr>Times New Roman</vt:lpstr>
      <vt:lpstr>Symbol</vt:lpstr>
      <vt:lpstr>Default Design</vt:lpstr>
      <vt:lpstr>Custom Design</vt:lpstr>
      <vt:lpstr>PSE – WUTC Meeting</vt:lpstr>
      <vt:lpstr>Agenda</vt:lpstr>
      <vt:lpstr>PowerPoint Presentation</vt:lpstr>
      <vt:lpstr>Key Deliverables</vt:lpstr>
      <vt:lpstr>Updated Scripting</vt:lpstr>
      <vt:lpstr>Prior Obligation Calculation Scenario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 – WUTC Meeting</dc:title>
  <dc:subject/>
  <dc:creator/>
  <cp:keywords/>
  <dc:description/>
  <cp:lastModifiedBy>Krista Gross</cp:lastModifiedBy>
  <cp:revision>1</cp:revision>
  <dcterms:created xsi:type="dcterms:W3CDTF">2010-12-15T19:04:32Z</dcterms:created>
  <dcterms:modified xsi:type="dcterms:W3CDTF">2010-12-15T19:23:55Z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0x0101006E56B4D1795A2E4DB2F0B01679ED314A00C34D6EB298A1DB45B6EFBD17D50F1A55</vt:lpwstr>
  </property>
  <property fmtid="{D5CDD505-2E9C-101B-9397-08002B2CF9AE}" pid="3" name="_docset_NoMedatataSyncRequired">
    <vt:lpwstr>False</vt:lpwstr>
  </property>
</Properties>
</file>