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1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8" r:id="rId9"/>
    <p:sldId id="269" r:id="rId10"/>
    <p:sldId id="270" r:id="rId11"/>
    <p:sldId id="271" r:id="rId12"/>
    <p:sldId id="274" r:id="rId13"/>
    <p:sldId id="273" r:id="rId14"/>
    <p:sldId id="266" r:id="rId15"/>
  </p:sldIdLst>
  <p:sldSz cx="12192000" cy="6858000"/>
  <p:notesSz cx="6858000" cy="9144000"/>
  <p:embeddedFontLst>
    <p:embeddedFont>
      <p:font typeface="Abril Fatface" panose="020B0604020202020204" charset="0"/>
      <p:regular r:id="rId17"/>
      <p:italic r:id="rId18"/>
    </p:embeddedFont>
    <p:embeddedFont>
      <p:font typeface="Roboto Light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Roboto Black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tor, Andrew (COM)" initials="RA(" lastIdx="1" clrIdx="0">
    <p:extLst>
      <p:ext uri="{19B8F6BF-5375-455C-9EA6-DF929625EA0E}">
        <p15:presenceInfo xmlns:p15="http://schemas.microsoft.com/office/powerpoint/2012/main" userId="S-1-5-21-3259981362-1198918190-2026780590-16594" providerId="AD"/>
      </p:ext>
    </p:extLst>
  </p:cmAuthor>
  <p:cmAuthor id="2" name="Hershkowitz, Steven (COM)" initials="HS(" lastIdx="2" clrIdx="1">
    <p:extLst>
      <p:ext uri="{19B8F6BF-5375-455C-9EA6-DF929625EA0E}">
        <p15:presenceInfo xmlns:p15="http://schemas.microsoft.com/office/powerpoint/2012/main" userId="S-1-5-21-3259981362-1198918190-2026780590-14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2539" autoAdjust="0"/>
  </p:normalViewPr>
  <p:slideViewPr>
    <p:cSldViewPr snapToGrid="0">
      <p:cViewPr>
        <p:scale>
          <a:sx n="65" d="100"/>
          <a:sy n="65" d="100"/>
        </p:scale>
        <p:origin x="5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commentAuthors" Target="commentAuthor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F7D22-F8B0-4853-9036-A628B105A5A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8E37F-7538-4501-AC88-35F70A2FB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E37F-7538-4501-AC88-35F70A2FBD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0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E37F-7538-4501-AC88-35F70A2FBD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3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E37F-7538-4501-AC88-35F70A2FBD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4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E37F-7538-4501-AC88-35F70A2FBD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E37F-7538-4501-AC88-35F70A2FBD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E37F-7538-4501-AC88-35F70A2FBD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893804" TargetMode="External"/><Relationship Id="rId3" Type="http://schemas.openxmlformats.org/officeDocument/2006/relationships/hyperlink" Target="https://www.commerce.wa.gov/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WaStateCommerce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hyperlink" Target="https://www.instagram.com/wastatecommerce/" TargetMode="External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893804" TargetMode="External"/><Relationship Id="rId3" Type="http://schemas.openxmlformats.org/officeDocument/2006/relationships/hyperlink" Target="https://www.commerce.wa.gov/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WaStateCommerce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hyperlink" Target="https://www.instagram.com/wastatecommerce/" TargetMode="External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488950" y="454090"/>
            <a:ext cx="6971030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4056798"/>
            <a:ext cx="6971030" cy="8865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Click to add subtitle (28)</a:t>
            </a:r>
            <a:endParaRPr lang="en-US" dirty="0"/>
          </a:p>
        </p:txBody>
      </p:sp>
      <p:cxnSp>
        <p:nvCxnSpPr>
          <p:cNvPr id="48" name="Divider line"/>
          <p:cNvCxnSpPr/>
          <p:nvPr userDrawn="1"/>
        </p:nvCxnSpPr>
        <p:spPr>
          <a:xfrm>
            <a:off x="574675" y="5065599"/>
            <a:ext cx="1885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esenters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5187893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21" name="Presenters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5562027"/>
            <a:ext cx="6430010" cy="343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22" name="Date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6091578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XX/XX/2022 (date goes here)</a:t>
            </a:r>
          </a:p>
        </p:txBody>
      </p:sp>
      <p:sp>
        <p:nvSpPr>
          <p:cNvPr id="43" name="Color fade"/>
          <p:cNvSpPr/>
          <p:nvPr/>
        </p:nvSpPr>
        <p:spPr>
          <a:xfrm flipV="1">
            <a:off x="8229600" y="-2"/>
            <a:ext cx="3505200" cy="68580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9050" y="805225"/>
            <a:ext cx="2146300" cy="2523273"/>
          </a:xfrm>
          <a:prstGeom prst="rect">
            <a:avLst/>
          </a:prstGeom>
        </p:spPr>
      </p:pic>
      <p:sp>
        <p:nvSpPr>
          <p:cNvPr id="2" name="Template version number"/>
          <p:cNvSpPr txBox="1"/>
          <p:nvPr userDrawn="1"/>
        </p:nvSpPr>
        <p:spPr>
          <a:xfrm>
            <a:off x="10985770" y="6472136"/>
            <a:ext cx="596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v1.5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720286" y="1026608"/>
            <a:ext cx="5717836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Type a thank you message here</a:t>
            </a:r>
            <a:endParaRPr lang="en-US" dirty="0"/>
          </a:p>
        </p:txBody>
      </p:sp>
      <p:sp>
        <p:nvSpPr>
          <p:cNvPr id="8" name="Presenters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69650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9" name="Presenters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00205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11" name="Presenters Email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5345815"/>
            <a:ext cx="3766093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12" name="Presenters Phone Number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5651471"/>
            <a:ext cx="3766094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XXX-XXX-XXXX</a:t>
            </a:r>
          </a:p>
        </p:txBody>
      </p:sp>
      <p:pic>
        <p:nvPicPr>
          <p:cNvPr id="31" name="Commerce 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34" name="Commerce Website URL" descr="Click this logo to go to the Commerce website" title="The Commerce website">
            <a:hlinkClick r:id="rId3"/>
          </p:cNvPr>
          <p:cNvSpPr txBox="1"/>
          <p:nvPr userDrawn="1"/>
        </p:nvSpPr>
        <p:spPr>
          <a:xfrm>
            <a:off x="7282678" y="2877986"/>
            <a:ext cx="191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www.commerce.wa.gov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" name="Facebook Icon" descr="Click this logo to go to the Commerce Facebook page" title="Facebook logo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2782" y="2914791"/>
            <a:ext cx="250454" cy="25318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9" name="Twitter Icon" descr="Click this logo to go to the Commerce Twitter page" title="Twitter logo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3203" y="2914791"/>
            <a:ext cx="250454" cy="253182"/>
          </a:xfrm>
          <a:prstGeom prst="rect">
            <a:avLst/>
          </a:prstGeom>
        </p:spPr>
      </p:pic>
      <p:pic>
        <p:nvPicPr>
          <p:cNvPr id="33" name="LinkedIn Icon" descr="Click this logo to go to the Commerce Linkedin page" title="Linkedin logo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3625" y="2914791"/>
            <a:ext cx="242106" cy="253182"/>
          </a:xfrm>
          <a:prstGeom prst="rect">
            <a:avLst/>
          </a:prstGeom>
        </p:spPr>
      </p:pic>
      <p:pic>
        <p:nvPicPr>
          <p:cNvPr id="35" name="Instagram Icon" descr="Click this logo to go to the Commerce Instagram page" title="Intagram logo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5699" y="2914792"/>
            <a:ext cx="253182" cy="253182"/>
          </a:xfrm>
          <a:prstGeom prst="rect">
            <a:avLst/>
          </a:prstGeom>
        </p:spPr>
      </p:pic>
      <p:grpSp>
        <p:nvGrpSpPr>
          <p:cNvPr id="19" name="Brand Stripe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69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k you" title="Thank you"/>
          <p:cNvSpPr txBox="1"/>
          <p:nvPr userDrawn="1"/>
        </p:nvSpPr>
        <p:spPr>
          <a:xfrm>
            <a:off x="831850" y="539177"/>
            <a:ext cx="583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bril Fatface" panose="02000503000000020003" pitchFamily="2" charset="0"/>
              </a:rPr>
              <a:t>Thank you!</a:t>
            </a:r>
            <a:endParaRPr lang="en-US" sz="6000" dirty="0">
              <a:solidFill>
                <a:schemeClr val="bg1"/>
              </a:solidFill>
              <a:latin typeface="Abril Fatface" panose="02000503000000020003" pitchFamily="2" charset="0"/>
            </a:endParaRPr>
          </a:p>
        </p:txBody>
      </p:sp>
      <p:sp>
        <p:nvSpPr>
          <p:cNvPr id="29" name="Presenter 1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733497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0" name="Presenter 1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2039051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33" name="Presenter 1 Email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1" y="2358397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34" name="Presenter 1 Phone Number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2688464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XXX-XXX-XXXX</a:t>
            </a:r>
          </a:p>
        </p:txBody>
      </p:sp>
      <p:sp>
        <p:nvSpPr>
          <p:cNvPr id="35" name="Presenter 2 Name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385365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6" name="Presenter 2 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3690919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37" name="Presenter 2 Email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4034676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38" name="Presenter 2 Phone Number"/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4340332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XXX-XXX-XXXX</a:t>
            </a:r>
          </a:p>
        </p:txBody>
      </p:sp>
      <p:sp>
        <p:nvSpPr>
          <p:cNvPr id="39" name="Presenter 3 Name"/>
          <p:cNvSpPr>
            <a:spLocks noGrp="1"/>
          </p:cNvSpPr>
          <p:nvPr>
            <p:ph type="body" sz="quarter" idx="18" hasCustomPrompt="1"/>
          </p:nvPr>
        </p:nvSpPr>
        <p:spPr>
          <a:xfrm>
            <a:off x="831850" y="504101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40" name="Presenter 3 Title"/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34656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41" name="Presenter 3 Email"/>
          <p:cNvSpPr>
            <a:spLocks noGrp="1"/>
          </p:cNvSpPr>
          <p:nvPr>
            <p:ph type="body" sz="quarter" idx="20" hasCustomPrompt="1"/>
          </p:nvPr>
        </p:nvSpPr>
        <p:spPr>
          <a:xfrm>
            <a:off x="831851" y="5690325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42" name="Presenter 3 Phone Number"/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995981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XXX-XXX-XXXX</a:t>
            </a:r>
          </a:p>
        </p:txBody>
      </p:sp>
      <p:pic>
        <p:nvPicPr>
          <p:cNvPr id="31" name="Commerce Logo" descr="Washington State Department of Commerce Logo" title="Commerce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54" name="Commerce Website URL" descr="Click this logo to go to the Commerce website" title="The Commerce website">
            <a:hlinkClick r:id="rId3"/>
          </p:cNvPr>
          <p:cNvSpPr txBox="1"/>
          <p:nvPr userDrawn="1"/>
        </p:nvSpPr>
        <p:spPr>
          <a:xfrm>
            <a:off x="7282678" y="2877986"/>
            <a:ext cx="191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www.commerce.wa.gov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2" name="Facebook Icon" descr="Click this logo to go to the Commerce Facebook page" title="Facebook logo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2782" y="2914791"/>
            <a:ext cx="250454" cy="25318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51" name="Twitter Icon" descr="Click this logo to go to the Commerce Twitter page" title="Twitter logo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3203" y="2914791"/>
            <a:ext cx="250454" cy="253182"/>
          </a:xfrm>
          <a:prstGeom prst="rect">
            <a:avLst/>
          </a:prstGeom>
        </p:spPr>
      </p:pic>
      <p:pic>
        <p:nvPicPr>
          <p:cNvPr id="53" name="LinkedIn Icon" descr="Click this logo to go to the Commerce Linkedin page" title="Linkedin logo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3625" y="2914791"/>
            <a:ext cx="242106" cy="253182"/>
          </a:xfrm>
          <a:prstGeom prst="rect">
            <a:avLst/>
          </a:prstGeom>
        </p:spPr>
      </p:pic>
      <p:pic>
        <p:nvPicPr>
          <p:cNvPr id="55" name="Instagram Icon" descr="Click this logo to go to the Commerce Instagram page" title="Intagram logo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5699" y="2914792"/>
            <a:ext cx="253182" cy="253182"/>
          </a:xfrm>
          <a:prstGeom prst="rect">
            <a:avLst/>
          </a:prstGeom>
        </p:spPr>
      </p:pic>
      <p:grpSp>
        <p:nvGrpSpPr>
          <p:cNvPr id="19" name="Brand Stripe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7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engthening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 txBox="1"/>
          <p:nvPr userDrawn="1"/>
        </p:nvSpPr>
        <p:spPr>
          <a:xfrm>
            <a:off x="838200" y="750877"/>
            <a:ext cx="7156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strengthen</a:t>
            </a:r>
            <a:r>
              <a:rPr lang="en-US" sz="4400" baseline="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communities</a:t>
            </a:r>
            <a:endParaRPr lang="en-US" sz="4400" dirty="0">
              <a:solidFill>
                <a:schemeClr val="accent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" name="Images" descr="Eight photos that represent each of Commerces' divisions. &#10;&#10;Housing and Homelessness: A picture of a couple in front of a house, &#10;&#10;Infrascructure and Broadband: A picture of a bridge.&#10;&#10;Small business assistance: A pcture of two people by a computer.&#10;&#10;Energy: A picture of a wind farm.&#10;&#10;Planning and tech assistance: A picture of city streets and a highway interchange.&#10;&#10;Community services and facilities: A picture of children in a daycare facility.&#10;&#10;Crime victims and public safety: A picture of two people hugging in a meeting.&#10;&#10;Economic development: A picture of a shipyard and the mountains." title="Photo coll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0798"/>
            <a:ext cx="12191675" cy="4819522"/>
          </a:xfrm>
          <a:prstGeom prst="rect">
            <a:avLst/>
          </a:prstGeom>
        </p:spPr>
      </p:pic>
      <p:sp>
        <p:nvSpPr>
          <p:cNvPr id="14" name="Housing and Homelessness"/>
          <p:cNvSpPr txBox="1"/>
          <p:nvPr userDrawn="1"/>
        </p:nvSpPr>
        <p:spPr>
          <a:xfrm>
            <a:off x="0" y="3210378"/>
            <a:ext cx="2049780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Housing And</a:t>
            </a:r>
          </a:p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homelessness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Infrastructure and Broadband"/>
          <p:cNvSpPr txBox="1"/>
          <p:nvPr userDrawn="1"/>
        </p:nvSpPr>
        <p:spPr>
          <a:xfrm>
            <a:off x="3052563" y="3193959"/>
            <a:ext cx="2167137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Infrastructure and broadband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0" name="Small Business Assistance"/>
          <p:cNvSpPr txBox="1"/>
          <p:nvPr userDrawn="1"/>
        </p:nvSpPr>
        <p:spPr>
          <a:xfrm>
            <a:off x="6095839" y="3210378"/>
            <a:ext cx="2117453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Small Business Assistance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5" name="Energy"/>
          <p:cNvSpPr txBox="1"/>
          <p:nvPr userDrawn="1"/>
        </p:nvSpPr>
        <p:spPr>
          <a:xfrm>
            <a:off x="9144000" y="3214544"/>
            <a:ext cx="2171538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en-US" sz="1400" b="0" cap="all" baseline="0" dirty="0" smtClean="0">
              <a:solidFill>
                <a:schemeClr val="bg1"/>
              </a:solidFill>
              <a:latin typeface="+mn-lt"/>
              <a:ea typeface="Roboto Light" panose="02000000000000000000" pitchFamily="2" charset="0"/>
            </a:endParaRPr>
          </a:p>
          <a:p>
            <a:pPr algn="l"/>
            <a:r>
              <a:rPr lang="en-US" sz="1400" b="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</a:rPr>
              <a:t>ENERGY</a:t>
            </a:r>
            <a:endParaRPr lang="en-US" sz="1400" b="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11" name="Planning and Tech Assistance"/>
          <p:cNvSpPr txBox="1"/>
          <p:nvPr userDrawn="1"/>
        </p:nvSpPr>
        <p:spPr>
          <a:xfrm>
            <a:off x="0" y="5611634"/>
            <a:ext cx="2049780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Planning and Tech assistance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3" name="Community Services and Facilities"/>
          <p:cNvSpPr txBox="1"/>
          <p:nvPr userDrawn="1"/>
        </p:nvSpPr>
        <p:spPr>
          <a:xfrm>
            <a:off x="3046362" y="5611634"/>
            <a:ext cx="2378082" cy="523220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endParaRPr lang="en-US" sz="1400" b="0" kern="1200" cap="all" baseline="0" dirty="0" smtClean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Community Services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8" name="Crime Victims and Public Safety"/>
          <p:cNvSpPr txBox="1"/>
          <p:nvPr userDrawn="1"/>
        </p:nvSpPr>
        <p:spPr>
          <a:xfrm>
            <a:off x="6095839" y="5611633"/>
            <a:ext cx="2095661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Crime Victims and Public Safety 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6" name="Economic Development"/>
          <p:cNvSpPr txBox="1"/>
          <p:nvPr userDrawn="1"/>
        </p:nvSpPr>
        <p:spPr>
          <a:xfrm>
            <a:off x="9144000" y="5611632"/>
            <a:ext cx="2171538" cy="523221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400" b="0" kern="1200" cap="all" baseline="0" dirty="0" smtClean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rPr>
              <a:t>Economic development</a:t>
            </a:r>
            <a:endParaRPr lang="en-US" sz="1400" b="0" kern="1200" cap="all" baseline="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5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47899"/>
            <a:ext cx="10515600" cy="231457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subheading goes here</a:t>
            </a:r>
          </a:p>
        </p:txBody>
      </p:sp>
      <p:grpSp>
        <p:nvGrpSpPr>
          <p:cNvPr id="17" name="Brand Stripe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18" name="Rectangle 1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54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447294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half" idx="11"/>
          </p:nvPr>
        </p:nvSpPr>
        <p:spPr>
          <a:xfrm>
            <a:off x="810768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70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1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cxnSp>
        <p:nvCxnSpPr>
          <p:cNvPr id="19" name="Divider line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grpSp>
        <p:nvGrpSpPr>
          <p:cNvPr id="7" name="Brand Stripe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8" name="Rectangle 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mmerce name"/>
          <p:cNvSpPr txBox="1"/>
          <p:nvPr userDrawn="1"/>
        </p:nvSpPr>
        <p:spPr>
          <a:xfrm>
            <a:off x="752475" y="6493524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8" name="Page number"/>
          <p:cNvSpPr txBox="1"/>
          <p:nvPr userDrawn="1"/>
        </p:nvSpPr>
        <p:spPr>
          <a:xfrm>
            <a:off x="11440264" y="646162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74" r:id="rId2"/>
    <p:sldLayoutId id="2147483764" r:id="rId3"/>
    <p:sldLayoutId id="2147483765" r:id="rId4"/>
    <p:sldLayoutId id="2147483766" r:id="rId5"/>
    <p:sldLayoutId id="2147483769" r:id="rId6"/>
    <p:sldLayoutId id="2147483767" r:id="rId7"/>
    <p:sldLayoutId id="2147483768" r:id="rId8"/>
    <p:sldLayoutId id="2147483770" r:id="rId9"/>
    <p:sldLayoutId id="2147483771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Andrew Rector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Interagency Electric vehicle coordinating council manager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July 2, 2024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Electrification at the Department of Commerce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Utilities and Transportation Commission Workshop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various recommendations through committees established by the EV Council</a:t>
            </a:r>
          </a:p>
          <a:p>
            <a:pPr lvl="1"/>
            <a:r>
              <a:rPr lang="en-US" dirty="0"/>
              <a:t>EV Charging: utility EV charging grid program, EV charging station reliability, standardize/streamline EV charging station programs</a:t>
            </a:r>
          </a:p>
          <a:p>
            <a:pPr lvl="1"/>
            <a:r>
              <a:rPr lang="en-US" dirty="0" smtClean="0"/>
              <a:t>Passenger </a:t>
            </a:r>
            <a:r>
              <a:rPr lang="en-US" dirty="0"/>
              <a:t>Vehicles: public information and education campaign, extension of EV sales tax exemption</a:t>
            </a:r>
          </a:p>
          <a:p>
            <a:pPr lvl="1"/>
            <a:r>
              <a:rPr lang="en-US" dirty="0"/>
              <a:t>Fleets: Advanced Clean Fleets adoption rates, fund/implement medium-/heavy-duty incentive and infrastructure program</a:t>
            </a:r>
          </a:p>
          <a:p>
            <a:pPr lvl="1"/>
            <a:r>
              <a:rPr lang="en-US" dirty="0"/>
              <a:t>Additional work streams: performance measurement, funding coordination, equity/environmental </a:t>
            </a:r>
            <a:r>
              <a:rPr lang="en-US" dirty="0" smtClean="0"/>
              <a:t>justice</a:t>
            </a:r>
          </a:p>
          <a:p>
            <a:r>
              <a:rPr lang="en-US" dirty="0" smtClean="0"/>
              <a:t>Public workshop planned for July 17, noon-3 p.m.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Andrew Rector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EV council manager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Andrew.rector@commerce.wa.gov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360-725-3187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1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Commerce’s Role in Transportation Electrification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– EV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via Move Ahead Washington legislation in 2022</a:t>
            </a:r>
          </a:p>
          <a:p>
            <a:pPr lvl="1"/>
            <a:r>
              <a:rPr lang="en-US" dirty="0" smtClean="0"/>
              <a:t>Consists of 10 state agencies, including the UTC</a:t>
            </a:r>
          </a:p>
          <a:p>
            <a:r>
              <a:rPr lang="en-US" dirty="0" smtClean="0"/>
              <a:t>Responsibilities include: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eveloping and implementing the Transportation Electrification Strategy (TES)</a:t>
            </a:r>
          </a:p>
          <a:p>
            <a:pPr lvl="1"/>
            <a:r>
              <a:rPr lang="en-US" dirty="0" smtClean="0"/>
              <a:t>Identifying and coordinating transportation electrification funding</a:t>
            </a:r>
          </a:p>
          <a:p>
            <a:pPr lvl="1"/>
            <a:r>
              <a:rPr lang="en-US" dirty="0" smtClean="0"/>
              <a:t>Ensuring benefits flow to vulnerable and overburdened communities</a:t>
            </a:r>
          </a:p>
          <a:p>
            <a:r>
              <a:rPr lang="en-US" dirty="0" smtClean="0"/>
              <a:t>8 EV Council meetings in 2024 (next meeting July 10)</a:t>
            </a:r>
          </a:p>
        </p:txBody>
      </p:sp>
    </p:spTree>
    <p:extLst>
      <p:ext uri="{BB962C8B-B14F-4D97-AF65-F5344CB8AC3E}">
        <p14:creationId xmlns:p14="http://schemas.microsoft.com/office/powerpoint/2010/main" val="13534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 EV Charging Program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92" y="1825625"/>
            <a:ext cx="8541016" cy="4351338"/>
          </a:xfrm>
        </p:spPr>
      </p:pic>
    </p:spTree>
    <p:extLst>
      <p:ext uri="{BB962C8B-B14F-4D97-AF65-F5344CB8AC3E}">
        <p14:creationId xmlns:p14="http://schemas.microsoft.com/office/powerpoint/2010/main" val="15422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 EV Instant Rebate Program</a:t>
            </a:r>
            <a:endParaRPr lang="en-US" dirty="0"/>
          </a:p>
        </p:txBody>
      </p:sp>
      <p:pic>
        <p:nvPicPr>
          <p:cNvPr id="1026" name="Picture 2" descr="https://i0.wp.com/www.cleanenergyexcellence.org/wp-content/uploads/2024/04/4.25.24_Gov-Inslee-EV-Rebate-Announcement.jpg?resize=630%2C421&amp;quality=89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82" y="1773146"/>
            <a:ext cx="5256918" cy="35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1" y="1773145"/>
            <a:ext cx="4892040" cy="41549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Eligibility: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Low-income: 300% of federal poverty level or below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Rebate amounts: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3+ year leases: $9,000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New purchases/short leases: $5,000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Used purchases/leases: $2,500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Program open: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Aug. 2024 – May 2025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5286103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Libre Franklin"/>
              </a:rPr>
              <a:t>Gov. Jay Inslee </a:t>
            </a:r>
            <a:r>
              <a:rPr lang="en-US" dirty="0" smtClean="0">
                <a:solidFill>
                  <a:srgbClr val="555555"/>
                </a:solidFill>
                <a:latin typeface="Libre Franklin"/>
              </a:rPr>
              <a:t>announcing </a:t>
            </a:r>
            <a:r>
              <a:rPr lang="en-US" dirty="0">
                <a:solidFill>
                  <a:srgbClr val="555555"/>
                </a:solidFill>
                <a:latin typeface="Libre Franklin"/>
              </a:rPr>
              <a:t>program </a:t>
            </a:r>
            <a:r>
              <a:rPr lang="en-US" dirty="0" smtClean="0">
                <a:solidFill>
                  <a:srgbClr val="555555"/>
                </a:solidFill>
                <a:latin typeface="Libre Franklin"/>
              </a:rPr>
              <a:t>in April. </a:t>
            </a:r>
            <a:r>
              <a:rPr lang="en-US" dirty="0">
                <a:solidFill>
                  <a:srgbClr val="555555"/>
                </a:solidFill>
                <a:latin typeface="Libre Franklin"/>
              </a:rPr>
              <a:t>(Governor’s Office Photo)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Transportation Electrification Strategy (TES)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 </a:t>
            </a:r>
            <a:r>
              <a:rPr lang="en-US" dirty="0"/>
              <a:t>D</a:t>
            </a:r>
            <a:r>
              <a:rPr lang="en-US" dirty="0" smtClean="0"/>
              <a:t>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 serves as the roadmap to achieve maximum feasible EV adoption, aligned with state’s GHG limits </a:t>
            </a:r>
          </a:p>
          <a:p>
            <a:r>
              <a:rPr lang="en-US" dirty="0" smtClean="0"/>
              <a:t>Models both the vehicle sales and charging infrastructure needed to meet EV sales requirements in Ecology rules </a:t>
            </a:r>
          </a:p>
          <a:p>
            <a:r>
              <a:rPr lang="en-US" dirty="0" smtClean="0"/>
              <a:t>Developed through extensive public feedback via statewide survey, workshops, interviews, focus groups, and an EV Council Advisory Committee</a:t>
            </a:r>
          </a:p>
          <a:p>
            <a:r>
              <a:rPr lang="en-US" dirty="0" smtClean="0"/>
              <a:t>Delivered to Legislature in February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TES recommendations address:</a:t>
            </a:r>
          </a:p>
          <a:p>
            <a:pPr lvl="1"/>
            <a:r>
              <a:rPr lang="en-US" dirty="0" smtClean="0"/>
              <a:t>Planning </a:t>
            </a:r>
            <a:r>
              <a:rPr lang="en-US" dirty="0"/>
              <a:t>grid investments for future charging demand growth</a:t>
            </a:r>
          </a:p>
          <a:p>
            <a:pPr lvl="1"/>
            <a:r>
              <a:rPr lang="en-US" dirty="0" smtClean="0"/>
              <a:t>Planning and building utility-side infrastructure</a:t>
            </a:r>
          </a:p>
          <a:p>
            <a:pPr lvl="1"/>
            <a:r>
              <a:rPr lang="en-US" dirty="0" smtClean="0"/>
              <a:t>Addressing grid interconnection timelines</a:t>
            </a:r>
          </a:p>
          <a:p>
            <a:pPr lvl="1"/>
            <a:r>
              <a:rPr lang="en-US" dirty="0"/>
              <a:t>Rate-setting for EV </a:t>
            </a:r>
            <a:r>
              <a:rPr lang="en-US" dirty="0" smtClean="0"/>
              <a:t>charging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merce Primary">
      <a:dk1>
        <a:srgbClr val="555555"/>
      </a:dk1>
      <a:lt1>
        <a:srgbClr val="FFFFFF"/>
      </a:lt1>
      <a:dk2>
        <a:srgbClr val="555555"/>
      </a:dk2>
      <a:lt2>
        <a:srgbClr val="E6E6E6"/>
      </a:lt2>
      <a:accent1>
        <a:srgbClr val="00BCE8"/>
      </a:accent1>
      <a:accent2>
        <a:srgbClr val="EA5F14"/>
      </a:accent2>
      <a:accent3>
        <a:srgbClr val="BBCE00"/>
      </a:accent3>
      <a:accent4>
        <a:srgbClr val="9B0059"/>
      </a:accent4>
      <a:accent5>
        <a:srgbClr val="6E767D"/>
      </a:accent5>
      <a:accent6>
        <a:srgbClr val="0A82A0"/>
      </a:accent6>
      <a:hlink>
        <a:srgbClr val="0A82A0"/>
      </a:hlink>
      <a:folHlink>
        <a:srgbClr val="6E767D"/>
      </a:folHlink>
    </a:clrScheme>
    <a:fontScheme name="Commerce Fonts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D9EEA3871B2F2249BFED1F3C498698D3" ma:contentTypeVersion="104" ma:contentTypeDescription="" ma:contentTypeScope="" ma:versionID="af36f7e74e74ef990dd05cce6b64a94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140</IndustryCode>
    <CaseStatus xmlns="dc463f71-b30c-4ab2-9473-d307f9d35888">Pending</CaseStatus>
    <OpenedDate xmlns="dc463f71-b30c-4ab2-9473-d307f9d35888">2016-06-08T07:00:00+00:00</OpenedDate>
    <SignificantOrder xmlns="dc463f71-b30c-4ab2-9473-d307f9d35888">false</SignificantOrder>
    <Date1 xmlns="dc463f71-b30c-4ab2-9473-d307f9d35888">2024-06-28T07:00:00+00:00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160799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E965251A-F060-4B30-8DB9-F1412545D4F2}"/>
</file>

<file path=customXml/itemProps2.xml><?xml version="1.0" encoding="utf-8"?>
<ds:datastoreItem xmlns:ds="http://schemas.openxmlformats.org/officeDocument/2006/customXml" ds:itemID="{9F4827E9-4D78-4C06-A3F1-7210DBEFFB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5D596-05F2-4EC9-9F8F-470A3D522F4E}">
  <ds:schemaRefs>
    <ds:schemaRef ds:uri="http://schemas.microsoft.com/sharepoint/v3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F73589DA-8F93-4AC4-B07B-DB0C4311F6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353</Words>
  <Application>Microsoft Office PowerPoint</Application>
  <PresentationFormat>Widescreen</PresentationFormat>
  <Paragraphs>56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Abril Fatface</vt:lpstr>
      <vt:lpstr>Roboto Light</vt:lpstr>
      <vt:lpstr>Calibri</vt:lpstr>
      <vt:lpstr>Libre Franklin</vt:lpstr>
      <vt:lpstr>Roboto Condensed</vt:lpstr>
      <vt:lpstr>Arial</vt:lpstr>
      <vt:lpstr>Roboto</vt:lpstr>
      <vt:lpstr>Roboto Black</vt:lpstr>
      <vt:lpstr>Office Theme</vt:lpstr>
      <vt:lpstr>Transportation Electrification at the Department of Commerce</vt:lpstr>
      <vt:lpstr>PowerPoint Presentation</vt:lpstr>
      <vt:lpstr>Commerce’s Role in Transportation Electrification</vt:lpstr>
      <vt:lpstr>What We Do – EV Council</vt:lpstr>
      <vt:lpstr>WA EV Charging Program</vt:lpstr>
      <vt:lpstr>WA EV Instant Rebate Program</vt:lpstr>
      <vt:lpstr>The Transportation Electrification Strategy (TES)</vt:lpstr>
      <vt:lpstr>TES Development</vt:lpstr>
      <vt:lpstr>TES Recommendations</vt:lpstr>
      <vt:lpstr>Current Activities</vt:lpstr>
      <vt:lpstr>PowerPoint Presentation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v1.5</dc:title>
  <dc:creator>Dept of Commerce</dc:creator>
  <cp:lastModifiedBy>Rector, Andrew (COM)</cp:lastModifiedBy>
  <cp:revision>97</cp:revision>
  <dcterms:created xsi:type="dcterms:W3CDTF">2019-11-27T17:34:07Z</dcterms:created>
  <dcterms:modified xsi:type="dcterms:W3CDTF">2024-06-26T03:27:56Z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0x0101006E56B4D1795A2E4DB2F0B01679ED314A00D9EEA3871B2F2249BFED1F3C498698D3</vt:lpwstr>
  </property>
  <property fmtid="{D5CDD505-2E9C-101B-9397-08002B2CF9AE}" pid="3" name="_docset_NoMedatataSyncRequired">
    <vt:lpwstr>False</vt:lpwstr>
  </property>
</Properties>
</file>