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comments/modernComment_109_CD1FA2AA.xml" ContentType="application/vnd.ms-powerpoint.comments+xml"/>
  <Override PartName="/ppt/authors.xml" ContentType="application/vnd.ms-powerpoint.authors+xml"/>
  <Override PartName="/ppt/notesMasters/notesMaster1.xml" ContentType="application/vnd.openxmlformats-officedocument.presentationml.notesMaster+xml"/>
  <Override PartName="/ppt/comments/modernComment_11A_1EAE6A47.xml" ContentType="application/vnd.ms-powerpoint.comments+xml"/>
  <Override PartName="/ppt/comments/modernComment_119_13E9FC1D.xml" ContentType="application/vnd.ms-powerpoint.comment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58" r:id="rId6"/>
    <p:sldId id="265" r:id="rId7"/>
    <p:sldId id="282" r:id="rId8"/>
    <p:sldId id="28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CD4E03-5CF2-F758-7143-57A285F73AAF}" name="Mike Goetz" initials="MG" userId="S::mike@nwenergy.org::1ca657c2-2cfe-46f5-a2df-77018ef718bc" providerId="AD"/>
  <p188:author id="{8B11EC82-603E-6F36-AE9D-3A8659B68CCD}" name="Charlee Thompson" initials="CT" userId="S::charlee@nwenergy.org::5a2c3fc4-fd80-4d56-aed1-029d2e0e03b8" providerId="AD"/>
  <p188:author id="{A8321A9F-0FB3-0EFF-B6DE-D7788621179E}" name="Lauren McCloy" initials="LM" userId="S::lauren@nwenergy.org::c4636e12-1a5b-4f05-b0eb-4246c57f0f6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235"/>
    <a:srgbClr val="0070C0"/>
    <a:srgbClr val="00B5A5"/>
    <a:srgbClr val="2F3584"/>
    <a:srgbClr val="C1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05895C-CEF5-DC89-55D9-4906A063BFF1}" v="168" dt="2024-06-28T15:23:26.992"/>
    <p1510:client id="{2206BAFE-3E4F-6BCD-5C67-DB9E705D0136}" v="417" dt="2024-06-28T03:57:58.197"/>
    <p1510:client id="{43942F64-EFDC-6DF9-7332-44861189CE4B}" v="1" dt="2024-06-28T18:44:36.544"/>
    <p1510:client id="{750722D5-D305-D8DA-66FD-FE895187107F}" v="1958" dt="2024-06-28T18:33:22.263"/>
    <p1510:client id="{81209052-7468-DB76-A2A3-C90F6B112081}" v="2" dt="2024-06-28T14:50:35.009"/>
    <p1510:client id="{BCED5474-29A3-8FBF-4633-DF853424C3C6}" v="1" dt="2024-06-28T04:01:46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1"/>
    <p:restoredTop sz="82283"/>
  </p:normalViewPr>
  <p:slideViewPr>
    <p:cSldViewPr snapToGrid="0">
      <p:cViewPr varScale="1">
        <p:scale>
          <a:sx n="101" d="100"/>
          <a:sy n="101" d="100"/>
        </p:scale>
        <p:origin x="11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omments/modernComment_109_CD1FA2A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F452FD7-F027-40EB-90F5-5141A9C4A4C0}" authorId="{8B11EC82-603E-6F36-AE9D-3A8659B68CCD}" created="2024-06-28T03:57:23.02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441402538" sldId="265"/>
      <ac:spMk id="4" creationId="{EAAE00D4-8951-9051-5E46-11CDB8817DA0}"/>
      <ac:txMk cp="264" len="215">
        <ac:context len="811" hash="3378969620"/>
      </ac:txMk>
    </ac:txMkLst>
    <p188:pos x="9074727" y="3294303"/>
    <p188:txBody>
      <a:bodyPr/>
      <a:lstStyle/>
      <a:p>
        <a:r>
          <a:rPr lang="en-US"/>
          <a:t>The third bullet here on equity is the focus of the next slide. Delete here?</a:t>
        </a:r>
      </a:p>
    </p188:txBody>
  </p188:cm>
  <p188:cm id="{01FFC69D-64C4-458B-82F1-43557856A7A6}" authorId="{A8321A9F-0FB3-0EFF-B6DE-D7788621179E}" created="2024-06-28T14:50:35.00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441402538" sldId="265"/>
      <ac:spMk id="4" creationId="{EAAE00D4-8951-9051-5E46-11CDB8817DA0}"/>
    </ac:deMkLst>
    <p188:txBody>
      <a:bodyPr/>
      <a:lstStyle/>
      <a:p>
        <a:r>
          <a:rPr lang="en-US"/>
          <a:t>I would make this "equity and justice" and add one more: means to ensure that the transition does not perpetuate harm on those who have been overburdened by the impacts of our current transportation system. </a:t>
        </a:r>
      </a:p>
    </p188:txBody>
  </p188:cm>
</p188:cmLst>
</file>

<file path=ppt/comments/modernComment_119_13E9FC1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6666303-A82A-4FA6-AA5A-AEF9959646DC}" authorId="{A8321A9F-0FB3-0EFF-B6DE-D7788621179E}" created="2024-06-28T15:14:35.34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34101533" sldId="281"/>
      <ac:spMk id="7" creationId="{8EB3A7C3-98FD-D231-CFD1-39DFBA212B71}"/>
      <ac:txMk cp="620" len="4">
        <ac:context len="637" hash="90135154"/>
      </ac:txMk>
    </ac:txMkLst>
    <p188:pos x="1967883" y="4313067"/>
    <p188:txBody>
      <a:bodyPr/>
      <a:lstStyle/>
      <a:p>
        <a:r>
          <a:rPr lang="en-US"/>
          <a:t>I think we can point to PSE's TE plan here. It's actually pretty good. https://www.pse.com/en/pages/electric-cars/transportation-electrification</a:t>
        </a:r>
      </a:p>
    </p188:txBody>
  </p188:cm>
</p188:cmLst>
</file>

<file path=ppt/comments/modernComment_11A_1EAE6A4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98365F9-7B57-40E7-9943-58EBDD8E80FF}" authorId="{A8321A9F-0FB3-0EFF-B6DE-D7788621179E}" created="2024-06-28T15:18:49.35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514746951" sldId="282"/>
      <ac:spMk id="5" creationId="{69FAD766-ABA3-7517-9B75-54DA00357DAB}"/>
      <ac:txMk cp="455" len="2">
        <ac:context len="756" hash="259385610"/>
      </ac:txMk>
    </ac:txMkLst>
    <p188:pos x="7975106" y="3343922"/>
    <p188:replyLst>
      <p188:reply id="{760775E9-E723-4224-83DF-545777923D23}" authorId="{E0CD4E03-5CF2-F758-7143-57A285F73AAF}" created="2024-06-28T18:30:51.540">
        <p188:txBody>
          <a:bodyPr/>
          <a:lstStyle/>
          <a:p>
            <a:r>
              <a:rPr lang="en-US"/>
              <a:t>Looks good</a:t>
            </a:r>
          </a:p>
        </p188:txBody>
      </p188:reply>
    </p188:replyLst>
    <p188:txBody>
      <a:bodyPr/>
      <a:lstStyle/>
      <a:p>
        <a:r>
          <a:rPr lang="en-US"/>
          <a:t>Can we replace this with "reasonable consumer protections to prevent unfair business practices". I think demand charges are covered under "smart rate design and incentives"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5186B-DF7B-674D-B0CE-C10A58572091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81B7D-76C8-964D-AA5F-9DA33931F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2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81B7D-76C8-964D-AA5F-9DA33931F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b="0" i="0" u="none" strike="noStrike" dirty="0">
              <a:solidFill>
                <a:srgbClr val="4D5156"/>
              </a:solidFill>
              <a:effectLst/>
              <a:latin typeface="Google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81B7D-76C8-964D-AA5F-9DA33931F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24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81B7D-76C8-964D-AA5F-9DA33931F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2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81B7D-76C8-964D-AA5F-9DA33931F0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66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381B7D-76C8-964D-AA5F-9DA33931F0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1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8042-7869-4544-9340-F4ADBDD0E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C0356-49C4-7CBD-1A45-FE00AC740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8611A-94BB-92A2-C4D9-AAE4A6CF8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05D3-1A39-5345-BE83-F5158B6E5A70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72DC5-1AC3-FC28-8EBA-BF4D4433F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287A5-EDCF-3ED9-EEA2-8BB7B0355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8DDF-4258-6942-9665-ED5772AE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4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648B-D72E-BA57-45AA-F4AF1CE8B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F51B73-2626-3AF3-7EF3-47D1120DF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DBE11-0E16-5350-F96F-6F50FEA8A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05D3-1A39-5345-BE83-F5158B6E5A70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0C07D-F7A5-8EC2-21DB-DDC31277E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9A7F2-ED4C-BB24-E53F-56310AF44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8DDF-4258-6942-9665-ED5772AE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6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2D9694-9444-D997-47CC-967B3CF00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35E81-3DFD-613E-7CCB-0E3ABA31C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CE8CC-80DA-54A3-814C-0F22E4020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05D3-1A39-5345-BE83-F5158B6E5A70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38687-ED46-C428-87DF-B68ED13EC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E5E0F-6BC7-4228-5414-7AA122394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8DDF-4258-6942-9665-ED5772AE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9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735C8-4D97-3FD2-2640-0A3B16B44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FC567-E3A7-C286-97F6-D654F8191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BB8-5794-E2BC-02D9-8AB38B23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05D3-1A39-5345-BE83-F5158B6E5A70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A63C1-1A41-21C0-1775-7AE3383F5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927B9-9E9C-6023-DF27-FBFCA15C0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8DDF-4258-6942-9665-ED5772AE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7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34BD6-AE21-169E-D392-B58B7CD88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02B40-8B26-828D-A672-BABB37298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99FCB-BC42-E483-4730-D8F979DE6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05D3-1A39-5345-BE83-F5158B6E5A70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1CE82-A01C-D911-C962-56320E762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3DE8C-5846-2F8C-6310-EC5B66CB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8DDF-4258-6942-9665-ED5772AE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2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2217-0CAC-36FC-F1EE-A0B5ED9F8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ADA22-EC91-6FE3-8CFF-20DF4A47C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08A10B-EB6A-5462-030D-66C38823A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6E6D6-6841-D666-EE1B-91B2DFA85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05D3-1A39-5345-BE83-F5158B6E5A70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7484C-20C3-F83E-52FF-2A2DB2B5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27D5B-C459-CCFF-D39F-CE813DC38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8DDF-4258-6942-9665-ED5772AE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1E7A8-13D5-6909-DD8A-3A4375364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B9079-70EB-E79D-DB75-951E0A27E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3A843-B355-33E5-02BF-3A43DEFF2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B682DA-B622-2EAC-0018-9ACBAC7577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BD11F-9A2B-5A00-E5ED-056D2794E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D22BAA-3B55-6BBD-6C2F-07904025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05D3-1A39-5345-BE83-F5158B6E5A70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856619-5D8E-7329-4D82-D9D34B9EB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FA7D30-1951-718D-26C7-AD1830D50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8DDF-4258-6942-9665-ED5772AE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3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C658-5C4D-331F-6958-511D3F400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E440A-2AE8-2D17-EBCC-1E7F6EA8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05D3-1A39-5345-BE83-F5158B6E5A70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936A49-BCE1-7D14-C48C-01B9E2A3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9F0DA-8A91-A869-DD5B-BB2FC4896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8DDF-4258-6942-9665-ED5772AE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5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5DD68F-3DDB-3812-05DA-A9CED0871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05D3-1A39-5345-BE83-F5158B6E5A70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3A67D2-A014-8811-9C8F-3B8122B5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625956-A305-6720-DDD3-5EF303108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8DDF-4258-6942-9665-ED5772AE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2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E273-F775-E9DE-172E-27BB5CA11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361B3-B28E-9ACB-43FA-C5FFE8177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6D09F-4CA4-77FB-1C7F-7C5D1A730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D5E70-B284-CB72-82AD-92D6194CA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05D3-1A39-5345-BE83-F5158B6E5A70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CD022-851D-7BBE-FC5B-FEC602BBE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E5B15-A739-6DD5-55BA-8EEFDE635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8DDF-4258-6942-9665-ED5772AE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EFDDA-4441-8A0D-1057-9F3B90D1E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0D2195-7D06-4205-DEF1-E268F56FB9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0F414-96CD-5110-28F8-8A9E38A1D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F6669-6F8C-DD3A-7D6B-67E308502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205D3-1A39-5345-BE83-F5158B6E5A70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69F05-9689-48E9-6DEE-2B906B7DE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CC891-3D5C-458E-39C6-97E71BDBD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8DDF-4258-6942-9665-ED5772AE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FD973E-6A93-3C29-8E0A-03A4A4E3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4B9D8-7F2D-2BA6-4C10-1BDC288A7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DE5E4-9794-8C1C-52FB-677444884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205D3-1A39-5345-BE83-F5158B6E5A70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B8091-CEB9-F08A-F8D8-948ABB97F6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42F3F-570D-3D4E-7ADD-72F12427E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48DDF-4258-6942-9665-ED5772AE2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0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9_CD1FA2AA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microsoft.com/office/2018/10/relationships/comments" Target="../comments/modernComment_11A_1EAE6A4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9_13E9FC1D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harlee@nwenergy.org" TargetMode="External"/><Relationship Id="rId4" Type="http://schemas.openxmlformats.org/officeDocument/2006/relationships/hyperlink" Target="mailto:mike@nwenergy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113448-E510-BD8C-354B-E74DCACB6001}"/>
              </a:ext>
            </a:extLst>
          </p:cNvPr>
          <p:cNvSpPr/>
          <p:nvPr/>
        </p:nvSpPr>
        <p:spPr>
          <a:xfrm>
            <a:off x="7507741" y="0"/>
            <a:ext cx="4157662" cy="6858000"/>
          </a:xfrm>
          <a:prstGeom prst="rect">
            <a:avLst/>
          </a:prstGeom>
          <a:gradFill flip="none" rotWithShape="1">
            <a:gsLst>
              <a:gs pos="11000">
                <a:srgbClr val="ECEBEB"/>
              </a:gs>
              <a:gs pos="0">
                <a:schemeClr val="bg2"/>
              </a:gs>
              <a:gs pos="28000">
                <a:schemeClr val="bg1"/>
              </a:gs>
              <a:gs pos="41000">
                <a:schemeClr val="bg1"/>
              </a:gs>
              <a:gs pos="56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7DA48B-DF22-B0A2-873E-D0C9D64C81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5498" y="448354"/>
            <a:ext cx="3182148" cy="393790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8D6EF95-B048-84ED-C945-B235C434C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438" y="727528"/>
            <a:ext cx="6663816" cy="23876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Equity Roundtable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6492FF-B228-89A0-107B-DFDB12203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438" y="3429000"/>
            <a:ext cx="6324600" cy="882876"/>
          </a:xfrm>
        </p:spPr>
        <p:txBody>
          <a:bodyPr/>
          <a:lstStyle/>
          <a:p>
            <a:pPr algn="l"/>
            <a:r>
              <a:rPr lang="en-US" dirty="0">
                <a:latin typeface="Segoe Print" panose="02000800000000000000" pitchFamily="2" charset="0"/>
              </a:rPr>
              <a:t>Goals and Guidance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6E1D58B4-8283-2DC8-D6D6-CD8402E180B7}"/>
              </a:ext>
            </a:extLst>
          </p:cNvPr>
          <p:cNvSpPr txBox="1">
            <a:spLocks/>
          </p:cNvSpPr>
          <p:nvPr/>
        </p:nvSpPr>
        <p:spPr>
          <a:xfrm>
            <a:off x="430438" y="5828818"/>
            <a:ext cx="6430010" cy="603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Mike Goetz &amp; Charlee Thompson</a:t>
            </a:r>
          </a:p>
          <a:p>
            <a:r>
              <a:rPr lang="en-U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July 2, 2024</a:t>
            </a:r>
          </a:p>
        </p:txBody>
      </p:sp>
    </p:spTree>
    <p:extLst>
      <p:ext uri="{BB962C8B-B14F-4D97-AF65-F5344CB8AC3E}">
        <p14:creationId xmlns:p14="http://schemas.microsoft.com/office/powerpoint/2010/main" val="376904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D38553-F4BD-2EF4-E5A0-F49A614FC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" y="6492875"/>
            <a:ext cx="12227461" cy="365125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00FF90F-1B0B-E750-9310-758ED05EE23D}"/>
              </a:ext>
            </a:extLst>
          </p:cNvPr>
          <p:cNvSpPr txBox="1"/>
          <p:nvPr/>
        </p:nvSpPr>
        <p:spPr>
          <a:xfrm>
            <a:off x="17729" y="548892"/>
            <a:ext cx="12192000" cy="461665"/>
          </a:xfrm>
          <a:prstGeom prst="rect">
            <a:avLst/>
          </a:prstGeom>
          <a:solidFill>
            <a:srgbClr val="00B0F0"/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egoe Print" panose="020008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Mission: a</a:t>
            </a:r>
            <a:r>
              <a:rPr lang="en-US" sz="2400" b="0" u="none" strike="noStrike" dirty="0">
                <a:solidFill>
                  <a:schemeClr val="bg1"/>
                </a:solidFill>
                <a:effectLst/>
                <a:latin typeface="Segoe Print" panose="020008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dvance an affordable and equitable clean energy transition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1D47B9-A74B-3E0A-66E9-9EB99A98B6B7}"/>
              </a:ext>
            </a:extLst>
          </p:cNvPr>
          <p:cNvSpPr txBox="1"/>
          <p:nvPr/>
        </p:nvSpPr>
        <p:spPr>
          <a:xfrm>
            <a:off x="928749" y="1477016"/>
            <a:ext cx="103345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egoe Print" panose="020008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Areas of Transportation Electrification (TE) Engagement: </a:t>
            </a:r>
          </a:p>
          <a:p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Clean Fuel Standard, Washington TE Strategy, utility TE Plans, legislation, Coalition/advocate outreach</a:t>
            </a: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800" b="1" dirty="0">
                <a:latin typeface="Segoe Print" panose="02000800000000000000" pitchFamily="2" charset="0"/>
              </a:rPr>
              <a:t>Goals of Our Advocacy</a:t>
            </a:r>
          </a:p>
          <a:p>
            <a:endParaRPr lang="en-US" sz="2000" b="1" dirty="0">
              <a:latin typeface="Segoe Print" panose="02000800000000000000" pitchFamily="2" charset="0"/>
            </a:endParaRPr>
          </a:p>
          <a:p>
            <a:pPr marL="342900" indent="-342900" algn="l" rtl="0" fontAlgn="base">
              <a:buFont typeface="+mj-lt"/>
              <a:buAutoNum type="arabicPeriod"/>
            </a:pPr>
            <a:r>
              <a:rPr lang="en-US" sz="2400" b="0" i="0" u="none" strike="noStrike" dirty="0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Ensure TE policy benefits everyone</a:t>
            </a:r>
          </a:p>
          <a:p>
            <a:pPr marL="342900" indent="-342900" algn="l" rtl="0" fontAlgn="base">
              <a:buFont typeface="+mj-lt"/>
              <a:buAutoNum type="arabicPeriod"/>
            </a:pPr>
            <a:r>
              <a:rPr lang="en-US" sz="2400" b="0" i="0" u="none" strike="noStrike" dirty="0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TE affordable and available to everyone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400" b="0" i="0" u="none" strike="noStrike" dirty="0">
                <a:solidFill>
                  <a:srgbClr val="21212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Enable TE to accelerate the clean energy transition</a:t>
            </a:r>
          </a:p>
        </p:txBody>
      </p:sp>
    </p:spTree>
    <p:extLst>
      <p:ext uri="{BB962C8B-B14F-4D97-AF65-F5344CB8AC3E}">
        <p14:creationId xmlns:p14="http://schemas.microsoft.com/office/powerpoint/2010/main" val="1563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2A55A-69F9-C2DD-1DAD-5F401CCC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792"/>
            <a:ext cx="10515600" cy="1325563"/>
          </a:xfrm>
        </p:spPr>
        <p:txBody>
          <a:bodyPr/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Best Practices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D38553-F4BD-2EF4-E5A0-F49A614FC5C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4"/>
          <a:stretch>
            <a:fillRect/>
          </a:stretch>
        </p:blipFill>
        <p:spPr>
          <a:xfrm>
            <a:off x="0" y="6492875"/>
            <a:ext cx="12226925" cy="365125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AE00D4-8951-9051-5E46-11CDB8817DA0}"/>
              </a:ext>
            </a:extLst>
          </p:cNvPr>
          <p:cNvSpPr txBox="1"/>
          <p:nvPr/>
        </p:nvSpPr>
        <p:spPr>
          <a:xfrm>
            <a:off x="581527" y="1530685"/>
            <a:ext cx="11028947" cy="52322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b="1" dirty="0">
                <a:latin typeface="Tahoma"/>
                <a:ea typeface="Calibri" panose="020F0502020204030204"/>
                <a:cs typeface="Calibri" panose="020F0502020204030204"/>
              </a:rPr>
              <a:t>Plan for TE load integration with a portfolio of approaches.</a:t>
            </a:r>
            <a:endParaRPr lang="en-US" dirty="0"/>
          </a:p>
          <a:p>
            <a:pPr marL="742950" lvl="1" indent="-285750">
              <a:buFont typeface="Courier New"/>
              <a:buChar char="o"/>
            </a:pP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Current policy statement - load management necessary for J&amp;R rates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New TE load is new revenue. </a:t>
            </a:r>
            <a:r>
              <a:rPr lang="en-US" sz="2200" b="1" dirty="0">
                <a:latin typeface="Tahoma"/>
                <a:ea typeface="Calibri" panose="020F0502020204030204"/>
                <a:cs typeface="Calibri" panose="020F0502020204030204"/>
              </a:rPr>
              <a:t>Utilities should right size programs in alignment with new revenue.</a:t>
            </a: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 Currently required under RCW 80.28.360.</a:t>
            </a:r>
          </a:p>
          <a:p>
            <a:pPr marL="285750" indent="-285750">
              <a:buFont typeface="Arial"/>
              <a:buChar char="•"/>
            </a:pPr>
            <a:r>
              <a:rPr lang="en-US" sz="2200" b="1" dirty="0">
                <a:latin typeface="Tahoma"/>
                <a:ea typeface="Calibri" panose="020F0502020204030204"/>
                <a:cs typeface="Calibri" panose="020F0502020204030204"/>
              </a:rPr>
              <a:t>Equity and Justice </a:t>
            </a: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in the TE space can be achieved in several different ways: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Downward rate pressure for all by maximizing revenue and rate design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Increased opportunities for public charging and charging rate parity</a:t>
            </a:r>
            <a:endParaRPr lang="en-US" dirty="0" err="1"/>
          </a:p>
          <a:p>
            <a:pPr marL="742950" lvl="1" indent="-285750">
              <a:buFont typeface="Courier New"/>
              <a:buChar char="o"/>
            </a:pP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Means to ensure that TE reduces transportation burden and does not perpetuate harm on those communities who have been overburdened by our current transportation system.</a:t>
            </a:r>
          </a:p>
          <a:p>
            <a:pPr marL="285750" indent="-285750">
              <a:buFont typeface="Arial"/>
              <a:buChar char="•"/>
            </a:pPr>
            <a:r>
              <a:rPr lang="en-US" sz="2200" b="1" dirty="0">
                <a:latin typeface="Tahoma"/>
                <a:ea typeface="Calibri" panose="020F0502020204030204"/>
                <a:cs typeface="Calibri" panose="020F0502020204030204"/>
              </a:rPr>
              <a:t>Programs and pilots should strive to push charging load off-peak.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The vast majority of charging occurs at home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TOU and Level 2 charging, managed charging, V2G </a:t>
            </a:r>
            <a:endParaRPr lang="en-US" sz="2200" dirty="0"/>
          </a:p>
          <a:p>
            <a:pPr lvl="1"/>
            <a:endParaRPr lang="en-US" sz="2400" dirty="0">
              <a:latin typeface="Tahoma"/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Font typeface="Courier New"/>
              <a:buChar char="o"/>
            </a:pPr>
            <a:endParaRPr lang="en-US" sz="2400" dirty="0">
              <a:latin typeface="Tahoma"/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4140253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F348-27CC-A334-26D8-432906DC2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367"/>
            <a:ext cx="10515600" cy="1325563"/>
          </a:xfrm>
        </p:spPr>
        <p:txBody>
          <a:bodyPr>
            <a:normAutofit/>
          </a:bodyPr>
          <a:lstStyle/>
          <a:p>
            <a:br>
              <a:rPr lang="en-US" b="1" dirty="0">
                <a:latin typeface="Tahoma"/>
                <a:ea typeface="Tahoma"/>
                <a:cs typeface="Tahoma"/>
              </a:rPr>
            </a:br>
            <a:r>
              <a:rPr lang="en-US" b="1" dirty="0">
                <a:latin typeface="Tahoma"/>
                <a:ea typeface="Tahoma"/>
                <a:cs typeface="Tahoma"/>
              </a:rPr>
              <a:t>Best Practices</a:t>
            </a:r>
          </a:p>
          <a:p>
            <a:endParaRPr lang="en-US" dirty="0">
              <a:ea typeface="Calibri Light"/>
              <a:cs typeface="Calibri Light"/>
            </a:endParaRPr>
          </a:p>
        </p:txBody>
      </p:sp>
      <p:pic>
        <p:nvPicPr>
          <p:cNvPr id="4" name="Content Placeholder 4" descr="A blue and yellow rectangular object&#10;&#10;Description automatically generated">
            <a:extLst>
              <a:ext uri="{FF2B5EF4-FFF2-40B4-BE49-F238E27FC236}">
                <a16:creationId xmlns:a16="http://schemas.microsoft.com/office/drawing/2014/main" id="{90280A2B-E86A-4DD1-8C81-2DEC3AEDA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92875"/>
            <a:ext cx="12226925" cy="3651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FAD766-ABA3-7517-9B75-54DA00357DAB}"/>
              </a:ext>
            </a:extLst>
          </p:cNvPr>
          <p:cNvSpPr txBox="1"/>
          <p:nvPr/>
        </p:nvSpPr>
        <p:spPr>
          <a:xfrm>
            <a:off x="541853" y="1385047"/>
            <a:ext cx="11089222" cy="59400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r>
              <a:rPr lang="en-US" sz="2000" dirty="0">
                <a:latin typeface="Tahoma"/>
                <a:cs typeface="Arial"/>
              </a:rPr>
              <a:t>Ensure </a:t>
            </a:r>
            <a:r>
              <a:rPr lang="en-US" sz="2000" b="1" dirty="0">
                <a:latin typeface="Tahoma"/>
                <a:cs typeface="Arial"/>
              </a:rPr>
              <a:t>non-EV owners </a:t>
            </a:r>
            <a:r>
              <a:rPr lang="en-US" sz="2000" dirty="0">
                <a:latin typeface="Tahoma"/>
                <a:cs typeface="Arial"/>
              </a:rPr>
              <a:t>can benefit</a:t>
            </a:r>
            <a:endParaRPr lang="en-US" sz="2000" dirty="0">
              <a:latin typeface="Tahoma"/>
              <a:ea typeface="Tahoma"/>
              <a:cs typeface="Arial"/>
            </a:endParaRPr>
          </a:p>
          <a:p>
            <a:pPr marL="742950" lvl="1" indent="-285750">
              <a:buFont typeface="Courier New,monospace"/>
              <a:buChar char="o"/>
            </a:pPr>
            <a:r>
              <a:rPr lang="en-US" sz="2000" dirty="0">
                <a:latin typeface="Tahoma"/>
                <a:ea typeface="Tahoma"/>
                <a:cs typeface="Arial"/>
              </a:rPr>
              <a:t>Leverage various funding streams to defray TE programmatic costs</a:t>
            </a:r>
          </a:p>
          <a:p>
            <a:pPr marL="1200150" lvl="2" indent="-285750">
              <a:buFont typeface="Wingdings"/>
              <a:buChar char="§"/>
            </a:pPr>
            <a:r>
              <a:rPr lang="en-US" sz="2000" dirty="0">
                <a:latin typeface="Tahoma"/>
                <a:ea typeface="Tahoma"/>
                <a:cs typeface="Arial"/>
              </a:rPr>
              <a:t>Federal and state funds, clean fuels dollars. Offset </a:t>
            </a:r>
            <a:r>
              <a:rPr lang="en-US" sz="2000" dirty="0" err="1">
                <a:latin typeface="Tahoma"/>
                <a:ea typeface="Tahoma"/>
                <a:cs typeface="Arial"/>
              </a:rPr>
              <a:t>CapEx</a:t>
            </a:r>
            <a:r>
              <a:rPr lang="en-US" sz="2000" dirty="0">
                <a:latin typeface="Tahoma"/>
                <a:ea typeface="Tahoma"/>
                <a:cs typeface="Arial"/>
              </a:rPr>
              <a:t>.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sz="2000" dirty="0">
                <a:latin typeface="Tahoma"/>
                <a:ea typeface="Tahoma"/>
                <a:cs typeface="Arial"/>
              </a:rPr>
              <a:t>Invest in ride shares, electric school buses, and electric transit with a focus on named communities. </a:t>
            </a:r>
          </a:p>
          <a:p>
            <a:pPr lvl="1"/>
            <a:endParaRPr lang="en-US" sz="2000" dirty="0">
              <a:latin typeface="Tahoma"/>
              <a:ea typeface="Tahoma"/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000" dirty="0">
                <a:latin typeface="Tahoma"/>
                <a:ea typeface="Tahoma"/>
                <a:cs typeface="Arial"/>
              </a:rPr>
              <a:t>Ensure </a:t>
            </a:r>
            <a:r>
              <a:rPr lang="en-US" sz="2000" b="1" dirty="0">
                <a:latin typeface="Tahoma"/>
                <a:ea typeface="Tahoma"/>
                <a:cs typeface="Arial"/>
              </a:rPr>
              <a:t>EV owners in named communities</a:t>
            </a:r>
            <a:r>
              <a:rPr lang="en-US" sz="2000" dirty="0">
                <a:latin typeface="Tahoma"/>
                <a:ea typeface="Tahoma"/>
                <a:cs typeface="Arial"/>
              </a:rPr>
              <a:t> can benefit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sz="2000" dirty="0">
                <a:latin typeface="Tahoma"/>
                <a:ea typeface="Tahoma"/>
                <a:cs typeface="Arial"/>
              </a:rPr>
              <a:t>Diversity of charging ownership. Parity with single family homeowners. </a:t>
            </a:r>
          </a:p>
          <a:p>
            <a:pPr lvl="1"/>
            <a:endParaRPr lang="en-US" sz="2000" dirty="0">
              <a:latin typeface="Tahoma"/>
              <a:ea typeface="Tahoma"/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000" dirty="0">
                <a:latin typeface="Tahoma"/>
                <a:ea typeface="Tahoma"/>
                <a:cs typeface="Arial"/>
              </a:rPr>
              <a:t>Ensure</a:t>
            </a:r>
            <a:r>
              <a:rPr lang="en-US" sz="2000" b="1" dirty="0">
                <a:latin typeface="Tahoma"/>
                <a:ea typeface="Tahoma"/>
                <a:cs typeface="Arial"/>
              </a:rPr>
              <a:t> all utility customers</a:t>
            </a:r>
            <a:r>
              <a:rPr lang="en-US" sz="2000" dirty="0">
                <a:latin typeface="Tahoma"/>
                <a:ea typeface="Tahoma"/>
                <a:cs typeface="Arial"/>
              </a:rPr>
              <a:t> can benefit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sz="2000" dirty="0">
                <a:latin typeface="Tahoma"/>
                <a:ea typeface="Tahoma"/>
                <a:cs typeface="Arial"/>
              </a:rPr>
              <a:t>Public charging – reasonable consumer protection to prevent unfair business practices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sz="2000" dirty="0">
                <a:latin typeface="Tahoma"/>
                <a:ea typeface="Tahoma"/>
                <a:cs typeface="Arial"/>
              </a:rPr>
              <a:t>Fleet charging – couple with smart charging tariffs and policies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sz="2000" dirty="0">
                <a:latin typeface="Tahoma"/>
                <a:ea typeface="Tahoma"/>
                <a:cs typeface="Arial"/>
              </a:rPr>
              <a:t>Allow utilities to spend in correlation with anticipated revenue and strive for cost-effectiveness at a portfolio level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sz="2000" dirty="0">
                <a:latin typeface="Tahoma"/>
                <a:ea typeface="Tahoma"/>
                <a:cs typeface="Arial"/>
              </a:rPr>
              <a:t>Smart rate design and incentives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sz="2000" dirty="0">
                <a:latin typeface="Tahoma"/>
                <a:ea typeface="Tahoma"/>
                <a:cs typeface="Arial"/>
              </a:rPr>
              <a:t>Outreach and education</a:t>
            </a:r>
          </a:p>
          <a:p>
            <a:pPr marL="742950" lvl="1" indent="-285750">
              <a:buFont typeface="Courier New,monospace"/>
              <a:buChar char="o"/>
            </a:pPr>
            <a:endParaRPr lang="en-US" sz="2000" dirty="0">
              <a:latin typeface="Tahoma"/>
              <a:ea typeface="Tahoma"/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endParaRPr lang="en-US" sz="2000" dirty="0">
              <a:latin typeface="Tahoma"/>
              <a:ea typeface="Tahoma"/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endParaRPr lang="en-US" sz="2000" dirty="0">
              <a:latin typeface="Tahoma"/>
              <a:ea typeface="Tahom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474695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2A55A-69F9-C2DD-1DAD-5F401CCC1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Additional Guidance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D38553-F4BD-2EF4-E5A0-F49A614FC5C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4"/>
          <a:stretch>
            <a:fillRect/>
          </a:stretch>
        </p:blipFill>
        <p:spPr>
          <a:xfrm>
            <a:off x="0" y="6492875"/>
            <a:ext cx="12226925" cy="36512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B3A7C3-98FD-D231-CFD1-39DFBA212B71}"/>
              </a:ext>
            </a:extLst>
          </p:cNvPr>
          <p:cNvSpPr txBox="1"/>
          <p:nvPr/>
        </p:nvSpPr>
        <p:spPr>
          <a:xfrm>
            <a:off x="508001" y="1731211"/>
            <a:ext cx="11122525" cy="44935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Utilities should be proactively thinking about how to manage new load – </a:t>
            </a:r>
            <a:r>
              <a:rPr lang="en-US" sz="2200" b="1" dirty="0">
                <a:latin typeface="Tahoma"/>
                <a:ea typeface="Calibri" panose="020F0502020204030204"/>
                <a:cs typeface="Calibri" panose="020F0502020204030204"/>
              </a:rPr>
              <a:t>get as much off-peak as possible as early as possible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PGE residential smart charging program</a:t>
            </a:r>
          </a:p>
          <a:p>
            <a:pPr lvl="1"/>
            <a:endParaRPr lang="en-US" sz="2200" dirty="0">
              <a:latin typeface="Tahoma"/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Ensure </a:t>
            </a:r>
            <a:r>
              <a:rPr lang="en-US" sz="2200" b="1" dirty="0">
                <a:latin typeface="Tahoma"/>
                <a:ea typeface="Calibri" panose="020F0502020204030204"/>
                <a:cs typeface="Calibri" panose="020F0502020204030204"/>
              </a:rPr>
              <a:t>named and low-income communities</a:t>
            </a: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 are not left behind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Develop policies, rules, and guidelines that require benefits to flow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200" dirty="0" err="1">
                <a:latin typeface="Tahoma"/>
                <a:ea typeface="Calibri" panose="020F0502020204030204"/>
                <a:cs typeface="Calibri" panose="020F0502020204030204"/>
              </a:rPr>
              <a:t>i.e</a:t>
            </a: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, UM 1828 - guidelines for Oregon clean fuels revenue, Oregon's Monthly Meter Charge (HB 2165)</a:t>
            </a:r>
          </a:p>
          <a:p>
            <a:pPr lvl="1"/>
            <a:endParaRPr lang="en-US" sz="2200" dirty="0">
              <a:latin typeface="Tahoma"/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Encourage utilities to develop a </a:t>
            </a:r>
            <a:r>
              <a:rPr lang="en-US" sz="2200" b="1" dirty="0">
                <a:latin typeface="Tahoma"/>
                <a:ea typeface="Calibri" panose="020F0502020204030204"/>
                <a:cs typeface="Calibri" panose="020F0502020204030204"/>
              </a:rPr>
              <a:t>broad portfolio of investments, policies, and tariffs</a:t>
            </a: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 that center the utility's core obligation as a service provider to manage and integrate new load while minimizing/right sizing cost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200" dirty="0">
                <a:latin typeface="Tahoma"/>
                <a:ea typeface="Calibri" panose="020F0502020204030204"/>
                <a:cs typeface="Calibri" panose="020F0502020204030204"/>
              </a:rPr>
              <a:t>i.e., PSE 2023 TE Plan</a:t>
            </a:r>
          </a:p>
        </p:txBody>
      </p:sp>
    </p:spTree>
    <p:extLst>
      <p:ext uri="{BB962C8B-B14F-4D97-AF65-F5344CB8AC3E}">
        <p14:creationId xmlns:p14="http://schemas.microsoft.com/office/powerpoint/2010/main" val="33410153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D38553-F4BD-2EF4-E5A0-F49A614FC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" y="6492875"/>
            <a:ext cx="12227461" cy="365125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7821EEC6-AFAE-07E8-E4B1-08BA01F71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10515600" cy="2085975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 </a:t>
            </a:r>
            <a:b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Email: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mike@nwenergy.org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charlee@nwenergy.org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Website: </a:t>
            </a:r>
            <a:r>
              <a:rPr lang="en-US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nwenergy.org</a:t>
            </a: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1457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Rulemaking</CaseType>
    <IndustryCode xmlns="dc463f71-b30c-4ab2-9473-d307f9d35888">140</IndustryCode>
    <CaseStatus xmlns="dc463f71-b30c-4ab2-9473-d307f9d35888">Pending</CaseStatus>
    <OpenedDate xmlns="dc463f71-b30c-4ab2-9473-d307f9d35888">2016-06-08T07:00:00+00:00</OpenedDate>
    <SignificantOrder xmlns="dc463f71-b30c-4ab2-9473-d307f9d35888">false</SignificantOrder>
    <Date1 xmlns="dc463f71-b30c-4ab2-9473-d307f9d35888">2024-06-28T07:00:00+00:00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 xsi:nil="true"/>
    <DocketNumber xmlns="dc463f71-b30c-4ab2-9473-d307f9d35888">160799</DocketNumber>
    <DelegatedOrder xmlns="dc463f71-b30c-4ab2-9473-d307f9d35888">false</Delegated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D9EEA3871B2F2249BFED1F3C498698D3" ma:contentTypeVersion="104" ma:contentTypeDescription="" ma:contentTypeScope="" ma:versionID="af36f7e74e74ef990dd05cce6b64a949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B5BB72D6-4EFC-49E3-BA64-53C87C87AE59}">
  <ds:schemaRefs>
    <ds:schemaRef ds:uri="http://schemas.microsoft.com/office/2006/metadata/properties"/>
    <ds:schemaRef ds:uri="http://schemas.microsoft.com/office/infopath/2007/PartnerControls"/>
    <ds:schemaRef ds:uri="c63243ee-7a43-49e5-874f-b659d1b6ac9c"/>
    <ds:schemaRef ds:uri="69391a83-cbd8-4275-8307-dbbd84db8cb9"/>
  </ds:schemaRefs>
</ds:datastoreItem>
</file>

<file path=customXml/itemProps2.xml><?xml version="1.0" encoding="utf-8"?>
<ds:datastoreItem xmlns:ds="http://schemas.openxmlformats.org/officeDocument/2006/customXml" ds:itemID="{F44AEAFF-63A2-4420-90E9-FB1FB60ADB94}"/>
</file>

<file path=customXml/itemProps3.xml><?xml version="1.0" encoding="utf-8"?>
<ds:datastoreItem xmlns:ds="http://schemas.openxmlformats.org/officeDocument/2006/customXml" ds:itemID="{963C933E-8569-4D33-B10B-E30702D7775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10C5F11-C6AD-4922-8AD9-96C9268CE5E3}"/>
</file>

<file path=docProps/app.xml><?xml version="1.0" encoding="utf-8"?>
<Properties xmlns="http://schemas.openxmlformats.org/officeDocument/2006/extended-properties" xmlns:vt="http://schemas.openxmlformats.org/officeDocument/2006/docPropsVTypes">
  <TotalTime>3486</TotalTime>
  <Words>447</Words>
  <Application>Microsoft Office PowerPoint</Application>
  <PresentationFormat>Widescreen</PresentationFormat>
  <Paragraphs>33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Equity Roundtable</vt:lpstr>
      <vt:lpstr>PowerPoint Presentation</vt:lpstr>
      <vt:lpstr>Best Practices</vt:lpstr>
      <vt:lpstr> Best Practices </vt:lpstr>
      <vt:lpstr>Additional Guidance</vt:lpstr>
      <vt:lpstr>Thank you!   Email: mike@nwenergy.org and charlee@nwenergy.org  Website: nwenergy.org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Charlee Thompson</dc:creator>
  <cp:lastModifiedBy>Charlee Thompson</cp:lastModifiedBy>
  <cp:revision>321</cp:revision>
  <dcterms:created xsi:type="dcterms:W3CDTF">2024-02-03T00:45:54Z</dcterms:created>
  <dcterms:modified xsi:type="dcterms:W3CDTF">2024-06-28T18:48:46Z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0x0101006E56B4D1795A2E4DB2F0B01679ED314A00D9EEA3871B2F2249BFED1F3C498698D3</vt:lpwstr>
  </property>
  <property fmtid="{D5CDD505-2E9C-101B-9397-08002B2CF9AE}" pid="3" name="MediaServiceImageTags">
    <vt:lpwstr/>
  </property>
  <property fmtid="{D5CDD505-2E9C-101B-9397-08002B2CF9AE}" pid="4" name="_docset_NoMedatataSyncRequired">
    <vt:lpwstr>False</vt:lpwstr>
  </property>
</Properties>
</file>