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1"/>
  </p:notesMasterIdLst>
  <p:sldIdLst>
    <p:sldId id="300" r:id="rId5"/>
    <p:sldId id="390" r:id="rId6"/>
    <p:sldId id="381" r:id="rId7"/>
    <p:sldId id="382" r:id="rId8"/>
    <p:sldId id="396" r:id="rId9"/>
    <p:sldId id="374" r:id="rId10"/>
    <p:sldId id="384" r:id="rId11"/>
    <p:sldId id="378" r:id="rId12"/>
    <p:sldId id="375" r:id="rId13"/>
    <p:sldId id="376" r:id="rId14"/>
    <p:sldId id="394" r:id="rId15"/>
    <p:sldId id="363" r:id="rId16"/>
    <p:sldId id="372" r:id="rId17"/>
    <p:sldId id="370" r:id="rId18"/>
    <p:sldId id="373" r:id="rId19"/>
    <p:sldId id="365" r:id="rId20"/>
    <p:sldId id="395" r:id="rId21"/>
    <p:sldId id="385" r:id="rId22"/>
    <p:sldId id="391" r:id="rId23"/>
    <p:sldId id="392" r:id="rId24"/>
    <p:sldId id="369" r:id="rId25"/>
    <p:sldId id="389" r:id="rId26"/>
    <p:sldId id="386" r:id="rId27"/>
    <p:sldId id="387" r:id="rId28"/>
    <p:sldId id="388" r:id="rId29"/>
    <p:sldId id="393" r:id="rId30"/>
  </p:sldIdLst>
  <p:sldSz cx="13817600" cy="7772400"/>
  <p:notesSz cx="7010400" cy="92964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iz, Karla" initials="MK" lastIdx="1" clrIdx="0">
    <p:extLst>
      <p:ext uri="{19B8F6BF-5375-455C-9EA6-DF929625EA0E}">
        <p15:presenceInfo xmlns:p15="http://schemas.microsoft.com/office/powerpoint/2012/main" userId="S-1-5-21-2075796300-1327723631-1846952604-890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8A8"/>
    <a:srgbClr val="0076BE"/>
    <a:srgbClr val="5B9BD5"/>
    <a:srgbClr val="A2965C"/>
    <a:srgbClr val="2CB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1422" autoAdjust="0"/>
  </p:normalViewPr>
  <p:slideViewPr>
    <p:cSldViewPr snapToGrid="0">
      <p:cViewPr varScale="1">
        <p:scale>
          <a:sx n="84" d="100"/>
          <a:sy n="84" d="100"/>
        </p:scale>
        <p:origin x="120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88753776091338"/>
          <c:y val="0.12035622945824817"/>
          <c:w val="0.75522345939596591"/>
          <c:h val="0.761635914769396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Sheet1!$K$13:$K$24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Sheet1!$L$13:$L$24</c:f>
              <c:numCache>
                <c:formatCode>General</c:formatCode>
                <c:ptCount val="12"/>
                <c:pt idx="0">
                  <c:v>258.61</c:v>
                </c:pt>
                <c:pt idx="1">
                  <c:v>406.83</c:v>
                </c:pt>
                <c:pt idx="2">
                  <c:v>800.92</c:v>
                </c:pt>
                <c:pt idx="3">
                  <c:v>929.01</c:v>
                </c:pt>
                <c:pt idx="4">
                  <c:v>1327.71</c:v>
                </c:pt>
                <c:pt idx="5">
                  <c:v>1270.24</c:v>
                </c:pt>
                <c:pt idx="6">
                  <c:v>1496.76</c:v>
                </c:pt>
                <c:pt idx="7">
                  <c:v>1163.8499999999999</c:v>
                </c:pt>
                <c:pt idx="8">
                  <c:v>1017.31</c:v>
                </c:pt>
                <c:pt idx="9">
                  <c:v>682.76</c:v>
                </c:pt>
                <c:pt idx="10">
                  <c:v>296.57</c:v>
                </c:pt>
                <c:pt idx="11">
                  <c:v>197.88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292584"/>
        <c:axId val="342296112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Sheet1!$K$13:$K$24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Sheet1!$M$13:$M$24</c:f>
              <c:numCache>
                <c:formatCode>0%</c:formatCode>
                <c:ptCount val="12"/>
                <c:pt idx="0">
                  <c:v>0.17277987118843369</c:v>
                </c:pt>
                <c:pt idx="1">
                  <c:v>0.27180710334322133</c:v>
                </c:pt>
                <c:pt idx="2">
                  <c:v>0.53510248804083482</c:v>
                </c:pt>
                <c:pt idx="3">
                  <c:v>0.6206806702477351</c:v>
                </c:pt>
                <c:pt idx="4">
                  <c:v>0.8870560410486652</c:v>
                </c:pt>
                <c:pt idx="5">
                  <c:v>0.84865977177369789</c:v>
                </c:pt>
                <c:pt idx="6">
                  <c:v>1</c:v>
                </c:pt>
                <c:pt idx="7">
                  <c:v>0.77757957187525051</c:v>
                </c:pt>
                <c:pt idx="8">
                  <c:v>0.67967476415724626</c:v>
                </c:pt>
                <c:pt idx="9">
                  <c:v>0.45615863598706541</c:v>
                </c:pt>
                <c:pt idx="10">
                  <c:v>0.1981413185814693</c:v>
                </c:pt>
                <c:pt idx="11">
                  <c:v>0.13220556401827949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293760"/>
        <c:axId val="342293368"/>
      </c:lineChart>
      <c:catAx>
        <c:axId val="34229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296112"/>
        <c:crosses val="autoZero"/>
        <c:auto val="1"/>
        <c:lblAlgn val="ctr"/>
        <c:lblOffset val="100"/>
        <c:noMultiLvlLbl val="0"/>
      </c:catAx>
      <c:valAx>
        <c:axId val="342296112"/>
        <c:scaling>
          <c:orientation val="minMax"/>
          <c:max val="1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kWh</a:t>
                </a:r>
                <a:r>
                  <a:rPr lang="en-US" sz="2000" baseline="0" dirty="0"/>
                  <a:t> </a:t>
                </a:r>
                <a:r>
                  <a:rPr lang="en-US" sz="2000" baseline="0" dirty="0" smtClean="0"/>
                  <a:t>Production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292584"/>
        <c:crosses val="autoZero"/>
        <c:crossBetween val="between"/>
        <c:majorUnit val="150"/>
      </c:valAx>
      <c:valAx>
        <c:axId val="342293368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% of Maximum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293760"/>
        <c:crosses val="max"/>
        <c:crossBetween val="between"/>
      </c:valAx>
      <c:catAx>
        <c:axId val="342293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2293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A3AA17-D902-435F-9752-744A3C4E6E4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73E348-AB5E-46E6-8D1D-D981502698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7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A7D8-F3D1-405D-94FA-FF63A22A09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2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Solar resource</a:t>
            </a:r>
            <a:r>
              <a:rPr lang="en-US" baseline="0" dirty="0" smtClean="0"/>
              <a:t> is much more consistent in Lanai.  This means that energy storage is not needed to bridge seasonal solar production drops.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E348-AB5E-46E6-8D1D-D9815026989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5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short periods where even with</a:t>
            </a:r>
            <a:r>
              <a:rPr lang="en-US" baseline="0" dirty="0" smtClean="0"/>
              <a:t> significant overbuild that biodiesel is required to be burned using conventional diesel engines.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E348-AB5E-46E6-8D1D-D9815026989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4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cost of the</a:t>
            </a:r>
            <a:r>
              <a:rPr lang="en-US" baseline="0" dirty="0" smtClean="0"/>
              <a:t> energy storage and limited firming with biodiesel accounts for 68% of the total busbar 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E348-AB5E-46E6-8D1D-D9815026989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3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4A7D8-F3D1-405D-94FA-FF63A22A09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E348-AB5E-46E6-8D1D-D9815026989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52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air is compressed</a:t>
            </a:r>
            <a:r>
              <a:rPr lang="en-US" baseline="0" dirty="0" smtClean="0"/>
              <a:t> and cooled multiple times- then expanded until the temperature drops to its condensation temperature.  Liquid air is stored at very low temperature and pressure until needed for power production.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E348-AB5E-46E6-8D1D-D9815026989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9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1" y="4032166"/>
            <a:ext cx="12724264" cy="166602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5698192"/>
            <a:ext cx="12724266" cy="976929"/>
          </a:xfrm>
        </p:spPr>
        <p:txBody>
          <a:bodyPr>
            <a:normAutofit/>
          </a:bodyPr>
          <a:lstStyle>
            <a:lvl1pPr marL="0" indent="0" algn="l">
              <a:buNone/>
              <a:defRPr sz="2061">
                <a:solidFill>
                  <a:srgbClr val="FFFFFF"/>
                </a:solidFill>
              </a:defRPr>
            </a:lvl1pPr>
            <a:lvl2pPr marL="47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2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7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9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8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" y="1813564"/>
            <a:ext cx="6102773" cy="4682014"/>
          </a:xfrm>
        </p:spPr>
        <p:txBody>
          <a:bodyPr/>
          <a:lstStyle>
            <a:lvl1pPr>
              <a:defRPr sz="2720"/>
            </a:lvl1pPr>
            <a:lvl2pPr>
              <a:defRPr sz="2267"/>
            </a:lvl2pPr>
            <a:lvl3pPr>
              <a:defRPr sz="2040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3947" y="1813564"/>
            <a:ext cx="6102773" cy="4682014"/>
          </a:xfrm>
        </p:spPr>
        <p:txBody>
          <a:bodyPr/>
          <a:lstStyle>
            <a:lvl1pPr>
              <a:defRPr sz="2720"/>
            </a:lvl1pPr>
            <a:lvl2pPr>
              <a:defRPr sz="2267"/>
            </a:lvl2pPr>
            <a:lvl3pPr>
              <a:defRPr sz="2040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6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90880" y="311256"/>
            <a:ext cx="124358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0880" y="1813560"/>
            <a:ext cx="12435840" cy="46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60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</p:sldLayoutIdLst>
  <p:timing>
    <p:tnLst>
      <p:par>
        <p:cTn id="1" dur="indefinite" restart="never" nodeType="tmRoot"/>
      </p:par>
    </p:tnLst>
  </p:timing>
  <p:txStyles>
    <p:titleStyle>
      <a:lvl1pPr algn="l" defTabSz="471042" rtl="0" eaLnBrk="1" fontAlgn="base" hangingPunct="1">
        <a:spcBef>
          <a:spcPct val="0"/>
        </a:spcBef>
        <a:spcAft>
          <a:spcPct val="0"/>
        </a:spcAft>
        <a:defRPr sz="3297" b="1" kern="1200">
          <a:solidFill>
            <a:srgbClr val="0077BE"/>
          </a:solidFill>
          <a:latin typeface="Arial Bold"/>
          <a:ea typeface="ＭＳ Ｐゴシック" charset="-128"/>
          <a:cs typeface="Arial Bold"/>
        </a:defRPr>
      </a:lvl1pPr>
      <a:lvl2pPr algn="l" defTabSz="471042" rtl="0" eaLnBrk="1" fontAlgn="base" hangingPunct="1">
        <a:spcBef>
          <a:spcPct val="0"/>
        </a:spcBef>
        <a:spcAft>
          <a:spcPct val="0"/>
        </a:spcAft>
        <a:defRPr sz="3297" b="1">
          <a:solidFill>
            <a:srgbClr val="0077BE"/>
          </a:solidFill>
          <a:latin typeface="Arial Bold" charset="0"/>
          <a:ea typeface="ＭＳ Ｐゴシック" charset="-128"/>
        </a:defRPr>
      </a:lvl2pPr>
      <a:lvl3pPr algn="l" defTabSz="471042" rtl="0" eaLnBrk="1" fontAlgn="base" hangingPunct="1">
        <a:spcBef>
          <a:spcPct val="0"/>
        </a:spcBef>
        <a:spcAft>
          <a:spcPct val="0"/>
        </a:spcAft>
        <a:defRPr sz="3297" b="1">
          <a:solidFill>
            <a:srgbClr val="0077BE"/>
          </a:solidFill>
          <a:latin typeface="Arial Bold" charset="0"/>
          <a:ea typeface="ＭＳ Ｐゴシック" charset="-128"/>
        </a:defRPr>
      </a:lvl3pPr>
      <a:lvl4pPr algn="l" defTabSz="471042" rtl="0" eaLnBrk="1" fontAlgn="base" hangingPunct="1">
        <a:spcBef>
          <a:spcPct val="0"/>
        </a:spcBef>
        <a:spcAft>
          <a:spcPct val="0"/>
        </a:spcAft>
        <a:defRPr sz="3297" b="1">
          <a:solidFill>
            <a:srgbClr val="0077BE"/>
          </a:solidFill>
          <a:latin typeface="Arial Bold" charset="0"/>
          <a:ea typeface="ＭＳ Ｐゴシック" charset="-128"/>
        </a:defRPr>
      </a:lvl4pPr>
      <a:lvl5pPr algn="l" defTabSz="471042" rtl="0" eaLnBrk="1" fontAlgn="base" hangingPunct="1">
        <a:spcBef>
          <a:spcPct val="0"/>
        </a:spcBef>
        <a:spcAft>
          <a:spcPct val="0"/>
        </a:spcAft>
        <a:defRPr sz="3297" b="1">
          <a:solidFill>
            <a:srgbClr val="0077BE"/>
          </a:solidFill>
          <a:latin typeface="Arial Bold" charset="0"/>
          <a:ea typeface="ＭＳ Ｐゴシック" charset="-128"/>
        </a:defRPr>
      </a:lvl5pPr>
      <a:lvl6pPr marL="471042" algn="l" defTabSz="471042" rtl="0" eaLnBrk="1" fontAlgn="base" hangingPunct="1">
        <a:spcBef>
          <a:spcPct val="0"/>
        </a:spcBef>
        <a:spcAft>
          <a:spcPct val="0"/>
        </a:spcAft>
        <a:defRPr sz="3297" b="1">
          <a:solidFill>
            <a:srgbClr val="0077BE"/>
          </a:solidFill>
          <a:latin typeface="Arial Bold" charset="0"/>
          <a:ea typeface="ＭＳ Ｐゴシック" charset="-128"/>
        </a:defRPr>
      </a:lvl6pPr>
      <a:lvl7pPr marL="942083" algn="l" defTabSz="471042" rtl="0" eaLnBrk="1" fontAlgn="base" hangingPunct="1">
        <a:spcBef>
          <a:spcPct val="0"/>
        </a:spcBef>
        <a:spcAft>
          <a:spcPct val="0"/>
        </a:spcAft>
        <a:defRPr sz="3297" b="1">
          <a:solidFill>
            <a:srgbClr val="0077BE"/>
          </a:solidFill>
          <a:latin typeface="Arial Bold" charset="0"/>
          <a:ea typeface="ＭＳ Ｐゴシック" charset="-128"/>
        </a:defRPr>
      </a:lvl7pPr>
      <a:lvl8pPr marL="1413125" algn="l" defTabSz="471042" rtl="0" eaLnBrk="1" fontAlgn="base" hangingPunct="1">
        <a:spcBef>
          <a:spcPct val="0"/>
        </a:spcBef>
        <a:spcAft>
          <a:spcPct val="0"/>
        </a:spcAft>
        <a:defRPr sz="3297" b="1">
          <a:solidFill>
            <a:srgbClr val="0077BE"/>
          </a:solidFill>
          <a:latin typeface="Arial Bold" charset="0"/>
          <a:ea typeface="ＭＳ Ｐゴシック" charset="-128"/>
        </a:defRPr>
      </a:lvl8pPr>
      <a:lvl9pPr marL="1884167" algn="l" defTabSz="471042" rtl="0" eaLnBrk="1" fontAlgn="base" hangingPunct="1">
        <a:spcBef>
          <a:spcPct val="0"/>
        </a:spcBef>
        <a:spcAft>
          <a:spcPct val="0"/>
        </a:spcAft>
        <a:defRPr sz="3297" b="1">
          <a:solidFill>
            <a:srgbClr val="0077BE"/>
          </a:solidFill>
          <a:latin typeface="Arial Bold" charset="0"/>
          <a:ea typeface="ＭＳ Ｐゴシック" charset="-128"/>
        </a:defRPr>
      </a:lvl9pPr>
    </p:titleStyle>
    <p:bodyStyle>
      <a:lvl1pPr marL="353281" indent="-353281" algn="l" defTabSz="47104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85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65443" indent="-294402" algn="l" defTabSz="47104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73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77604" indent="-235521" algn="l" defTabSz="47104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61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48646" indent="-235521" algn="l" defTabSz="47104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119688" indent="-235521" algn="l" defTabSz="47104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48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90730" indent="-235521" algn="l" defTabSz="471042" rtl="0" eaLnBrk="1" latinLnBrk="0" hangingPunct="1">
        <a:spcBef>
          <a:spcPct val="20000"/>
        </a:spcBef>
        <a:buFont typeface="Arial"/>
        <a:buChar char="•"/>
        <a:defRPr sz="2061" kern="1200">
          <a:solidFill>
            <a:schemeClr val="tx1"/>
          </a:solidFill>
          <a:latin typeface="+mn-lt"/>
          <a:ea typeface="+mn-ea"/>
          <a:cs typeface="+mn-cs"/>
        </a:defRPr>
      </a:lvl6pPr>
      <a:lvl7pPr marL="3061771" indent="-235521" algn="l" defTabSz="471042" rtl="0" eaLnBrk="1" latinLnBrk="0" hangingPunct="1">
        <a:spcBef>
          <a:spcPct val="20000"/>
        </a:spcBef>
        <a:buFont typeface="Arial"/>
        <a:buChar char="•"/>
        <a:defRPr sz="2061" kern="1200">
          <a:solidFill>
            <a:schemeClr val="tx1"/>
          </a:solidFill>
          <a:latin typeface="+mn-lt"/>
          <a:ea typeface="+mn-ea"/>
          <a:cs typeface="+mn-cs"/>
        </a:defRPr>
      </a:lvl7pPr>
      <a:lvl8pPr marL="3532813" indent="-235521" algn="l" defTabSz="471042" rtl="0" eaLnBrk="1" latinLnBrk="0" hangingPunct="1">
        <a:spcBef>
          <a:spcPct val="20000"/>
        </a:spcBef>
        <a:buFont typeface="Arial"/>
        <a:buChar char="•"/>
        <a:defRPr sz="2061" kern="1200">
          <a:solidFill>
            <a:schemeClr val="tx1"/>
          </a:solidFill>
          <a:latin typeface="+mn-lt"/>
          <a:ea typeface="+mn-ea"/>
          <a:cs typeface="+mn-cs"/>
        </a:defRPr>
      </a:lvl8pPr>
      <a:lvl9pPr marL="4003855" indent="-235521" algn="l" defTabSz="471042" rtl="0" eaLnBrk="1" latinLnBrk="0" hangingPunct="1">
        <a:spcBef>
          <a:spcPct val="20000"/>
        </a:spcBef>
        <a:buFont typeface="Arial"/>
        <a:buChar char="•"/>
        <a:defRPr sz="20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1042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1pPr>
      <a:lvl2pPr marL="471042" algn="l" defTabSz="471042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2pPr>
      <a:lvl3pPr marL="942083" algn="l" defTabSz="471042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3pPr>
      <a:lvl4pPr marL="1413125" algn="l" defTabSz="471042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4pPr>
      <a:lvl5pPr marL="1884167" algn="l" defTabSz="471042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5pPr>
      <a:lvl6pPr marL="2355209" algn="l" defTabSz="471042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6pPr>
      <a:lvl7pPr marL="2826250" algn="l" defTabSz="471042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7pPr>
      <a:lvl8pPr marL="3297292" algn="l" defTabSz="471042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8pPr>
      <a:lvl9pPr marL="3768334" algn="l" defTabSz="471042" rtl="0" eaLnBrk="1" latinLnBrk="0" hangingPunct="1">
        <a:defRPr sz="18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4yJx5yTzO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Dvlh_aG7i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497" y="3912130"/>
            <a:ext cx="9601003" cy="1666028"/>
          </a:xfrm>
        </p:spPr>
        <p:txBody>
          <a:bodyPr/>
          <a:lstStyle/>
          <a:p>
            <a:r>
              <a:rPr lang="en-US" dirty="0" smtClean="0"/>
              <a:t>Liquid Air Energy Storage</a:t>
            </a:r>
            <a:br>
              <a:rPr lang="en-US" dirty="0" smtClean="0"/>
            </a:br>
            <a:r>
              <a:rPr lang="en-US" dirty="0" smtClean="0"/>
              <a:t>Thomas C Dempsey, P.E., BSME, MPS</a:t>
            </a:r>
            <a:br>
              <a:rPr lang="en-US" dirty="0" smtClean="0"/>
            </a:br>
            <a:r>
              <a:rPr lang="en-US" dirty="0" smtClean="0"/>
              <a:t>Manger Thermal Operations &amp; Maintenance</a:t>
            </a:r>
            <a:br>
              <a:rPr lang="en-US" dirty="0" smtClean="0"/>
            </a:b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3897" y="6175058"/>
            <a:ext cx="8675636" cy="492442"/>
          </a:xfrm>
        </p:spPr>
        <p:txBody>
          <a:bodyPr>
            <a:normAutofit/>
          </a:bodyPr>
          <a:lstStyle/>
          <a:p>
            <a:r>
              <a:rPr lang="en-US" sz="1854" dirty="0" smtClean="0"/>
              <a:t>June 13, 2019</a:t>
            </a:r>
            <a:endParaRPr lang="en-US" sz="1854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880" y="1292454"/>
            <a:ext cx="11401255" cy="54169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69043968-AAE4-FB42-B29E-E1B719E1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E3- Generation Mix Across GEG Reduction Scenarios</a:t>
            </a:r>
          </a:p>
        </p:txBody>
      </p:sp>
    </p:spTree>
    <p:extLst>
      <p:ext uri="{BB962C8B-B14F-4D97-AF65-F5344CB8AC3E}">
        <p14:creationId xmlns:p14="http://schemas.microsoft.com/office/powerpoint/2010/main" val="8338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874" y="2362679"/>
            <a:ext cx="9697720" cy="2241444"/>
          </a:xfrm>
        </p:spPr>
        <p:txBody>
          <a:bodyPr/>
          <a:lstStyle/>
          <a:p>
            <a:pPr algn="ctr"/>
            <a:r>
              <a:rPr lang="en-US" sz="4800" dirty="0" smtClean="0"/>
              <a:t>Compressed Air Energy Storage       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35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047862"/>
          </a:xfrm>
        </p:spPr>
        <p:txBody>
          <a:bodyPr/>
          <a:lstStyle/>
          <a:p>
            <a:r>
              <a:rPr lang="en-US" dirty="0" smtClean="0"/>
              <a:t>Compressor Power In / Turbine Power Out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8648"/>
            <a:ext cx="2033670" cy="1984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0254" y="6760286"/>
            <a:ext cx="7897091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compressor in this example consumes 100 kW, the turbine generates 72.4 kW-  </a:t>
            </a:r>
            <a:r>
              <a:rPr lang="en-US" b="1" dirty="0" smtClean="0">
                <a:solidFill>
                  <a:srgbClr val="FF0000"/>
                </a:solidFill>
              </a:rPr>
              <a:t>Total net power is -27.6 kW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133" y="1359118"/>
            <a:ext cx="10994515" cy="231035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6200000">
            <a:off x="2756807" y="3105452"/>
            <a:ext cx="1083458" cy="831272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88A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7885" y="4197657"/>
            <a:ext cx="1781299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Pressure &amp; Temperature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16268" y="4582674"/>
            <a:ext cx="1781299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Pressure &amp; Temperature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6111392" y="3500859"/>
            <a:ext cx="1083458" cy="831272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88A8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10420156" y="3440092"/>
            <a:ext cx="1083458" cy="83127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88A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92910" y="4414462"/>
            <a:ext cx="1677418" cy="10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Pressure</a:t>
            </a:r>
          </a:p>
          <a:p>
            <a:r>
              <a:rPr lang="en-US" dirty="0" smtClean="0"/>
              <a:t>Medium Temperature</a:t>
            </a:r>
            <a:endParaRPr lang="en-US" dirty="0"/>
          </a:p>
        </p:txBody>
      </p:sp>
      <p:sp>
        <p:nvSpPr>
          <p:cNvPr id="19" name="Up Arrow 18"/>
          <p:cNvSpPr/>
          <p:nvPr/>
        </p:nvSpPr>
        <p:spPr>
          <a:xfrm>
            <a:off x="4465122" y="3669476"/>
            <a:ext cx="463138" cy="2194371"/>
          </a:xfrm>
          <a:prstGeom prst="up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 rot="10800000">
            <a:off x="8918802" y="3669476"/>
            <a:ext cx="463138" cy="2194371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77309" y="5991021"/>
            <a:ext cx="1202213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In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549264" y="5996529"/>
            <a:ext cx="147351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3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21" y="1311212"/>
            <a:ext cx="12045866" cy="2281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Compressor Power In / Turbine Power Out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8648"/>
            <a:ext cx="2033670" cy="1984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0254" y="6760286"/>
            <a:ext cx="7897091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compressor in this example consumes 100 kW, the turbine generates 178.2 kW-  </a:t>
            </a:r>
            <a:r>
              <a:rPr lang="en-US" b="1" dirty="0" smtClean="0">
                <a:solidFill>
                  <a:srgbClr val="00B050"/>
                </a:solidFill>
              </a:rPr>
              <a:t>Total net power is 78.2 kW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1321970" y="3420041"/>
            <a:ext cx="1083458" cy="831272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88A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0528" y="4527358"/>
            <a:ext cx="1781299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Pressure &amp; Temperature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60163" y="4518139"/>
            <a:ext cx="1781299" cy="10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Pressure Very High Temperature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7212764" y="3540091"/>
            <a:ext cx="1083458" cy="831272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88A8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10420156" y="3440092"/>
            <a:ext cx="1083458" cy="831272"/>
          </a:xfrm>
          <a:prstGeom prst="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88A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92910" y="4414462"/>
            <a:ext cx="1677418" cy="10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Pressure</a:t>
            </a:r>
          </a:p>
          <a:p>
            <a:r>
              <a:rPr lang="en-US" dirty="0" smtClean="0"/>
              <a:t>High Temperature</a:t>
            </a:r>
            <a:endParaRPr lang="en-US" dirty="0"/>
          </a:p>
        </p:txBody>
      </p:sp>
      <p:sp>
        <p:nvSpPr>
          <p:cNvPr id="19" name="Up Arrow 18"/>
          <p:cNvSpPr/>
          <p:nvPr/>
        </p:nvSpPr>
        <p:spPr>
          <a:xfrm>
            <a:off x="3532506" y="3592944"/>
            <a:ext cx="463138" cy="2194371"/>
          </a:xfrm>
          <a:prstGeom prst="up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 rot="10800000">
            <a:off x="8918802" y="3669476"/>
            <a:ext cx="463138" cy="2194371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32907" y="5756358"/>
            <a:ext cx="1202213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In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549264" y="5996529"/>
            <a:ext cx="147351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Out</a:t>
            </a:r>
            <a:endParaRPr lang="en-US" dirty="0"/>
          </a:p>
        </p:txBody>
      </p:sp>
      <p:sp>
        <p:nvSpPr>
          <p:cNvPr id="23" name="Up Arrow 22"/>
          <p:cNvSpPr/>
          <p:nvPr/>
        </p:nvSpPr>
        <p:spPr>
          <a:xfrm>
            <a:off x="5308965" y="2997755"/>
            <a:ext cx="463138" cy="2194371"/>
          </a:xfrm>
          <a:prstGeom prst="up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95683" y="5318144"/>
            <a:ext cx="93933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Fuel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1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3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Avista’s Coyote Springs 2- GE7FA Combustion Turbine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38" y="1395702"/>
            <a:ext cx="10725598" cy="4287679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4401186" y="4461624"/>
            <a:ext cx="463138" cy="2194371"/>
          </a:xfrm>
          <a:prstGeom prst="up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01587" y="6625038"/>
            <a:ext cx="1202213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In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6714855" y="3903642"/>
            <a:ext cx="463138" cy="2194371"/>
          </a:xfrm>
          <a:prstGeom prst="up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01573" y="6224031"/>
            <a:ext cx="93933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Fuel In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0800000">
            <a:off x="8899200" y="4297985"/>
            <a:ext cx="463138" cy="2194371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29662" y="6625038"/>
            <a:ext cx="147351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047862"/>
          </a:xfrm>
        </p:spPr>
        <p:txBody>
          <a:bodyPr/>
          <a:lstStyle/>
          <a:p>
            <a:r>
              <a:rPr lang="en-US" dirty="0" smtClean="0"/>
              <a:t>Compressor Power In / Turbine Power Out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133" y="1359118"/>
            <a:ext cx="10994515" cy="231035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5806440" y="1359118"/>
            <a:ext cx="1954530" cy="2526030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  <a:alpha val="46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3090" y="4091940"/>
            <a:ext cx="104470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Break the time connection between the compression process and the expansion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Store the compressed air AND ITS HEAT for later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youtu.be/K4yJx5yTzO4</a:t>
            </a:r>
            <a:r>
              <a:rPr lang="en-US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78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Compressed Air Energy Storage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1788" y="1435735"/>
            <a:ext cx="8622282" cy="58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004" y="2100462"/>
            <a:ext cx="9697720" cy="2241444"/>
          </a:xfrm>
        </p:spPr>
        <p:txBody>
          <a:bodyPr/>
          <a:lstStyle/>
          <a:p>
            <a:pPr algn="ctr"/>
            <a:r>
              <a:rPr lang="en-US" sz="4800" dirty="0" smtClean="0"/>
              <a:t>Liquid Air Energy Storage       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859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LAES Rendering- Expansion Energy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49" y="1449704"/>
            <a:ext cx="9960823" cy="613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Air- Energy Inflow Model (Claude Cycle)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8" y="1606656"/>
            <a:ext cx="11638623" cy="4926893"/>
          </a:xfrm>
        </p:spPr>
      </p:pic>
      <p:sp>
        <p:nvSpPr>
          <p:cNvPr id="8" name="Left Arrow 7"/>
          <p:cNvSpPr/>
          <p:nvPr/>
        </p:nvSpPr>
        <p:spPr>
          <a:xfrm>
            <a:off x="12161605" y="3311578"/>
            <a:ext cx="1133011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502400" y="5545058"/>
            <a:ext cx="419100" cy="142724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848100" y="1422400"/>
            <a:ext cx="457200" cy="914400"/>
          </a:xfrm>
          <a:prstGeom prst="up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7890552" y="1381284"/>
            <a:ext cx="457200" cy="914400"/>
          </a:xfrm>
          <a:prstGeom prst="up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867400" y="1374828"/>
            <a:ext cx="457200" cy="914400"/>
          </a:xfrm>
          <a:prstGeom prst="up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5486400" y="5952577"/>
            <a:ext cx="381000" cy="1447800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Topics in this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Seasonal Solar Generation</a:t>
            </a:r>
          </a:p>
          <a:p>
            <a:r>
              <a:rPr lang="en-US" dirty="0" smtClean="0"/>
              <a:t>Lana’i 100% Renewable Energy Case Study</a:t>
            </a:r>
          </a:p>
          <a:p>
            <a:r>
              <a:rPr lang="en-US" dirty="0" smtClean="0"/>
              <a:t>E3- Resource Adequacy In the Northwest</a:t>
            </a:r>
          </a:p>
          <a:p>
            <a:r>
              <a:rPr lang="en-US" dirty="0" smtClean="0"/>
              <a:t>Compressed Air Energy Storage</a:t>
            </a:r>
          </a:p>
          <a:p>
            <a:r>
              <a:rPr lang="en-US" dirty="0" smtClean="0"/>
              <a:t>Liquid Air Energy Storage</a:t>
            </a:r>
          </a:p>
          <a:p>
            <a:r>
              <a:rPr lang="en-US" dirty="0" smtClean="0"/>
              <a:t>Potential Integration at Kettle Falls</a:t>
            </a:r>
          </a:p>
          <a:p>
            <a:r>
              <a:rPr lang="en-US" dirty="0" smtClean="0"/>
              <a:t>Potential Integration at Rathdrum Combustion Turbine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Air- Energy Outflow Mode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880" y="2584556"/>
            <a:ext cx="12141912" cy="3016144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927100" y="4229100"/>
            <a:ext cx="457200" cy="22733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12192000" y="4229100"/>
            <a:ext cx="457200" cy="226070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6304636" y="4229100"/>
            <a:ext cx="457200" cy="22733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3378200" y="5194300"/>
            <a:ext cx="457200" cy="22733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271000" y="517684"/>
            <a:ext cx="482600" cy="23303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Air Energy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80" y="1699260"/>
            <a:ext cx="12435840" cy="4694026"/>
          </a:xfrm>
        </p:spPr>
        <p:txBody>
          <a:bodyPr/>
          <a:lstStyle/>
          <a:p>
            <a:r>
              <a:rPr lang="en-US" dirty="0" smtClean="0"/>
              <a:t>The benefits of compressed air energy storage without the geographic constraints</a:t>
            </a:r>
          </a:p>
          <a:p>
            <a:r>
              <a:rPr lang="en-US" dirty="0" smtClean="0"/>
              <a:t>Ability to store enormous amounts of energy in a relatively small footprint.</a:t>
            </a:r>
          </a:p>
          <a:p>
            <a:r>
              <a:rPr lang="en-US" dirty="0" smtClean="0"/>
              <a:t>Technology is well understood</a:t>
            </a:r>
          </a:p>
          <a:p>
            <a:r>
              <a:rPr lang="en-US" dirty="0" smtClean="0"/>
              <a:t>Liquid air is cold but is not a hazardous chemical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Highview</a:t>
            </a:r>
            <a:r>
              <a:rPr lang="en-US" dirty="0" smtClean="0"/>
              <a:t> Power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youtu.be/kDvlh_aG7iA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LAES- Why the Technology is Compelling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80" y="1813560"/>
            <a:ext cx="13126720" cy="5558790"/>
          </a:xfrm>
        </p:spPr>
        <p:txBody>
          <a:bodyPr/>
          <a:lstStyle/>
          <a:p>
            <a:r>
              <a:rPr lang="en-US" dirty="0" smtClean="0"/>
              <a:t>Potential to greatly enhance productivity and efficiency of </a:t>
            </a:r>
            <a:r>
              <a:rPr lang="en-US" u="sng" dirty="0" smtClean="0"/>
              <a:t>EXISTING</a:t>
            </a:r>
            <a:r>
              <a:rPr lang="en-US" dirty="0" smtClean="0"/>
              <a:t> generation resources - thus delaying or eliminating the need for </a:t>
            </a:r>
            <a:r>
              <a:rPr lang="en-US" u="sng" dirty="0" smtClean="0"/>
              <a:t>NEW</a:t>
            </a:r>
            <a:r>
              <a:rPr lang="en-US" dirty="0" smtClean="0"/>
              <a:t> fossil fueled units.</a:t>
            </a:r>
          </a:p>
          <a:p>
            <a:r>
              <a:rPr lang="en-US" dirty="0" err="1" smtClean="0"/>
              <a:t>Highview</a:t>
            </a:r>
            <a:r>
              <a:rPr lang="en-US" dirty="0" smtClean="0"/>
              <a:t> claims round trip efficiency as high as 70% if waste heat is available</a:t>
            </a:r>
          </a:p>
          <a:p>
            <a:r>
              <a:rPr lang="en-US" dirty="0" smtClean="0"/>
              <a:t>Long life</a:t>
            </a:r>
          </a:p>
          <a:p>
            <a:r>
              <a:rPr lang="en-US" dirty="0" smtClean="0"/>
              <a:t>They provide rotating mass useful for grid stability  </a:t>
            </a:r>
          </a:p>
          <a:p>
            <a:r>
              <a:rPr lang="en-US" dirty="0" smtClean="0"/>
              <a:t>Massive amounts of energy can be stored without the need for geologic formations (like salt cavities) or massive disturbance of land (pumped hydro)</a:t>
            </a:r>
          </a:p>
          <a:p>
            <a:r>
              <a:rPr lang="en-US" dirty="0" smtClean="0"/>
              <a:t>Zero emissions in stand alone mode.  Low emissions sited with combustion turbines.</a:t>
            </a:r>
          </a:p>
          <a:p>
            <a:r>
              <a:rPr lang="en-US" dirty="0" smtClean="0"/>
              <a:t>Uses very little water</a:t>
            </a:r>
          </a:p>
        </p:txBody>
      </p:sp>
    </p:spTree>
    <p:extLst>
      <p:ext uri="{BB962C8B-B14F-4D97-AF65-F5344CB8AC3E}">
        <p14:creationId xmlns:p14="http://schemas.microsoft.com/office/powerpoint/2010/main" val="19861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8178800" cy="1295400"/>
          </a:xfrm>
        </p:spPr>
        <p:txBody>
          <a:bodyPr/>
          <a:lstStyle/>
          <a:p>
            <a:r>
              <a:rPr lang="en-US" dirty="0" smtClean="0"/>
              <a:t>Kettle Falls Generating Station- Potential Integration of LAES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1754439"/>
            <a:ext cx="12785090" cy="5553604"/>
          </a:xfrm>
        </p:spPr>
        <p:txBody>
          <a:bodyPr/>
          <a:lstStyle/>
          <a:p>
            <a:r>
              <a:rPr lang="en-US" dirty="0" smtClean="0"/>
              <a:t>KFGS is already 100% renewable</a:t>
            </a:r>
          </a:p>
          <a:p>
            <a:r>
              <a:rPr lang="en-US" dirty="0" smtClean="0"/>
              <a:t>KFGS </a:t>
            </a:r>
            <a:r>
              <a:rPr lang="en-US" dirty="0"/>
              <a:t>is already a massive energy storage </a:t>
            </a:r>
            <a:r>
              <a:rPr lang="en-US" dirty="0" smtClean="0"/>
              <a:t>facility</a:t>
            </a:r>
          </a:p>
          <a:p>
            <a:r>
              <a:rPr lang="en-US" dirty="0" smtClean="0"/>
              <a:t>Operation to bridge seasonal energy supply gaps</a:t>
            </a:r>
          </a:p>
          <a:p>
            <a:r>
              <a:rPr lang="en-US" dirty="0" smtClean="0"/>
              <a:t>Possible potential to reduce the massive overbuild of solar and wind required to meet a zero greenhouse gas emissions future </a:t>
            </a:r>
          </a:p>
          <a:p>
            <a:r>
              <a:rPr lang="en-US" dirty="0" smtClean="0"/>
              <a:t>LAES integrated with Kettle Falls would make extensive use of waste heat and cold - greatly increasing efficiency</a:t>
            </a:r>
          </a:p>
          <a:p>
            <a:pPr lvl="1"/>
            <a:r>
              <a:rPr lang="en-US" dirty="0" smtClean="0"/>
              <a:t>Circulating water temperatures reduced would result in improved output and reduced water use</a:t>
            </a:r>
          </a:p>
          <a:p>
            <a:pPr lvl="1"/>
            <a:r>
              <a:rPr lang="en-US" dirty="0" smtClean="0"/>
              <a:t>Some ability to use residual stack heat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546" y="311256"/>
            <a:ext cx="3837555" cy="28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Rathdrum Combustion Turbine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4564" y="1606656"/>
            <a:ext cx="4898556" cy="3351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880" y="1727484"/>
            <a:ext cx="7835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Waste heat from the exhaust of the Rathdrum combustion turbines could be used to enhance the round trip efficiency of a co-located LAES facility.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for massive increase in peak capacity and output.</a:t>
            </a:r>
          </a:p>
          <a:p>
            <a:pPr marL="852312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of deeply refrigerated air to cool turbine air inlets increasing output and improving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 MWh CO2 emissions dramatically lower than when operating in simple cycle mode. (~550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/MWh)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Rathdrum Combustion Turbine- (conceptual)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319" y="1188153"/>
            <a:ext cx="12119764" cy="5326947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6781800" y="6286500"/>
            <a:ext cx="558800" cy="12319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759200" y="4330700"/>
            <a:ext cx="558800" cy="1955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86" y="2597256"/>
            <a:ext cx="12435840" cy="1295400"/>
          </a:xfrm>
        </p:spPr>
        <p:txBody>
          <a:bodyPr/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703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04488"/>
          </a:xfrm>
        </p:spPr>
        <p:txBody>
          <a:bodyPr/>
          <a:lstStyle/>
          <a:p>
            <a:r>
              <a:rPr lang="en-US" dirty="0" smtClean="0"/>
              <a:t>TCD Energy Intermittency Research Facility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66" y="1515744"/>
            <a:ext cx="9710126" cy="5490845"/>
          </a:xfrm>
        </p:spPr>
      </p:pic>
    </p:spTree>
    <p:extLst>
      <p:ext uri="{BB962C8B-B14F-4D97-AF65-F5344CB8AC3E}">
        <p14:creationId xmlns:p14="http://schemas.microsoft.com/office/powerpoint/2010/main" val="20572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10" y="459846"/>
            <a:ext cx="12435840" cy="511704"/>
          </a:xfrm>
        </p:spPr>
        <p:txBody>
          <a:bodyPr/>
          <a:lstStyle/>
          <a:p>
            <a:r>
              <a:rPr lang="en-US" dirty="0" smtClean="0"/>
              <a:t>Comparison of Solar </a:t>
            </a:r>
            <a:r>
              <a:rPr lang="en-US" dirty="0"/>
              <a:t>Production </a:t>
            </a:r>
            <a:r>
              <a:rPr lang="en-US" dirty="0" smtClean="0"/>
              <a:t>Curves</a:t>
            </a:r>
            <a:br>
              <a:rPr lang="en-US" dirty="0" smtClean="0"/>
            </a:br>
            <a:r>
              <a:rPr lang="en-US" dirty="0" smtClean="0"/>
              <a:t>100% Renewable Energy for Lana’i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586973"/>
              </p:ext>
            </p:extLst>
          </p:nvPr>
        </p:nvGraphicFramePr>
        <p:xfrm>
          <a:off x="6767512" y="1993901"/>
          <a:ext cx="6351588" cy="391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99" y="2384375"/>
            <a:ext cx="5127701" cy="3422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5300" y="1580812"/>
            <a:ext cx="408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Lana’i, Hawaii 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8000" y="1580812"/>
            <a:ext cx="408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Spokane, WA 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499" y="6358960"/>
            <a:ext cx="9801301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Takeaway- Spokane experiences a much wider fluctuation in solar production than </a:t>
            </a:r>
            <a:r>
              <a:rPr lang="en-US" dirty="0" err="1" smtClean="0"/>
              <a:t>Lana’i</a:t>
            </a:r>
            <a:r>
              <a:rPr lang="en-US" dirty="0" smtClean="0"/>
              <a:t> </a:t>
            </a:r>
            <a:r>
              <a:rPr lang="en-US" dirty="0"/>
              <a:t>does.  </a:t>
            </a:r>
            <a:r>
              <a:rPr lang="en-US" dirty="0" smtClean="0"/>
              <a:t>This makes solar firming more difficult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Lana’i Daily Load Pattern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843" y="1836884"/>
            <a:ext cx="13579765" cy="394161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7861300" y="4960977"/>
            <a:ext cx="431800" cy="20955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Intermittent Energy Firming- Lana’i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620" y="1366626"/>
            <a:ext cx="10918807" cy="4914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620" y="6515100"/>
            <a:ext cx="963041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this example, </a:t>
            </a:r>
            <a:r>
              <a:rPr lang="en-US" sz="2000" dirty="0" smtClean="0">
                <a:solidFill>
                  <a:srgbClr val="FF0000"/>
                </a:solidFill>
              </a:rPr>
              <a:t>68% of the bus bar cost </a:t>
            </a:r>
            <a:r>
              <a:rPr lang="en-US" sz="2000" dirty="0" smtClean="0"/>
              <a:t>was associated with energy storage and firming.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08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1539220" cy="1295400"/>
          </a:xfrm>
        </p:spPr>
        <p:txBody>
          <a:bodyPr/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dirty="0" smtClean="0"/>
              <a:t>Resource </a:t>
            </a:r>
            <a:r>
              <a:rPr lang="en-US" dirty="0"/>
              <a:t>Adequacy in the Pacific </a:t>
            </a:r>
            <a:r>
              <a:rPr lang="en-US" dirty="0" smtClean="0"/>
              <a:t>Northwest</a:t>
            </a:r>
            <a:br>
              <a:rPr lang="en-US" dirty="0" smtClean="0"/>
            </a:br>
            <a:r>
              <a:rPr lang="en-US" sz="1800" dirty="0" smtClean="0"/>
              <a:t>March 2019 </a:t>
            </a:r>
            <a:r>
              <a:rPr lang="en-US" b="0" dirty="0"/>
              <a:t>	</a:t>
            </a:r>
            <a:br>
              <a:rPr lang="en-US" b="0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930" y="2400580"/>
            <a:ext cx="9280095" cy="43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174179-4FD4-224B-8B86-4C558BFE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Adequacy in the Pacific Northwest</a:t>
            </a:r>
            <a:br>
              <a:rPr lang="en-US" dirty="0"/>
            </a:br>
            <a:r>
              <a:rPr lang="en-US" dirty="0"/>
              <a:t>Energy + Environmental Economics (E3)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E337698-EF01-9E47-BB8A-6F4F266E5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391" y="1606657"/>
            <a:ext cx="13197218" cy="53514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Deep decarbonization is possible without sacrificing reliable electric load service HOWEVER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720" dirty="0"/>
              <a:t>100% renewable is prohibitively expensive and impractical- but 90% is not</a:t>
            </a:r>
          </a:p>
          <a:p>
            <a:pPr lvl="1"/>
            <a:r>
              <a:rPr lang="en-US" sz="2720" dirty="0"/>
              <a:t>Firm capacity is required when poor hydro, weather, and storage depletion conditions exist</a:t>
            </a:r>
          </a:p>
          <a:p>
            <a:pPr lvl="1"/>
            <a:r>
              <a:rPr lang="en-US" sz="2720" dirty="0"/>
              <a:t>A 100% GHG free system requires a 2X buildout that results in curtailment of nearly half of the solar and wind production</a:t>
            </a:r>
          </a:p>
          <a:p>
            <a:pPr lvl="1"/>
            <a:r>
              <a:rPr lang="en-US" sz="2720" dirty="0"/>
              <a:t>Ultra-long duration energy storage is a possible solution but currently </a:t>
            </a:r>
            <a:r>
              <a:rPr lang="en-US" sz="2720" dirty="0" smtClean="0"/>
              <a:t>impractical </a:t>
            </a:r>
            <a:r>
              <a:rPr lang="en-US" sz="2720" i="1" dirty="0" smtClean="0">
                <a:solidFill>
                  <a:srgbClr val="FF0000"/>
                </a:solidFill>
              </a:rPr>
              <a:t>(this is where LAES has potential)</a:t>
            </a:r>
            <a:endParaRPr lang="en-US" sz="272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77" y="1180464"/>
            <a:ext cx="11186408" cy="5829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920" y="12065"/>
            <a:ext cx="10050780" cy="1295400"/>
          </a:xfrm>
        </p:spPr>
        <p:txBody>
          <a:bodyPr/>
          <a:lstStyle/>
          <a:p>
            <a:r>
              <a:rPr lang="en-US" dirty="0" smtClean="0"/>
              <a:t>E3- Annual Cost Increase vs GEG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ista Brand Power Point Template">
  <a:themeElements>
    <a:clrScheme name="Avista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A5F"/>
      </a:accent1>
      <a:accent2>
        <a:srgbClr val="0076BE"/>
      </a:accent2>
      <a:accent3>
        <a:srgbClr val="96D1F2"/>
      </a:accent3>
      <a:accent4>
        <a:srgbClr val="2CB34A"/>
      </a:accent4>
      <a:accent5>
        <a:srgbClr val="82C341"/>
      </a:accent5>
      <a:accent6>
        <a:srgbClr val="C4D82E"/>
      </a:accent6>
      <a:hlink>
        <a:srgbClr val="F58021"/>
      </a:hlink>
      <a:folHlink>
        <a:srgbClr val="FDB5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5E94353A2D3BC64D82AEADE0F6FB30B0" ma:contentTypeVersion="76" ma:contentTypeDescription="" ma:contentTypeScope="" ma:versionID="a382a168decc1530589ad276ee0b5666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a924c8152a3ca6d41f5defb10cfa585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Plan</CaseType>
    <IndustryCode xmlns="dc463f71-b30c-4ab2-9473-d307f9d35888">140</IndustryCode>
    <CaseStatus xmlns="dc463f71-b30c-4ab2-9473-d307f9d35888">Closed</CaseStatus>
    <OpenedDate xmlns="dc463f71-b30c-4ab2-9473-d307f9d35888">2018-08-31T07:00:00+00:00</OpenedDate>
    <SignificantOrder xmlns="dc463f71-b30c-4ab2-9473-d307f9d35888">false</SignificantOrder>
    <Date1 xmlns="dc463f71-b30c-4ab2-9473-d307f9d35888">2019-06-10T07:00:00+00:00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>Avista Corporation</CaseCompanyNames>
    <Nickname xmlns="http://schemas.microsoft.com/sharepoint/v3">Avista 2019 IRP</Nickname>
    <DocketNumber xmlns="dc463f71-b30c-4ab2-9473-d307f9d35888">180738</DocketNumber>
    <DelegatedOrder xmlns="dc463f71-b30c-4ab2-9473-d307f9d35888">false</DelegatedOrder>
  </documentManagement>
</p:properti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45CF196F-4FB4-4EAD-B84D-37E69ED04A21}"/>
</file>

<file path=customXml/itemProps2.xml><?xml version="1.0" encoding="utf-8"?>
<ds:datastoreItem xmlns:ds="http://schemas.openxmlformats.org/officeDocument/2006/customXml" ds:itemID="{5D933C35-1F21-4C92-92A1-FA6AC75310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A30CCA-8731-4665-AA85-6B890512F016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661ba1e6-50de-4140-ac4e-bc14fb463d24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226AE8B-46A5-462C-A547-19E020B93D6B}"/>
</file>

<file path=docProps/app.xml><?xml version="1.0" encoding="utf-8"?>
<Properties xmlns="http://schemas.openxmlformats.org/officeDocument/2006/extended-properties" xmlns:vt="http://schemas.openxmlformats.org/officeDocument/2006/docPropsVTypes">
  <Template>pptF814.tmp</Template>
  <TotalTime>6677</TotalTime>
  <Words>810</Words>
  <Application>Microsoft Office PowerPoint</Application>
  <PresentationFormat>Custom</PresentationFormat>
  <Paragraphs>105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Arial Bold</vt:lpstr>
      <vt:lpstr>Calibri</vt:lpstr>
      <vt:lpstr>Avista Brand Power Point Template</vt:lpstr>
      <vt:lpstr>Liquid Air Energy Storage Thomas C Dempsey, P.E., BSME, MPS Manger Thermal Operations &amp; Maintenance </vt:lpstr>
      <vt:lpstr>Key Topics in this Presentation </vt:lpstr>
      <vt:lpstr>TCD Energy Intermittency Research Facility</vt:lpstr>
      <vt:lpstr>Comparison of Solar Production Curves 100% Renewable Energy for Lana’i   </vt:lpstr>
      <vt:lpstr>Lana’i Daily Load Pattern</vt:lpstr>
      <vt:lpstr>Intermittent Energy Firming- Lana’i</vt:lpstr>
      <vt:lpstr> Resource Adequacy in the Pacific Northwest March 2019   </vt:lpstr>
      <vt:lpstr>Resource Adequacy in the Pacific Northwest Energy + Environmental Economics (E3)</vt:lpstr>
      <vt:lpstr>E3- Annual Cost Increase vs GEG Reduction</vt:lpstr>
      <vt:lpstr>E3- Generation Mix Across GEG Reduction Scenarios</vt:lpstr>
      <vt:lpstr>Compressed Air Energy Storage         </vt:lpstr>
      <vt:lpstr>Compressor Power In / Turbine Power Out  </vt:lpstr>
      <vt:lpstr>Compressor Power In / Turbine Power Out</vt:lpstr>
      <vt:lpstr>Avista’s Coyote Springs 2- GE7FA Combustion Turbine</vt:lpstr>
      <vt:lpstr>Compressor Power In / Turbine Power Out</vt:lpstr>
      <vt:lpstr>Compressed Air Energy Storage</vt:lpstr>
      <vt:lpstr>Liquid Air Energy Storage         </vt:lpstr>
      <vt:lpstr>LAES Rendering- Expansion Energy</vt:lpstr>
      <vt:lpstr>Liquid Air- Energy Inflow Model (Claude Cycle)</vt:lpstr>
      <vt:lpstr>Liquid Air- Energy Outflow Mode</vt:lpstr>
      <vt:lpstr>Liquid Air Energy Storage</vt:lpstr>
      <vt:lpstr>LAES- Why the Technology is Compelling</vt:lpstr>
      <vt:lpstr>Kettle Falls Generating Station- Potential Integration of LAES</vt:lpstr>
      <vt:lpstr>Rathdrum Combustion Turbine</vt:lpstr>
      <vt:lpstr>Rathdrum Combustion Turbine- (conceptual)</vt:lpstr>
      <vt:lpstr>Questions?</vt:lpstr>
    </vt:vector>
  </TitlesOfParts>
  <Company>Avista Corp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GPSS iProcurement Training Guide</dc:title>
  <dc:creator>Muniz, Karla</dc:creator>
  <cp:lastModifiedBy>Snyder, Jennifer (UTC)</cp:lastModifiedBy>
  <cp:revision>237</cp:revision>
  <cp:lastPrinted>2016-10-27T14:31:30Z</cp:lastPrinted>
  <dcterms:created xsi:type="dcterms:W3CDTF">2016-09-30T16:01:21Z</dcterms:created>
  <dcterms:modified xsi:type="dcterms:W3CDTF">2019-06-10T15:29:23Z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0x0101006E56B4D1795A2E4DB2F0B01679ED314A005E94353A2D3BC64D82AEADE0F6FB30B0</vt:lpwstr>
  </property>
  <property fmtid="{D5CDD505-2E9C-101B-9397-08002B2CF9AE}" pid="3" name="_docset_NoMedatataSyncRequired">
    <vt:lpwstr>False</vt:lpwstr>
  </property>
  <property fmtid="{D5CDD505-2E9C-101B-9397-08002B2CF9AE}" pid="4" name="IsEFSEC">
    <vt:bool>false</vt:bool>
  </property>
</Properties>
</file>