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modernComment_12E_BC47C708.xml" ContentType="application/vnd.ms-powerpoint.comments+xml"/>
  <Override PartName="/ppt/comments/modernComment_122_9661CA2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56" r:id="rId6"/>
    <p:sldId id="257" r:id="rId7"/>
    <p:sldId id="298" r:id="rId8"/>
    <p:sldId id="266" r:id="rId9"/>
    <p:sldId id="273" r:id="rId10"/>
    <p:sldId id="260" r:id="rId11"/>
    <p:sldId id="302" r:id="rId12"/>
    <p:sldId id="301" r:id="rId13"/>
    <p:sldId id="303" r:id="rId14"/>
    <p:sldId id="290" r:id="rId15"/>
    <p:sldId id="271" r:id="rId16"/>
    <p:sldId id="292" r:id="rId17"/>
    <p:sldId id="299" r:id="rId18"/>
    <p:sldId id="269" r:id="rId19"/>
    <p:sldId id="294" r:id="rId20"/>
    <p:sldId id="272" r:id="rId21"/>
    <p:sldId id="288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D5FD0C-0BDF-CE22-6C3A-EC22C5264F04}" name="Rendahl, Ann (UTC)" initials="AR" userId="S::ann.rendahl@utc.wa.gov::c44ff3f4-ab11-4edb-8773-cbc10b4d07bd" providerId="AD"/>
  <p188:author id="{5D01E5FC-1F98-1941-E010-D29D01927E77}" name="Cahen, Aaron (UTC)" initials="CA(" userId="S::aaron.cahen@utc.wa.gov::ea38b737-7881-40e1-a365-5cc488d743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omments/modernComment_122_9661CA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014986-2058-4CC1-84EB-A06D2163866E}" authorId="{1DD5FD0C-0BDF-CE22-6C3A-EC22C5264F04}" status="resolved" created="2023-09-14T03:07:36.15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22991139" sldId="290"/>
      <ac:spMk id="6" creationId="{D907D2B5-FF30-BBA1-7AAF-476C66AF730A}"/>
      <ac:txMk cp="462">
        <ac:context len="773" hash="2908596465"/>
      </ac:txMk>
    </ac:txMkLst>
    <p188:pos x="1020463" y="3486036"/>
    <p188:txBody>
      <a:bodyPr/>
      <a:lstStyle/>
      <a:p>
        <a:r>
          <a:rPr lang="en-US"/>
          <a:t>Utilities?</a:t>
        </a:r>
      </a:p>
    </p188:txBody>
  </p188:cm>
</p188:cmLst>
</file>

<file path=ppt/comments/modernComment_12E_BC47C70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3CFFA0-015A-4620-B779-2E5E323BE25E}" authorId="{1DD5FD0C-0BDF-CE22-6C3A-EC22C5264F04}" status="resolved" created="2023-09-14T03:01:45.33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58820616" sldId="302"/>
      <ac:spMk id="8" creationId="{00000000-0000-0000-0000-000000000000}"/>
      <ac:txMk cp="673">
        <ac:context len="826" hash="4008830513"/>
      </ac:txMk>
    </ac:txMkLst>
    <p188:pos x="7592034" y="3363278"/>
    <p188:txBody>
      <a:bodyPr/>
      <a:lstStyle/>
      <a:p>
        <a:r>
          <a:rPr lang="en-US"/>
          <a:t>Is this how it was described in the 2nd Workshop? I am not sure this is the best description.  How about "How should the UTC, utilities or advisory groups determine how CCA revenue is used to benefit customers?"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8A890-0B21-47B4-A5C6-0E9D4542943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B7B6F-DD65-4890-A6CA-31D9DB4BC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9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7" b="0" i="0">
                <a:solidFill>
                  <a:srgbClr val="44678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7" b="0" i="0">
                <a:solidFill>
                  <a:srgbClr val="44678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88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446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4800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79A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9600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728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4400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FFD6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828" y="4026050"/>
            <a:ext cx="1774204" cy="14953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44FA-B78D-7B65-85AC-25F922D1A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F6C1A-768D-4E1D-4BFB-80D8CE1CF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79F-3D56-B723-1184-3CB45AE8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35C0-FADB-4D08-9478-7A7B52A64DF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F2313-2904-7231-50C2-25D67A53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DE6A-A6B5-FA80-BBAA-C06B90B2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1E65-5401-4D16-9656-022DAE8B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660" y="1515122"/>
            <a:ext cx="8707582" cy="511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4678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3671" y="2393064"/>
            <a:ext cx="6830291" cy="190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71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22_9661CA2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2E_BC47C7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7E168-255E-5897-D9D0-49C1E7AC4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6" y="1269765"/>
            <a:ext cx="3975652" cy="279516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Commitment Act Workshop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07D4A-B66F-4578-8A86-36D214753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406" y="4856780"/>
            <a:ext cx="3616913" cy="11368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Washington Utilities &amp; Transportation Commission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15, 2023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2EAC616-8404-F6FA-0A24-D07C7D83C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169" y="2093686"/>
            <a:ext cx="4185748" cy="26706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29467B-FE2F-59C1-5647-1942E451CACF}"/>
              </a:ext>
            </a:extLst>
          </p:cNvPr>
          <p:cNvCxnSpPr/>
          <p:nvPr/>
        </p:nvCxnSpPr>
        <p:spPr>
          <a:xfrm>
            <a:off x="622852" y="4465983"/>
            <a:ext cx="3975652" cy="0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157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09" y="129308"/>
            <a:ext cx="10979666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1: CCA Forecasting and Long-Term Planning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19454" y="1905771"/>
            <a:ext cx="994094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 from Public Comments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CCA Forecasts</a:t>
            </a:r>
            <a:endParaRPr lang="en-US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Commission’s current stance allowing, but not requiring, forecast updates as needed is sufficient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Forecast updates should be required as part of the IRP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Forecast updates should be required on an annual basis in alignment with ECY’s timeline for allowance allocation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Planning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UTC should provide guidance on standards for prudent management and use of the available CCA financial mechanisms.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Utilities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be able to purchase third-party market allowances and thus should not face penalties for not being in compliance with their state share of allowances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rice ceiling units should be recognized as a potential cost mitigation strategy, to the extent that utilities prudently managed their allowance obligations</a:t>
            </a:r>
            <a:endParaRPr lang="en-US" b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555109" y="1858917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object 3">
            <a:extLst>
              <a:ext uri="{FF2B5EF4-FFF2-40B4-BE49-F238E27FC236}">
                <a16:creationId xmlns:a16="http://schemas.microsoft.com/office/drawing/2014/main" id="{E9C706E2-8900-BC8A-2E51-CFB8059EFD1C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10DE0BD9-B09A-A0EB-4919-9DD2E51AEBBC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4E36671E-1D16-92FB-1E85-50DCB3EF3C09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CF139EC-9F1F-0D66-C9FC-2640CF2932F0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5D74229C-8D6A-A0E8-7EAB-8B719EFBB66D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29911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1516" y="945385"/>
            <a:ext cx="7411759" cy="124638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1: CCA Forecasting and Long-Term Planning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51516" y="2363217"/>
            <a:ext cx="7622620" cy="353905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guidance should the UTC give to utilities if they are weighing investments in decarbonization vs. the purchasing of allowances, given decarbonization may not be part of a “least reasonable cost portfolio” in the short term?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should utilities model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dispatch with respect to the cost of GHGs?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long-term planning processes, what should be included to demonstrate prudent consideration of CCA compliance and associated risk management? </a:t>
            </a:r>
          </a:p>
          <a:p>
            <a:pPr marL="10646">
              <a:lnSpc>
                <a:spcPct val="100000"/>
              </a:lnSpc>
              <a:spcBef>
                <a:spcPts val="1090"/>
              </a:spcBef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6275" y="438153"/>
            <a:ext cx="9857255" cy="173053"/>
            <a:chOff x="0" y="1057655"/>
            <a:chExt cx="10058400" cy="178435"/>
          </a:xfrm>
        </p:grpSpPr>
        <p:sp>
          <p:nvSpPr>
            <p:cNvPr id="5" name="object 5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4D6ECC8-6011-27B5-18AF-79094AEC1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5122" name="Picture 2" descr="6 Best Hikes in Washington State - Hiking the USA - Just a Pack">
            <a:extLst>
              <a:ext uri="{FF2B5EF4-FFF2-40B4-BE49-F238E27FC236}">
                <a16:creationId xmlns:a16="http://schemas.microsoft.com/office/drawing/2014/main" id="{42C4CDD8-1271-F0BF-6463-297AA63CB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547" y="598683"/>
            <a:ext cx="2770041" cy="54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7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6" y="-136477"/>
            <a:ext cx="9879919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2: CCA Tariffs and Cost Recovery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88230" y="2044005"/>
            <a:ext cx="96082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 from Public Comments</a:t>
            </a:r>
          </a:p>
          <a:p>
            <a:endParaRPr lang="en-US" sz="2400" b="1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CCA Tariffs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to volatility and uncertain</a:t>
            </a:r>
            <a:r>
              <a:rPr lang="en-US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 of CCA costs, appropriate to use a separate tariff for at least the next few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desire was expressed to include CCA costs in base rates as soon as possible, cautioned by a need for costs to stabilize and become more predictable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kern="100" dirty="0">
              <a:solidFill>
                <a:srgbClr val="0E101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 of a threshold </a:t>
            </a:r>
            <a:r>
              <a:rPr lang="en-US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CCA costs ($ amount or amount of time) that triggers separate tariff, while most costs would be in a GRC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>
            <a:extLst>
              <a:ext uri="{FF2B5EF4-FFF2-40B4-BE49-F238E27FC236}">
                <a16:creationId xmlns:a16="http://schemas.microsoft.com/office/drawing/2014/main" id="{C1BD9778-445C-1D2E-1E6C-65145997E928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6CEE2E7D-EE9F-3E41-DB94-A9361BD0FB26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ABB615AA-E098-3B49-5F0F-82754ACF42D1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84717D6-504F-F0B4-D09F-F144AA12DB51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36973C4-EE92-D66B-EB89-5F2B64CCC64A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502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6" y="-136477"/>
            <a:ext cx="9879919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2: CCA Tariffs and Cost Recovery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88230" y="2044005"/>
            <a:ext cx="960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comments on relative benefits and drawbacks associated with individual tariffs versus general rate recovery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>
            <a:extLst>
              <a:ext uri="{FF2B5EF4-FFF2-40B4-BE49-F238E27FC236}">
                <a16:creationId xmlns:a16="http://schemas.microsoft.com/office/drawing/2014/main" id="{C1BD9778-445C-1D2E-1E6C-65145997E928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6CEE2E7D-EE9F-3E41-DB94-A9361BD0FB26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ABB615AA-E098-3B49-5F0F-82754ACF42D1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84717D6-504F-F0B4-D09F-F144AA12DB51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36973C4-EE92-D66B-EB89-5F2B64CCC64A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DCC99244-21BB-268A-36B6-22FEA9AC5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43497"/>
              </p:ext>
            </p:extLst>
          </p:nvPr>
        </p:nvGraphicFramePr>
        <p:xfrm>
          <a:off x="275183" y="2898103"/>
          <a:ext cx="4835826" cy="36536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8186">
                  <a:extLst>
                    <a:ext uri="{9D8B030D-6E8A-4147-A177-3AD203B41FA5}">
                      <a16:colId xmlns:a16="http://schemas.microsoft.com/office/drawing/2014/main" val="1272678192"/>
                    </a:ext>
                  </a:extLst>
                </a:gridCol>
                <a:gridCol w="2407640">
                  <a:extLst>
                    <a:ext uri="{9D8B030D-6E8A-4147-A177-3AD203B41FA5}">
                      <a16:colId xmlns:a16="http://schemas.microsoft.com/office/drawing/2014/main" val="3011773289"/>
                    </a:ext>
                  </a:extLst>
                </a:gridCol>
              </a:tblGrid>
              <a:tr h="42607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Tariffs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513625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Drawbacks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18480"/>
                  </a:ext>
                </a:extLst>
              </a:tr>
              <a:tr h="28015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Allows for true-up tracking and transparency with stakeholders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Allows for a process focused on the prudency of these specific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Prevents pancaking of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Sends price signal to customers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regulatory burden for parties for reviewing, commenting on, and potentially contesting additional filings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0799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848FE9-FA53-8E33-B153-A661A8367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8714"/>
              </p:ext>
            </p:extLst>
          </p:nvPr>
        </p:nvGraphicFramePr>
        <p:xfrm>
          <a:off x="6079824" y="2905190"/>
          <a:ext cx="4835826" cy="36466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8186">
                  <a:extLst>
                    <a:ext uri="{9D8B030D-6E8A-4147-A177-3AD203B41FA5}">
                      <a16:colId xmlns:a16="http://schemas.microsoft.com/office/drawing/2014/main" val="3230645847"/>
                    </a:ext>
                  </a:extLst>
                </a:gridCol>
                <a:gridCol w="2407640">
                  <a:extLst>
                    <a:ext uri="{9D8B030D-6E8A-4147-A177-3AD203B41FA5}">
                      <a16:colId xmlns:a16="http://schemas.microsoft.com/office/drawing/2014/main" val="2148324413"/>
                    </a:ext>
                  </a:extLst>
                </a:gridCol>
              </a:tblGrid>
              <a:tr h="42524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Rate Recovery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917802"/>
                  </a:ext>
                </a:extLst>
              </a:tr>
              <a:tr h="42524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Drawbacks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892083"/>
                  </a:ext>
                </a:extLst>
              </a:tr>
              <a:tr h="27961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Inclusion in base rates provides an appropriate level of incentive for utilities to manage their costs and compliance strategy between filings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 delay recovery of CCA compliance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limit cost recovery/refund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Delays CCA price signal to customers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Decreases CCA cost transparency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Increases potential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cost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pancaking and rate shock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79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47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7225" y="361950"/>
            <a:ext cx="9876305" cy="175455"/>
            <a:chOff x="0" y="1057655"/>
            <a:chExt cx="10058400" cy="178435"/>
          </a:xfrm>
        </p:grpSpPr>
        <p:sp>
          <p:nvSpPr>
            <p:cNvPr id="4" name="object 4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83404" y="741907"/>
            <a:ext cx="6470346" cy="124638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2: CCA Tariffs and Cost Recovery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4683" y="2115809"/>
            <a:ext cx="6700091" cy="432018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there be a threshold for costs incurred through the CCA before cost recovery can happen, and if so, should that be set at an amount of costs or after a fixed period of time?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CCA costs and proceeds are filed separately from rate cases, what processes should be employed to allow for a full prudency review of CCA costs and proceeds?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should the Commission weigh prudency for cost recovery when evaluating decisions to rely on allowance purchases for CCA compliance?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other cost recovery considerations that have not been discussed? 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5B6F38F-5DFE-A099-3BAD-1759DAEBA0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6146" name="Picture 2" descr="Beautiful fall larches in Washington's Cascade mountains [3200 x 4000] [OC] : r/EarthPorn">
            <a:extLst>
              <a:ext uri="{FF2B5EF4-FFF2-40B4-BE49-F238E27FC236}">
                <a16:creationId xmlns:a16="http://schemas.microsoft.com/office/drawing/2014/main" id="{6B643536-79A9-880E-D10E-229324D95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224" y="537404"/>
            <a:ext cx="3362326" cy="60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1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6" y="-136477"/>
            <a:ext cx="8108269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3: Risk Sharing Mechanism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88230" y="2044005"/>
            <a:ext cx="90611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 from Public Comments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risk sharing mechanism is not necessary or warranted since the CCA is required by law, utility risk already exists through compliance risk and prudency risk.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risk-sharing mechanism undermines the intent of the CCA by mitigating the price signal to customers, this could exacerbate customers delaying in transitioning to a different fuel source or reducing usage.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Requiring a risk sharing mechanism may be outside the scope of the UTC’s jurisdiction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kinds of risks and multiple factors should be considered in a mechanism including: risk assessment, allocation, and mitigation as well as design flexibility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 of risk for events outside direct utility control (i.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disasters)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>
            <a:extLst>
              <a:ext uri="{FF2B5EF4-FFF2-40B4-BE49-F238E27FC236}">
                <a16:creationId xmlns:a16="http://schemas.microsoft.com/office/drawing/2014/main" id="{6D75C8EB-43AD-AA2F-157C-2BBC183F82E2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833CD06-B897-4C60-B356-40B299EA452C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6AB8E4E4-A528-AC8A-8C5A-424CB3CA897B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D4B55D7E-DF1D-625E-DB3B-B0767407922E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5DB3C02-5C80-1E9B-83C7-27886EC65457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023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19125" y="285750"/>
            <a:ext cx="9914403" cy="176268"/>
            <a:chOff x="0" y="1057655"/>
            <a:chExt cx="10058400" cy="178435"/>
          </a:xfrm>
        </p:grpSpPr>
        <p:sp>
          <p:nvSpPr>
            <p:cNvPr id="4" name="object 4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8810" y="638286"/>
            <a:ext cx="7347445" cy="124638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82105">
              <a:lnSpc>
                <a:spcPct val="100000"/>
              </a:lnSpc>
              <a:spcBef>
                <a:spcPts val="119"/>
              </a:spcBef>
            </a:pPr>
            <a:r>
              <a:rPr lang="en-US" sz="4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3: Risk Sharing Mechanism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035" y="2012605"/>
            <a:ext cx="6914928" cy="2832789"/>
          </a:xfrm>
          <a:prstGeom prst="rect">
            <a:avLst/>
          </a:prstGeom>
        </p:spPr>
        <p:txBody>
          <a:bodyPr vert="horz" wrap="square" lIns="0" tIns="62193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If the Commission were to require a risk sharing mechanism for CCA costs, what elements should be included in that risk sharing mechanism?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What types of risks should be shared between ratepayers and companies?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Are there any other risk-sharing considerations that have not been discussed? 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9B96A40-F153-6D6C-C556-E92EF6652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7170" name="Picture 2" descr="Farm to Table: Apples - 1889 Magazine">
            <a:extLst>
              <a:ext uri="{FF2B5EF4-FFF2-40B4-BE49-F238E27FC236}">
                <a16:creationId xmlns:a16="http://schemas.microsoft.com/office/drawing/2014/main" id="{AF56C0C9-A444-9F24-31D2-E9F24A13F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2790" y="462018"/>
            <a:ext cx="444817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5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7" y="-136477"/>
            <a:ext cx="5754896" cy="166756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88230" y="2044005"/>
            <a:ext cx="90611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 Workshop – if necessary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November 2023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issues, issues that have yet to be addressed</a:t>
            </a:r>
          </a:p>
          <a:p>
            <a:endParaRPr lang="en-US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920C66E-4CC7-5834-F265-A876B6CB5A55}"/>
              </a:ext>
            </a:extLst>
          </p:cNvPr>
          <p:cNvSpPr/>
          <p:nvPr/>
        </p:nvSpPr>
        <p:spPr>
          <a:xfrm>
            <a:off x="1" y="625683"/>
            <a:ext cx="7156174" cy="146305"/>
          </a:xfrm>
          <a:prstGeom prst="rect">
            <a:avLst/>
          </a:prstGeom>
          <a:solidFill>
            <a:srgbClr val="4D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6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AAFE1-2F6D-CD78-E157-602FB526B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1207" y="2752316"/>
            <a:ext cx="8309586" cy="2756848"/>
          </a:xfrm>
        </p:spPr>
        <p:txBody>
          <a:bodyPr>
            <a:normAutofit/>
          </a:bodyPr>
          <a:lstStyle/>
          <a:p>
            <a:pPr lvl="1"/>
            <a:endParaRPr lang="en-US" sz="1600" dirty="0"/>
          </a:p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E171D1B-8886-269E-4A6C-8E712C088F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487087"/>
            <a:ext cx="5574965" cy="695761"/>
          </a:xfrm>
        </p:spPr>
        <p:txBody>
          <a:bodyPr anchor="b">
            <a:normAutofit fontScale="90000"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8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AAFE1-2F6D-CD78-E157-602FB526B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441084"/>
            <a:ext cx="5955943" cy="5083533"/>
          </a:xfrm>
        </p:spPr>
        <p:txBody>
          <a:bodyPr anchor="t"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Welcome, Opening Remarks, and Introduction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First and Second Workshops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1: CCA Forecasting and Long-Term Planning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 Break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2: CCA Tariffs and Cost Recovery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 Break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3: CCA Risk Sharing Mechanism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 Remarks &amp; Adjourn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966F37-E848-AD22-AD00-56291DACD2CB}"/>
              </a:ext>
            </a:extLst>
          </p:cNvPr>
          <p:cNvCxnSpPr/>
          <p:nvPr/>
        </p:nvCxnSpPr>
        <p:spPr>
          <a:xfrm>
            <a:off x="781877" y="1311966"/>
            <a:ext cx="3975652" cy="0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33555E9-E216-72DE-1796-098962EB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799C1C-FB08-2019-3CC4-A9854CED5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793" y="0"/>
            <a:ext cx="455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4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6" y="-136477"/>
            <a:ext cx="7529515" cy="1494357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 Workshop Series Work Plan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>
            <a:extLst>
              <a:ext uri="{FF2B5EF4-FFF2-40B4-BE49-F238E27FC236}">
                <a16:creationId xmlns:a16="http://schemas.microsoft.com/office/drawing/2014/main" id="{6D75C8EB-43AD-AA2F-157C-2BBC183F82E2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833CD06-B897-4C60-B356-40B299EA452C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6AB8E4E4-A528-AC8A-8C5A-424CB3CA897B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D4B55D7E-DF1D-625E-DB3B-B0767407922E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5DB3C02-5C80-1E9B-83C7-27886EC65457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77BF98-6C60-1D8B-0880-8CFB39EAD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28117"/>
              </p:ext>
            </p:extLst>
          </p:nvPr>
        </p:nvGraphicFramePr>
        <p:xfrm>
          <a:off x="683306" y="1376168"/>
          <a:ext cx="9819711" cy="5255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089928">
                  <a:extLst>
                    <a:ext uri="{9D8B030D-6E8A-4147-A177-3AD203B41FA5}">
                      <a16:colId xmlns:a16="http://schemas.microsoft.com/office/drawing/2014/main" val="1567749063"/>
                    </a:ext>
                  </a:extLst>
                </a:gridCol>
                <a:gridCol w="2729783">
                  <a:extLst>
                    <a:ext uri="{9D8B030D-6E8A-4147-A177-3AD203B41FA5}">
                      <a16:colId xmlns:a16="http://schemas.microsoft.com/office/drawing/2014/main" val="450900320"/>
                    </a:ext>
                  </a:extLst>
                </a:gridCol>
              </a:tblGrid>
              <a:tr h="58920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36461"/>
                  </a:ext>
                </a:extLst>
              </a:tr>
              <a:tr h="372566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Notice of first workshop: CCA 101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15,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20606"/>
                  </a:ext>
                </a:extLst>
              </a:tr>
              <a:tr h="325788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Notice of opportunity to file written comments on draft CCA work plan, action timeline, and future workshops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 10,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728600"/>
                  </a:ext>
                </a:extLst>
              </a:tr>
              <a:tr h="390498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First CCA workshop: CCA 101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 10,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80050"/>
                  </a:ext>
                </a:extLst>
              </a:tr>
              <a:tr h="287857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Written comments due – Proposed topics for discussion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10,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030652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Notice of second workshop – Second CCA workshop topics (Auction revenues to benefit ratepayers, “low-income” definition, CCA cost recovery); issue final CCA work plan and action timeline.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 15,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710519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Second CCA workshop: Second CCA workshop topics (Auction revenues to benefit ratepayers, defining “low-income,” cost recovery).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July 26,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962068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Third CCA Workshop: – Continuation of cost recovery and planning issues (Long-term utility planning forecasts and forecast adjustments). 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15, 2023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24880"/>
                  </a:ext>
                </a:extLst>
              </a:tr>
              <a:tr h="367685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Fourth CCA workshop: Continuation of issues (if needed)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Early November,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482601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Final proposed action plan for commissioner consideration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 of December,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1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4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101" y="476249"/>
            <a:ext cx="9733430" cy="171851"/>
            <a:chOff x="0" y="1057655"/>
            <a:chExt cx="10058400" cy="178435"/>
          </a:xfrm>
        </p:grpSpPr>
        <p:sp>
          <p:nvSpPr>
            <p:cNvPr id="3" name="object 3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69952" y="2123122"/>
            <a:ext cx="7621923" cy="4703501"/>
          </a:xfrm>
          <a:prstGeom prst="rect">
            <a:avLst/>
          </a:prstGeom>
        </p:spPr>
        <p:txBody>
          <a:bodyPr vert="horz" wrap="square" lIns="0" tIns="26894" rIns="0" bIns="0" rtlCol="0">
            <a:spAutoFit/>
          </a:bodyPr>
          <a:lstStyle/>
          <a:p>
            <a:pPr marL="261111" indent="-250465">
              <a:lnSpc>
                <a:spcPct val="100000"/>
              </a:lnSpc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Commitment Act is primarily regulated by the Department of Ecology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333333"/>
              </a:buClr>
              <a:buFont typeface="Arial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UTC is directly involved under two WACs: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173-446-230</a:t>
            </a: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Approval of supply/demand forecasts for estimates of retail electric load and forecasted resource fuel types to deliver load 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(Only applicable for electric IOUs, not natural gas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UTC retains “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oversight and jurisdiction over the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of revenues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collected from an investor-owned utility through the consignment and auction of no cost allowances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benefit of ratepayers.”</a:t>
            </a:r>
            <a:endParaRPr lang="en-US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173-446-240</a:t>
            </a: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UTC “retains jurisdiction over the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of the revenues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collected by investor-owned utilities from allowances consigned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benefit of ratepayers.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sz="1588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6521" y="813552"/>
            <a:ext cx="8353288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404350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201AD-3266-4C38-A8F5-18DD844A08AC}"/>
              </a:ext>
            </a:extLst>
          </p:cNvPr>
          <p:cNvSpPr txBox="1"/>
          <p:nvPr/>
        </p:nvSpPr>
        <p:spPr>
          <a:xfrm>
            <a:off x="3722352" y="1552919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 Jurisdiction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55B7491-4D3B-A63D-EF8C-F5750E6032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569AB6-A141-BCF0-6A63-5AF98D8B5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648100"/>
            <a:ext cx="2433358" cy="56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4" name="object 4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5183" y="739141"/>
            <a:ext cx="8707582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82105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183" y="2595864"/>
            <a:ext cx="7201942" cy="378014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70A.65- Cap and Invest Program Creation, Administration, and Enforcement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Monitoring/oversight of sale/transfer of allowances 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and administering auctions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70A.65.020 - Environmental Justice Review</a:t>
            </a:r>
          </a:p>
          <a:p>
            <a:pPr marL="10646">
              <a:lnSpc>
                <a:spcPct val="100000"/>
              </a:lnSpc>
              <a:spcBef>
                <a:spcPts val="4"/>
              </a:spcBef>
              <a:tabLst>
                <a:tab pos="261111" algn="l"/>
                <a:tab pos="261671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70A.65.120 - Allocation of no-cost allocations to electric utilities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173-446-230 - 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allowances to electric utilities.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70A.65.130 - Allocation of no-cost allocations to gas utilities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173-446-240 – Distribution of allowances to gas utilities.</a:t>
            </a:r>
          </a:p>
          <a:p>
            <a:pPr marL="467846" lvl="1">
              <a:spcBef>
                <a:spcPts val="4"/>
              </a:spcBef>
              <a:tabLst>
                <a:tab pos="261111" algn="l"/>
                <a:tab pos="261671" algn="l"/>
              </a:tabLst>
            </a:pPr>
            <a:endParaRPr lang="en-US" sz="1400" dirty="0">
              <a:solidFill>
                <a:srgbClr val="333333"/>
              </a:solidFill>
              <a:latin typeface="Franklin Gothic Book"/>
              <a:cs typeface="Franklin Gothic Book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sz="1400" dirty="0">
              <a:solidFill>
                <a:srgbClr val="333333"/>
              </a:solidFill>
              <a:cs typeface="Franklin Gothic Boo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8E47A-80D6-B2D7-EE4E-864671BD5A99}"/>
              </a:ext>
            </a:extLst>
          </p:cNvPr>
          <p:cNvSpPr txBox="1"/>
          <p:nvPr/>
        </p:nvSpPr>
        <p:spPr>
          <a:xfrm>
            <a:off x="393996" y="1453648"/>
            <a:ext cx="6769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Ecology Jurisdiction (highlights – non-exhaustive list)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37A5C56-AA8D-4C3C-9BF7-EEBC0D2B24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912672-BDCF-4468-AEA7-4EFEC88B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3758" y="581698"/>
            <a:ext cx="3325884" cy="54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0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449" y="457200"/>
            <a:ext cx="10857674" cy="5468917"/>
            <a:chOff x="-1253491" y="1030943"/>
            <a:chExt cx="11311891" cy="5685323"/>
          </a:xfrm>
        </p:grpSpPr>
        <p:sp>
          <p:nvSpPr>
            <p:cNvPr id="3" name="object 3"/>
            <p:cNvSpPr/>
            <p:nvPr/>
          </p:nvSpPr>
          <p:spPr>
            <a:xfrm>
              <a:off x="-1253491" y="1030943"/>
              <a:ext cx="3768091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752" y="1232915"/>
              <a:ext cx="2517648" cy="548335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670" y="822306"/>
            <a:ext cx="8707582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99773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66867" y="1448561"/>
            <a:ext cx="7835317" cy="763622"/>
          </a:xfrm>
          <a:prstGeom prst="rect">
            <a:avLst/>
          </a:prstGeom>
        </p:spPr>
        <p:txBody>
          <a:bodyPr vert="horz" wrap="square" lIns="0" tIns="72278" rIns="0" bIns="0" rtlCol="0">
            <a:spAutoFit/>
          </a:bodyPr>
          <a:lstStyle/>
          <a:p>
            <a:pPr marR="1731961">
              <a:spcBef>
                <a:spcPts val="569"/>
              </a:spcBef>
              <a:tabLst>
                <a:tab pos="249905" algn="l"/>
                <a:tab pos="250465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Docket Scope</a:t>
            </a:r>
          </a:p>
          <a:p>
            <a:pPr marL="285750" marR="1731961" indent="-285750">
              <a:spcBef>
                <a:spcPts val="569"/>
              </a:spcBef>
              <a:buFont typeface="Arial" panose="020B0604020202020204" pitchFamily="34" charset="0"/>
              <a:buChar char="•"/>
              <a:tabLst>
                <a:tab pos="249905" algn="l"/>
                <a:tab pos="250465" algn="l"/>
              </a:tabLst>
            </a:pPr>
            <a:endParaRPr lang="en-US" sz="1588" dirty="0">
              <a:latin typeface="Franklin Gothic Book"/>
              <a:cs typeface="Franklin Gothic Book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93DCB6C-B50E-848E-A73F-963837B1F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4463BF4-E69A-CE19-E793-D4D3389219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3745" y="2168748"/>
            <a:ext cx="7636780" cy="3090212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0646">
              <a:lnSpc>
                <a:spcPct val="100000"/>
              </a:lnSpc>
              <a:spcBef>
                <a:spcPts val="1090"/>
              </a:spcBef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 feedback and facilitate discussion on Commission scope, process, and content in development of Commission guidance on CCA matters</a:t>
            </a:r>
          </a:p>
          <a:p>
            <a:pPr marL="10646">
              <a:lnSpc>
                <a:spcPct val="100000"/>
              </a:lnSpc>
              <a:spcBef>
                <a:spcPts val="4"/>
              </a:spcBef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guidance on interested party and Commission identified CCA issues</a:t>
            </a: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Policy Statement or rule to issue Commission guidance on identified CCA issues</a:t>
            </a:r>
          </a:p>
        </p:txBody>
      </p:sp>
    </p:spTree>
    <p:extLst>
      <p:ext uri="{BB962C8B-B14F-4D97-AF65-F5344CB8AC3E}">
        <p14:creationId xmlns:p14="http://schemas.microsoft.com/office/powerpoint/2010/main" val="303215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101" y="476249"/>
            <a:ext cx="9733430" cy="171851"/>
            <a:chOff x="0" y="1057655"/>
            <a:chExt cx="10058400" cy="178435"/>
          </a:xfrm>
        </p:grpSpPr>
        <p:sp>
          <p:nvSpPr>
            <p:cNvPr id="3" name="object 3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69952" y="2123122"/>
            <a:ext cx="7840171" cy="4813082"/>
          </a:xfrm>
          <a:prstGeom prst="rect">
            <a:avLst/>
          </a:prstGeom>
        </p:spPr>
        <p:txBody>
          <a:bodyPr vert="horz" wrap="square" lIns="0" tIns="26894" rIns="0" bIns="0" rtlCol="0">
            <a:spAutoFit/>
          </a:bodyPr>
          <a:lstStyle/>
          <a:p>
            <a:pPr marL="261111" indent="-250465">
              <a:lnSpc>
                <a:spcPct val="100000"/>
              </a:lnSpc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utilities satisfy their statutory obligation to eliminate impacts to low-income customers, how should utilities use the revenue from CCA allowances?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Statute provides some specific examples for gas but is vague for electric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this revenue be used to purchase offsets?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the revenue be used to purchase RNG or other alternative decarb strategies?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 need clear but flexible guidance to make significant decarb investments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for prioritization of low-income focused programs and decarb efforts and guidance on reducing long-term compliance costs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333333"/>
              </a:buClr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should the UTC, utilities, or Advisory Groups determine how CCA revenue is used to benefit customers? </a:t>
            </a: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333333"/>
              </a:buClr>
              <a:buFont typeface="Arial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333333"/>
              </a:buClr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annual report detailing number of allowances received, consigned, use of revenue, etc. – however there are legal restrictions in ECY rules</a:t>
            </a: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6521" y="813552"/>
            <a:ext cx="8353288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404350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#2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201AD-3266-4C38-A8F5-18DD844A08AC}"/>
              </a:ext>
            </a:extLst>
          </p:cNvPr>
          <p:cNvSpPr txBox="1"/>
          <p:nvPr/>
        </p:nvSpPr>
        <p:spPr>
          <a:xfrm>
            <a:off x="3722352" y="1552919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Cost Allowances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55B7491-4D3B-A63D-EF8C-F5750E603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D8C4F-357A-A678-8407-477F69A43B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34" y="648099"/>
            <a:ext cx="2991524" cy="54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206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449" y="457199"/>
            <a:ext cx="10857674" cy="197338"/>
            <a:chOff x="-1253491" y="1030943"/>
            <a:chExt cx="11311891" cy="205147"/>
          </a:xfrm>
        </p:grpSpPr>
        <p:sp>
          <p:nvSpPr>
            <p:cNvPr id="3" name="object 3"/>
            <p:cNvSpPr/>
            <p:nvPr/>
          </p:nvSpPr>
          <p:spPr>
            <a:xfrm>
              <a:off x="-1253491" y="1030943"/>
              <a:ext cx="3768091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670" y="822306"/>
            <a:ext cx="8707582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99773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#2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66867" y="1448561"/>
            <a:ext cx="7835317" cy="763622"/>
          </a:xfrm>
          <a:prstGeom prst="rect">
            <a:avLst/>
          </a:prstGeom>
        </p:spPr>
        <p:txBody>
          <a:bodyPr vert="horz" wrap="square" lIns="0" tIns="72278" rIns="0" bIns="0" rtlCol="0">
            <a:spAutoFit/>
          </a:bodyPr>
          <a:lstStyle/>
          <a:p>
            <a:pPr marR="1731961">
              <a:spcBef>
                <a:spcPts val="569"/>
              </a:spcBef>
              <a:tabLst>
                <a:tab pos="249905" algn="l"/>
                <a:tab pos="250465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Defining Low-Income </a:t>
            </a:r>
          </a:p>
          <a:p>
            <a:pPr marL="285750" marR="1731961" indent="-285750">
              <a:spcBef>
                <a:spcPts val="569"/>
              </a:spcBef>
              <a:buFont typeface="Arial" panose="020B0604020202020204" pitchFamily="34" charset="0"/>
              <a:buChar char="•"/>
              <a:tabLst>
                <a:tab pos="249905" algn="l"/>
                <a:tab pos="250465" algn="l"/>
              </a:tabLst>
            </a:pPr>
            <a:endParaRPr lang="en-US" sz="1588" dirty="0">
              <a:latin typeface="Franklin Gothic Book"/>
              <a:cs typeface="Franklin Gothic Book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93DCB6C-B50E-848E-A73F-963837B1F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4463BF4-E69A-CE19-E793-D4D3389219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6966" y="1943881"/>
            <a:ext cx="8334027" cy="444442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CETA provides a clear definition of low-income. Should continue using it for consistency</a:t>
            </a: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arise around how to identify low-income customers (i.e. known low-income (KLI), what data is collected)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 provides a good baseline for identification</a:t>
            </a:r>
          </a:p>
          <a:p>
            <a:pPr marL="1267946" lvl="2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baseline, cannot have uniform approach right now as all utilities are not in same place regarding data on their customers,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rely on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low-income advisory groups</a:t>
            </a:r>
          </a:p>
          <a:p>
            <a:pPr marL="1267946" lvl="2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to have Commission guidance stating KLI is baseline and directing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IOUs to go beyond</a:t>
            </a: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identification for the purpose of outreach or automatic enrollment for this credit?</a:t>
            </a: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Guidance to utilities on automatic enrollment regarding equity and privacy concerns</a:t>
            </a: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Metrics: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KLI over estimated amount of low-income, based on low-income needs assessment,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Percent of KLI that are above a certain energy burden threshold,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Metric related to CCA credit amount and how that relates to bill amount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06090D-AA60-B30D-AD8B-6FDB8E457F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308" y="654537"/>
            <a:ext cx="2800815" cy="53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4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449" y="457199"/>
            <a:ext cx="10857674" cy="197338"/>
            <a:chOff x="-1253491" y="1030943"/>
            <a:chExt cx="11311891" cy="205147"/>
          </a:xfrm>
        </p:grpSpPr>
        <p:sp>
          <p:nvSpPr>
            <p:cNvPr id="3" name="object 3"/>
            <p:cNvSpPr/>
            <p:nvPr/>
          </p:nvSpPr>
          <p:spPr>
            <a:xfrm>
              <a:off x="-1253491" y="1030943"/>
              <a:ext cx="3768091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670" y="822306"/>
            <a:ext cx="8707582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99773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#2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66867" y="1448561"/>
            <a:ext cx="7835317" cy="763622"/>
          </a:xfrm>
          <a:prstGeom prst="rect">
            <a:avLst/>
          </a:prstGeom>
        </p:spPr>
        <p:txBody>
          <a:bodyPr vert="horz" wrap="square" lIns="0" tIns="72278" rIns="0" bIns="0" rtlCol="0">
            <a:spAutoFit/>
          </a:bodyPr>
          <a:lstStyle/>
          <a:p>
            <a:pPr marR="1731961">
              <a:spcBef>
                <a:spcPts val="569"/>
              </a:spcBef>
              <a:tabLst>
                <a:tab pos="249905" algn="l"/>
                <a:tab pos="250465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CCA Cost Recovery</a:t>
            </a:r>
          </a:p>
          <a:p>
            <a:pPr marL="285750" marR="1731961" indent="-285750">
              <a:spcBef>
                <a:spcPts val="569"/>
              </a:spcBef>
              <a:buFont typeface="Arial" panose="020B0604020202020204" pitchFamily="34" charset="0"/>
              <a:buChar char="•"/>
              <a:tabLst>
                <a:tab pos="249905" algn="l"/>
                <a:tab pos="250465" algn="l"/>
              </a:tabLst>
            </a:pPr>
            <a:endParaRPr lang="en-US" sz="1588" dirty="0">
              <a:latin typeface="Franklin Gothic Book"/>
              <a:cs typeface="Franklin Gothic Book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93DCB6C-B50E-848E-A73F-963837B1F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4463BF4-E69A-CE19-E793-D4D3389219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9186" y="2008105"/>
            <a:ext cx="8334027" cy="398276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tariff mechanism aligned with timing of PGA and using deferral as true-up mechanism for following year most appropriate. Concern about accuracy of forecasts due to market uncertainties</a:t>
            </a: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prudency of buying allowances vs decarbonizing?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cost-effective analysis pushes to a more allowance focused pathway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GRC may be a good place to determine prudency for CCA compliance costs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the number of dockets in which prudency is determined gives non-companies party more of a chance to weigh in in-depth without being spread as thin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a Cost-Sharing or Risk-sharing mechanism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Debate over appropriateness of NWEC proposed risk-sharing mechanism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Debate over Commission authority with cost-sharing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 about creating a mechanism that incentivizes non-cost-effective decisions</a:t>
            </a:r>
          </a:p>
          <a:p>
            <a:pPr marL="10646">
              <a:lnSpc>
                <a:spcPct val="100000"/>
              </a:lnSpc>
              <a:spcBef>
                <a:spcPts val="4"/>
              </a:spcBef>
              <a:tabLst>
                <a:tab pos="261111" algn="l"/>
                <a:tab pos="261671" algn="l"/>
              </a:tabLst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ridal Veil Falls, Washington, United States - World Waterfall Database">
            <a:extLst>
              <a:ext uri="{FF2B5EF4-FFF2-40B4-BE49-F238E27FC236}">
                <a16:creationId xmlns:a16="http://schemas.microsoft.com/office/drawing/2014/main" id="{66CAA0D8-3013-4FA3-D541-0476E3CA5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1302" y="654537"/>
            <a:ext cx="2738821" cy="52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1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501</IndustryCode>
    <CaseStatus xmlns="dc463f71-b30c-4ab2-9473-d307f9d35888">Pending</CaseStatus>
    <OpenedDate xmlns="dc463f71-b30c-4ab2-9473-d307f9d35888">2023-03-10T08:00:00+00:00</OpenedDate>
    <SignificantOrder xmlns="dc463f71-b30c-4ab2-9473-d307f9d35888">false</SignificantOrder>
    <Date1 xmlns="dc463f71-b30c-4ab2-9473-d307f9d35888">2023-09-15T07:00:00+00:00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230161</DocketNumber>
    <DelegatedOrder xmlns="dc463f71-b30c-4ab2-9473-d307f9d35888">false</DelegatedOrd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B306A76248FBD24CAB2891346FFAB9FD" ma:contentTypeVersion="24" ma:contentTypeDescription="" ma:contentTypeScope="" ma:versionID="fa4af7286d282b664d01e579fe98b97b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5371b12cbd0ca12feeca5b6edfa8e73e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80160299-0AD8-4276-978E-5A1481E929DB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dc463f71-b30c-4ab2-9473-d307f9d35888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91574A-3375-4227-9C08-A0D5268E710B}"/>
</file>

<file path=customXml/itemProps3.xml><?xml version="1.0" encoding="utf-8"?>
<ds:datastoreItem xmlns:ds="http://schemas.openxmlformats.org/officeDocument/2006/customXml" ds:itemID="{C6D03A09-4EC8-4B57-AE20-FB1326CED7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F17B978-A1AA-421A-87D2-C54018EAF23C}"/>
</file>

<file path=docProps/app.xml><?xml version="1.0" encoding="utf-8"?>
<Properties xmlns="http://schemas.openxmlformats.org/officeDocument/2006/extended-properties" xmlns:vt="http://schemas.openxmlformats.org/officeDocument/2006/docPropsVTypes">
  <TotalTime>8060</TotalTime>
  <Words>1697</Words>
  <Application>Microsoft Office PowerPoint</Application>
  <PresentationFormat>Widescreen</PresentationFormat>
  <Paragraphs>201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Symbol</vt:lpstr>
      <vt:lpstr>Times New Roman</vt:lpstr>
      <vt:lpstr>Office Theme</vt:lpstr>
      <vt:lpstr>Climate Commitment Act Workshop Series</vt:lpstr>
      <vt:lpstr>Agenda</vt:lpstr>
      <vt:lpstr>CCA Workshop Series Work Plan</vt:lpstr>
      <vt:lpstr>Workshop #1 Summary</vt:lpstr>
      <vt:lpstr>Workshop #1 Summary</vt:lpstr>
      <vt:lpstr>Workshop #1 Summary</vt:lpstr>
      <vt:lpstr>Workshop #2 Summary</vt:lpstr>
      <vt:lpstr>Workshop #2 Summary</vt:lpstr>
      <vt:lpstr>Workshop #2 Summary</vt:lpstr>
      <vt:lpstr>Discussion 1: CCA Forecasting and Long-Term Planning</vt:lpstr>
      <vt:lpstr>Discussion 1: CCA Forecasting and Long-Term Planning</vt:lpstr>
      <vt:lpstr>Discussion 2: CCA Tariffs and Cost Recovery</vt:lpstr>
      <vt:lpstr>Discussion 2: CCA Tariffs and Cost Recovery</vt:lpstr>
      <vt:lpstr>Discussion 2: CCA Tariffs and Cost Recovery</vt:lpstr>
      <vt:lpstr>Discussion 3: Risk Sharing Mechanism</vt:lpstr>
      <vt:lpstr>Discussion 3: Risk Sharing Mechanism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Commitment Act Workshop Series</dc:title>
  <dc:creator>Quinata, Keith (UTC)</dc:creator>
  <cp:lastModifiedBy>Cahen, Aaron (UTC)</cp:lastModifiedBy>
  <cp:revision>12</cp:revision>
  <dcterms:created xsi:type="dcterms:W3CDTF">2023-04-04T20:33:38Z</dcterms:created>
  <dcterms:modified xsi:type="dcterms:W3CDTF">2023-09-15T18:46:58Z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0x0101006E56B4D1795A2E4DB2F0B01679ED314A00B306A76248FBD24CAB2891346FFAB9FD</vt:lpwstr>
  </property>
  <property fmtid="{D5CDD505-2E9C-101B-9397-08002B2CF9AE}" pid="3" name="_docset_NoMedatataSyncRequired">
    <vt:lpwstr>False</vt:lpwstr>
  </property>
</Properties>
</file>