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6" r:id="rId5"/>
    <p:sldId id="277" r:id="rId6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846" autoAdjust="0"/>
  </p:normalViewPr>
  <p:slideViewPr>
    <p:cSldViewPr snapToGrid="0" snapToObjects="1">
      <p:cViewPr varScale="1">
        <p:scale>
          <a:sx n="124" d="100"/>
          <a:sy n="124" d="100"/>
        </p:scale>
        <p:origin x="193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6" y="0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119173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6" y="9119173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2D29CA-01D7-4BA3-B656-BFB1E924A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9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966" y="0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7" y="4561230"/>
            <a:ext cx="5850835" cy="4320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119173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966" y="9119173"/>
            <a:ext cx="3170583" cy="4803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84" tIns="47391" rIns="94784" bIns="473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AABD14-DCAA-40C1-B1BC-869CB11E2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1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ABD14-DCAA-40C1-B1BC-869CB11E23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ABD14-DCAA-40C1-B1BC-869CB11E23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7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62296-BC4C-47BC-AA7E-F0A93E9B14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1BFF1-A2A2-478C-BBEA-70C00EDFBA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4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A9826-7AA4-4BBF-9937-CEE9168914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1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78B99-2FD1-4F1D-ABF3-A9C1120345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8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E38FC-8FD6-4E7F-A680-9BF88CF82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75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55D415-EB13-496C-A1D0-509C633E84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4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ACF0B-4089-405B-B933-5925C7CFB5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7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46BF8-6E0C-4584-87E0-F39B75CADE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AD131-A60E-4974-903C-39E4279DF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2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35F3B-0CB7-4C65-A9EB-B152DBB68B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8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ED3B0-64DA-4CC1-9DEF-513300B07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2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738E15-AEB6-489B-8855-604E389FED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161925" y="341708"/>
            <a:ext cx="8896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u="sng" dirty="0" smtClean="0"/>
              <a:t>Pre-Transaction Structure</a:t>
            </a:r>
            <a:endParaRPr lang="en-US" sz="1800" u="sng" dirty="0"/>
          </a:p>
        </p:txBody>
      </p:sp>
      <p:sp>
        <p:nvSpPr>
          <p:cNvPr id="55" name="TextBox 49"/>
          <p:cNvSpPr txBox="1">
            <a:spLocks noChangeArrowheads="1"/>
          </p:cNvSpPr>
          <p:nvPr/>
        </p:nvSpPr>
        <p:spPr>
          <a:xfrm>
            <a:off x="3832375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/>
              <a:t>Exhibit A </a:t>
            </a:r>
            <a:r>
              <a:rPr lang="en-US" dirty="0"/>
              <a:t>- Page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3" name="Text Box 4"/>
          <p:cNvSpPr txBox="1">
            <a:spLocks noChangeArrowheads="1"/>
          </p:cNvSpPr>
          <p:nvPr/>
        </p:nvSpPr>
        <p:spPr bwMode="auto">
          <a:xfrm>
            <a:off x="3592533" y="1483670"/>
            <a:ext cx="1809356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 smtClean="0"/>
              <a:t>Shareholders*</a:t>
            </a:r>
          </a:p>
        </p:txBody>
      </p:sp>
      <p:cxnSp>
        <p:nvCxnSpPr>
          <p:cNvPr id="4128" name="Straight Connector 4127"/>
          <p:cNvCxnSpPr/>
          <p:nvPr/>
        </p:nvCxnSpPr>
        <p:spPr>
          <a:xfrm flipH="1" flipV="1">
            <a:off x="4501039" y="1766170"/>
            <a:ext cx="1" cy="27832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92533" y="2044492"/>
            <a:ext cx="181318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Bandwidth.com, Inc.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870358" y="2808494"/>
            <a:ext cx="222535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Bandwidth.com CLEC, LLC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928880" y="2808493"/>
            <a:ext cx="210841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IP Spectrum Solutions, LLC</a:t>
            </a:r>
            <a:endParaRPr lang="en-US" sz="1200" dirty="0"/>
          </a:p>
        </p:txBody>
      </p:sp>
      <p:cxnSp>
        <p:nvCxnSpPr>
          <p:cNvPr id="4" name="Straight Connector 3"/>
          <p:cNvCxnSpPr>
            <a:stCxn id="2" idx="2"/>
            <a:endCxn id="9" idx="0"/>
          </p:cNvCxnSpPr>
          <p:nvPr/>
        </p:nvCxnSpPr>
        <p:spPr>
          <a:xfrm flipH="1">
            <a:off x="2983036" y="2321491"/>
            <a:ext cx="1516089" cy="4870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2"/>
            <a:endCxn id="10" idx="0"/>
          </p:cNvCxnSpPr>
          <p:nvPr/>
        </p:nvCxnSpPr>
        <p:spPr>
          <a:xfrm>
            <a:off x="4499125" y="2321491"/>
            <a:ext cx="1483962" cy="487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07341" y="2565322"/>
            <a:ext cx="4840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41040" y="2554578"/>
            <a:ext cx="4840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30941" y="3827929"/>
            <a:ext cx="374724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/>
              <a:t>*Current 10% Equity and Voting Holders:</a:t>
            </a:r>
          </a:p>
          <a:p>
            <a:pPr algn="l"/>
            <a:r>
              <a:rPr lang="en-US" sz="1000" dirty="0" smtClean="0"/>
              <a:t>          James </a:t>
            </a:r>
            <a:r>
              <a:rPr lang="en-US" sz="1000" dirty="0"/>
              <a:t>A. Bowen – 13</a:t>
            </a:r>
            <a:r>
              <a:rPr lang="en-US" sz="1000" dirty="0" smtClean="0"/>
              <a:t>%</a:t>
            </a:r>
          </a:p>
          <a:p>
            <a:pPr algn="l"/>
            <a:r>
              <a:rPr lang="en-US" sz="1000" dirty="0"/>
              <a:t> </a:t>
            </a:r>
            <a:r>
              <a:rPr lang="en-US" sz="1000" dirty="0" smtClean="0"/>
              <a:t>         Henry R. </a:t>
            </a:r>
            <a:r>
              <a:rPr lang="en-US" sz="1000" dirty="0" err="1" smtClean="0"/>
              <a:t>Kaestner</a:t>
            </a:r>
            <a:r>
              <a:rPr lang="en-US" sz="1000" dirty="0" smtClean="0"/>
              <a:t> – 22%</a:t>
            </a:r>
          </a:p>
          <a:p>
            <a:pPr algn="l"/>
            <a:r>
              <a:rPr lang="en-US" sz="1000" dirty="0" smtClean="0"/>
              <a:t>          David A. </a:t>
            </a:r>
            <a:r>
              <a:rPr lang="en-US" sz="1000" dirty="0" err="1" smtClean="0"/>
              <a:t>Morken</a:t>
            </a:r>
            <a:r>
              <a:rPr lang="en-US" sz="1000" dirty="0" smtClean="0"/>
              <a:t> – 12%</a:t>
            </a:r>
          </a:p>
          <a:p>
            <a:pPr algn="l"/>
            <a:r>
              <a:rPr lang="en-US" sz="1000" dirty="0"/>
              <a:t> </a:t>
            </a:r>
            <a:r>
              <a:rPr lang="en-US" sz="1000" dirty="0" smtClean="0"/>
              <a:t>         Carmichael Investment Partners, LLC – 15%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61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161925" y="341708"/>
            <a:ext cx="8896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u="sng" dirty="0" smtClean="0"/>
              <a:t>Post-Transaction Structure</a:t>
            </a:r>
            <a:endParaRPr lang="en-US" sz="1800" u="sng" dirty="0"/>
          </a:p>
        </p:txBody>
      </p:sp>
      <p:sp>
        <p:nvSpPr>
          <p:cNvPr id="55" name="TextBox 49"/>
          <p:cNvSpPr txBox="1">
            <a:spLocks noChangeArrowheads="1"/>
          </p:cNvSpPr>
          <p:nvPr/>
        </p:nvSpPr>
        <p:spPr>
          <a:xfrm>
            <a:off x="3832375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/>
              <a:t>Exhibit A </a:t>
            </a:r>
            <a:r>
              <a:rPr lang="en-US" dirty="0"/>
              <a:t>- Page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3" name="Text Box 4"/>
          <p:cNvSpPr txBox="1">
            <a:spLocks noChangeArrowheads="1"/>
          </p:cNvSpPr>
          <p:nvPr/>
        </p:nvSpPr>
        <p:spPr bwMode="auto">
          <a:xfrm>
            <a:off x="3596362" y="1444329"/>
            <a:ext cx="1809356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 smtClean="0"/>
              <a:t>David A. </a:t>
            </a:r>
            <a:r>
              <a:rPr lang="en-US" sz="1200" dirty="0" err="1" smtClean="0"/>
              <a:t>Morken</a:t>
            </a:r>
            <a:endParaRPr lang="en-US" sz="1000" dirty="0"/>
          </a:p>
        </p:txBody>
      </p:sp>
      <p:cxnSp>
        <p:nvCxnSpPr>
          <p:cNvPr id="4128" name="Straight Connector 4127"/>
          <p:cNvCxnSpPr/>
          <p:nvPr/>
        </p:nvCxnSpPr>
        <p:spPr>
          <a:xfrm flipH="1" flipV="1">
            <a:off x="4501039" y="1766170"/>
            <a:ext cx="1" cy="27832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92533" y="2045153"/>
            <a:ext cx="181318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Bandwidth.com, Inc.*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870358" y="2808494"/>
            <a:ext cx="222535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Bandwidth.com CLEC, LLC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928880" y="2808493"/>
            <a:ext cx="210841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IP Spectrum Solutions, LLC</a:t>
            </a:r>
            <a:endParaRPr lang="en-US" sz="1200" dirty="0"/>
          </a:p>
        </p:txBody>
      </p:sp>
      <p:cxnSp>
        <p:nvCxnSpPr>
          <p:cNvPr id="4" name="Straight Connector 3"/>
          <p:cNvCxnSpPr>
            <a:stCxn id="2" idx="2"/>
            <a:endCxn id="9" idx="0"/>
          </p:cNvCxnSpPr>
          <p:nvPr/>
        </p:nvCxnSpPr>
        <p:spPr>
          <a:xfrm flipH="1">
            <a:off x="2983036" y="2322152"/>
            <a:ext cx="1516089" cy="4863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2"/>
            <a:endCxn id="10" idx="0"/>
          </p:cNvCxnSpPr>
          <p:nvPr/>
        </p:nvCxnSpPr>
        <p:spPr>
          <a:xfrm>
            <a:off x="4499125" y="2322152"/>
            <a:ext cx="1483962" cy="486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07341" y="2565322"/>
            <a:ext cx="4840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41040" y="2554578"/>
            <a:ext cx="4840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80748" y="1774847"/>
            <a:ext cx="896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&gt;50% Voting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30941" y="3827929"/>
            <a:ext cx="3747247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/>
              <a:t>*No new 10% Equity Holder is expected. Depending on Amount of Shares Issued in IPO, 10% Equity Holders of </a:t>
            </a:r>
            <a:r>
              <a:rPr lang="en-US" sz="1000" dirty="0"/>
              <a:t>Bandwidth.com, Inc</a:t>
            </a:r>
            <a:r>
              <a:rPr lang="en-US" sz="1000" dirty="0" smtClean="0"/>
              <a:t>. may include:</a:t>
            </a:r>
          </a:p>
          <a:p>
            <a:pPr algn="l"/>
            <a:r>
              <a:rPr lang="en-US" sz="1000" dirty="0" smtClean="0"/>
              <a:t>          James </a:t>
            </a:r>
            <a:r>
              <a:rPr lang="en-US" sz="1000" dirty="0"/>
              <a:t>A. </a:t>
            </a:r>
            <a:r>
              <a:rPr lang="en-US" sz="1000" dirty="0" smtClean="0"/>
              <a:t>Bowen</a:t>
            </a:r>
          </a:p>
          <a:p>
            <a:pPr algn="l"/>
            <a:r>
              <a:rPr lang="en-US" sz="1000" dirty="0" smtClean="0"/>
              <a:t>          Henry R. </a:t>
            </a:r>
            <a:r>
              <a:rPr lang="en-US" sz="1000" dirty="0" err="1" smtClean="0"/>
              <a:t>Kaestner</a:t>
            </a:r>
            <a:endParaRPr lang="en-US" sz="1000" dirty="0" smtClean="0"/>
          </a:p>
          <a:p>
            <a:pPr algn="l"/>
            <a:r>
              <a:rPr lang="en-US" sz="1000" dirty="0" smtClean="0"/>
              <a:t>          David A. </a:t>
            </a:r>
            <a:r>
              <a:rPr lang="en-US" sz="1000" dirty="0" err="1" smtClean="0"/>
              <a:t>Morken</a:t>
            </a:r>
            <a:endParaRPr lang="en-US" sz="1000" dirty="0" smtClean="0"/>
          </a:p>
          <a:p>
            <a:pPr algn="l"/>
            <a:r>
              <a:rPr lang="en-US" sz="1000" dirty="0"/>
              <a:t> </a:t>
            </a:r>
            <a:r>
              <a:rPr lang="en-US" sz="1000" dirty="0" smtClean="0"/>
              <a:t>         Carmichael Investment Partners, LLC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6644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af0c028-e016-4365-948e-cc2e26d65303" ContentTypeId="0x0101006E56B4D1795A2E4DB2F0B01679ED314A" PreviousValue="tru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Initial Filing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Transfer of Property</CaseType>
    <IndustryCode xmlns="dc463f71-b30c-4ab2-9473-d307f9d35888">170</IndustryCode>
    <CaseStatus xmlns="dc463f71-b30c-4ab2-9473-d307f9d35888">Closed</CaseStatus>
    <OpenedDate xmlns="dc463f71-b30c-4ab2-9473-d307f9d35888">2017-09-25T07:00:00+00:00</OpenedDate>
    <Date1 xmlns="dc463f71-b30c-4ab2-9473-d307f9d35888">2017-09-25T07:00:00+00:00</Date1>
    <IsDocumentOrder xmlns="dc463f71-b30c-4ab2-9473-d307f9d35888" xsi:nil="true"/>
    <IsHighlyConfidential xmlns="dc463f71-b30c-4ab2-9473-d307f9d35888">false</IsHighlyConfidential>
    <CaseCompanyNames xmlns="dc463f71-b30c-4ab2-9473-d307f9d35888">Bandwidth.com CLEC, LLC</CaseCompanyNames>
    <Nickname xmlns="http://schemas.microsoft.com/sharepoint/v3" xsi:nil="true"/>
    <DocketNumber xmlns="dc463f71-b30c-4ab2-9473-d307f9d35888">170997</DocketNumber>
    <DelegatedOrder xmlns="dc463f71-b30c-4ab2-9473-d307f9d35888">false</DelegatedOrder>
    <SignificantOrder xmlns="dc463f71-b30c-4ab2-9473-d307f9d35888">false</Significant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9DC4E5F0C4237446962BDE9614B3A315" ma:contentTypeVersion="104" ma:contentTypeDescription="" ma:contentTypeScope="" ma:versionID="08a81281cfef31c35d96ebc3602379e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73172a68e7f9fac6748cf5da6db34b2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A3C852-67AA-4138-8983-042EA0EEF34A}"/>
</file>

<file path=customXml/itemProps2.xml><?xml version="1.0" encoding="utf-8"?>
<ds:datastoreItem xmlns:ds="http://schemas.openxmlformats.org/officeDocument/2006/customXml" ds:itemID="{4A117A33-4D77-4F68-B5BA-9867C3930F00}">
  <ds:schemaRefs>
    <ds:schemaRef ds:uri="http://purl.org/dc/elements/1.1/"/>
    <ds:schemaRef ds:uri="http://schemas.microsoft.com/office/2006/metadata/properties"/>
    <ds:schemaRef ds:uri="6a7bd91e-004b-490a-8704-e368d63d59a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17559D2-DDB9-478A-AD10-D2821144185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5E5229-789C-49BB-9AE5-4D2782B2B31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Base> 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73</cp:revision>
  <dcterms:created xsi:type="dcterms:W3CDTF">2007-06-05T19:59:14Z</dcterms:created>
  <dcterms:modified xsi:type="dcterms:W3CDTF">2017-09-25T16:12:07Z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0x0101006E56B4D1795A2E4DB2F0B01679ED314A009DC4E5F0C4237446962BDE9614B3A315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