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56" r:id="rId5"/>
    <p:sldId id="269" r:id="rId6"/>
    <p:sldId id="257" r:id="rId7"/>
    <p:sldId id="258" r:id="rId8"/>
    <p:sldId id="259" r:id="rId9"/>
    <p:sldId id="260" r:id="rId10"/>
    <p:sldId id="262" r:id="rId11"/>
    <p:sldId id="271" r:id="rId12"/>
    <p:sldId id="265" r:id="rId13"/>
    <p:sldId id="272" r:id="rId14"/>
    <p:sldId id="266" r:id="rId15"/>
    <p:sldId id="267" r:id="rId16"/>
    <p:sldId id="268" r:id="rId17"/>
    <p:sldId id="273" r:id="rId18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4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24336E-E591-45EF-B86A-F5F60935B3D0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E0F6D3-AE12-488D-8EF5-068A95B3C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01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52A47A-EADF-44F2-96B8-8D6A3237580D}" type="datetimeFigureOut">
              <a:rPr lang="en-US" smtClean="0"/>
              <a:t>3/10/2017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4CE7EF6-D27B-4444-90AD-9575959FF9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7EF6-D27B-4444-90AD-9575959FF9E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69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827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930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A692A-D9B4-422B-83AF-73CD1DB16FD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6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CE7EF6-D27B-4444-90AD-9575959FF9E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754CB9D-1D31-4B00-9C15-319AC48DC85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6DBD2-A948-4B4C-BD72-94F61014C5E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87BB1-F7E5-4755-97B4-02AA8B91E7B6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C6FDB-2E56-4584-85FD-7D676F43ECAD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F826-36D8-4AFB-BB20-71321C25089D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7ED803-4101-43C7-AFF4-22ABBCEF0E3C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A0EA6-99D9-48F5-8F2E-59910738833C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EC8351-A571-41E9-AF96-4E13555D3E93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ED77B-518C-40D2-9679-7117091FB8CF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rumb Trail &amp; Tag Lin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 bwMode="white">
          <a:xfrm>
            <a:off x="406400" y="71302"/>
            <a:ext cx="11342805" cy="228600"/>
          </a:xfrm>
          <a:prstGeom prst="rect">
            <a:avLst/>
          </a:prstGeom>
        </p:spPr>
        <p:txBody>
          <a:bodyPr/>
          <a:lstStyle>
            <a:lvl1pPr>
              <a:defRPr lang="en-US" sz="1400" b="0" i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285750" lvl="0" indent="-285750" algn="l" rtl="0" eaLnBrk="1" fontAlgn="base" hangingPunct="1">
              <a:lnSpc>
                <a:spcPct val="95000"/>
              </a:lnSpc>
              <a:spcBef>
                <a:spcPct val="40000"/>
              </a:spcBef>
              <a:spcAft>
                <a:spcPct val="0"/>
              </a:spcAft>
              <a:buNone/>
            </a:pPr>
            <a:r>
              <a:rPr lang="en-US" dirty="0" smtClean="0"/>
              <a:t>Section  »  Subsection  ›  Description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406400" y="457200"/>
            <a:ext cx="11342805" cy="609600"/>
          </a:xfrm>
          <a:prstGeom prst="rect">
            <a:avLst/>
          </a:prstGeom>
        </p:spPr>
        <p:txBody>
          <a:bodyPr anchor="ctr"/>
          <a:lstStyle>
            <a:lvl1pPr marL="0" indent="0">
              <a:lnSpc>
                <a:spcPct val="100000"/>
              </a:lnSpc>
              <a:defRPr sz="2000" b="1" i="0" baseline="0">
                <a:latin typeface="+mn-lt"/>
              </a:defRPr>
            </a:lvl1pPr>
          </a:lstStyle>
          <a:p>
            <a:pPr lvl="0"/>
            <a:r>
              <a:rPr lang="en-US" dirty="0" smtClean="0"/>
              <a:t>Click to Enter Tagline Text</a:t>
            </a:r>
          </a:p>
        </p:txBody>
      </p:sp>
    </p:spTree>
    <p:extLst>
      <p:ext uri="{BB962C8B-B14F-4D97-AF65-F5344CB8AC3E}">
        <p14:creationId xmlns:p14="http://schemas.microsoft.com/office/powerpoint/2010/main" val="3298502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DC92E-619B-44B5-BBA4-A8AAEE086892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628BF-8DD9-49DC-ACB7-BA029D55CAA9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B54F4-E2B6-4702-BD4A-284291E30997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8315E-9C39-4DC4-942C-3E2A004EBB5D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BFDA2-1789-458F-BADA-927F4C7AAB45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1B459-2772-4D48-93A4-B47BFE47145E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88618-0987-48E5-B0C6-ACDD78C18BC2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38AF0-D85A-4C84-BD70-7E0EB7FCCB84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B6338-EF18-41D3-B47A-358E14EA8AF8}" type="datetime1">
              <a:rPr lang="en-US" smtClean="0"/>
              <a:t>3/10/2017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70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1.xls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IRP-Related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Transmission and Distribution Planning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David Nightingale, Utilities and Transportation Commission  Regulatory Services Division Staff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March 10, 2017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88802" y="5735663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z="2000" b="1" smtClean="0"/>
              <a:t>1</a:t>
            </a:fld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44938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64884" y="166608"/>
            <a:ext cx="11342805" cy="976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Six Investment Categories Showed Different Returns and Uncertainties (2015) for Smart Grid Technology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884" y="838200"/>
            <a:ext cx="9880337" cy="5183307"/>
          </a:xfrm>
          <a:prstGeom prst="rect">
            <a:avLst/>
          </a:prstGeom>
        </p:spPr>
      </p:pic>
      <p:sp>
        <p:nvSpPr>
          <p:cNvPr id="5" name="Text Placeholder 6"/>
          <p:cNvSpPr txBox="1">
            <a:spLocks/>
          </p:cNvSpPr>
          <p:nvPr/>
        </p:nvSpPr>
        <p:spPr>
          <a:xfrm>
            <a:off x="457200" y="533400"/>
            <a:ext cx="8506444" cy="60960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endParaRPr lang="en-US" dirty="0">
              <a:latin typeface="Arial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5569" y="6051212"/>
            <a:ext cx="733108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/>
              <a:t>The RBC analysis focuses on the benefits and costs that can be attributed to smart grid investments, and attempts to draw a clear line between smart grid capabilities and traditional capabilities. The </a:t>
            </a:r>
            <a:r>
              <a:rPr lang="en-US" sz="1100" dirty="0">
                <a:solidFill>
                  <a:schemeClr val="accent1"/>
                </a:solidFill>
              </a:rPr>
              <a:t>benefits and costs of </a:t>
            </a:r>
            <a:r>
              <a:rPr lang="en-US" sz="1100" dirty="0" smtClean="0">
                <a:solidFill>
                  <a:schemeClr val="accent1"/>
                </a:solidFill>
              </a:rPr>
              <a:t>traditional capabilities </a:t>
            </a:r>
            <a:r>
              <a:rPr lang="en-US" sz="1100" b="1" dirty="0" smtClean="0">
                <a:solidFill>
                  <a:schemeClr val="accent1"/>
                </a:solidFill>
              </a:rPr>
              <a:t>are </a:t>
            </a:r>
            <a:r>
              <a:rPr lang="en-US" sz="1100" b="1" dirty="0">
                <a:solidFill>
                  <a:schemeClr val="accent1"/>
                </a:solidFill>
              </a:rPr>
              <a:t>not included </a:t>
            </a:r>
            <a:r>
              <a:rPr lang="en-US" sz="1100" dirty="0">
                <a:solidFill>
                  <a:schemeClr val="accent1"/>
                </a:solidFill>
              </a:rPr>
              <a:t>as smart grid benefits and costs in the RBC. </a:t>
            </a:r>
            <a:r>
              <a:rPr lang="en-US" sz="1100" dirty="0" smtClean="0"/>
              <a:t>Thus, the RBC is not indicative of the benefits, costs, and B/C ratios of traditional capabilities and investments.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04722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321814" y="154590"/>
            <a:ext cx="9879966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Overall </a:t>
            </a:r>
            <a:r>
              <a:rPr lang="en-US" sz="2800" u="sng" dirty="0">
                <a:solidFill>
                  <a:schemeClr val="bg1"/>
                </a:solidFill>
                <a:latin typeface="Arial" pitchFamily="34" charset="0"/>
              </a:rPr>
              <a:t>Regional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 Benefits Very Likely to Outweigh Costs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320" y="764191"/>
            <a:ext cx="9795893" cy="5636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6400800"/>
            <a:ext cx="4953000" cy="457200"/>
          </a:xfrm>
          <a:prstGeom prst="rect">
            <a:avLst/>
          </a:prstGeom>
          <a:noFill/>
        </p:spPr>
        <p:txBody>
          <a:bodyPr wrap="none" tIns="91440" bIns="91440" rtlCol="0">
            <a:noAutofit/>
          </a:bodyPr>
          <a:lstStyle/>
          <a:p>
            <a:r>
              <a:rPr lang="en-US" sz="1200" i="1" dirty="0"/>
              <a:t>See Figure 2 on page 24 of White Paper</a:t>
            </a:r>
          </a:p>
        </p:txBody>
      </p:sp>
      <p:sp>
        <p:nvSpPr>
          <p:cNvPr id="3" name="Rectangle 2"/>
          <p:cNvSpPr/>
          <p:nvPr/>
        </p:nvSpPr>
        <p:spPr>
          <a:xfrm>
            <a:off x="11067718" y="6229290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2C023E-710C-432B-99FC-8FEACD5F9F9F}" type="slidenum">
              <a:rPr lang="en-US" sz="2000"/>
              <a:pPr/>
              <a:t>11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1463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596326" y="359936"/>
            <a:ext cx="8776468" cy="609600"/>
          </a:xfrm>
          <a:prstGeom prst="rect">
            <a:avLst/>
          </a:prstGeom>
        </p:spPr>
        <p:txBody>
          <a:bodyPr>
            <a:noAutofit/>
          </a:bodyPr>
          <a:lstStyle/>
          <a:p>
            <a:pPr algn="ctr">
              <a:lnSpc>
                <a:spcPct val="120000"/>
              </a:lnSpc>
              <a:buNone/>
            </a:pP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Breakout of Overall Smart Grid Impacts by Dollar (smart grid benefits)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596325" y="1219200"/>
            <a:ext cx="8632556" cy="5410200"/>
            <a:chOff x="426388" y="1371600"/>
            <a:chExt cx="8273293" cy="4905948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2840" y="1371600"/>
              <a:ext cx="7086600" cy="49059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Title 7"/>
            <p:cNvSpPr txBox="1">
              <a:spLocks/>
            </p:cNvSpPr>
            <p:nvPr/>
          </p:nvSpPr>
          <p:spPr>
            <a:xfrm>
              <a:off x="426388" y="2514600"/>
              <a:ext cx="8273293" cy="607715"/>
            </a:xfrm>
            <a:prstGeom prst="rect">
              <a:avLst/>
            </a:prstGeom>
          </p:spPr>
          <p:txBody>
            <a:bodyPr>
              <a:noAutofit/>
            </a:bodyPr>
            <a:lstStyle>
              <a:lvl1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 baseline="0">
                  <a:solidFill>
                    <a:schemeClr val="tx1"/>
                  </a:solidFill>
                  <a:latin typeface="+mn-lt"/>
                  <a:ea typeface="+mj-ea"/>
                  <a:cs typeface="+mj-cs"/>
                </a:defRPr>
              </a:lvl1pPr>
              <a:lvl2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2pPr>
              <a:lvl3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3pPr>
              <a:lvl4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4pPr>
              <a:lvl5pPr marL="31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5pPr>
              <a:lvl6pPr marL="4603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6pPr>
              <a:lvl7pPr marL="9175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7pPr>
              <a:lvl8pPr marL="13747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8pPr>
              <a:lvl9pPr marL="1831975" algn="l" rtl="0" eaLnBrk="1" fontAlgn="base" hangingPunct="1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Palatino Linotype" pitchFamily="18" charset="0"/>
                </a:defRPr>
              </a:lvl9pPr>
            </a:lstStyle>
            <a:p>
              <a:endParaRPr lang="en-US" sz="2800" dirty="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3662297" y="5791200"/>
              <a:ext cx="4262864" cy="3935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Benefits breakout—percentage of dollars</a:t>
              </a:r>
            </a:p>
          </p:txBody>
        </p:sp>
        <p:sp>
          <p:nvSpPr>
            <p:cNvPr id="6" name="Rectangle 5"/>
            <p:cNvSpPr/>
            <p:nvPr/>
          </p:nvSpPr>
          <p:spPr>
            <a:xfrm rot="20895905">
              <a:off x="4259463" y="2333624"/>
              <a:ext cx="114990" cy="16154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4495799" y="2286000"/>
              <a:ext cx="67234" cy="161549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tIns="91440" bIns="91440" rtlCol="0" anchor="ctr"/>
            <a:lstStyle/>
            <a:p>
              <a:pPr algn="ctr"/>
              <a:endParaRPr lang="en-US" sz="14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9906000" y="6260068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2C023E-710C-432B-99FC-8FEACD5F9F9F}" type="slidenum">
              <a:rPr lang="en-US" sz="2000"/>
              <a:pPr/>
              <a:t>12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3558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04067" y="457199"/>
            <a:ext cx="9408961" cy="1278610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3300" dirty="0" smtClean="0">
                <a:solidFill>
                  <a:schemeClr val="bg1"/>
                </a:solidFill>
              </a:rPr>
              <a:t>PNW </a:t>
            </a:r>
            <a:r>
              <a:rPr lang="en-US" sz="3300" dirty="0">
                <a:solidFill>
                  <a:schemeClr val="bg1"/>
                </a:solidFill>
              </a:rPr>
              <a:t>Smart Grid </a:t>
            </a:r>
            <a:r>
              <a:rPr lang="en-US" sz="3300" dirty="0" smtClean="0">
                <a:solidFill>
                  <a:schemeClr val="bg1"/>
                </a:solidFill>
              </a:rPr>
              <a:t>Demonstration </a:t>
            </a:r>
          </a:p>
          <a:p>
            <a:pPr lvl="0">
              <a:lnSpc>
                <a:spcPct val="120000"/>
              </a:lnSpc>
              <a:spcBef>
                <a:spcPct val="0"/>
              </a:spcBef>
              <a:buNone/>
            </a:pPr>
            <a:r>
              <a:rPr lang="en-US" sz="2800" dirty="0" smtClean="0">
                <a:solidFill>
                  <a:schemeClr val="bg1"/>
                </a:solidFill>
                <a:latin typeface="Arial" pitchFamily="34" charset="0"/>
              </a:rPr>
              <a:t>Summary </a:t>
            </a:r>
            <a:r>
              <a:rPr lang="en-US" sz="2800" dirty="0">
                <a:solidFill>
                  <a:schemeClr val="bg1"/>
                </a:solidFill>
                <a:latin typeface="Arial" pitchFamily="34" charset="0"/>
              </a:rPr>
              <a:t>Lessons Learned</a:t>
            </a:r>
          </a:p>
        </p:txBody>
      </p:sp>
      <p:sp>
        <p:nvSpPr>
          <p:cNvPr id="4" name="Content Placeholder 4"/>
          <p:cNvSpPr txBox="1">
            <a:spLocks/>
          </p:cNvSpPr>
          <p:nvPr/>
        </p:nvSpPr>
        <p:spPr>
          <a:xfrm>
            <a:off x="1503335" y="2092271"/>
            <a:ext cx="9810427" cy="416779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rgbClr val="F58025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err="1" smtClean="0">
                <a:solidFill>
                  <a:schemeClr val="tx1"/>
                </a:solidFill>
              </a:rPr>
              <a:t>Transactive</a:t>
            </a:r>
            <a:r>
              <a:rPr lang="en-US" sz="3200" dirty="0" smtClean="0">
                <a:solidFill>
                  <a:schemeClr val="tx1"/>
                </a:solidFill>
              </a:rPr>
              <a:t> Control – still maturing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Large </a:t>
            </a:r>
            <a:r>
              <a:rPr lang="en-US" sz="3200" dirty="0">
                <a:solidFill>
                  <a:schemeClr val="tx1"/>
                </a:solidFill>
              </a:rPr>
              <a:t>scale smart grid projects are data intensive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solidFill>
                  <a:schemeClr val="tx1"/>
                </a:solidFill>
              </a:rPr>
              <a:t>Pay attention to customers!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Varying commercial readiness and cost/benefit for tested technologies (as of 2015)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3200" dirty="0" smtClean="0">
                <a:solidFill>
                  <a:schemeClr val="tx1"/>
                </a:solidFill>
              </a:rPr>
              <a:t>Many </a:t>
            </a:r>
            <a:r>
              <a:rPr lang="en-US" sz="3200" dirty="0">
                <a:solidFill>
                  <a:schemeClr val="tx1"/>
                </a:solidFill>
              </a:rPr>
              <a:t>utility specific successes and deployments 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9906000" y="6260068"/>
            <a:ext cx="46679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722C023E-710C-432B-99FC-8FEACD5F9F9F}" type="slidenum">
              <a:rPr lang="en-US" sz="2000"/>
              <a:pPr/>
              <a:t>13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830406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15878" y="193729"/>
            <a:ext cx="10013395" cy="5819614"/>
          </a:xfrm>
        </p:spPr>
        <p:txBody>
          <a:bodyPr>
            <a:normAutofit/>
          </a:bodyPr>
          <a:lstStyle/>
          <a:p>
            <a:pPr marL="457200" indent="-457200"/>
            <a:r>
              <a:rPr lang="en-US" sz="3200" dirty="0" smtClean="0">
                <a:solidFill>
                  <a:schemeClr val="bg1"/>
                </a:solidFill>
              </a:rPr>
              <a:t>Regional Findings are especially important for </a:t>
            </a:r>
            <a:br>
              <a:rPr lang="en-US" sz="3200" dirty="0" smtClean="0">
                <a:solidFill>
                  <a:schemeClr val="bg1"/>
                </a:solidFill>
              </a:rPr>
            </a:br>
            <a:r>
              <a:rPr lang="en-US" sz="3200" dirty="0" smtClean="0">
                <a:solidFill>
                  <a:schemeClr val="bg1"/>
                </a:solidFill>
              </a:rPr>
              <a:t>Transmission Considerations</a:t>
            </a:r>
          </a:p>
          <a:p>
            <a:pPr marL="457200" indent="-457200"/>
            <a:r>
              <a:rPr lang="en-US" sz="3200" dirty="0" smtClean="0">
                <a:solidFill>
                  <a:schemeClr val="bg1"/>
                </a:solidFill>
              </a:rPr>
              <a:t>Following presentations look at:</a:t>
            </a:r>
          </a:p>
          <a:p>
            <a:pPr marL="1143000" lvl="1" indent="-457200"/>
            <a:r>
              <a:rPr lang="en-US" sz="3200" dirty="0" smtClean="0">
                <a:solidFill>
                  <a:schemeClr val="bg1"/>
                </a:solidFill>
              </a:rPr>
              <a:t>National, </a:t>
            </a:r>
          </a:p>
          <a:p>
            <a:pPr marL="1143000" lvl="1" indent="-457200"/>
            <a:r>
              <a:rPr lang="en-US" sz="3200" dirty="0" smtClean="0">
                <a:solidFill>
                  <a:schemeClr val="bg1"/>
                </a:solidFill>
              </a:rPr>
              <a:t>State, and </a:t>
            </a:r>
          </a:p>
          <a:p>
            <a:pPr marL="1143000" lvl="1" indent="-457200"/>
            <a:r>
              <a:rPr lang="en-US" sz="3200" dirty="0" smtClean="0">
                <a:solidFill>
                  <a:schemeClr val="bg1"/>
                </a:solidFill>
              </a:rPr>
              <a:t>Individual utility </a:t>
            </a:r>
          </a:p>
          <a:p>
            <a:pPr lvl="1" indent="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Experiences and perspectives of T&amp;D planning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92353" y="619932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896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71261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IRP Rules static since 2001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1" y="1744475"/>
            <a:ext cx="9905999" cy="4503924"/>
          </a:xfrm>
        </p:spPr>
        <p:txBody>
          <a:bodyPr>
            <a:noAutofit/>
          </a:bodyPr>
          <a:lstStyle/>
          <a:p>
            <a:r>
              <a:rPr lang="en-US" sz="2800" dirty="0" smtClean="0"/>
              <a:t>Current requirements provide a very high-level framework and nothing regarding public involvement</a:t>
            </a:r>
          </a:p>
          <a:p>
            <a:r>
              <a:rPr lang="en-US" sz="2800" dirty="0" smtClean="0"/>
              <a:t>Recent trends change the range of possible utility and customer options which can impact distribution and transmission </a:t>
            </a:r>
          </a:p>
          <a:p>
            <a:r>
              <a:rPr lang="en-US" sz="2800" dirty="0" smtClean="0"/>
              <a:t>More transparency and public process surrounding modeling and analysis of T&amp;D options, benefits and costs would be beneficial</a:t>
            </a:r>
          </a:p>
          <a:p>
            <a:r>
              <a:rPr lang="en-US" sz="2800" dirty="0" smtClean="0"/>
              <a:t>It’s complicated now… much more than ever before</a:t>
            </a:r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2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9187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“Version 1.0” from 2001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T&amp;D in IRP Rule for </a:t>
            </a:r>
            <a:r>
              <a:rPr lang="en-US" b="1" u="sng" dirty="0" smtClean="0">
                <a:solidFill>
                  <a:schemeClr val="bg1"/>
                </a:solidFill>
              </a:rPr>
              <a:t>Gas</a:t>
            </a:r>
            <a:r>
              <a:rPr lang="en-US" dirty="0" smtClean="0">
                <a:solidFill>
                  <a:schemeClr val="bg1"/>
                </a:solidFill>
              </a:rPr>
              <a:t> Companies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 smtClean="0"/>
              <a:t>WAC 480-90-238(3)</a:t>
            </a:r>
            <a:endParaRPr lang="en-U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2249487"/>
            <a:ext cx="9905999" cy="3536458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Assessment of pipeline transmission capacity and reliability…</a:t>
            </a:r>
          </a:p>
          <a:p>
            <a:r>
              <a:rPr lang="en-US" sz="2800" dirty="0" smtClean="0"/>
              <a:t>Assessment of current and new policies and programs for </a:t>
            </a:r>
            <a:r>
              <a:rPr lang="en-US" sz="2800" dirty="0" smtClean="0">
                <a:solidFill>
                  <a:srgbClr val="FF0000"/>
                </a:solidFill>
              </a:rPr>
              <a:t>conservation</a:t>
            </a:r>
            <a:r>
              <a:rPr lang="en-US" sz="2800" dirty="0" smtClean="0"/>
              <a:t>…</a:t>
            </a:r>
          </a:p>
          <a:p>
            <a:r>
              <a:rPr lang="en-US" sz="2800" dirty="0" smtClean="0"/>
              <a:t>Use consistent cost-effectiveness methodology to compare costs of purchasing strategies, storage options, delivery resources, and </a:t>
            </a:r>
            <a:r>
              <a:rPr lang="en-US" sz="2800" dirty="0" smtClean="0">
                <a:solidFill>
                  <a:srgbClr val="FF0000"/>
                </a:solidFill>
              </a:rPr>
              <a:t>conservation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3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99097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“Version 1.0” from 2001</a:t>
            </a: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T&amp;D IN IRP </a:t>
            </a:r>
            <a:r>
              <a:rPr lang="en-US" dirty="0">
                <a:solidFill>
                  <a:schemeClr val="bg1"/>
                </a:solidFill>
              </a:rPr>
              <a:t>Rule for </a:t>
            </a:r>
            <a:r>
              <a:rPr lang="en-US" b="1" u="sng" dirty="0" smtClean="0">
                <a:solidFill>
                  <a:schemeClr val="bg1"/>
                </a:solidFill>
              </a:rPr>
              <a:t>Electric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Companies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sz="2400" i="1" dirty="0"/>
              <a:t>WAC </a:t>
            </a:r>
            <a:r>
              <a:rPr lang="en-US" sz="2400" i="1" dirty="0" smtClean="0"/>
              <a:t>480-100-238(3</a:t>
            </a:r>
            <a:r>
              <a:rPr lang="en-US" sz="2400" i="1" dirty="0"/>
              <a:t>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Assessment of </a:t>
            </a:r>
            <a:r>
              <a:rPr lang="en-US" sz="2800" dirty="0" smtClean="0"/>
              <a:t>transmission system </a:t>
            </a:r>
            <a:r>
              <a:rPr lang="en-US" sz="2800" dirty="0"/>
              <a:t>capacity and reliability…</a:t>
            </a:r>
          </a:p>
          <a:p>
            <a:r>
              <a:rPr lang="en-US" sz="2800" dirty="0"/>
              <a:t>Assessment of </a:t>
            </a:r>
            <a:r>
              <a:rPr lang="en-US" sz="2800" dirty="0" smtClean="0"/>
              <a:t>conventional and non-conventional generation…</a:t>
            </a:r>
            <a:endParaRPr lang="en-US" sz="2800" dirty="0"/>
          </a:p>
          <a:p>
            <a:r>
              <a:rPr lang="en-US" sz="2800" dirty="0" smtClean="0"/>
              <a:t>Compare energy supply resource (including transmission and distribution) using </a:t>
            </a:r>
            <a:r>
              <a:rPr lang="en-US" sz="2800" dirty="0" smtClean="0">
                <a:solidFill>
                  <a:srgbClr val="FF0000"/>
                </a:solidFill>
              </a:rPr>
              <a:t>lowest reasonable cost </a:t>
            </a:r>
            <a:r>
              <a:rPr lang="en-US" sz="2800" dirty="0" smtClean="0"/>
              <a:t>criteria…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4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8983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0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Technology and customer expectations have evolved since 2001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918" y="1704814"/>
            <a:ext cx="10817818" cy="4959456"/>
          </a:xfrm>
        </p:spPr>
        <p:txBody>
          <a:bodyPr>
            <a:noAutofit/>
          </a:bodyPr>
          <a:lstStyle/>
          <a:p>
            <a:r>
              <a:rPr lang="en-US" sz="2600" dirty="0" smtClean="0"/>
              <a:t>Smart Grid Initiatives and ARRA funding nationally propelled market changes</a:t>
            </a:r>
          </a:p>
          <a:p>
            <a:r>
              <a:rPr lang="en-US" sz="2600" dirty="0" err="1" smtClean="0"/>
              <a:t>Transactive</a:t>
            </a:r>
            <a:r>
              <a:rPr lang="en-US" sz="2600" dirty="0" smtClean="0"/>
              <a:t> Signal and other NW pilot projects from ARRA provide examples</a:t>
            </a:r>
          </a:p>
          <a:p>
            <a:r>
              <a:rPr lang="en-US" sz="2600" dirty="0" smtClean="0"/>
              <a:t>Advanced Metering Infrastructure (AMI) technology has matured</a:t>
            </a:r>
          </a:p>
          <a:p>
            <a:r>
              <a:rPr lang="en-US" sz="2600" dirty="0" smtClean="0"/>
              <a:t>Cell phone and Wi-Fi communications are now ubiquitous</a:t>
            </a:r>
          </a:p>
          <a:p>
            <a:r>
              <a:rPr lang="en-US" sz="2600" dirty="0" smtClean="0"/>
              <a:t>Distributed Energy Resources cost reductions and integration policy developing</a:t>
            </a:r>
          </a:p>
          <a:p>
            <a:r>
              <a:rPr lang="en-US" sz="2600" dirty="0" smtClean="0"/>
              <a:t>Data collection and analytical capabilities continue to expand</a:t>
            </a:r>
          </a:p>
          <a:p>
            <a:r>
              <a:rPr lang="en-US" sz="2600" dirty="0" smtClean="0"/>
              <a:t>Customers are increasingly concerned with privacy and energy management</a:t>
            </a:r>
            <a:endParaRPr lang="en-US" sz="2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5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424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Things we know Post-</a:t>
            </a:r>
            <a:r>
              <a:rPr lang="en-US" dirty="0" err="1" smtClean="0">
                <a:solidFill>
                  <a:schemeClr val="bg1"/>
                </a:solidFill>
              </a:rPr>
              <a:t>arra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59797"/>
            <a:ext cx="9905999" cy="3931404"/>
          </a:xfrm>
        </p:spPr>
        <p:txBody>
          <a:bodyPr>
            <a:noAutofit/>
          </a:bodyPr>
          <a:lstStyle/>
          <a:p>
            <a:r>
              <a:rPr lang="en-US" sz="2800" dirty="0" smtClean="0"/>
              <a:t>Excerpts from presentation to NW Power Council’s Demand Response Advisory Committee on 3/8/2017 by </a:t>
            </a:r>
            <a:r>
              <a:rPr lang="en-US" sz="2800" dirty="0"/>
              <a:t>Lee Hall, BPA </a:t>
            </a:r>
            <a:r>
              <a:rPr lang="en-US" sz="2800" dirty="0" smtClean="0"/>
              <a:t>using </a:t>
            </a:r>
            <a:r>
              <a:rPr lang="en-US" sz="2800" dirty="0"/>
              <a:t>Navigant and </a:t>
            </a:r>
            <a:r>
              <a:rPr lang="en-US" sz="2800" dirty="0" smtClean="0"/>
              <a:t>PNNL analysis</a:t>
            </a:r>
          </a:p>
          <a:p>
            <a:r>
              <a:rPr lang="en-US" sz="2800" dirty="0" smtClean="0"/>
              <a:t>2015 baseline of information, Technology and Costs continue to change (</a:t>
            </a:r>
            <a:r>
              <a:rPr lang="en-US" i="1" dirty="0" smtClean="0"/>
              <a:t>generally getting better every year</a:t>
            </a:r>
            <a:r>
              <a:rPr lang="en-US" sz="2800" dirty="0" smtClean="0"/>
              <a:t>)!!</a:t>
            </a:r>
          </a:p>
          <a:p>
            <a:r>
              <a:rPr lang="en-US" sz="2800" u="sng" dirty="0"/>
              <a:t>PNW Smart Grid </a:t>
            </a:r>
            <a:r>
              <a:rPr lang="en-US" sz="2800" u="sng" dirty="0" smtClean="0"/>
              <a:t>Demonstration</a:t>
            </a:r>
            <a:r>
              <a:rPr lang="en-US" sz="2800" dirty="0" smtClean="0"/>
              <a:t>, 2010 – 2015, US DOE funded, 11 NW utilities, BPA, PNNL, 5 product vendors, and consultants </a:t>
            </a:r>
            <a:endParaRPr lang="en-US" sz="2800" dirty="0"/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6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57907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>
          <a:xfrm>
            <a:off x="2262752" y="174356"/>
            <a:ext cx="8252847" cy="381000"/>
          </a:xfrm>
        </p:spPr>
        <p:txBody>
          <a:bodyPr>
            <a:noAutofit/>
          </a:bodyPr>
          <a:lstStyle/>
          <a:p>
            <a:r>
              <a:rPr lang="en-US" altLang="en-US" sz="2800" b="1" dirty="0">
                <a:solidFill>
                  <a:schemeClr val="bg1"/>
                </a:solidFill>
                <a:ea typeface="ＭＳ Ｐゴシック" pitchFamily="34" charset="-128"/>
              </a:rPr>
              <a:t>Smart Grid Asset Systems</a:t>
            </a:r>
          </a:p>
        </p:txBody>
      </p:sp>
      <p:sp>
        <p:nvSpPr>
          <p:cNvPr id="47107" name="TextBox 7"/>
          <p:cNvSpPr txBox="1">
            <a:spLocks noChangeArrowheads="1"/>
          </p:cNvSpPr>
          <p:nvPr/>
        </p:nvSpPr>
        <p:spPr bwMode="auto">
          <a:xfrm>
            <a:off x="8839200" y="1332906"/>
            <a:ext cx="2939512" cy="3508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Aft>
                <a:spcPts val="600"/>
              </a:spcAft>
            </a:pPr>
            <a:r>
              <a:rPr lang="en-US" altLang="en-US" sz="1600" b="1" dirty="0"/>
              <a:t>Asset System Investments: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Subprojects: ~$77M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Electricity Infrastructure Operations Center (Battelle): ~$11M</a:t>
            </a:r>
          </a:p>
          <a:p>
            <a:pPr eaLnBrk="1" hangingPunct="1">
              <a:spcAft>
                <a:spcPts val="600"/>
              </a:spcAft>
            </a:pPr>
            <a:r>
              <a:rPr lang="en-US" altLang="en-US" sz="1600" b="1" dirty="0"/>
              <a:t>Response Ranges: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Total Load Reduction:           -50 MW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Total Load Increase:   +7MW</a:t>
            </a:r>
          </a:p>
          <a:p>
            <a:pPr marL="285750" indent="-28575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1600" dirty="0"/>
              <a:t>Efficiency Impact:            -10MW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1484999"/>
              </p:ext>
            </p:extLst>
          </p:nvPr>
        </p:nvGraphicFramePr>
        <p:xfrm>
          <a:off x="696864" y="546467"/>
          <a:ext cx="8132813" cy="5397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Worksheet" r:id="rId4" imgW="7305745" imgH="4848120" progId="Excel.Sheet.12">
                  <p:embed/>
                </p:oleObj>
              </mc:Choice>
              <mc:Fallback>
                <p:oleObj name="Worksheet" r:id="rId4" imgW="7305745" imgH="484812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96864" y="546467"/>
                        <a:ext cx="8132813" cy="5397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57399" y="5943601"/>
            <a:ext cx="73345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/>
              <a:t> – Benton PUD and Idaho Falls Storage assets eliminated due to bankruptcy of vendor.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X</a:t>
            </a:r>
            <a:r>
              <a:rPr lang="en-US" sz="1600" dirty="0"/>
              <a:t> – City of Ellensburg small wind farm dismantled due to safety issues.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7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536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141413" y="413175"/>
            <a:ext cx="10972800" cy="15551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ct val="20000"/>
              </a:spcBef>
            </a:pPr>
            <a:r>
              <a:rPr lang="en-US" sz="2800" b="1" dirty="0" smtClean="0">
                <a:solidFill>
                  <a:schemeClr val="bg1"/>
                </a:solidFill>
                <a:ea typeface="+mn-ea"/>
              </a:rPr>
              <a:t>Smart Grid - Six Areas of Identified Benefits</a:t>
            </a:r>
            <a:endParaRPr lang="en-US" sz="2800" b="1" dirty="0">
              <a:solidFill>
                <a:schemeClr val="bg1"/>
              </a:solidFill>
              <a:ea typeface="+mn-ea"/>
            </a:endParaRPr>
          </a:p>
        </p:txBody>
      </p:sp>
      <p:sp>
        <p:nvSpPr>
          <p:cNvPr id="6" name="Content Placeholder 4"/>
          <p:cNvSpPr txBox="1">
            <a:spLocks noGrp="1"/>
          </p:cNvSpPr>
          <p:nvPr>
            <p:ph idx="1"/>
          </p:nvPr>
        </p:nvSpPr>
        <p:spPr>
          <a:xfrm>
            <a:off x="1311894" y="1720313"/>
            <a:ext cx="9906000" cy="4289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sz="2800" dirty="0" smtClean="0"/>
              <a:t>T&amp;D Optimization 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Grid Reliability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Utility Operational Efficiency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Dynamic and Responsive Demand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Grid Storage, Integration and Control</a:t>
            </a:r>
          </a:p>
          <a:p>
            <a:pPr>
              <a:spcAft>
                <a:spcPts val="600"/>
              </a:spcAft>
            </a:pPr>
            <a:r>
              <a:rPr lang="en-US" sz="2800" dirty="0" smtClean="0"/>
              <a:t>End Use Energy Efficiency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z="2000" smtClean="0"/>
              <a:t>8</a:t>
            </a:fld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5476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9263901"/>
              </p:ext>
            </p:extLst>
          </p:nvPr>
        </p:nvGraphicFramePr>
        <p:xfrm>
          <a:off x="3295856" y="0"/>
          <a:ext cx="8188388" cy="66668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72469"/>
                <a:gridCol w="5315919"/>
              </a:tblGrid>
              <a:tr h="37786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Category</a:t>
                      </a:r>
                      <a:endParaRPr lang="en-US" sz="200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7F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Capability Area  (Function</a:t>
                      </a:r>
                      <a:r>
                        <a:rPr lang="en-US" sz="1050" b="1" i="0" u="none" strike="noStrike" kern="1200" dirty="0" smtClean="0">
                          <a:solidFill>
                            <a:schemeClr val="bg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)</a:t>
                      </a:r>
                      <a:endParaRPr lang="en-US" sz="1050" b="1" i="0" u="none" strike="noStrike" kern="1200" dirty="0">
                        <a:solidFill>
                          <a:schemeClr val="bg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7FB5"/>
                    </a:solidFill>
                  </a:tcPr>
                </a:tc>
              </a:tr>
              <a:tr h="189078">
                <a:tc rowSpan="11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T&amp;D Optimization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VAR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u="none" strike="noStrike" baseline="30000" dirty="0" smtClean="0">
                        <a:effectLst/>
                      </a:endParaRPr>
                    </a:p>
                  </a:txBody>
                  <a:tcPr marL="7072" marR="7072" marT="7072" marB="0" anchor="b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Conservation Voltage Reduction (CVR)</a:t>
                      </a:r>
                      <a:endParaRPr lang="en-US" sz="1000" u="none" strike="noStrike" baseline="30000" dirty="0" smtClean="0">
                        <a:effectLst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 smtClean="0">
                          <a:effectLst/>
                        </a:rPr>
                        <a:t>Dynamic Capacity Rating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Power Flow Control for Transmission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Real Time Load Transfer for Distribution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Distribution Equipment Condition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Transmission Equipment Condition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Fault Current Limiting for Distribution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Fault Current Limiting for Transmission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Distributed Energy Resource Monitoring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PMU-Based</a:t>
                      </a:r>
                      <a:r>
                        <a:rPr lang="en-US" sz="10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000" u="none" strike="noStrike" dirty="0" smtClean="0">
                          <a:effectLst/>
                        </a:rPr>
                        <a:t>Centralized Renewable Resource Monitoring &amp; Control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189078">
                <a:tc rowSpan="5"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Grid Reliability</a:t>
                      </a: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u="none" strike="noStrike" dirty="0" smtClean="0">
                          <a:effectLst/>
                        </a:rPr>
                        <a:t>PMU-Based Wide Area Monitoring</a:t>
                      </a:r>
                      <a:endParaRPr lang="en-US" sz="10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Islanding &amp; Reconnection (Microgrid Capability)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5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Enhanced Fault Prevention for Distribution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Enhanced Fault Prevention for </a:t>
                      </a:r>
                      <a:r>
                        <a:rPr lang="en-US" sz="1000" u="none" strike="noStrike" dirty="0" smtClean="0">
                          <a:effectLst/>
                        </a:rPr>
                        <a:t>Transmission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fr-F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u="none" strike="noStrike" dirty="0">
                          <a:effectLst/>
                        </a:rPr>
                        <a:t>Fault Location, Isolation &amp; Service Restoration (FLISR)</a:t>
                      </a:r>
                      <a:endParaRPr lang="fr-F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>
                        <a:alpha val="22000"/>
                      </a:srgbClr>
                    </a:solidFill>
                  </a:tcPr>
                </a:tc>
              </a:tr>
              <a:tr h="189078">
                <a:tc rowSpan="6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Dynamic &amp; Responsive Demand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Air Conditioning/Space Cooling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Appliances &amp; Plug Loads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Lighting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Refrigeration, Motors &amp; Process Equipment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Space Heating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rgbClr val="339966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Demand Response - Water Heating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alpha val="25000"/>
                      </a:schemeClr>
                    </a:solidFill>
                  </a:tcPr>
                </a:tc>
              </a:tr>
              <a:tr h="18907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End Use Energy Efficiency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End Use Conservation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End Use Equipment Efficiency Upgrade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End Use Equipment Condition - HVAC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Notification of End Use Equipment Condition - Refrigeration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alpha val="40000"/>
                      </a:schemeClr>
                    </a:solidFill>
                  </a:tcPr>
                </a:tc>
              </a:tr>
              <a:tr h="189078">
                <a:tc rowSpan="3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Grid Storage Integration &amp; Control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Transmission-Sited Grid Storage Integration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Distribution-Sited Grid Storage Integration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</a:tr>
              <a:tr h="194282">
                <a:tc vMerge="1">
                  <a:txBody>
                    <a:bodyPr/>
                    <a:lstStyle/>
                    <a:p>
                      <a:pPr algn="ctr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Electric Vehicle Battery Integration &amp; Control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>
                        <a:alpha val="50000"/>
                      </a:srgbClr>
                    </a:solidFill>
                  </a:tcPr>
                </a:tc>
              </a:tr>
              <a:tr h="189078">
                <a:tc rowSpan="4"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Utility Operational Efficiency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Automated AMI Meter Reading &amp; Billing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Improved DSM Program Execution (Marketing, Implementation, M&amp;V)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072" marR="7072" marT="7072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Improved Regional Planning &amp; </a:t>
                      </a:r>
                      <a:r>
                        <a:rPr lang="en-US" sz="1000" u="none" strike="noStrike" dirty="0" smtClean="0">
                          <a:effectLst/>
                        </a:rPr>
                        <a:t>Forecasting</a:t>
                      </a: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  <a:tr h="189078">
                <a:tc vMerge="1">
                  <a:txBody>
                    <a:bodyPr/>
                    <a:lstStyle/>
                    <a:p>
                      <a:pPr algn="ctr" fontAlgn="b"/>
                      <a:endParaRPr lang="en-US" sz="105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072" marR="7072" marT="707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US" sz="10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Transactive Control </a:t>
                      </a:r>
                    </a:p>
                  </a:txBody>
                  <a:tcPr marL="7072" marR="7072" marT="707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664941" y="6090834"/>
            <a:ext cx="5243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fld id="{722C023E-710C-432B-99FC-8FEACD5F9F9F}" type="slidenum">
              <a:rPr lang="en-US" sz="2000"/>
              <a:pPr/>
              <a:t>9</a:t>
            </a:fld>
            <a:endParaRPr lang="en-US" sz="20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06401" y="457199"/>
            <a:ext cx="2708758" cy="186754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Investment  Categories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448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015f1b76-b32e-440f-80a7-f0ca4d8a872c" ContentTypeId="0x0101006E56B4D1795A2E4DB2F0B01679ED314A" PreviousValue="tru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ketNumber xmlns="dc463f71-b30c-4ab2-9473-d307f9d35888">161024</DocketNumber>
    <IndustryCode xmlns="dc463f71-b30c-4ab2-9473-d307f9d35888">501</IndustryCode>
    <Prefix xmlns="dc463f71-b30c-4ab2-9473-d307f9d35888">U</Prefix>
    <DocumentSetType xmlns="dc463f71-b30c-4ab2-9473-d307f9d35888">Presentation</DocumentSetType>
    <Visibility xmlns="dc463f71-b30c-4ab2-9473-d307f9d35888" xsi:nil="true"/>
    <IsConfidential xmlns="dc463f71-b30c-4ab2-9473-d307f9d35888">false</IsConfidential>
    <AgendaOrder xmlns="dc463f71-b30c-4ab2-9473-d307f9d35888">false</AgendaOrder>
    <CaseType xmlns="dc463f71-b30c-4ab2-9473-d307f9d35888">Rulemaking</CaseType>
    <CaseStatus xmlns="dc463f71-b30c-4ab2-9473-d307f9d35888">Closed</CaseStatus>
    <OpenedDate xmlns="dc463f71-b30c-4ab2-9473-d307f9d35888">2016-08-23T07:00:00+00:00</OpenedDate>
    <Date1 xmlns="dc463f71-b30c-4ab2-9473-d307f9d35888">2017-03-10T16:27:59+00:00</Date1>
    <IsDocumentOrder xmlns="dc463f71-b30c-4ab2-9473-d307f9d35888" xsi:nil="true"/>
    <IsHighlyConfidential xmlns="dc463f71-b30c-4ab2-9473-d307f9d35888">false</IsHighlyConfidential>
    <CaseCompanyNames xmlns="dc463f71-b30c-4ab2-9473-d307f9d35888" xsi:nil="true"/>
    <Nickname xmlns="http://schemas.microsoft.com/sharepoint/v3" xsi:nil="true"/>
    <DelegatedOrder xmlns="dc463f71-b30c-4ab2-9473-d307f9d35888">false</DelegatedOrder>
    <SignificantOrder xmlns="dc463f71-b30c-4ab2-9473-d307f9d35888">false</SignificantOrder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Filed Document" ma:contentTypeID="0x0101006E56B4D1795A2E4DB2F0B01679ED314A004385494873D7724999268C978D4EEA56" ma:contentTypeVersion="104" ma:contentTypeDescription="" ma:contentTypeScope="" ma:versionID="bc16ed271db9f9cfd2184be8ba8092f9">
  <xsd:schema xmlns:xsd="http://www.w3.org/2001/XMLSchema" xmlns:xs="http://www.w3.org/2001/XMLSchema" xmlns:p="http://schemas.microsoft.com/office/2006/metadata/properties" xmlns:ns1="http://schemas.microsoft.com/sharepoint/v3" xmlns:ns2="dc463f71-b30c-4ab2-9473-d307f9d35888" targetNamespace="http://schemas.microsoft.com/office/2006/metadata/properties" ma:root="true" ma:fieldsID="c67bbc6b01ef53d9eb67ed595f238aeb" ns1:_="" ns2:_="">
    <xsd:import namespace="http://schemas.microsoft.com/sharepoint/v3"/>
    <xsd:import namespace="dc463f71-b30c-4ab2-9473-d307f9d35888"/>
    <xsd:element name="properties">
      <xsd:complexType>
        <xsd:sequence>
          <xsd:element name="documentManagement">
            <xsd:complexType>
              <xsd:all>
                <xsd:element ref="ns2:IsConfidential" minOccurs="0"/>
                <xsd:element ref="ns2:IsHighlyConfidential" minOccurs="0"/>
                <xsd:element ref="ns2:Date1" minOccurs="0"/>
                <xsd:element ref="ns2:DocketNumber" minOccurs="0"/>
                <xsd:element ref="ns2:DocumentSetType" minOccurs="0"/>
                <xsd:element ref="ns2:IndustryCode" minOccurs="0"/>
                <xsd:element ref="ns2:CaseType" minOccurs="0"/>
                <xsd:element ref="ns2:CaseStatus" minOccurs="0"/>
                <xsd:element ref="ns2:AgendaOrder" minOccurs="0"/>
                <xsd:element ref="ns2:DelegatedOrder" minOccurs="0"/>
                <xsd:element ref="ns2:IsDocumentOrder" minOccurs="0"/>
                <xsd:element ref="ns2:CaseCompanyNames" minOccurs="0"/>
                <xsd:element ref="ns2:OpenedDate" minOccurs="0"/>
                <xsd:element ref="ns2:Prefix" minOccurs="0"/>
                <xsd:element ref="ns2:Visibility" minOccurs="0"/>
                <xsd:element ref="ns1:Nickname" minOccurs="0"/>
                <xsd:element ref="ns2:SignificantOrd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Nickname" ma:index="17" nillable="true" ma:displayName="Nickname" ma:internalName="Nicknam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463f71-b30c-4ab2-9473-d307f9d35888" elementFormDefault="qualified">
    <xsd:import namespace="http://schemas.microsoft.com/office/2006/documentManagement/types"/>
    <xsd:import namespace="http://schemas.microsoft.com/office/infopath/2007/PartnerControls"/>
    <xsd:element name="IsConfidential" ma:index="2" nillable="true" ma:displayName="Is Confidential" ma:default="0" ma:internalName="IsConfidential" ma:readOnly="false">
      <xsd:simpleType>
        <xsd:restriction base="dms:Boolean"/>
      </xsd:simpleType>
    </xsd:element>
    <xsd:element name="IsHighlyConfidential" ma:index="3" nillable="true" ma:displayName="Is Highly Confidential" ma:default="0" ma:internalName="IsHighlyConfidential" ma:readOnly="false">
      <xsd:simpleType>
        <xsd:restriction base="dms:Boolean"/>
      </xsd:simpleType>
    </xsd:element>
    <xsd:element name="Date1" ma:index="4" nillable="true" ma:displayName="Date" ma:default="[today]" ma:description="Date the document set was requested" ma:format="DateOnly" ma:internalName="Date1" ma:readOnly="false">
      <xsd:simpleType>
        <xsd:restriction base="dms:DateTime"/>
      </xsd:simpleType>
    </xsd:element>
    <xsd:element name="DocketNumber" ma:index="5" nillable="true" ma:displayName="Docket Number" ma:internalName="DocketNumber" ma:readOnly="false">
      <xsd:simpleType>
        <xsd:restriction base="dms:Text">
          <xsd:maxLength value="255"/>
        </xsd:restriction>
      </xsd:simpleType>
    </xsd:element>
    <xsd:element name="DocumentSetType" ma:index="6" nillable="true" ma:displayName="Document Set Type" ma:internalName="DocumentSetType" ma:readOnly="false">
      <xsd:simpleType>
        <xsd:restriction base="dms:Text">
          <xsd:maxLength value="255"/>
        </xsd:restriction>
      </xsd:simpleType>
    </xsd:element>
    <xsd:element name="IndustryCode" ma:index="7" nillable="true" ma:displayName="Industry Code" ma:internalName="IndustryCode" ma:readOnly="false">
      <xsd:simpleType>
        <xsd:restriction base="dms:Text">
          <xsd:maxLength value="255"/>
        </xsd:restriction>
      </xsd:simpleType>
    </xsd:element>
    <xsd:element name="CaseType" ma:index="8" nillable="true" ma:displayName="CaseType" ma:internalName="CaseType" ma:readOnly="false">
      <xsd:simpleType>
        <xsd:restriction base="dms:Text">
          <xsd:maxLength value="255"/>
        </xsd:restriction>
      </xsd:simpleType>
    </xsd:element>
    <xsd:element name="CaseStatus" ma:index="9" nillable="true" ma:displayName="CaseStatus" ma:internalName="CaseStatus" ma:readOnly="false">
      <xsd:simpleType>
        <xsd:restriction base="dms:Text">
          <xsd:maxLength value="255"/>
        </xsd:restriction>
      </xsd:simpleType>
    </xsd:element>
    <xsd:element name="AgendaOrder" ma:index="10" nillable="true" ma:displayName="Agenda Order" ma:default="0" ma:internalName="AgendaOrder" ma:readOnly="false">
      <xsd:simpleType>
        <xsd:restriction base="dms:Boolean"/>
      </xsd:simpleType>
    </xsd:element>
    <xsd:element name="DelegatedOrder" ma:index="11" nillable="true" ma:displayName="DelegatedOrder" ma:default="0" ma:description="Is this a delegated order?" ma:internalName="DelegatedOrder" ma:readOnly="false">
      <xsd:simpleType>
        <xsd:restriction base="dms:Boolean"/>
      </xsd:simpleType>
    </xsd:element>
    <xsd:element name="IsDocumentOrder" ma:index="12" nillable="true" ma:displayName="IsDocumentOrder" ma:default="0" ma:internalName="IsDocumentOrder" ma:readOnly="false">
      <xsd:simpleType>
        <xsd:restriction base="dms:Boolean"/>
      </xsd:simpleType>
    </xsd:element>
    <xsd:element name="CaseCompanyNames" ma:index="13" nillable="true" ma:displayName="Company Names" ma:description="Company names delimited by ;" ma:internalName="CaseCompanyNames" ma:readOnly="false">
      <xsd:simpleType>
        <xsd:restriction base="dms:Note">
          <xsd:maxLength value="255"/>
        </xsd:restriction>
      </xsd:simpleType>
    </xsd:element>
    <xsd:element name="OpenedDate" ma:index="14" nillable="true" ma:displayName="OpenedDate" ma:format="DateOnly" ma:internalName="OpenedDate">
      <xsd:simpleType>
        <xsd:restriction base="dms:DateTime"/>
      </xsd:simpleType>
    </xsd:element>
    <xsd:element name="Prefix" ma:index="15" nillable="true" ma:displayName="Prefix" ma:description="Docket number prefix" ma:internalName="Prefix">
      <xsd:simpleType>
        <xsd:restriction base="dms:Text">
          <xsd:maxLength value="255"/>
        </xsd:restriction>
      </xsd:simpleType>
    </xsd:element>
    <xsd:element name="Visibility" ma:index="16" nillable="true" ma:displayName="Visibility" ma:default="Full Visibility" ma:format="Dropdown" ma:internalName="Visibility" ma:readOnly="false">
      <xsd:simpleType>
        <xsd:restriction base="dms:Choice">
          <xsd:enumeration value="Full Visibility"/>
        </xsd:restriction>
      </xsd:simpleType>
    </xsd:element>
    <xsd:element name="SignificantOrder" ma:index="24" nillable="true" ma:displayName="SignificantOrder" ma:default="0" ma:description="Whether this document set contains a significant order" ma:internalName="SignificantOrder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0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78DB9B-B899-4AA6-A243-377219280AC1}"/>
</file>

<file path=customXml/itemProps2.xml><?xml version="1.0" encoding="utf-8"?>
<ds:datastoreItem xmlns:ds="http://schemas.openxmlformats.org/officeDocument/2006/customXml" ds:itemID="{95CD5429-37DB-4F63-BB79-BA5CE45399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6CDCCC-FB9F-42AA-90C6-D8C834E1CBBD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fb371240-bfad-4c00-bc9b-0e9ef8fe056a"/>
    <ds:schemaRef ds:uri="http://purl.org/dc/terms/"/>
  </ds:schemaRefs>
</ds:datastoreItem>
</file>

<file path=customXml/itemProps4.xml><?xml version="1.0" encoding="utf-8"?>
<ds:datastoreItem xmlns:ds="http://schemas.openxmlformats.org/officeDocument/2006/customXml" ds:itemID="{9E6BF4C2-57FE-4CA2-9F6F-BB5FE33BA699}"/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607</TotalTime>
  <Words>816</Words>
  <Application>Microsoft Office PowerPoint</Application>
  <PresentationFormat>Widescreen</PresentationFormat>
  <Paragraphs>130</Paragraphs>
  <Slides>14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ＭＳ Ｐゴシック</vt:lpstr>
      <vt:lpstr>Arial</vt:lpstr>
      <vt:lpstr>Calibri</vt:lpstr>
      <vt:lpstr>Trebuchet MS</vt:lpstr>
      <vt:lpstr>Tw Cen MT</vt:lpstr>
      <vt:lpstr>Circuit</vt:lpstr>
      <vt:lpstr>Worksheet</vt:lpstr>
      <vt:lpstr>IRP-Related Transmission and Distribution Planning</vt:lpstr>
      <vt:lpstr>IRP Rules static since 2001</vt:lpstr>
      <vt:lpstr>“Version 1.0” from 2001 T&amp;D in IRP Rule for Gas Companies WAC 480-90-238(3)</vt:lpstr>
      <vt:lpstr>“Version 1.0” from 2001 T&amp;D IN IRP Rule for Electric Companies WAC 480-100-238(3)</vt:lpstr>
      <vt:lpstr>Technology and customer expectations have evolved since 2001</vt:lpstr>
      <vt:lpstr>Things we know Post-arra </vt:lpstr>
      <vt:lpstr>Smart Grid Asset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IRP-Related Transmission and Distribution Planning</dc:title>
  <dc:creator>Nightingale, David (UTC)</dc:creator>
  <cp:lastModifiedBy>Doyle, Paige (UTC)</cp:lastModifiedBy>
  <cp:revision>24</cp:revision>
  <cp:lastPrinted>2017-03-10T02:29:09Z</cp:lastPrinted>
  <dcterms:created xsi:type="dcterms:W3CDTF">2017-03-09T16:25:07Z</dcterms:created>
  <dcterms:modified xsi:type="dcterms:W3CDTF">2017-03-10T16:11:29Z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0x0101006E56B4D1795A2E4DB2F0B01679ED314A004385494873D7724999268C978D4EEA56</vt:lpwstr>
  </property>
  <property fmtid="{D5CDD505-2E9C-101B-9397-08002B2CF9AE}" pid="3" name="_docset_NoMedatataSyncRequired">
    <vt:lpwstr>False</vt:lpwstr>
  </property>
  <property fmtid="{D5CDD505-2E9C-101B-9397-08002B2CF9AE}" pid="4" name="IsEFSEC">
    <vt:bool>false</vt:bool>
  </property>
</Properties>
</file>