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9" r:id="rId6"/>
    <p:sldId id="257" r:id="rId7"/>
    <p:sldId id="258" r:id="rId8"/>
    <p:sldId id="259" r:id="rId9"/>
    <p:sldId id="260" r:id="rId10"/>
    <p:sldId id="262" r:id="rId11"/>
    <p:sldId id="271" r:id="rId12"/>
    <p:sldId id="265" r:id="rId13"/>
    <p:sldId id="272" r:id="rId14"/>
    <p:sldId id="266" r:id="rId15"/>
    <p:sldId id="267" r:id="rId16"/>
    <p:sldId id="268" r:id="rId17"/>
    <p:sldId id="273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D24336E-E591-45EF-B86A-F5F60935B3D0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E0F6D3-AE12-488D-8EF5-068A95B3C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01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52A47A-EADF-44F2-96B8-8D6A3237580D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CE7EF6-D27B-4444-90AD-9575959FF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7EF6-D27B-4444-90AD-9575959FF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9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A692A-D9B4-422B-83AF-73CD1DB16FD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82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A692A-D9B4-422B-83AF-73CD1DB16FD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930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A692A-D9B4-422B-83AF-73CD1DB16FD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63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7EF6-D27B-4444-90AD-9575959FF9E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754CB9D-1D31-4B00-9C15-319AC48DC85E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DBD2-A948-4B4C-BD72-94F61014C5EE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7BB1-F7E5-4755-97B4-02AA8B91E7B6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6FDB-2E56-4584-85FD-7D676F43ECAD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F826-36D8-4AFB-BB20-71321C25089D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D803-4101-43C7-AFF4-22ABBCEF0E3C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A0EA6-99D9-48F5-8F2E-59910738833C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8351-A571-41E9-AF96-4E13555D3E93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ED77B-518C-40D2-9679-7117091FB8CF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rumb Trail &amp; Tag 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white">
          <a:xfrm>
            <a:off x="406400" y="71302"/>
            <a:ext cx="11342805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85750" lvl="0" indent="-285750" algn="l" rtl="0" eaLnBrk="1" fontAlgn="base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None/>
            </a:pPr>
            <a:r>
              <a:rPr lang="en-US" dirty="0" smtClean="0"/>
              <a:t>Section  »  Subsection  ›  Description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406400" y="457200"/>
            <a:ext cx="11342805" cy="6096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defRPr sz="2000" b="1" i="0" baseline="0">
                <a:latin typeface="+mn-lt"/>
              </a:defRPr>
            </a:lvl1pPr>
          </a:lstStyle>
          <a:p>
            <a:pPr lvl="0"/>
            <a:r>
              <a:rPr lang="en-US" dirty="0" smtClean="0"/>
              <a:t>Click to Enter Tagline Text</a:t>
            </a:r>
          </a:p>
        </p:txBody>
      </p:sp>
    </p:spTree>
    <p:extLst>
      <p:ext uri="{BB962C8B-B14F-4D97-AF65-F5344CB8AC3E}">
        <p14:creationId xmlns:p14="http://schemas.microsoft.com/office/powerpoint/2010/main" val="3298502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C92E-619B-44B5-BBA4-A8AAEE086892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28BF-8DD9-49DC-ACB7-BA029D55CAA9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54F4-E2B6-4702-BD4A-284291E30997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315E-9C39-4DC4-942C-3E2A004EBB5D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FDA2-1789-458F-BADA-927F4C7AAB45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B459-2772-4D48-93A4-B47BFE47145E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8618-0987-48E5-B0C6-ACDD78C18BC2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8AF0-D85A-4C84-BD70-7E0EB7FCCB84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B6338-EF18-41D3-B47A-358E14EA8AF8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70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IRP-Related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Transmission and Distribution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David Nightingale, Utilities and Transportation Commission  Regulatory Services Division Staff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March 10, 2017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88802" y="5735663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2000" b="1" smtClean="0"/>
              <a:t>1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4493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64884" y="166608"/>
            <a:ext cx="11342805" cy="976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</a:rPr>
              <a:t>Six Investment Categories Showed Different Returns and Uncertainties (2015) for Smart Grid Technology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884" y="838200"/>
            <a:ext cx="9880337" cy="5183307"/>
          </a:xfrm>
          <a:prstGeom prst="rect">
            <a:avLst/>
          </a:prstGeom>
        </p:spPr>
      </p:pic>
      <p:sp>
        <p:nvSpPr>
          <p:cNvPr id="5" name="Text Placeholder 6"/>
          <p:cNvSpPr txBox="1">
            <a:spLocks/>
          </p:cNvSpPr>
          <p:nvPr/>
        </p:nvSpPr>
        <p:spPr>
          <a:xfrm>
            <a:off x="457200" y="533400"/>
            <a:ext cx="8506444" cy="609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endParaRPr lang="en-US" dirty="0"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5569" y="6051212"/>
            <a:ext cx="73310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The RBC analysis focuses on the benefits and costs that can be attributed to smart grid investments, and attempts to draw a clear line between smart grid capabilities and traditional capabilities. The </a:t>
            </a:r>
            <a:r>
              <a:rPr lang="en-US" sz="1100" dirty="0">
                <a:solidFill>
                  <a:schemeClr val="accent1"/>
                </a:solidFill>
              </a:rPr>
              <a:t>benefits and costs of </a:t>
            </a:r>
            <a:r>
              <a:rPr lang="en-US" sz="1100" dirty="0" smtClean="0">
                <a:solidFill>
                  <a:schemeClr val="accent1"/>
                </a:solidFill>
              </a:rPr>
              <a:t>traditional capabilities </a:t>
            </a:r>
            <a:r>
              <a:rPr lang="en-US" sz="1100" b="1" dirty="0" smtClean="0">
                <a:solidFill>
                  <a:schemeClr val="accent1"/>
                </a:solidFill>
              </a:rPr>
              <a:t>are </a:t>
            </a:r>
            <a:r>
              <a:rPr lang="en-US" sz="1100" b="1" dirty="0">
                <a:solidFill>
                  <a:schemeClr val="accent1"/>
                </a:solidFill>
              </a:rPr>
              <a:t>not included </a:t>
            </a:r>
            <a:r>
              <a:rPr lang="en-US" sz="1100" dirty="0">
                <a:solidFill>
                  <a:schemeClr val="accent1"/>
                </a:solidFill>
              </a:rPr>
              <a:t>as smart grid benefits and costs in the RBC. </a:t>
            </a:r>
            <a:r>
              <a:rPr lang="en-US" sz="1100" dirty="0" smtClean="0"/>
              <a:t>Thus, the RBC is not indicative of the benefits, costs, and B/C ratios of traditional capabilities and investments.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704722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321814" y="154590"/>
            <a:ext cx="9879966" cy="60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</a:rPr>
              <a:t>Overall </a:t>
            </a:r>
            <a:r>
              <a:rPr lang="en-US" sz="2800" u="sng" dirty="0">
                <a:solidFill>
                  <a:schemeClr val="bg1"/>
                </a:solidFill>
                <a:latin typeface="Arial" pitchFamily="34" charset="0"/>
              </a:rPr>
              <a:t>Regional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</a:rPr>
              <a:t> Benefits Very Likely to Outweigh Costs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20" y="764191"/>
            <a:ext cx="9795893" cy="5636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7400" y="6400800"/>
            <a:ext cx="4953000" cy="457200"/>
          </a:xfrm>
          <a:prstGeom prst="rect">
            <a:avLst/>
          </a:prstGeom>
          <a:noFill/>
        </p:spPr>
        <p:txBody>
          <a:bodyPr wrap="none" tIns="91440" bIns="91440" rtlCol="0">
            <a:noAutofit/>
          </a:bodyPr>
          <a:lstStyle/>
          <a:p>
            <a:r>
              <a:rPr lang="en-US" sz="1200" i="1" dirty="0"/>
              <a:t>See Figure 2 on page 24 of White Paper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67718" y="6229290"/>
            <a:ext cx="466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22C023E-710C-432B-99FC-8FEACD5F9F9F}" type="slidenum">
              <a:rPr lang="en-US" sz="2000"/>
              <a:pPr/>
              <a:t>11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463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96326" y="359936"/>
            <a:ext cx="8776468" cy="609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</a:rPr>
              <a:t>Breakout of Overall Smart Grid Impacts by Dollar (smart grid benefits)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596325" y="1219200"/>
            <a:ext cx="8632556" cy="5410200"/>
            <a:chOff x="426388" y="1371600"/>
            <a:chExt cx="8273293" cy="4905948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2840" y="1371600"/>
              <a:ext cx="7086600" cy="4905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itle 7"/>
            <p:cNvSpPr txBox="1">
              <a:spLocks/>
            </p:cNvSpPr>
            <p:nvPr/>
          </p:nvSpPr>
          <p:spPr>
            <a:xfrm>
              <a:off x="426388" y="2514600"/>
              <a:ext cx="8273293" cy="60771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17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 baseline="0">
                  <a:solidFill>
                    <a:schemeClr val="tx1"/>
                  </a:solidFill>
                  <a:latin typeface="+mn-lt"/>
                  <a:ea typeface="+mj-ea"/>
                  <a:cs typeface="+mj-cs"/>
                </a:defRPr>
              </a:lvl1pPr>
              <a:lvl2pPr marL="317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Palatino Linotype" pitchFamily="18" charset="0"/>
                </a:defRPr>
              </a:lvl2pPr>
              <a:lvl3pPr marL="317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Palatino Linotype" pitchFamily="18" charset="0"/>
                </a:defRPr>
              </a:lvl3pPr>
              <a:lvl4pPr marL="317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Palatino Linotype" pitchFamily="18" charset="0"/>
                </a:defRPr>
              </a:lvl4pPr>
              <a:lvl5pPr marL="317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Palatino Linotype" pitchFamily="18" charset="0"/>
                </a:defRPr>
              </a:lvl5pPr>
              <a:lvl6pPr marL="46037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Palatino Linotype" pitchFamily="18" charset="0"/>
                </a:defRPr>
              </a:lvl6pPr>
              <a:lvl7pPr marL="91757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Palatino Linotype" pitchFamily="18" charset="0"/>
                </a:defRPr>
              </a:lvl7pPr>
              <a:lvl8pPr marL="137477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Palatino Linotype" pitchFamily="18" charset="0"/>
                </a:defRPr>
              </a:lvl8pPr>
              <a:lvl9pPr marL="183197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Palatino Linotype" pitchFamily="18" charset="0"/>
                </a:defRPr>
              </a:lvl9pPr>
            </a:lstStyle>
            <a:p>
              <a:endParaRPr lang="en-US" sz="28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662297" y="5791200"/>
              <a:ext cx="4262864" cy="3935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Benefits breakout—percentage of dollars</a:t>
              </a:r>
            </a:p>
          </p:txBody>
        </p:sp>
        <p:sp>
          <p:nvSpPr>
            <p:cNvPr id="6" name="Rectangle 5"/>
            <p:cNvSpPr/>
            <p:nvPr/>
          </p:nvSpPr>
          <p:spPr>
            <a:xfrm rot="20895905">
              <a:off x="4259463" y="2333624"/>
              <a:ext cx="114990" cy="16154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91440" bIns="91440"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8" name="Rectangle 7"/>
            <p:cNvSpPr/>
            <p:nvPr/>
          </p:nvSpPr>
          <p:spPr>
            <a:xfrm flipH="1">
              <a:off x="4495799" y="2286000"/>
              <a:ext cx="67234" cy="16154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91440" bIns="91440" rtlCol="0" anchor="ctr"/>
            <a:lstStyle/>
            <a:p>
              <a:pPr algn="ctr"/>
              <a:endParaRPr lang="en-US" sz="14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9906000" y="6260068"/>
            <a:ext cx="466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22C023E-710C-432B-99FC-8FEACD5F9F9F}" type="slidenum">
              <a:rPr lang="en-US" sz="2000"/>
              <a:pPr/>
              <a:t>12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55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04067" y="457199"/>
            <a:ext cx="9408961" cy="1278610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3300" dirty="0" smtClean="0">
                <a:solidFill>
                  <a:schemeClr val="bg1"/>
                </a:solidFill>
              </a:rPr>
              <a:t>PNW </a:t>
            </a:r>
            <a:r>
              <a:rPr lang="en-US" sz="3300" dirty="0">
                <a:solidFill>
                  <a:schemeClr val="bg1"/>
                </a:solidFill>
              </a:rPr>
              <a:t>Smart Grid </a:t>
            </a:r>
            <a:r>
              <a:rPr lang="en-US" sz="3300" dirty="0" smtClean="0">
                <a:solidFill>
                  <a:schemeClr val="bg1"/>
                </a:solidFill>
              </a:rPr>
              <a:t>Demonstration </a:t>
            </a:r>
          </a:p>
          <a:p>
            <a:pPr lvl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</a:rPr>
              <a:t>Summary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</a:rPr>
              <a:t>Lessons Learned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503335" y="2092271"/>
            <a:ext cx="9810427" cy="416779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F580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F58025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58025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F58025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F58025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Transactive</a:t>
            </a:r>
            <a:r>
              <a:rPr lang="en-US" sz="3200" dirty="0" smtClean="0">
                <a:solidFill>
                  <a:schemeClr val="tx1"/>
                </a:solidFill>
              </a:rPr>
              <a:t> Control – still maturing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Large </a:t>
            </a:r>
            <a:r>
              <a:rPr lang="en-US" sz="3200" dirty="0">
                <a:solidFill>
                  <a:schemeClr val="tx1"/>
                </a:solidFill>
              </a:rPr>
              <a:t>scale smart grid projects are data intensive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Pay attention to customers!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Varying commercial readiness and cost/benefit for tested technologies (as of 2015)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Many </a:t>
            </a:r>
            <a:r>
              <a:rPr lang="en-US" sz="3200" dirty="0">
                <a:solidFill>
                  <a:schemeClr val="tx1"/>
                </a:solidFill>
              </a:rPr>
              <a:t>utility specific successes and deployments </a:t>
            </a:r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906000" y="6260068"/>
            <a:ext cx="466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22C023E-710C-432B-99FC-8FEACD5F9F9F}" type="slidenum">
              <a:rPr lang="en-US" sz="2000"/>
              <a:pPr/>
              <a:t>13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3040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15878" y="193729"/>
            <a:ext cx="10013395" cy="5819614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3200" dirty="0" smtClean="0">
                <a:solidFill>
                  <a:schemeClr val="bg1"/>
                </a:solidFill>
              </a:rPr>
              <a:t>Regional Findings are especially important for 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Transmission Considerations</a:t>
            </a:r>
          </a:p>
          <a:p>
            <a:pPr marL="457200" indent="-457200"/>
            <a:r>
              <a:rPr lang="en-US" sz="3200" dirty="0" smtClean="0">
                <a:solidFill>
                  <a:schemeClr val="bg1"/>
                </a:solidFill>
              </a:rPr>
              <a:t>Following presentations look at:</a:t>
            </a:r>
          </a:p>
          <a:p>
            <a:pPr marL="1143000" lvl="1" indent="-457200"/>
            <a:r>
              <a:rPr lang="en-US" sz="3200" dirty="0" smtClean="0">
                <a:solidFill>
                  <a:schemeClr val="bg1"/>
                </a:solidFill>
              </a:rPr>
              <a:t>National, </a:t>
            </a:r>
          </a:p>
          <a:p>
            <a:pPr marL="1143000" lvl="1" indent="-457200"/>
            <a:r>
              <a:rPr lang="en-US" sz="3200" dirty="0" smtClean="0">
                <a:solidFill>
                  <a:schemeClr val="bg1"/>
                </a:solidFill>
              </a:rPr>
              <a:t>State, and </a:t>
            </a:r>
          </a:p>
          <a:p>
            <a:pPr marL="1143000" lvl="1" indent="-457200"/>
            <a:r>
              <a:rPr lang="en-US" sz="3200" dirty="0" smtClean="0">
                <a:solidFill>
                  <a:schemeClr val="bg1"/>
                </a:solidFill>
              </a:rPr>
              <a:t>Individual utility </a:t>
            </a:r>
          </a:p>
          <a:p>
            <a:pPr lvl="1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Experiences and perspectives of T&amp;D planning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92353" y="619932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9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71261"/>
            <a:ext cx="9905998" cy="147857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IRP Rules static since 2001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1744475"/>
            <a:ext cx="9905999" cy="4503924"/>
          </a:xfrm>
        </p:spPr>
        <p:txBody>
          <a:bodyPr>
            <a:noAutofit/>
          </a:bodyPr>
          <a:lstStyle/>
          <a:p>
            <a:r>
              <a:rPr lang="en-US" sz="2800" dirty="0" smtClean="0"/>
              <a:t>Current requirements provide a very high-level framework and nothing regarding public involvement</a:t>
            </a:r>
          </a:p>
          <a:p>
            <a:r>
              <a:rPr lang="en-US" sz="2800" dirty="0" smtClean="0"/>
              <a:t>Recent trends change the range of possible utility and customer options which can impact distribution and transmission </a:t>
            </a:r>
          </a:p>
          <a:p>
            <a:r>
              <a:rPr lang="en-US" sz="2800" dirty="0" smtClean="0"/>
              <a:t>More transparency and public process surrounding modeling and analysis of T&amp;D options, benefits and costs would be beneficial</a:t>
            </a:r>
          </a:p>
          <a:p>
            <a:r>
              <a:rPr lang="en-US" sz="2800" dirty="0" smtClean="0"/>
              <a:t>It’s complicated now… much more than ever before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2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187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“Version 1.0” from 2001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T&amp;D in IRP Rule for </a:t>
            </a:r>
            <a:r>
              <a:rPr lang="en-US" b="1" u="sng" dirty="0" smtClean="0">
                <a:solidFill>
                  <a:schemeClr val="bg1"/>
                </a:solidFill>
              </a:rPr>
              <a:t>Gas</a:t>
            </a:r>
            <a:r>
              <a:rPr lang="en-US" dirty="0" smtClean="0">
                <a:solidFill>
                  <a:schemeClr val="bg1"/>
                </a:solidFill>
              </a:rPr>
              <a:t> Companies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i="1" dirty="0" smtClean="0"/>
              <a:t>WAC 480-90-238(3)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249487"/>
            <a:ext cx="9905999" cy="353645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Assessment of pipeline transmission capacity and reliability…</a:t>
            </a:r>
          </a:p>
          <a:p>
            <a:r>
              <a:rPr lang="en-US" sz="2800" dirty="0" smtClean="0"/>
              <a:t>Assessment of current and new policies and programs for </a:t>
            </a:r>
            <a:r>
              <a:rPr lang="en-US" sz="2800" dirty="0" smtClean="0">
                <a:solidFill>
                  <a:srgbClr val="FF0000"/>
                </a:solidFill>
              </a:rPr>
              <a:t>conservation</a:t>
            </a:r>
            <a:r>
              <a:rPr lang="en-US" sz="2800" dirty="0" smtClean="0"/>
              <a:t>…</a:t>
            </a:r>
          </a:p>
          <a:p>
            <a:r>
              <a:rPr lang="en-US" sz="2800" dirty="0" smtClean="0"/>
              <a:t>Use consistent cost-effectiveness methodology to compare costs of purchasing strategies, storage options, delivery resources, and </a:t>
            </a:r>
            <a:r>
              <a:rPr lang="en-US" sz="2800" dirty="0" smtClean="0">
                <a:solidFill>
                  <a:srgbClr val="FF0000"/>
                </a:solidFill>
              </a:rPr>
              <a:t>conservation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3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9097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“Version 1.0” from 2001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T&amp;D IN IRP </a:t>
            </a:r>
            <a:r>
              <a:rPr lang="en-US" dirty="0">
                <a:solidFill>
                  <a:schemeClr val="bg1"/>
                </a:solidFill>
              </a:rPr>
              <a:t>Rule for </a:t>
            </a:r>
            <a:r>
              <a:rPr lang="en-US" b="1" u="sng" dirty="0" smtClean="0">
                <a:solidFill>
                  <a:schemeClr val="bg1"/>
                </a:solidFill>
              </a:rPr>
              <a:t>Electric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Companies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400" i="1" dirty="0"/>
              <a:t>WAC </a:t>
            </a:r>
            <a:r>
              <a:rPr lang="en-US" sz="2400" i="1" dirty="0" smtClean="0"/>
              <a:t>480-100-238(3</a:t>
            </a:r>
            <a:r>
              <a:rPr lang="en-US" sz="2400" i="1" dirty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Assessment of </a:t>
            </a:r>
            <a:r>
              <a:rPr lang="en-US" sz="2800" dirty="0" smtClean="0"/>
              <a:t>transmission system </a:t>
            </a:r>
            <a:r>
              <a:rPr lang="en-US" sz="2800" dirty="0"/>
              <a:t>capacity and reliability…</a:t>
            </a:r>
          </a:p>
          <a:p>
            <a:r>
              <a:rPr lang="en-US" sz="2800" dirty="0"/>
              <a:t>Assessment of </a:t>
            </a:r>
            <a:r>
              <a:rPr lang="en-US" sz="2800" dirty="0" smtClean="0"/>
              <a:t>conventional and non-conventional generation…</a:t>
            </a:r>
            <a:endParaRPr lang="en-US" sz="2800" dirty="0"/>
          </a:p>
          <a:p>
            <a:r>
              <a:rPr lang="en-US" sz="2800" dirty="0" smtClean="0"/>
              <a:t>Compare energy supply resource (including transmission and distribution) using </a:t>
            </a:r>
            <a:r>
              <a:rPr lang="en-US" sz="2800" dirty="0" smtClean="0">
                <a:solidFill>
                  <a:srgbClr val="FF0000"/>
                </a:solidFill>
              </a:rPr>
              <a:t>lowest reasonable cost </a:t>
            </a:r>
            <a:r>
              <a:rPr lang="en-US" sz="2800" dirty="0" smtClean="0"/>
              <a:t>criteria…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4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983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Technology and customer expectations have evolved since 2001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918" y="1704814"/>
            <a:ext cx="10817818" cy="4959456"/>
          </a:xfrm>
        </p:spPr>
        <p:txBody>
          <a:bodyPr>
            <a:noAutofit/>
          </a:bodyPr>
          <a:lstStyle/>
          <a:p>
            <a:r>
              <a:rPr lang="en-US" sz="2600" dirty="0" smtClean="0"/>
              <a:t>Smart Grid Initiatives and ARRA funding nationally propelled market changes</a:t>
            </a:r>
          </a:p>
          <a:p>
            <a:r>
              <a:rPr lang="en-US" sz="2600" dirty="0" err="1" smtClean="0"/>
              <a:t>Transactive</a:t>
            </a:r>
            <a:r>
              <a:rPr lang="en-US" sz="2600" dirty="0" smtClean="0"/>
              <a:t> Signal and other NW pilot projects from ARRA provide examples</a:t>
            </a:r>
          </a:p>
          <a:p>
            <a:r>
              <a:rPr lang="en-US" sz="2600" dirty="0" smtClean="0"/>
              <a:t>Advanced Metering Infrastructure (AMI) technology has matured</a:t>
            </a:r>
          </a:p>
          <a:p>
            <a:r>
              <a:rPr lang="en-US" sz="2600" dirty="0" smtClean="0"/>
              <a:t>Cell phone and Wi-Fi communications are now ubiquitous</a:t>
            </a:r>
          </a:p>
          <a:p>
            <a:r>
              <a:rPr lang="en-US" sz="2600" dirty="0" smtClean="0"/>
              <a:t>Distributed Energy Resources cost reductions and integration policy developing</a:t>
            </a:r>
          </a:p>
          <a:p>
            <a:r>
              <a:rPr lang="en-US" sz="2600" dirty="0" smtClean="0"/>
              <a:t>Data collection and analytical capabilities continue to expand</a:t>
            </a:r>
          </a:p>
          <a:p>
            <a:r>
              <a:rPr lang="en-US" sz="2600" dirty="0" smtClean="0"/>
              <a:t>Customers are increasingly concerned with privacy and energy management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5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424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Things we know Post-</a:t>
            </a:r>
            <a:r>
              <a:rPr lang="en-US" dirty="0" err="1" smtClean="0">
                <a:solidFill>
                  <a:schemeClr val="bg1"/>
                </a:solidFill>
              </a:rPr>
              <a:t>arra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59797"/>
            <a:ext cx="9905999" cy="3931404"/>
          </a:xfrm>
        </p:spPr>
        <p:txBody>
          <a:bodyPr>
            <a:noAutofit/>
          </a:bodyPr>
          <a:lstStyle/>
          <a:p>
            <a:r>
              <a:rPr lang="en-US" sz="2800" dirty="0" smtClean="0"/>
              <a:t>Excerpts from presentation to NW Power Council’s Demand Response Advisory Committee on 3/8/2017 by </a:t>
            </a:r>
            <a:r>
              <a:rPr lang="en-US" sz="2800" dirty="0"/>
              <a:t>Lee Hall, BPA </a:t>
            </a:r>
            <a:r>
              <a:rPr lang="en-US" sz="2800" dirty="0" smtClean="0"/>
              <a:t>using </a:t>
            </a:r>
            <a:r>
              <a:rPr lang="en-US" sz="2800" dirty="0"/>
              <a:t>Navigant and </a:t>
            </a:r>
            <a:r>
              <a:rPr lang="en-US" sz="2800" dirty="0" smtClean="0"/>
              <a:t>PNNL analysis</a:t>
            </a:r>
          </a:p>
          <a:p>
            <a:r>
              <a:rPr lang="en-US" sz="2800" dirty="0" smtClean="0"/>
              <a:t>2015 baseline of information, Technology and Costs continue to change (</a:t>
            </a:r>
            <a:r>
              <a:rPr lang="en-US" i="1" dirty="0" smtClean="0"/>
              <a:t>generally getting better every year</a:t>
            </a:r>
            <a:r>
              <a:rPr lang="en-US" sz="2800" dirty="0" smtClean="0"/>
              <a:t>)!!</a:t>
            </a:r>
          </a:p>
          <a:p>
            <a:r>
              <a:rPr lang="en-US" sz="2800" u="sng" dirty="0"/>
              <a:t>PNW Smart Grid </a:t>
            </a:r>
            <a:r>
              <a:rPr lang="en-US" sz="2800" u="sng" dirty="0" smtClean="0"/>
              <a:t>Demonstration</a:t>
            </a:r>
            <a:r>
              <a:rPr lang="en-US" sz="2800" dirty="0" smtClean="0"/>
              <a:t>, 2010 – 2015, US DOE funded, 11 NW utilities, BPA, PNNL, 5 product vendors, and consultants 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6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790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2262752" y="174356"/>
            <a:ext cx="8252847" cy="381000"/>
          </a:xfrm>
        </p:spPr>
        <p:txBody>
          <a:bodyPr>
            <a:noAutofit/>
          </a:bodyPr>
          <a:lstStyle/>
          <a:p>
            <a:r>
              <a:rPr lang="en-US" altLang="en-US" sz="2800" b="1" dirty="0">
                <a:solidFill>
                  <a:schemeClr val="bg1"/>
                </a:solidFill>
                <a:ea typeface="ＭＳ Ｐゴシック" pitchFamily="34" charset="-128"/>
              </a:rPr>
              <a:t>Smart Grid Asset Systems</a:t>
            </a:r>
          </a:p>
        </p:txBody>
      </p:sp>
      <p:sp>
        <p:nvSpPr>
          <p:cNvPr id="47107" name="TextBox 7"/>
          <p:cNvSpPr txBox="1">
            <a:spLocks noChangeArrowheads="1"/>
          </p:cNvSpPr>
          <p:nvPr/>
        </p:nvSpPr>
        <p:spPr bwMode="auto">
          <a:xfrm>
            <a:off x="8839200" y="1332906"/>
            <a:ext cx="2939512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600" b="1" dirty="0"/>
              <a:t>Asset System Investments:</a:t>
            </a: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Subprojects: ~$77M</a:t>
            </a: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Electricity Infrastructure Operations Center (Battelle): ~$11M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1600" b="1" dirty="0"/>
              <a:t>Response Ranges:</a:t>
            </a: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Total Load Reduction:           -50 MW</a:t>
            </a: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Total Load Increase:   +7MW</a:t>
            </a: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Efficiency Impact:            -10MW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484999"/>
              </p:ext>
            </p:extLst>
          </p:nvPr>
        </p:nvGraphicFramePr>
        <p:xfrm>
          <a:off x="696864" y="546467"/>
          <a:ext cx="8132813" cy="5397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4" imgW="7305745" imgH="4848120" progId="Excel.Sheet.12">
                  <p:embed/>
                </p:oleObj>
              </mc:Choice>
              <mc:Fallback>
                <p:oleObj name="Worksheet" r:id="rId4" imgW="7305745" imgH="48481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6864" y="546467"/>
                        <a:ext cx="8132813" cy="5397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57399" y="5943601"/>
            <a:ext cx="733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/>
              <a:t> – Benton PUD and Idaho Falls Storage assets eliminated due to bankruptcy of vendor.</a:t>
            </a:r>
          </a:p>
          <a:p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/>
              <a:t> – City of Ellensburg small wind farm dismantled due to safety issues.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7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536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141413" y="413175"/>
            <a:ext cx="10972800" cy="1555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en-US" sz="2800" b="1" dirty="0" smtClean="0">
                <a:solidFill>
                  <a:schemeClr val="bg1"/>
                </a:solidFill>
                <a:ea typeface="+mn-ea"/>
              </a:rPr>
              <a:t>Smart Grid - Six Areas of Identified Benefits</a:t>
            </a:r>
            <a:endParaRPr lang="en-US" sz="2800" b="1" dirty="0">
              <a:solidFill>
                <a:schemeClr val="bg1"/>
              </a:solidFill>
              <a:ea typeface="+mn-ea"/>
            </a:endParaRPr>
          </a:p>
        </p:txBody>
      </p:sp>
      <p:sp>
        <p:nvSpPr>
          <p:cNvPr id="6" name="Content Placeholder 4"/>
          <p:cNvSpPr txBox="1">
            <a:spLocks noGrp="1"/>
          </p:cNvSpPr>
          <p:nvPr>
            <p:ph idx="1"/>
          </p:nvPr>
        </p:nvSpPr>
        <p:spPr>
          <a:xfrm>
            <a:off x="1311894" y="1720313"/>
            <a:ext cx="9906000" cy="4289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dirty="0" smtClean="0"/>
              <a:t>T&amp;D Optimization 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Grid Reliability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Utility Operational Efficiency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Dynamic and Responsive Demand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Grid Storage, Integration and Control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End Use Energy Efficiency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8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5476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263901"/>
              </p:ext>
            </p:extLst>
          </p:nvPr>
        </p:nvGraphicFramePr>
        <p:xfrm>
          <a:off x="3295856" y="0"/>
          <a:ext cx="8188388" cy="6666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2469"/>
                <a:gridCol w="5315919"/>
              </a:tblGrid>
              <a:tr h="3778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endParaRPr lang="en-US" sz="20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072" marR="7072" marT="70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7F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Capability Area  (Function</a:t>
                      </a:r>
                      <a:r>
                        <a:rPr lang="en-US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en-US" sz="105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072" marR="7072" marT="70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7FB5"/>
                    </a:solidFill>
                  </a:tcPr>
                </a:tc>
              </a:tr>
              <a:tr h="189078"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T&amp;D Optimization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2" marR="7072" marT="70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Automated VAR Control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u="none" strike="noStrike" baseline="30000" dirty="0" smtClean="0">
                        <a:effectLst/>
                      </a:endParaRPr>
                    </a:p>
                  </a:txBody>
                  <a:tcPr marL="7072" marR="7072" marT="7072" marB="0" anchor="b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Conservation Voltage Reduction (CVR)</a:t>
                      </a:r>
                      <a:endParaRPr lang="en-US" sz="1000" u="none" strike="noStrike" baseline="30000" dirty="0" smtClean="0">
                        <a:effectLst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Dynamic Capacity Rating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Automated Power Flow Control for Transmission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Automated Real Time Load Transfer for Distribution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Notification of Distribution Equipment Condition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Notification of Transmission Equipment Condition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Fault Current Limiting for Distribution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Fault Current Limiting for Transmission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Distributed Energy Resource Monitoring &amp; Control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PMU-Based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Centralized Renewable Resource Monitoring &amp; Control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89078">
                <a:tc row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Grid Reliability</a:t>
                      </a:r>
                    </a:p>
                  </a:txBody>
                  <a:tcPr marL="7072" marR="7072" marT="70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PMU-Based Wide Area Monitoring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22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Automated Islanding &amp; Reconnection (Microgrid Capability)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Enhanced Fault Prevention for Distribution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22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Enhanced Fault Prevention for </a:t>
                      </a:r>
                      <a:r>
                        <a:rPr lang="en-US" sz="1000" u="none" strike="noStrike" dirty="0" smtClean="0">
                          <a:effectLst/>
                        </a:rPr>
                        <a:t>Transmission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22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Fault Location, Isolation &amp; Service Restoration (FLISR)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22000"/>
                      </a:srgbClr>
                    </a:solidFill>
                  </a:tcPr>
                </a:tc>
              </a:tr>
              <a:tr h="189078">
                <a:tc row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Dynamic &amp; Responsive Demand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2" marR="7072" marT="70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Demand Response - Air Conditioning/Space Cooling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25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rgbClr val="3399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Demand Response - Appliances &amp; Plug Loads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25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rgbClr val="3399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Demand Response - Lighting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25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rgbClr val="3399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Demand Response - Refrigeration, Motors &amp; Process Equipment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25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rgbClr val="3399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Demand Response - Space Heating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25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rgbClr val="3399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Demand Response - Water Heating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25000"/>
                      </a:schemeClr>
                    </a:solidFill>
                  </a:tcPr>
                </a:tc>
              </a:tr>
              <a:tr h="189078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End Use Energy Efficiency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2" marR="7072" marT="70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End Use Conservation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End Use Equipment Efficiency Upgrade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Notification of End Use Equipment Condition - HVAC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Notification of End Use Equipment Condition - Refrigeration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</a:tr>
              <a:tr h="189078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Grid Storage Integration &amp; Control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2" marR="7072" marT="70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Transmission-Sited Grid Storage Integration &amp; Control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50000"/>
                      </a:srgb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Distribution-Sited Grid Storage Integration &amp; Control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50000"/>
                      </a:srgbClr>
                    </a:solidFill>
                  </a:tcPr>
                </a:tc>
              </a:tr>
              <a:tr h="194282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Electric Vehicle Battery Integration &amp; Control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50000"/>
                      </a:srgbClr>
                    </a:solidFill>
                  </a:tcPr>
                </a:tc>
              </a:tr>
              <a:tr h="189078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Utility Operational Efficiency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2" marR="7072" marT="70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Automated AMI Meter Reading &amp; Billing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alpha val="50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Improved DSM Program Execution (Marketing, Implementation, M&amp;V)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alpha val="50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Improved Regional Planning &amp; </a:t>
                      </a:r>
                      <a:r>
                        <a:rPr lang="en-US" sz="1000" u="none" strike="noStrike" dirty="0" smtClean="0">
                          <a:effectLst/>
                        </a:rPr>
                        <a:t>Forecasting</a:t>
                      </a: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alpha val="50000"/>
                      </a:schemeClr>
                    </a:solidFill>
                  </a:tcPr>
                </a:tc>
              </a:tr>
              <a:tr h="189078">
                <a:tc v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2" marR="7072" marT="70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Transactive Control </a:t>
                      </a:r>
                    </a:p>
                  </a:txBody>
                  <a:tcPr marL="7072" marR="7072" marT="7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664941" y="6090834"/>
            <a:ext cx="5243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722C023E-710C-432B-99FC-8FEACD5F9F9F}" type="slidenum">
              <a:rPr lang="en-US" sz="2000"/>
              <a:pPr/>
              <a:t>9</a:t>
            </a:fld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06401" y="457199"/>
            <a:ext cx="2708758" cy="186754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Investment  Categories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44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ketNumber xmlns="dc463f71-b30c-4ab2-9473-d307f9d35888">161024</DocketNumber>
    <IndustryCode xmlns="dc463f71-b30c-4ab2-9473-d307f9d35888">501</IndustryCode>
    <Prefix xmlns="dc463f71-b30c-4ab2-9473-d307f9d35888">U</Prefix>
    <DocumentSetType xmlns="dc463f71-b30c-4ab2-9473-d307f9d35888">Presentation</DocumentSetType>
    <Visibility xmlns="dc463f71-b30c-4ab2-9473-d307f9d35888" xsi:nil="true"/>
    <IsConfidential xmlns="dc463f71-b30c-4ab2-9473-d307f9d35888">false</IsConfidential>
    <AgendaOrder xmlns="dc463f71-b30c-4ab2-9473-d307f9d35888">false</AgendaOrder>
    <CaseType xmlns="dc463f71-b30c-4ab2-9473-d307f9d35888">Rulemaking</CaseType>
    <CaseStatus xmlns="dc463f71-b30c-4ab2-9473-d307f9d35888">Closed</CaseStatus>
    <OpenedDate xmlns="dc463f71-b30c-4ab2-9473-d307f9d35888">2016-08-23T07:00:00+00:00</OpenedDate>
    <Date1 xmlns="dc463f71-b30c-4ab2-9473-d307f9d35888">2017-03-10T16:27:59+00:00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Nickname xmlns="http://schemas.microsoft.com/sharepoint/v3" xsi:nil="true"/>
    <DelegatedOrder xmlns="dc463f71-b30c-4ab2-9473-d307f9d35888">false</DelegatedOrder>
    <SignificantOrder xmlns="dc463f71-b30c-4ab2-9473-d307f9d35888">false</SignificantOrder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4385494873D7724999268C978D4EEA56" ma:contentTypeVersion="104" ma:contentTypeDescription="" ma:contentTypeScope="" ma:versionID="bc16ed271db9f9cfd2184be8ba8092f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78DB9B-B899-4AA6-A243-377219280AC1}"/>
</file>

<file path=customXml/itemProps2.xml><?xml version="1.0" encoding="utf-8"?>
<ds:datastoreItem xmlns:ds="http://schemas.openxmlformats.org/officeDocument/2006/customXml" ds:itemID="{95CD5429-37DB-4F63-BB79-BA5CE45399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CDCCC-FB9F-42AA-90C6-D8C834E1CBBD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fb371240-bfad-4c00-bc9b-0e9ef8fe056a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9E6BF4C2-57FE-4CA2-9F6F-BB5FE33BA699}"/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607</TotalTime>
  <Words>816</Words>
  <Application>Microsoft Office PowerPoint</Application>
  <PresentationFormat>Widescreen</PresentationFormat>
  <Paragraphs>130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Trebuchet MS</vt:lpstr>
      <vt:lpstr>Tw Cen MT</vt:lpstr>
      <vt:lpstr>Circuit</vt:lpstr>
      <vt:lpstr>Worksheet</vt:lpstr>
      <vt:lpstr>IRP-Related Transmission and Distribution Planning</vt:lpstr>
      <vt:lpstr>IRP Rules static since 2001</vt:lpstr>
      <vt:lpstr>“Version 1.0” from 2001 T&amp;D in IRP Rule for Gas Companies WAC 480-90-238(3)</vt:lpstr>
      <vt:lpstr>“Version 1.0” from 2001 T&amp;D IN IRP Rule for Electric Companies WAC 480-100-238(3)</vt:lpstr>
      <vt:lpstr>Technology and customer expectations have evolved since 2001</vt:lpstr>
      <vt:lpstr>Things we know Post-arra </vt:lpstr>
      <vt:lpstr>Smart Grid Asset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IRP-Related Transmission and Distribution Planning</dc:title>
  <dc:creator>Nightingale, David (UTC)</dc:creator>
  <cp:lastModifiedBy>Doyle, Paige (UTC)</cp:lastModifiedBy>
  <cp:revision>24</cp:revision>
  <cp:lastPrinted>2017-03-10T02:29:09Z</cp:lastPrinted>
  <dcterms:created xsi:type="dcterms:W3CDTF">2017-03-09T16:25:07Z</dcterms:created>
  <dcterms:modified xsi:type="dcterms:W3CDTF">2017-03-10T16:11:29Z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0x0101006E56B4D1795A2E4DB2F0B01679ED314A004385494873D7724999268C978D4EEA56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