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handoutMasterIdLst>
    <p:handoutMasterId r:id="rId17"/>
  </p:handoutMasterIdLst>
  <p:sldIdLst>
    <p:sldId id="259" r:id="rId5"/>
    <p:sldId id="309" r:id="rId6"/>
    <p:sldId id="345" r:id="rId7"/>
    <p:sldId id="359" r:id="rId8"/>
    <p:sldId id="360" r:id="rId9"/>
    <p:sldId id="354" r:id="rId10"/>
    <p:sldId id="346" r:id="rId11"/>
    <p:sldId id="348" r:id="rId12"/>
    <p:sldId id="353" r:id="rId13"/>
    <p:sldId id="355" r:id="rId14"/>
    <p:sldId id="33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CCFFFF"/>
    <a:srgbClr val="CCECFF"/>
    <a:srgbClr val="99CCFF"/>
    <a:srgbClr val="6699FF"/>
    <a:srgbClr val="3366FF"/>
    <a:srgbClr val="FFEDB9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2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5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</a:p>
          <a:p>
            <a:pPr>
              <a:defRPr/>
            </a:pPr>
            <a:r>
              <a:rPr lang="en-US" dirty="0"/>
              <a:t>as % of </a:t>
            </a:r>
            <a:r>
              <a:rPr lang="en-US" dirty="0" smtClean="0"/>
              <a:t>Each</a:t>
            </a:r>
            <a:r>
              <a:rPr lang="en-US" baseline="0" dirty="0" smtClean="0"/>
              <a:t> Companies’ </a:t>
            </a:r>
            <a:r>
              <a:rPr lang="en-US" dirty="0" smtClean="0"/>
              <a:t>1990 </a:t>
            </a:r>
            <a:r>
              <a:rPr lang="en-US" dirty="0"/>
              <a:t>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58551855330005E-2"/>
          <c:y val="0.20572295146676919"/>
          <c:w val="0.90546377230369135"/>
          <c:h val="0.69742250052827892"/>
        </c:manualLayout>
      </c:layout>
      <c:lineChart>
        <c:grouping val="standard"/>
        <c:varyColors val="0"/>
        <c:ser>
          <c:idx val="0"/>
          <c:order val="0"/>
          <c:tx>
            <c:strRef>
              <c:f>'Report graphs'!$G$72</c:f>
              <c:strCache>
                <c:ptCount val="1"/>
                <c:pt idx="0">
                  <c:v>PSE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graphs'!$G$73:$G$83</c:f>
              <c:numCache>
                <c:formatCode>0.0%</c:formatCode>
                <c:ptCount val="10"/>
                <c:pt idx="0">
                  <c:v>1.5653010867349193</c:v>
                </c:pt>
                <c:pt idx="1">
                  <c:v>1.6182028851472925</c:v>
                </c:pt>
                <c:pt idx="2">
                  <c:v>1.4634746315690368</c:v>
                </c:pt>
                <c:pt idx="3">
                  <c:v>1.6476413900800582</c:v>
                </c:pt>
                <c:pt idx="4">
                  <c:v>1.6498598994603602</c:v>
                </c:pt>
                <c:pt idx="5">
                  <c:v>1.4770315005209387</c:v>
                </c:pt>
                <c:pt idx="6">
                  <c:v>1.4489140881699556</c:v>
                </c:pt>
                <c:pt idx="7">
                  <c:v>1.6773802627554961</c:v>
                </c:pt>
                <c:pt idx="8">
                  <c:v>1.5837546037773336</c:v>
                </c:pt>
                <c:pt idx="9">
                  <c:v>1.7083413724079879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graphs'!$H$72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graphs'!$H$73:$H$83</c:f>
              <c:numCache>
                <c:formatCode>0.0%</c:formatCode>
                <c:ptCount val="10"/>
                <c:pt idx="0">
                  <c:v>1.1632734854939384</c:v>
                </c:pt>
                <c:pt idx="1">
                  <c:v>1.1174272304506512</c:v>
                </c:pt>
                <c:pt idx="2">
                  <c:v>1.1529640339298177</c:v>
                </c:pt>
                <c:pt idx="3">
                  <c:v>1.186855805262675</c:v>
                </c:pt>
                <c:pt idx="4">
                  <c:v>1.1444853305991787</c:v>
                </c:pt>
                <c:pt idx="5">
                  <c:v>1.0550289183776791</c:v>
                </c:pt>
                <c:pt idx="6">
                  <c:v>1.1524376824465337</c:v>
                </c:pt>
                <c:pt idx="7">
                  <c:v>1.2818001435110362</c:v>
                </c:pt>
                <c:pt idx="8">
                  <c:v>1.1943167404046915</c:v>
                </c:pt>
                <c:pt idx="9">
                  <c:v>1.2455878287220039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graphs'!$I$72</c:f>
              <c:strCache>
                <c:ptCount val="1"/>
                <c:pt idx="0">
                  <c:v>Avista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graphs'!$I$73:$I$83</c:f>
              <c:numCache>
                <c:formatCode>0.0%</c:formatCode>
                <c:ptCount val="10"/>
                <c:pt idx="0">
                  <c:v>1.6570703760787007</c:v>
                </c:pt>
                <c:pt idx="1">
                  <c:v>1.9357627039455561</c:v>
                </c:pt>
                <c:pt idx="2">
                  <c:v>1.9722120991497329</c:v>
                </c:pt>
                <c:pt idx="3">
                  <c:v>2.1899740430322865</c:v>
                </c:pt>
                <c:pt idx="4">
                  <c:v>2.4163112881300726</c:v>
                </c:pt>
                <c:pt idx="5">
                  <c:v>1.6383349321007716</c:v>
                </c:pt>
                <c:pt idx="6">
                  <c:v>1.8605912487936649</c:v>
                </c:pt>
                <c:pt idx="7">
                  <c:v>1.9628808286309685</c:v>
                </c:pt>
                <c:pt idx="8">
                  <c:v>1.8091275927098058</c:v>
                </c:pt>
                <c:pt idx="9">
                  <c:v>1.7788924565632491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'Report graphs'!$J$72</c:f>
              <c:strCache>
                <c:ptCount val="1"/>
                <c:pt idx="0">
                  <c:v>1990 Baseline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solidFill>
                <a:schemeClr val="bg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graphs'!$J$73:$J$83</c:f>
              <c:numCache>
                <c:formatCode>0.0%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44232"/>
        <c:axId val="350744624"/>
      </c:lineChart>
      <c:catAx>
        <c:axId val="35074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624"/>
        <c:crosses val="autoZero"/>
        <c:auto val="1"/>
        <c:lblAlgn val="ctr"/>
        <c:lblOffset val="100"/>
        <c:noMultiLvlLbl val="0"/>
      </c:catAx>
      <c:valAx>
        <c:axId val="350744624"/>
        <c:scaling>
          <c:orientation val="minMax"/>
          <c:min val="0.8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</a:t>
            </a:r>
            <a:r>
              <a:rPr lang="en-US" dirty="0"/>
              <a:t>Energy use 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smtClean="0"/>
              <a:t>capita (MWh)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'Report graphs'!$G$2</c:f>
              <c:strCache>
                <c:ptCount val="1"/>
                <c:pt idx="0">
                  <c:v>PSE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graphs'!$G$3:$G$12</c:f>
              <c:numCache>
                <c:formatCode>0.00</c:formatCode>
                <c:ptCount val="10"/>
                <c:pt idx="0">
                  <c:v>9.2504578121039671</c:v>
                </c:pt>
                <c:pt idx="1">
                  <c:v>9.3397397339715553</c:v>
                </c:pt>
                <c:pt idx="2">
                  <c:v>9.3308239653625318</c:v>
                </c:pt>
                <c:pt idx="3">
                  <c:v>9.2766426117905105</c:v>
                </c:pt>
                <c:pt idx="4">
                  <c:v>8.856740828627732</c:v>
                </c:pt>
                <c:pt idx="5">
                  <c:v>9.0306954086335427</c:v>
                </c:pt>
                <c:pt idx="6">
                  <c:v>8.8227268118390558</c:v>
                </c:pt>
                <c:pt idx="7">
                  <c:v>8.8172598907468096</c:v>
                </c:pt>
                <c:pt idx="8">
                  <c:v>8.6361694561803777</c:v>
                </c:pt>
                <c:pt idx="9">
                  <c:v>8.4786888416563748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graphs'!$H$3:$H$12</c:f>
              <c:numCache>
                <c:formatCode>0.00</c:formatCode>
                <c:ptCount val="10"/>
                <c:pt idx="0">
                  <c:v>16.418419159874304</c:v>
                </c:pt>
                <c:pt idx="1">
                  <c:v>15.88586037437187</c:v>
                </c:pt>
                <c:pt idx="2">
                  <c:v>15.863622631197675</c:v>
                </c:pt>
                <c:pt idx="3">
                  <c:v>15.916208942769385</c:v>
                </c:pt>
                <c:pt idx="4">
                  <c:v>15.107440969159104</c:v>
                </c:pt>
                <c:pt idx="5">
                  <c:v>14.897744346233967</c:v>
                </c:pt>
                <c:pt idx="6">
                  <c:v>14.879706522409569</c:v>
                </c:pt>
                <c:pt idx="7">
                  <c:v>15.072955352388602</c:v>
                </c:pt>
                <c:pt idx="8">
                  <c:v>15.152743541135019</c:v>
                </c:pt>
                <c:pt idx="9">
                  <c:v>15.163293130907158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graphs'!$I$2</c:f>
              <c:strCache>
                <c:ptCount val="1"/>
                <c:pt idx="0">
                  <c:v>Avista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graphs'!$I$3:$I$12</c:f>
              <c:numCache>
                <c:formatCode>0.00</c:formatCode>
                <c:ptCount val="10"/>
                <c:pt idx="0">
                  <c:v>11.031435991332522</c:v>
                </c:pt>
                <c:pt idx="1">
                  <c:v>10.967008443908323</c:v>
                </c:pt>
                <c:pt idx="2">
                  <c:v>10.800723666311189</c:v>
                </c:pt>
                <c:pt idx="3">
                  <c:v>10.713087192134722</c:v>
                </c:pt>
                <c:pt idx="4">
                  <c:v>10.676304186510352</c:v>
                </c:pt>
                <c:pt idx="5">
                  <c:v>10.927173195013935</c:v>
                </c:pt>
                <c:pt idx="6">
                  <c:v>10.67975254382846</c:v>
                </c:pt>
                <c:pt idx="7">
                  <c:v>10.954167526921971</c:v>
                </c:pt>
                <c:pt idx="8">
                  <c:v>10.839681638380814</c:v>
                </c:pt>
                <c:pt idx="9">
                  <c:v>10.853896134603199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39920"/>
        <c:axId val="350745016"/>
      </c:lineChart>
      <c:catAx>
        <c:axId val="3507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5016"/>
        <c:crosses val="autoZero"/>
        <c:auto val="1"/>
        <c:lblAlgn val="ctr"/>
        <c:lblOffset val="100"/>
        <c:noMultiLvlLbl val="0"/>
      </c:catAx>
      <c:valAx>
        <c:axId val="35074501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9920"/>
        <c:crosses val="autoZero"/>
        <c:crossBetween val="between"/>
      </c:valAx>
      <c:spPr>
        <a:solidFill>
          <a:schemeClr val="bg1"/>
        </a:solidFill>
        <a:ln>
          <a:solidFill>
            <a:schemeClr val="accent2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5F86E-AFCC-4EFA-86D2-665BD4341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F41A47-F51C-4B99-870B-312082B78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EAB0-30D3-4923-8419-8D2B54997EF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3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5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8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6" descr="UTC_Logo_20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724400" y="38100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48006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457200" y="39624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2" r:id="rId3"/>
    <p:sldLayoutId id="2147484125" r:id="rId4"/>
    <p:sldLayoutId id="2147484126" r:id="rId5"/>
    <p:sldLayoutId id="2147484127" r:id="rId6"/>
    <p:sldLayoutId id="2147484128" r:id="rId7"/>
    <p:sldLayoutId id="21474841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nightin@utc.w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frankie@utc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4304097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000" b="1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 smtClean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dirty="0" smtClean="0">
                <a:cs typeface="+mn-cs"/>
              </a:rPr>
              <a:t>April 18, 2017</a:t>
            </a:r>
            <a:endParaRPr lang="en-US" dirty="0"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457200" y="2971800"/>
            <a:ext cx="815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" name="Picture 16" descr="UTC 2006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7575"/>
            <a:ext cx="3429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0" y="3429000"/>
            <a:ext cx="9144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/>
              <a:t>Recessed Open </a:t>
            </a:r>
            <a:r>
              <a:rPr lang="en-US" sz="2400" b="1" dirty="0" smtClean="0"/>
              <a:t>Meeting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 smtClean="0"/>
              <a:t>Energy </a:t>
            </a:r>
            <a:r>
              <a:rPr lang="en-US" sz="2400" b="1" dirty="0"/>
              <a:t>and Emissions Intensity Reports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Energy and Emissions Intensity (EEI) </a:t>
            </a:r>
            <a:br>
              <a:rPr lang="en-US" sz="2000" dirty="0" smtClean="0"/>
            </a:br>
            <a:r>
              <a:rPr lang="en-US" sz="2000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Questions and comments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8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Adjourn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This year’s EEI reports are due on June 1, 2017.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Questions on EEI reports may be directed</a:t>
            </a:r>
            <a:br>
              <a:rPr lang="en-US" sz="2000" dirty="0" smtClean="0"/>
            </a:br>
            <a:r>
              <a:rPr lang="en-US" sz="2000" dirty="0" smtClean="0"/>
              <a:t>to UTC staff: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Dave Nightingale		Kyle Frankiewich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3"/>
              </a:rPr>
              <a:t>dnightin@utc.wa.gov</a:t>
            </a:r>
            <a:r>
              <a:rPr lang="en-US" sz="2000" dirty="0" smtClean="0"/>
              <a:t>		</a:t>
            </a:r>
            <a:r>
              <a:rPr lang="en-US" sz="2000" dirty="0" smtClean="0">
                <a:hlinkClick r:id="rId4"/>
              </a:rPr>
              <a:t>kfrankie@utc.wa.gov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Direct: (360) 664-1154	Direct: (360) 664-1316</a:t>
            </a:r>
          </a:p>
        </p:txBody>
      </p:sp>
    </p:spTree>
    <p:extLst>
      <p:ext uri="{BB962C8B-B14F-4D97-AF65-F5344CB8AC3E}">
        <p14:creationId xmlns:p14="http://schemas.microsoft.com/office/powerpoint/2010/main" val="40302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b="1" dirty="0" smtClean="0"/>
              <a:t>Energy and Emissions Intensity (EEI) </a:t>
            </a:r>
            <a:br>
              <a:rPr lang="en-US" sz="2000" b="1" dirty="0" smtClean="0"/>
            </a:br>
            <a:r>
              <a:rPr lang="en-US" sz="2000" b="1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Questions and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of compliance with WAC 480-109-300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Objective was to examine 10 year trends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companies worked hard to provide accurate </a:t>
            </a:r>
            <a:r>
              <a:rPr lang="en-US" sz="2000" dirty="0" smtClean="0"/>
              <a:t>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few inconsistencies in reporting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Some not very significant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Others led to supplemental filings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Narrative analysis on emissions was good but energy intensity narrative was relatively thin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Staff is working with companies to continued to improve </a:t>
            </a:r>
            <a:r>
              <a:rPr lang="en-US" sz="2000" smtClean="0"/>
              <a:t>reports for 2016, due </a:t>
            </a:r>
            <a:r>
              <a:rPr lang="en-US" sz="2000" dirty="0" smtClean="0"/>
              <a:t>June 1, 2017</a:t>
            </a:r>
          </a:p>
        </p:txBody>
      </p:sp>
    </p:spTree>
    <p:extLst>
      <p:ext uri="{BB962C8B-B14F-4D97-AF65-F5344CB8AC3E}">
        <p14:creationId xmlns:p14="http://schemas.microsoft.com/office/powerpoint/2010/main" val="267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0637069"/>
              </p:ext>
            </p:extLst>
          </p:nvPr>
        </p:nvGraphicFramePr>
        <p:xfrm>
          <a:off x="304801" y="1493837"/>
          <a:ext cx="83058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1830787"/>
              </p:ext>
            </p:extLst>
          </p:nvPr>
        </p:nvGraphicFramePr>
        <p:xfrm>
          <a:off x="304800" y="1493837"/>
          <a:ext cx="8382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2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3" t="21755" r="67427" b="40966"/>
          <a:stretch/>
        </p:blipFill>
        <p:spPr>
          <a:xfrm>
            <a:off x="1714500" y="1752600"/>
            <a:ext cx="5715000" cy="37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66356"/>
              </p:ext>
            </p:extLst>
          </p:nvPr>
        </p:nvGraphicFramePr>
        <p:xfrm>
          <a:off x="762000" y="1706880"/>
          <a:ext cx="7543800" cy="30175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r>
                        <a:rPr lang="en-US" dirty="0" smtClean="0"/>
                        <a:t>methods and data sources to</a:t>
                      </a:r>
                      <a:r>
                        <a:rPr lang="en-US" baseline="0" dirty="0" smtClean="0"/>
                        <a:t> determine </a:t>
                      </a:r>
                      <a:r>
                        <a:rPr lang="en-US" baseline="0" dirty="0" smtClean="0"/>
                        <a:t>emissions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EPA’s Acid Rain Program (ARP) emissions data for all generators included in that dataset, and </a:t>
                      </a:r>
                      <a:r>
                        <a:rPr lang="en-US" baseline="0" dirty="0" smtClean="0"/>
                        <a:t>describe </a:t>
                      </a:r>
                      <a:r>
                        <a:rPr lang="en-US" baseline="0" dirty="0" smtClean="0"/>
                        <a:t>methodology for calculations for the few generators not in ARP.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PSE and Avista – hone and describe procedures for calculating emissions from generators not in ARP.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295400"/>
            <a:ext cx="7543800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Company approaches in 2016 reports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51333"/>
              </p:ext>
            </p:extLst>
          </p:nvPr>
        </p:nvGraphicFramePr>
        <p:xfrm>
          <a:off x="304800" y="2057400"/>
          <a:ext cx="8382001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8666"/>
                <a:gridCol w="2035681"/>
                <a:gridCol w="1994453"/>
                <a:gridCol w="2743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 Intensity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aggregated</a:t>
                      </a:r>
                      <a:r>
                        <a:rPr lang="en-US" baseline="0" dirty="0" smtClean="0"/>
                        <a:t> by market 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sales summed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Listed for each transaction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summed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r>
                        <a:rPr lang="en-US" baseline="0" dirty="0" smtClean="0"/>
                        <a:t> for purchases; fleet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for sales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7798"/>
              </p:ext>
            </p:extLst>
          </p:nvPr>
        </p:nvGraphicFramePr>
        <p:xfrm>
          <a:off x="762000" y="1447800"/>
          <a:ext cx="7543800" cy="429768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Differing</a:t>
                      </a:r>
                      <a:r>
                        <a:rPr lang="en-US" baseline="0" dirty="0" smtClean="0"/>
                        <a:t> approaches to </a:t>
                      </a:r>
                      <a:r>
                        <a:rPr lang="en-US" dirty="0" smtClean="0"/>
                        <a:t>reporting sales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Report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and purchases separately for each trading entity.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sales: company’s fleet average emissions rate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purchases: Dept. of Commerce’s fuel mix emissions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PSE and Avista – test potential solution with historical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Pacific Power – determine what is feasible given Western Control Area framework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2017-04-18T07:00:00+00:00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160773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84A336F26EE4544BD0BCEAC58AD0EF4" ma:contentTypeVersion="96" ma:contentTypeDescription="" ma:contentTypeScope="" ma:versionID="b06a0dbf0f2a9c88a97fe9f89fc3180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207AA-4BDF-48D6-98A7-31562F309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7CB45C-A04A-4017-AC9F-2C4DF241B988}"/>
</file>

<file path=customXml/itemProps3.xml><?xml version="1.0" encoding="utf-8"?>
<ds:datastoreItem xmlns:ds="http://schemas.openxmlformats.org/officeDocument/2006/customXml" ds:itemID="{C47EE771-8034-4530-A568-E8A902A1957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27E1B26-9366-4B55-B41F-1DC9A971EBD6}"/>
</file>

<file path=customXml/itemProps5.xml><?xml version="1.0" encoding="utf-8"?>
<ds:datastoreItem xmlns:ds="http://schemas.openxmlformats.org/officeDocument/2006/customXml" ds:itemID="{3B8CA35C-F928-43F6-98AE-73561F712C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35745</TotalTime>
  <Words>367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</dc:title>
  <dc:creator>David W. Rogers, SPHR</dc:creator>
  <cp:lastModifiedBy>Frankiewich, Kyle (UTC)</cp:lastModifiedBy>
  <cp:revision>945</cp:revision>
  <cp:lastPrinted>2017-03-20T19:07:13Z</cp:lastPrinted>
  <dcterms:created xsi:type="dcterms:W3CDTF">2005-06-09T23:08:34Z</dcterms:created>
  <dcterms:modified xsi:type="dcterms:W3CDTF">2017-04-17T18:59:24Z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Date">
    <vt:lpwstr>2013-04-10T00:00:00Z</vt:lpwstr>
  </property>
  <property fmtid="{D5CDD505-2E9C-101B-9397-08002B2CF9AE}" pid="3" name="display_urn:schemas-microsoft-com:office:office#Presenter">
    <vt:lpwstr>Wallace, Sharon (UTC)</vt:lpwstr>
  </property>
  <property fmtid="{D5CDD505-2E9C-101B-9397-08002B2CF9AE}" pid="4" name="Presenter">
    <vt:lpwstr>140;#SSV\swallace</vt:lpwstr>
  </property>
  <property fmtid="{D5CDD505-2E9C-101B-9397-08002B2CF9AE}" pid="5" name="Audience">
    <vt:lpwstr>Managers</vt:lpwstr>
  </property>
  <property fmtid="{D5CDD505-2E9C-101B-9397-08002B2CF9AE}" pid="6" name="ContentType">
    <vt:lpwstr>Document</vt:lpwstr>
  </property>
  <property fmtid="{D5CDD505-2E9C-101B-9397-08002B2CF9AE}" pid="7" name="Presentation Subject">
    <vt:lpwstr>Consumer Protection and Communications</vt:lpwstr>
  </property>
  <property fmtid="{D5CDD505-2E9C-101B-9397-08002B2CF9AE}" pid="8" name="display_urn:schemas-microsoft-com:office:office#Editor">
    <vt:lpwstr>Maxwell, Amanda (UTC)</vt:lpwstr>
  </property>
  <property fmtid="{D5CDD505-2E9C-101B-9397-08002B2CF9AE}" pid="9" name="display_urn:schemas-microsoft-com:office:office#Author">
    <vt:lpwstr>Maxwell, Amanda (UTC)</vt:lpwstr>
  </property>
  <property fmtid="{D5CDD505-2E9C-101B-9397-08002B2CF9AE}" pid="10" name="ContentTypeId">
    <vt:lpwstr>0x0101006E56B4D1795A2E4DB2F0B01679ED314A00284A336F26EE4544BD0BCEAC58AD0EF4</vt:lpwstr>
  </property>
  <property fmtid="{D5CDD505-2E9C-101B-9397-08002B2CF9AE}" pid="11" name="_docset_NoMedatataSyncRequired">
    <vt:lpwstr>False</vt:lpwstr>
  </property>
  <property fmtid="{D5CDD505-2E9C-101B-9397-08002B2CF9AE}" pid="12" name="IsEFSEC">
    <vt:bool>false</vt:bool>
  </property>
</Properties>
</file>