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3.xml" ContentType="application/vnd.openxmlformats-officedocument.theme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3"/>
  </p:notesMasterIdLst>
  <p:handoutMasterIdLst>
    <p:handoutMasterId r:id="rId4"/>
  </p:handoutMasterIdLst>
  <p:sldIdLst>
    <p:sldId id="325" r:id="rId2"/>
  </p:sldIdLst>
  <p:sldSz cx="9144000" cy="6858000" type="screen4x3"/>
  <p:notesSz cx="69469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69696"/>
    <a:srgbClr val="FF0000"/>
    <a:srgbClr val="000000"/>
    <a:srgbClr val="B2B2B2"/>
    <a:srgbClr val="C0C0C0"/>
    <a:srgbClr val="79A6FF"/>
    <a:srgbClr val="DDDDDD"/>
    <a:srgbClr val="0038A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064" autoAdjust="0"/>
    <p:restoredTop sz="97763" autoAdjust="0"/>
  </p:normalViewPr>
  <p:slideViewPr>
    <p:cSldViewPr>
      <p:cViewPr>
        <p:scale>
          <a:sx n="66" d="100"/>
          <a:sy n="66" d="100"/>
        </p:scale>
        <p:origin x="-1794" y="-3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12" Type="http://schemas.openxmlformats.org/officeDocument/2006/relationships/customXml" Target="../customXml/item4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handoutMaster" Target="handoutMasters/handoutMaster1.xml"/><Relationship Id="rId9" Type="http://schemas.openxmlformats.org/officeDocument/2006/relationships/customXml" Target="../customXml/item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0.21278304328434214"/>
          <c:y val="6.7695011477797287E-2"/>
          <c:w val="0.62539682539682562"/>
          <c:h val="0.7314148681055157"/>
        </c:manualLayout>
      </c:layout>
      <c:barChart>
        <c:barDir val="col"/>
        <c:grouping val="stacked"/>
        <c:ser>
          <c:idx val="0"/>
          <c:order val="0"/>
          <c:tx>
            <c:strRef>
              <c:f>Sheet1!$A$2</c:f>
              <c:strCache>
                <c:ptCount val="1"/>
                <c:pt idx="0">
                  <c:v>230 kV Project</c:v>
                </c:pt>
              </c:strCache>
            </c:strRef>
          </c:tx>
          <c:spPr>
            <a:solidFill>
              <a:srgbClr val="FF0000"/>
            </a:solidFill>
            <a:ln w="31612">
              <a:noFill/>
            </a:ln>
          </c:spPr>
          <c:cat>
            <c:strRef>
              <c:f>Sheet1!$B$1:$I$1</c:f>
              <c:strCache>
                <c:ptCount val="8"/>
                <c:pt idx="0">
                  <c:v>2005**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 Budget</c:v>
                </c:pt>
                <c:pt idx="6">
                  <c:v>2011 Budget</c:v>
                </c:pt>
                <c:pt idx="7">
                  <c:v>2012 Budget</c:v>
                </c:pt>
              </c:strCache>
            </c:strRef>
          </c:cat>
          <c:val>
            <c:numRef>
              <c:f>Sheet1!$B$2:$I$2</c:f>
              <c:numCache>
                <c:formatCode>0.0</c:formatCode>
                <c:ptCount val="8"/>
                <c:pt idx="0" formatCode="General">
                  <c:v>25.6</c:v>
                </c:pt>
                <c:pt idx="1">
                  <c:v>30</c:v>
                </c:pt>
                <c:pt idx="2" formatCode="General">
                  <c:v>30.3</c:v>
                </c:pt>
                <c:pt idx="3" formatCode="_(&quot;$&quot;* #,##0.0_);_(&quot;$&quot;* \(#,##0.0\);_(&quot;$&quot;* &quot;-&quot;??_);_(@_)">
                  <c:v>0</c:v>
                </c:pt>
                <c:pt idx="4" formatCode="_(&quot;$&quot;* #,##0.0_);_(&quot;$&quot;* \(#,##0.0\);_(&quot;$&quot;* &quot;-&quot;??_);_(@_)">
                  <c:v>0</c:v>
                </c:pt>
                <c:pt idx="5" formatCode="_(&quot;$&quot;* #,##0.0_);_(&quot;$&quot;* \(#,##0.0\);_(&quot;$&quot;* &quot;-&quot;??_);_(@_)">
                  <c:v>0</c:v>
                </c:pt>
                <c:pt idx="6" formatCode="_(&quot;$&quot;* #,##0.0_);_(&quot;$&quot;* \(#,##0.0\);_(&quot;$&quot;* &quot;-&quot;??_);_(@_)">
                  <c:v>0</c:v>
                </c:pt>
                <c:pt idx="7" formatCode="_(&quot;$&quot;* #,##0.0_);_(&quot;$&quot;* \(#,##0.0\);_(&quot;$&quot;* &quot;-&quot;??_);_(@_)">
                  <c:v>0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Environmental</c:v>
                </c:pt>
              </c:strCache>
            </c:strRef>
          </c:tx>
          <c:spPr>
            <a:solidFill>
              <a:srgbClr val="FFFF00"/>
            </a:solidFill>
            <a:ln w="31612">
              <a:noFill/>
            </a:ln>
          </c:spPr>
          <c:cat>
            <c:strRef>
              <c:f>Sheet1!$B$1:$I$1</c:f>
              <c:strCache>
                <c:ptCount val="8"/>
                <c:pt idx="0">
                  <c:v>2005**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 Budget</c:v>
                </c:pt>
                <c:pt idx="6">
                  <c:v>2011 Budget</c:v>
                </c:pt>
                <c:pt idx="7">
                  <c:v>2012 Budget</c:v>
                </c:pt>
              </c:strCache>
            </c:strRef>
          </c:cat>
          <c:val>
            <c:numRef>
              <c:f>Sheet1!$B$3:$I$3</c:f>
              <c:numCache>
                <c:formatCode>"$"#,##0.0_);[Red]\("$"#,##0.0\)</c:formatCode>
                <c:ptCount val="8"/>
                <c:pt idx="0">
                  <c:v>7.3</c:v>
                </c:pt>
                <c:pt idx="1">
                  <c:v>6</c:v>
                </c:pt>
                <c:pt idx="2">
                  <c:v>6</c:v>
                </c:pt>
                <c:pt idx="3" formatCode="_(* #,##0.0_);_(* \(#,##0.0\);_(* &quot;-&quot;??_);_(@_)">
                  <c:v>8.6</c:v>
                </c:pt>
                <c:pt idx="4" formatCode="_(* #,##0.0_);_(* \(#,##0.0\);_(* &quot;-&quot;??_);_(@_)">
                  <c:v>5.5</c:v>
                </c:pt>
                <c:pt idx="5" formatCode="_(* #,##0.0_);_(* \(#,##0.0\);_(* &quot;-&quot;??_);_(@_)">
                  <c:v>9.5</c:v>
                </c:pt>
                <c:pt idx="6" formatCode="_(* #,##0.0_);_(* \(#,##0.0\);_(* &quot;-&quot;??_);_(@_)">
                  <c:v>12.9</c:v>
                </c:pt>
                <c:pt idx="7" formatCode="_(* #,##0.0_);_(* \(#,##0.0\);_(* &quot;-&quot;??_);_(@_)">
                  <c:v>12.5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Gas</c:v>
                </c:pt>
              </c:strCache>
            </c:strRef>
          </c:tx>
          <c:spPr>
            <a:solidFill>
              <a:srgbClr val="33CCCC"/>
            </a:solidFill>
            <a:ln w="31612">
              <a:noFill/>
            </a:ln>
          </c:spPr>
          <c:cat>
            <c:strRef>
              <c:f>Sheet1!$B$1:$I$1</c:f>
              <c:strCache>
                <c:ptCount val="8"/>
                <c:pt idx="0">
                  <c:v>2005**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 Budget</c:v>
                </c:pt>
                <c:pt idx="6">
                  <c:v>2011 Budget</c:v>
                </c:pt>
                <c:pt idx="7">
                  <c:v>2012 Budget</c:v>
                </c:pt>
              </c:strCache>
            </c:strRef>
          </c:cat>
          <c:val>
            <c:numRef>
              <c:f>Sheet1!$B$4:$I$4</c:f>
              <c:numCache>
                <c:formatCode>"$"#,##0.0_);[Red]\("$"#,##0.0\)</c:formatCode>
                <c:ptCount val="8"/>
                <c:pt idx="0">
                  <c:v>10.5</c:v>
                </c:pt>
                <c:pt idx="1">
                  <c:v>10.6</c:v>
                </c:pt>
                <c:pt idx="2">
                  <c:v>15.9</c:v>
                </c:pt>
                <c:pt idx="3" formatCode="_(* #,##0.0_);_(* \(#,##0.0\);_(* &quot;-&quot;??_);_(@_)">
                  <c:v>20.5</c:v>
                </c:pt>
                <c:pt idx="4" formatCode="_(* #,##0.0_);_(* \(#,##0.0\);_(* &quot;-&quot;??_);_(@_)">
                  <c:v>21.3</c:v>
                </c:pt>
                <c:pt idx="5" formatCode="_(* #,##0.0_);_(* \(#,##0.0\);_(* &quot;-&quot;??_);_(@_)">
                  <c:v>16.5</c:v>
                </c:pt>
                <c:pt idx="6" formatCode="_(* #,##0.0_);_(* \(#,##0.0\);_(* &quot;-&quot;??_);_(@_)">
                  <c:v>14.5</c:v>
                </c:pt>
                <c:pt idx="7" formatCode="_(* #,##0.0_);_(* \(#,##0.0\);_(* &quot;-&quot;??_);_(@_)">
                  <c:v>21.3</c:v>
                </c:pt>
              </c:numCache>
            </c:numRef>
          </c:val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Generation</c:v>
                </c:pt>
              </c:strCache>
            </c:strRef>
          </c:tx>
          <c:spPr>
            <a:pattFill prst="pct75">
              <a:fgClr>
                <a:srgbClr val="00FF00"/>
              </a:fgClr>
              <a:bgClr>
                <a:srgbClr val="000000"/>
              </a:bgClr>
            </a:pattFill>
            <a:ln w="31612">
              <a:noFill/>
            </a:ln>
          </c:spPr>
          <c:cat>
            <c:strRef>
              <c:f>Sheet1!$B$1:$I$1</c:f>
              <c:strCache>
                <c:ptCount val="8"/>
                <c:pt idx="0">
                  <c:v>2005**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 Budget</c:v>
                </c:pt>
                <c:pt idx="6">
                  <c:v>2011 Budget</c:v>
                </c:pt>
                <c:pt idx="7">
                  <c:v>2012 Budget</c:v>
                </c:pt>
              </c:strCache>
            </c:strRef>
          </c:cat>
          <c:val>
            <c:numRef>
              <c:f>Sheet1!$B$5:$I$5</c:f>
              <c:numCache>
                <c:formatCode>"$"#,##0.0_);[Red]\("$"#,##0.0\)</c:formatCode>
                <c:ptCount val="8"/>
                <c:pt idx="0">
                  <c:v>17.5</c:v>
                </c:pt>
                <c:pt idx="1">
                  <c:v>20.9</c:v>
                </c:pt>
                <c:pt idx="2">
                  <c:v>22.7</c:v>
                </c:pt>
                <c:pt idx="3" formatCode="_(* #,##0.0_);_(* \(#,##0.0\);_(* &quot;-&quot;??_);_(@_)">
                  <c:v>23.4</c:v>
                </c:pt>
                <c:pt idx="4" formatCode="_(* #,##0.0_);_(* \(#,##0.0\);_(* &quot;-&quot;??_);_(@_)">
                  <c:v>31.2</c:v>
                </c:pt>
                <c:pt idx="5" formatCode="_(* #,##0.0_);_(* \(#,##0.0\);_(* &quot;-&quot;??_);_(@_)">
                  <c:v>35</c:v>
                </c:pt>
                <c:pt idx="6" formatCode="_(* #,##0.0_);_(* \(#,##0.0\);_(* &quot;-&quot;??_);_(@_)">
                  <c:v>46.6</c:v>
                </c:pt>
                <c:pt idx="7" formatCode="_(* #,##0.0_);_(* \(#,##0.0\);_(* &quot;-&quot;??_);_(@_)">
                  <c:v>33.6</c:v>
                </c:pt>
              </c:numCache>
            </c:numRef>
          </c:val>
        </c:ser>
        <c:ser>
          <c:idx val="4"/>
          <c:order val="4"/>
          <c:tx>
            <c:strRef>
              <c:f>Sheet1!$A$6</c:f>
              <c:strCache>
                <c:ptCount val="1"/>
                <c:pt idx="0">
                  <c:v>Growth</c:v>
                </c:pt>
              </c:strCache>
            </c:strRef>
          </c:tx>
          <c:spPr>
            <a:solidFill>
              <a:schemeClr val="bg2"/>
            </a:solidFill>
            <a:ln w="31612">
              <a:noFill/>
            </a:ln>
          </c:spPr>
          <c:cat>
            <c:strRef>
              <c:f>Sheet1!$B$1:$I$1</c:f>
              <c:strCache>
                <c:ptCount val="8"/>
                <c:pt idx="0">
                  <c:v>2005**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 Budget</c:v>
                </c:pt>
                <c:pt idx="6">
                  <c:v>2011 Budget</c:v>
                </c:pt>
                <c:pt idx="7">
                  <c:v>2012 Budget</c:v>
                </c:pt>
              </c:strCache>
            </c:strRef>
          </c:cat>
          <c:val>
            <c:numRef>
              <c:f>Sheet1!$B$6:$I$6</c:f>
              <c:numCache>
                <c:formatCode>General</c:formatCode>
                <c:ptCount val="8"/>
                <c:pt idx="0">
                  <c:v>38.9</c:v>
                </c:pt>
                <c:pt idx="1">
                  <c:v>49.3</c:v>
                </c:pt>
                <c:pt idx="2">
                  <c:v>61.7</c:v>
                </c:pt>
                <c:pt idx="3" formatCode="_(* #,##0.0_);_(* \(#,##0.0\);_(* &quot;-&quot;??_);_(@_)">
                  <c:v>52.8</c:v>
                </c:pt>
                <c:pt idx="4" formatCode="_(* #,##0.0_);_(* \(#,##0.0\);_(* &quot;-&quot;??_);_(@_)">
                  <c:v>34.5</c:v>
                </c:pt>
                <c:pt idx="5" formatCode="_(* #,##0.0_);_(* \(#,##0.0\);_(* &quot;-&quot;??_);_(@_)">
                  <c:v>43.3</c:v>
                </c:pt>
                <c:pt idx="6" formatCode="_(* #,##0.0_);_(* \(#,##0.0\);_(* &quot;-&quot;??_);_(@_)">
                  <c:v>41.7</c:v>
                </c:pt>
                <c:pt idx="7" formatCode="_(* #,##0.0_);_(* \(#,##0.0\);_(* &quot;-&quot;??_);_(@_)">
                  <c:v>46.3</c:v>
                </c:pt>
              </c:numCache>
            </c:numRef>
          </c:val>
        </c:ser>
        <c:ser>
          <c:idx val="5"/>
          <c:order val="5"/>
          <c:tx>
            <c:strRef>
              <c:f>Sheet1!$A$7</c:f>
              <c:strCache>
                <c:ptCount val="1"/>
                <c:pt idx="0">
                  <c:v>IS/IT</c:v>
                </c:pt>
              </c:strCache>
            </c:strRef>
          </c:tx>
          <c:spPr>
            <a:solidFill>
              <a:schemeClr val="tx2"/>
            </a:solidFill>
            <a:ln w="31612">
              <a:noFill/>
            </a:ln>
          </c:spPr>
          <c:cat>
            <c:strRef>
              <c:f>Sheet1!$B$1:$I$1</c:f>
              <c:strCache>
                <c:ptCount val="8"/>
                <c:pt idx="0">
                  <c:v>2005**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 Budget</c:v>
                </c:pt>
                <c:pt idx="6">
                  <c:v>2011 Budget</c:v>
                </c:pt>
                <c:pt idx="7">
                  <c:v>2012 Budget</c:v>
                </c:pt>
              </c:strCache>
            </c:strRef>
          </c:cat>
          <c:val>
            <c:numRef>
              <c:f>Sheet1!$B$7:$I$7</c:f>
              <c:numCache>
                <c:formatCode>General</c:formatCode>
                <c:ptCount val="8"/>
                <c:pt idx="0">
                  <c:v>6.7</c:v>
                </c:pt>
                <c:pt idx="1">
                  <c:v>7.5</c:v>
                </c:pt>
                <c:pt idx="2">
                  <c:v>12</c:v>
                </c:pt>
                <c:pt idx="3" formatCode="_(* #,##0.0_);_(* \(#,##0.0\);_(* &quot;-&quot;??_);_(@_)">
                  <c:v>15.4</c:v>
                </c:pt>
                <c:pt idx="4" formatCode="_(* #,##0.0_);_(* \(#,##0.0\);_(* &quot;-&quot;??_);_(@_)">
                  <c:v>18.899999999999999</c:v>
                </c:pt>
                <c:pt idx="5" formatCode="_(* #,##0.0_);_(* \(#,##0.0\);_(* &quot;-&quot;??_);_(@_)">
                  <c:v>22.9</c:v>
                </c:pt>
                <c:pt idx="6" formatCode="_(* #,##0.0_);_(* \(#,##0.0\);_(* &quot;-&quot;??_);_(@_)">
                  <c:v>20.399999999999999</c:v>
                </c:pt>
                <c:pt idx="7" formatCode="_(* #,##0.0_);_(* \(#,##0.0\);_(* &quot;-&quot;??_);_(@_)">
                  <c:v>18.899999999999999</c:v>
                </c:pt>
              </c:numCache>
            </c:numRef>
          </c:val>
        </c:ser>
        <c:ser>
          <c:idx val="6"/>
          <c:order val="6"/>
          <c:tx>
            <c:strRef>
              <c:f>Sheet1!$A$8</c:f>
              <c:strCache>
                <c:ptCount val="1"/>
                <c:pt idx="0">
                  <c:v>Other</c:v>
                </c:pt>
              </c:strCache>
            </c:strRef>
          </c:tx>
          <c:spPr>
            <a:solidFill>
              <a:srgbClr val="808080"/>
            </a:solidFill>
            <a:ln w="31612">
              <a:noFill/>
            </a:ln>
          </c:spPr>
          <c:cat>
            <c:strRef>
              <c:f>Sheet1!$B$1:$I$1</c:f>
              <c:strCache>
                <c:ptCount val="8"/>
                <c:pt idx="0">
                  <c:v>2005**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 Budget</c:v>
                </c:pt>
                <c:pt idx="6">
                  <c:v>2011 Budget</c:v>
                </c:pt>
                <c:pt idx="7">
                  <c:v>2012 Budget</c:v>
                </c:pt>
              </c:strCache>
            </c:strRef>
          </c:cat>
          <c:val>
            <c:numRef>
              <c:f>Sheet1!$B$8:$I$8</c:f>
              <c:numCache>
                <c:formatCode>General</c:formatCode>
                <c:ptCount val="8"/>
                <c:pt idx="0">
                  <c:v>5.2</c:v>
                </c:pt>
                <c:pt idx="1">
                  <c:v>6.7</c:v>
                </c:pt>
                <c:pt idx="2">
                  <c:v>13</c:v>
                </c:pt>
                <c:pt idx="3" formatCode="_(* #,##0.0_);_(* \(#,##0.0\);_(* &quot;-&quot;??_);_(@_)">
                  <c:v>31.3</c:v>
                </c:pt>
                <c:pt idx="4" formatCode="_(* #,##0.0_);_(* \(#,##0.0\);_(* &quot;-&quot;??_);_(@_)">
                  <c:v>24.1</c:v>
                </c:pt>
                <c:pt idx="5" formatCode="_(* #,##0.0_);_(* \(#,##0.0\);_(* &quot;-&quot;??_);_(@_)">
                  <c:v>26.099999999999991</c:v>
                </c:pt>
                <c:pt idx="6" formatCode="_(* #,##0.0_);_(* \(#,##0.0\);_(* &quot;-&quot;??_);_(@_)">
                  <c:v>18.8</c:v>
                </c:pt>
                <c:pt idx="7" formatCode="_(* #,##0.0_);_(* \(#,##0.0\);_(* &quot;-&quot;??_);_(@_)">
                  <c:v>17.899999999999999</c:v>
                </c:pt>
              </c:numCache>
            </c:numRef>
          </c:val>
        </c:ser>
        <c:ser>
          <c:idx val="7"/>
          <c:order val="7"/>
          <c:tx>
            <c:strRef>
              <c:f>Sheet1!$A$9</c:f>
              <c:strCache>
                <c:ptCount val="1"/>
                <c:pt idx="0">
                  <c:v>Electric T&amp;D</c:v>
                </c:pt>
              </c:strCache>
            </c:strRef>
          </c:tx>
          <c:spPr>
            <a:pattFill prst="pct5">
              <a:fgClr>
                <a:srgbClr val="993300"/>
              </a:fgClr>
              <a:bgClr>
                <a:srgbClr val="993300"/>
              </a:bgClr>
            </a:pattFill>
            <a:ln w="31612">
              <a:noFill/>
            </a:ln>
          </c:spPr>
          <c:cat>
            <c:strRef>
              <c:f>Sheet1!$B$1:$I$1</c:f>
              <c:strCache>
                <c:ptCount val="8"/>
                <c:pt idx="0">
                  <c:v>2005**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 Budget</c:v>
                </c:pt>
                <c:pt idx="6">
                  <c:v>2011 Budget</c:v>
                </c:pt>
                <c:pt idx="7">
                  <c:v>2012 Budget</c:v>
                </c:pt>
              </c:strCache>
            </c:strRef>
          </c:cat>
          <c:val>
            <c:numRef>
              <c:f>Sheet1!$B$9:$I$9</c:f>
              <c:numCache>
                <c:formatCode>General</c:formatCode>
                <c:ptCount val="8"/>
                <c:pt idx="0">
                  <c:v>19.899999999999999</c:v>
                </c:pt>
                <c:pt idx="1">
                  <c:v>27.3</c:v>
                </c:pt>
                <c:pt idx="2">
                  <c:v>36.800000000000004</c:v>
                </c:pt>
                <c:pt idx="3" formatCode="_(* #,##0.0_);_(* \(#,##0.0\);_(* &quot;-&quot;??_);_(@_)">
                  <c:v>53.4</c:v>
                </c:pt>
                <c:pt idx="4" formatCode="_(* #,##0.0_);_(* \(#,##0.0\);_(* &quot;-&quot;??_);_(@_)">
                  <c:v>64.2</c:v>
                </c:pt>
                <c:pt idx="5" formatCode="_(* #,##0.0_);_(* \(#,##0.0\);_(* &quot;-&quot;??_);_(@_)">
                  <c:v>56.7</c:v>
                </c:pt>
                <c:pt idx="6" formatCode="_(* #,##0.0_);_(* \(#,##0.0\);_(* &quot;-&quot;??_);_(@_)">
                  <c:v>55.1</c:v>
                </c:pt>
                <c:pt idx="7" formatCode="_(* #,##0.0_);_(* \(#,##0.0\);_(* &quot;-&quot;??_);_(@_)">
                  <c:v>59.5</c:v>
                </c:pt>
              </c:numCache>
            </c:numRef>
          </c:val>
        </c:ser>
        <c:gapWidth val="70"/>
        <c:overlap val="100"/>
        <c:axId val="35134848"/>
        <c:axId val="35144832"/>
      </c:barChart>
      <c:catAx>
        <c:axId val="35134848"/>
        <c:scaling>
          <c:orientation val="minMax"/>
        </c:scaling>
        <c:axPos val="b"/>
        <c:numFmt formatCode="General" sourceLinked="1"/>
        <c:tickLblPos val="nextTo"/>
        <c:spPr>
          <a:ln w="395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44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35144832"/>
        <c:crosses val="autoZero"/>
        <c:auto val="1"/>
        <c:lblAlgn val="ctr"/>
        <c:lblOffset val="100"/>
        <c:tickLblSkip val="1"/>
        <c:tickMarkSkip val="1"/>
      </c:catAx>
      <c:valAx>
        <c:axId val="35144832"/>
        <c:scaling>
          <c:orientation val="minMax"/>
          <c:max val="250"/>
          <c:min val="0"/>
        </c:scaling>
        <c:axPos val="l"/>
        <c:title>
          <c:tx>
            <c:rich>
              <a:bodyPr/>
              <a:lstStyle/>
              <a:p>
                <a:pPr>
                  <a:defRPr sz="1489" b="1" i="1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r>
                  <a:rPr lang="en-US"/>
                  <a:t>(in millions)</a:t>
                </a:r>
              </a:p>
            </c:rich>
          </c:tx>
          <c:layout>
            <c:manualLayout>
              <c:xMode val="edge"/>
              <c:yMode val="edge"/>
              <c:x val="7.1428561899902335E-2"/>
              <c:y val="0.33093532848623786"/>
            </c:manualLayout>
          </c:layout>
          <c:spPr>
            <a:noFill/>
            <a:ln w="31612">
              <a:noFill/>
            </a:ln>
          </c:spPr>
        </c:title>
        <c:numFmt formatCode="\$#,##0_);[Red]\(\$#,##0\)" sourceLinked="0"/>
        <c:tickLblPos val="nextTo"/>
        <c:spPr>
          <a:ln w="395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44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35134848"/>
        <c:crosses val="autoZero"/>
        <c:crossBetween val="between"/>
        <c:majorUnit val="50"/>
      </c:valAx>
      <c:spPr>
        <a:noFill/>
        <a:ln w="25390">
          <a:noFill/>
        </a:ln>
      </c:spPr>
    </c:plotArea>
    <c:legend>
      <c:legendPos val="r"/>
      <c:layout>
        <c:manualLayout>
          <c:xMode val="edge"/>
          <c:yMode val="edge"/>
          <c:x val="0.10634917141075287"/>
          <c:y val="0.88009593628382787"/>
          <c:w val="0.83650795238905185"/>
          <c:h val="9.8321416719461679E-2"/>
        </c:manualLayout>
      </c:layout>
      <c:spPr>
        <a:noFill/>
        <a:ln w="31612">
          <a:noFill/>
        </a:ln>
      </c:spPr>
      <c:txPr>
        <a:bodyPr/>
        <a:lstStyle/>
        <a:p>
          <a:pPr>
            <a:defRPr sz="1145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</c:chart>
  <c:spPr>
    <a:noFill/>
    <a:ln w="31612">
      <a:solidFill>
        <a:schemeClr val="tx1"/>
      </a:solidFill>
      <a:prstDash val="solid"/>
    </a:ln>
  </c:spPr>
  <c:txPr>
    <a:bodyPr/>
    <a:lstStyle/>
    <a:p>
      <a:pPr>
        <a:defRPr sz="2240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99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35413" y="0"/>
            <a:ext cx="30099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58238"/>
            <a:ext cx="30099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35413" y="8758238"/>
            <a:ext cx="30099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E52F1C4-68BD-4566-A8F7-DB2C6AC8B1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99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64" tIns="46183" rIns="92364" bIns="46183" numCol="1" anchor="t" anchorCtr="0" compatLnSpc="1">
            <a:prstTxWarp prst="textNoShape">
              <a:avLst/>
            </a:prstTxWarp>
          </a:bodyPr>
          <a:lstStyle>
            <a:lvl1pPr algn="l" defTabSz="92392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35413" y="0"/>
            <a:ext cx="30099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64" tIns="46183" rIns="92364" bIns="46183" numCol="1" anchor="t" anchorCtr="0" compatLnSpc="1">
            <a:prstTxWarp prst="textNoShape">
              <a:avLst/>
            </a:prstTxWarp>
          </a:bodyPr>
          <a:lstStyle>
            <a:lvl1pPr algn="r" defTabSz="92392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840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5325" y="4379913"/>
            <a:ext cx="5556250" cy="414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64" tIns="46183" rIns="92364" bIns="4618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8238"/>
            <a:ext cx="30099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64" tIns="46183" rIns="92364" bIns="46183" numCol="1" anchor="b" anchorCtr="0" compatLnSpc="1">
            <a:prstTxWarp prst="textNoShape">
              <a:avLst/>
            </a:prstTxWarp>
          </a:bodyPr>
          <a:lstStyle>
            <a:lvl1pPr algn="l" defTabSz="92392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35413" y="8758238"/>
            <a:ext cx="30099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64" tIns="46183" rIns="92364" bIns="46183" numCol="1" anchor="b" anchorCtr="0" compatLnSpc="1">
            <a:prstTxWarp prst="textNoShape">
              <a:avLst/>
            </a:prstTxWarp>
          </a:bodyPr>
          <a:lstStyle>
            <a:lvl1pPr algn="r" defTabSz="923925">
              <a:defRPr sz="1200"/>
            </a:lvl1pPr>
          </a:lstStyle>
          <a:p>
            <a:pPr>
              <a:defRPr/>
            </a:pPr>
            <a:fld id="{6B2E2670-F195-4ACA-8042-21980D4375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D887488-58C5-4444-AA24-7EC1FCFF364A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5513" y="4379913"/>
            <a:ext cx="5095875" cy="4148137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68A178-8C6F-494A-8C5D-C01D77D511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F4DAD4-B441-4DB5-AB3B-DB1F8793D1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54750" y="1377950"/>
            <a:ext cx="2060575" cy="56816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263" y="1377950"/>
            <a:ext cx="6034087" cy="56816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C4153D-8C2D-4B53-AF73-B33DA1C4D9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99E136-91E8-4012-B9F8-7E1F68BB3F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C30EBF-A2F4-46C0-AE0B-99E46C9395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5725" y="253365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76725" y="253365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0C7CBD-5D3E-428B-BE82-9ECCC96212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6D9EDA-513A-4FED-B06D-9E67C5B0F2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06E9D0-66E3-44CB-918C-CB133A03D2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889187-D1D5-4EB0-9662-5C7F3DE6BE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D2BFB9-6820-4A85-A7DE-94A7AA507E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54F7B9-50B4-4B48-BAA6-F28DAD2D6D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2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-4763" y="0"/>
            <a:ext cx="9148763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263" y="13779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5725" y="253365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4110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67550" y="66484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fld id="{5DE482D9-3220-4829-A45C-CD6CBBC77B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 i="1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 i="1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 i="1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 i="1">
          <a:solidFill>
            <a:schemeClr val="tx2"/>
          </a:solidFill>
          <a:latin typeface="Times New Roman" pitchFamily="18" charset="0"/>
        </a:defRPr>
      </a:lvl9pPr>
    </p:titleStyle>
    <p:bodyStyle>
      <a:lvl1pPr marL="233363" indent="-233363" algn="l" rtl="0" eaLnBrk="0" fontAlgn="base" hangingPunct="0">
        <a:spcBef>
          <a:spcPct val="0"/>
        </a:spcBef>
        <a:spcAft>
          <a:spcPct val="25000"/>
        </a:spcAft>
        <a:buClr>
          <a:srgbClr val="0038A9"/>
        </a:buClr>
        <a:buFont typeface="Symbol" pitchFamily="18" charset="2"/>
        <a:buChar char="·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466725" indent="-231775" algn="l" rtl="0" eaLnBrk="0" fontAlgn="base" hangingPunct="0">
        <a:spcBef>
          <a:spcPct val="0"/>
        </a:spcBef>
        <a:spcAft>
          <a:spcPct val="25000"/>
        </a:spcAft>
        <a:buClr>
          <a:srgbClr val="0038A9"/>
        </a:buClr>
        <a:buFont typeface="Symbol" pitchFamily="18" charset="2"/>
        <a:buChar char="-"/>
        <a:defRPr>
          <a:solidFill>
            <a:schemeClr val="tx1"/>
          </a:solidFill>
          <a:latin typeface="+mn-lt"/>
        </a:defRPr>
      </a:lvl2pPr>
      <a:lvl3pPr marL="681038" indent="-212725" algn="l" rtl="0" eaLnBrk="0" fontAlgn="base" hangingPunct="0">
        <a:spcBef>
          <a:spcPct val="0"/>
        </a:spcBef>
        <a:spcAft>
          <a:spcPct val="0"/>
        </a:spcAft>
        <a:buClr>
          <a:srgbClr val="0038A9"/>
        </a:buClr>
        <a:buFont typeface="Webdings" pitchFamily="18" charset="2"/>
        <a:buChar char="4"/>
        <a:defRPr sz="1600">
          <a:solidFill>
            <a:schemeClr val="tx1"/>
          </a:solidFill>
          <a:latin typeface="+mn-lt"/>
        </a:defRPr>
      </a:lvl3pPr>
      <a:lvl4pPr marL="914400" indent="-231775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1130300" indent="-214313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1587500" indent="-214313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044700" indent="-214313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2501900" indent="-214313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2959100" indent="-214313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457200" y="685800"/>
            <a:ext cx="8686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i="1">
                <a:latin typeface="Times New Roman" pitchFamily="18" charset="0"/>
              </a:rPr>
              <a:t> Capital Expenditures</a:t>
            </a:r>
          </a:p>
        </p:txBody>
      </p:sp>
      <p:graphicFrame>
        <p:nvGraphicFramePr>
          <p:cNvPr id="14" name="Object 4"/>
          <p:cNvGraphicFramePr>
            <a:graphicFrameLocks noChangeAspect="1"/>
          </p:cNvGraphicFramePr>
          <p:nvPr/>
        </p:nvGraphicFramePr>
        <p:xfrm>
          <a:off x="1143000" y="1219200"/>
          <a:ext cx="7596188" cy="5064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052" name="Text Box 9"/>
          <p:cNvSpPr txBox="1">
            <a:spLocks noChangeArrowheads="1"/>
          </p:cNvSpPr>
          <p:nvPr/>
        </p:nvSpPr>
        <p:spPr bwMode="auto">
          <a:xfrm>
            <a:off x="2667000" y="3078163"/>
            <a:ext cx="723900" cy="2746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 dirty="0"/>
              <a:t>$132</a:t>
            </a:r>
          </a:p>
        </p:txBody>
      </p:sp>
      <p:sp>
        <p:nvSpPr>
          <p:cNvPr id="2053" name="Text Box 10"/>
          <p:cNvSpPr txBox="1">
            <a:spLocks noChangeArrowheads="1"/>
          </p:cNvSpPr>
          <p:nvPr/>
        </p:nvSpPr>
        <p:spPr bwMode="auto">
          <a:xfrm>
            <a:off x="3276600" y="2667000"/>
            <a:ext cx="660400" cy="2746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 dirty="0"/>
              <a:t>$158</a:t>
            </a:r>
          </a:p>
        </p:txBody>
      </p:sp>
      <p:sp>
        <p:nvSpPr>
          <p:cNvPr id="2054" name="Text Box 11"/>
          <p:cNvSpPr txBox="1">
            <a:spLocks noChangeArrowheads="1"/>
          </p:cNvSpPr>
          <p:nvPr/>
        </p:nvSpPr>
        <p:spPr bwMode="auto">
          <a:xfrm>
            <a:off x="3810000" y="2133600"/>
            <a:ext cx="762000" cy="2746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 dirty="0"/>
              <a:t>$198</a:t>
            </a:r>
          </a:p>
        </p:txBody>
      </p:sp>
      <p:sp>
        <p:nvSpPr>
          <p:cNvPr id="2055" name="Text Box 12"/>
          <p:cNvSpPr txBox="1">
            <a:spLocks noChangeArrowheads="1"/>
          </p:cNvSpPr>
          <p:nvPr/>
        </p:nvSpPr>
        <p:spPr bwMode="auto">
          <a:xfrm>
            <a:off x="4391025" y="1981200"/>
            <a:ext cx="762000" cy="2762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 dirty="0"/>
              <a:t>$205         </a:t>
            </a:r>
          </a:p>
        </p:txBody>
      </p:sp>
      <p:sp>
        <p:nvSpPr>
          <p:cNvPr id="2056" name="Text Box 13"/>
          <p:cNvSpPr txBox="1">
            <a:spLocks noChangeArrowheads="1"/>
          </p:cNvSpPr>
          <p:nvPr/>
        </p:nvSpPr>
        <p:spPr bwMode="auto">
          <a:xfrm>
            <a:off x="1066800" y="6308725"/>
            <a:ext cx="737235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tabLst>
                <a:tab pos="231775" algn="l"/>
              </a:tabLst>
            </a:pPr>
            <a:r>
              <a:rPr lang="en-US" sz="1000" dirty="0" smtClean="0"/>
              <a:t>** </a:t>
            </a:r>
            <a:r>
              <a:rPr lang="en-US" sz="1000" dirty="0"/>
              <a:t>	2005 excludes $57.5 for the purchase of the second half of </a:t>
            </a:r>
            <a:r>
              <a:rPr lang="en-US" sz="1000" dirty="0" smtClean="0"/>
              <a:t>Coyote </a:t>
            </a:r>
            <a:r>
              <a:rPr lang="en-US" sz="1000" dirty="0"/>
              <a:t>Springs 2 and $17.8 for  the office building purchase</a:t>
            </a:r>
            <a:r>
              <a:rPr lang="en-US" sz="1000" dirty="0" smtClean="0"/>
              <a:t>.</a:t>
            </a:r>
          </a:p>
          <a:p>
            <a:pPr eaLnBrk="0" hangingPunct="0">
              <a:tabLst>
                <a:tab pos="231775" algn="l"/>
              </a:tabLst>
            </a:pPr>
            <a:r>
              <a:rPr lang="en-US" sz="1000" dirty="0" smtClean="0"/>
              <a:t>      2010, 2011 and 2012 excludes investment for Smart Grid projects.</a:t>
            </a:r>
            <a:endParaRPr lang="en-US" sz="1000" dirty="0"/>
          </a:p>
        </p:txBody>
      </p:sp>
      <p:sp>
        <p:nvSpPr>
          <p:cNvPr id="2057" name="Text Box 18"/>
          <p:cNvSpPr txBox="1">
            <a:spLocks noChangeArrowheads="1"/>
          </p:cNvSpPr>
          <p:nvPr/>
        </p:nvSpPr>
        <p:spPr bwMode="auto">
          <a:xfrm>
            <a:off x="5610225" y="1905000"/>
            <a:ext cx="762000" cy="2746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 dirty="0"/>
              <a:t>$210       </a:t>
            </a:r>
          </a:p>
        </p:txBody>
      </p:sp>
      <p:sp>
        <p:nvSpPr>
          <p:cNvPr id="2059" name="Text Box 24"/>
          <p:cNvSpPr txBox="1">
            <a:spLocks noChangeArrowheads="1"/>
          </p:cNvSpPr>
          <p:nvPr/>
        </p:nvSpPr>
        <p:spPr bwMode="auto">
          <a:xfrm>
            <a:off x="6781800" y="1905000"/>
            <a:ext cx="762000" cy="2746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 dirty="0"/>
              <a:t>$210       </a:t>
            </a:r>
          </a:p>
        </p:txBody>
      </p:sp>
      <p:sp>
        <p:nvSpPr>
          <p:cNvPr id="2060" name="Text Box 18"/>
          <p:cNvSpPr txBox="1">
            <a:spLocks noChangeArrowheads="1"/>
          </p:cNvSpPr>
          <p:nvPr/>
        </p:nvSpPr>
        <p:spPr bwMode="auto">
          <a:xfrm>
            <a:off x="6172200" y="1905000"/>
            <a:ext cx="762000" cy="2746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 dirty="0"/>
              <a:t>$210       </a:t>
            </a:r>
          </a:p>
        </p:txBody>
      </p:sp>
      <p:sp>
        <p:nvSpPr>
          <p:cNvPr id="2061" name="Text Box 18"/>
          <p:cNvSpPr txBox="1">
            <a:spLocks noChangeArrowheads="1"/>
          </p:cNvSpPr>
          <p:nvPr/>
        </p:nvSpPr>
        <p:spPr bwMode="auto">
          <a:xfrm>
            <a:off x="4995863" y="2057400"/>
            <a:ext cx="762000" cy="2769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 dirty="0" smtClean="0"/>
              <a:t>$200       </a:t>
            </a:r>
            <a:endParaRPr lang="en-US" sz="1200" b="1" dirty="0"/>
          </a:p>
        </p:txBody>
      </p:sp>
      <p:sp>
        <p:nvSpPr>
          <p:cNvPr id="15" name="Rectangle 14"/>
          <p:cNvSpPr/>
          <p:nvPr/>
        </p:nvSpPr>
        <p:spPr bwMode="auto">
          <a:xfrm>
            <a:off x="7239000" y="0"/>
            <a:ext cx="1905000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Exhibit No. ___(DBD-3)</a:t>
            </a:r>
            <a:endParaRPr lang="en-US" sz="1100" dirty="0" smtClean="0"/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effectLst/>
              <a:latin typeface="Arial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7162800" y="6553200"/>
            <a:ext cx="1828800" cy="3048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Page 1 of 1</a:t>
            </a: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e Answer To You L">
  <a:themeElements>
    <a:clrScheme name="We Answer To You L 13">
      <a:dk1>
        <a:srgbClr val="000000"/>
      </a:dk1>
      <a:lt1>
        <a:srgbClr val="FFFFFF"/>
      </a:lt1>
      <a:dk2>
        <a:srgbClr val="000000"/>
      </a:dk2>
      <a:lt2>
        <a:srgbClr val="0038A9"/>
      </a:lt2>
      <a:accent1>
        <a:srgbClr val="BA5A2E"/>
      </a:accent1>
      <a:accent2>
        <a:srgbClr val="C29A3A"/>
      </a:accent2>
      <a:accent3>
        <a:srgbClr val="FFFFFF"/>
      </a:accent3>
      <a:accent4>
        <a:srgbClr val="000000"/>
      </a:accent4>
      <a:accent5>
        <a:srgbClr val="D9B5AD"/>
      </a:accent5>
      <a:accent6>
        <a:srgbClr val="B08B34"/>
      </a:accent6>
      <a:hlink>
        <a:srgbClr val="C9DBFF"/>
      </a:hlink>
      <a:folHlink>
        <a:srgbClr val="EFCEBF"/>
      </a:folHlink>
    </a:clrScheme>
    <a:fontScheme name="We Answer To You L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We Answer To You 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e Answer To You L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e Answer To You L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e Answer To You L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e Answer To You L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e Answer To You L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e Answer To You L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e Answer To You L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e Answer To You L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e Answer To You L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e Answer To You L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e Answer To You L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e Answer To You L 13">
        <a:dk1>
          <a:srgbClr val="000000"/>
        </a:dk1>
        <a:lt1>
          <a:srgbClr val="FFFFFF"/>
        </a:lt1>
        <a:dk2>
          <a:srgbClr val="000000"/>
        </a:dk2>
        <a:lt2>
          <a:srgbClr val="0038A9"/>
        </a:lt2>
        <a:accent1>
          <a:srgbClr val="BA5A2E"/>
        </a:accent1>
        <a:accent2>
          <a:srgbClr val="C29A3A"/>
        </a:accent2>
        <a:accent3>
          <a:srgbClr val="FFFFFF"/>
        </a:accent3>
        <a:accent4>
          <a:srgbClr val="000000"/>
        </a:accent4>
        <a:accent5>
          <a:srgbClr val="D9B5AD"/>
        </a:accent5>
        <a:accent6>
          <a:srgbClr val="B08B34"/>
        </a:accent6>
        <a:hlink>
          <a:srgbClr val="C9DBFF"/>
        </a:hlink>
        <a:folHlink>
          <a:srgbClr val="EFCEB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haredContentType xmlns="Microsoft.SharePoint.Taxonomy.ContentTypeSync" SourceId="015f1b76-b32e-440f-80a7-f0ca4d8a872c" ContentTypeId="0x0101006E56B4D1795A2E4DB2F0B01679ED314A" PreviousValue="true"/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Filed Document" ma:contentTypeID="0x0101006E56B4D1795A2E4DB2F0B01679ED314A0046669725A2113C459A1EE52426E2E7E0" ma:contentTypeVersion="131" ma:contentTypeDescription="" ma:contentTypeScope="" ma:versionID="a160ad577826c1675f32b519b420f16c">
  <xsd:schema xmlns:xsd="http://www.w3.org/2001/XMLSchema" xmlns:xs="http://www.w3.org/2001/XMLSchema" xmlns:p="http://schemas.microsoft.com/office/2006/metadata/properties" xmlns:ns1="http://schemas.microsoft.com/sharepoint/v3" xmlns:ns2="dc463f71-b30c-4ab2-9473-d307f9d35888" targetNamespace="http://schemas.microsoft.com/office/2006/metadata/properties" ma:root="true" ma:fieldsID="4ccd4140794adb7bccf17b21b5812a9d" ns1:_="" ns2:_="">
    <xsd:import namespace="http://schemas.microsoft.com/sharepoint/v3"/>
    <xsd:import namespace="dc463f71-b30c-4ab2-9473-d307f9d35888"/>
    <xsd:element name="properties">
      <xsd:complexType>
        <xsd:sequence>
          <xsd:element name="documentManagement">
            <xsd:complexType>
              <xsd:all>
                <xsd:element ref="ns2:IsConfidential" minOccurs="0"/>
                <xsd:element ref="ns2:IsHighlyConfidential" minOccurs="0"/>
                <xsd:element ref="ns2:Date1" minOccurs="0"/>
                <xsd:element ref="ns2:DocketNumber" minOccurs="0"/>
                <xsd:element ref="ns2:DocumentSetType" minOccurs="0"/>
                <xsd:element ref="ns2:IndustryCode" minOccurs="0"/>
                <xsd:element ref="ns2:CaseType" minOccurs="0"/>
                <xsd:element ref="ns2:CaseStatus" minOccurs="0"/>
                <xsd:element ref="ns2:AgendaOrder" minOccurs="0"/>
                <xsd:element ref="ns2:DelegatedOrder" minOccurs="0"/>
                <xsd:element ref="ns2:IsDocumentOrder" minOccurs="0"/>
                <xsd:element ref="ns2:CaseCompanyNames" minOccurs="0"/>
                <xsd:element ref="ns2:OpenedDate" minOccurs="0"/>
                <xsd:element ref="ns2:Prefix" minOccurs="0"/>
                <xsd:element ref="ns2:Visibility" minOccurs="0"/>
                <xsd:element ref="ns1:Nickname" minOccurs="0"/>
                <xsd:element ref="ns2:SignificantOrde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Nickname" ma:index="17" nillable="true" ma:displayName="Nickname" ma:internalName="Nicknam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463f71-b30c-4ab2-9473-d307f9d35888" elementFormDefault="qualified">
    <xsd:import namespace="http://schemas.microsoft.com/office/2006/documentManagement/types"/>
    <xsd:import namespace="http://schemas.microsoft.com/office/infopath/2007/PartnerControls"/>
    <xsd:element name="IsConfidential" ma:index="2" nillable="true" ma:displayName="Is Confidential" ma:default="0" ma:internalName="IsConfidential" ma:readOnly="false">
      <xsd:simpleType>
        <xsd:restriction base="dms:Boolean"/>
      </xsd:simpleType>
    </xsd:element>
    <xsd:element name="IsHighlyConfidential" ma:index="3" nillable="true" ma:displayName="Is Highly Confidential" ma:default="0" ma:internalName="IsHighlyConfidential" ma:readOnly="false">
      <xsd:simpleType>
        <xsd:restriction base="dms:Boolean"/>
      </xsd:simpleType>
    </xsd:element>
    <xsd:element name="Date1" ma:index="4" nillable="true" ma:displayName="Date" ma:default="[today]" ma:description="Date the document set was requested" ma:format="DateOnly" ma:internalName="Date1" ma:readOnly="false">
      <xsd:simpleType>
        <xsd:restriction base="dms:DateTime"/>
      </xsd:simpleType>
    </xsd:element>
    <xsd:element name="DocketNumber" ma:index="5" nillable="true" ma:displayName="Docket Number" ma:internalName="DocketNumber" ma:readOnly="false">
      <xsd:simpleType>
        <xsd:restriction base="dms:Text">
          <xsd:maxLength value="255"/>
        </xsd:restriction>
      </xsd:simpleType>
    </xsd:element>
    <xsd:element name="DocumentSetType" ma:index="6" nillable="true" ma:displayName="Document Set Type" ma:internalName="DocumentSetType" ma:readOnly="false">
      <xsd:simpleType>
        <xsd:restriction base="dms:Text">
          <xsd:maxLength value="255"/>
        </xsd:restriction>
      </xsd:simpleType>
    </xsd:element>
    <xsd:element name="IndustryCode" ma:index="7" nillable="true" ma:displayName="Industry Code" ma:internalName="IndustryCode" ma:readOnly="false">
      <xsd:simpleType>
        <xsd:restriction base="dms:Text">
          <xsd:maxLength value="255"/>
        </xsd:restriction>
      </xsd:simpleType>
    </xsd:element>
    <xsd:element name="CaseType" ma:index="8" nillable="true" ma:displayName="CaseType" ma:internalName="CaseType" ma:readOnly="false">
      <xsd:simpleType>
        <xsd:restriction base="dms:Text">
          <xsd:maxLength value="255"/>
        </xsd:restriction>
      </xsd:simpleType>
    </xsd:element>
    <xsd:element name="CaseStatus" ma:index="9" nillable="true" ma:displayName="CaseStatus" ma:internalName="CaseStatus" ma:readOnly="false">
      <xsd:simpleType>
        <xsd:restriction base="dms:Text">
          <xsd:maxLength value="255"/>
        </xsd:restriction>
      </xsd:simpleType>
    </xsd:element>
    <xsd:element name="AgendaOrder" ma:index="10" nillable="true" ma:displayName="Agenda Order" ma:default="0" ma:internalName="AgendaOrder" ma:readOnly="false">
      <xsd:simpleType>
        <xsd:restriction base="dms:Boolean"/>
      </xsd:simpleType>
    </xsd:element>
    <xsd:element name="DelegatedOrder" ma:index="11" nillable="true" ma:displayName="DelegatedOrder" ma:default="0" ma:description="Is this a delegated order?" ma:internalName="DelegatedOrder" ma:readOnly="false">
      <xsd:simpleType>
        <xsd:restriction base="dms:Boolean"/>
      </xsd:simpleType>
    </xsd:element>
    <xsd:element name="IsDocumentOrder" ma:index="12" nillable="true" ma:displayName="IsDocumentOrder" ma:default="0" ma:internalName="IsDocumentOrder" ma:readOnly="false">
      <xsd:simpleType>
        <xsd:restriction base="dms:Boolean"/>
      </xsd:simpleType>
    </xsd:element>
    <xsd:element name="CaseCompanyNames" ma:index="13" nillable="true" ma:displayName="Company Names" ma:description="Company names delimited by ;" ma:internalName="CaseCompanyNames" ma:readOnly="false">
      <xsd:simpleType>
        <xsd:restriction base="dms:Note">
          <xsd:maxLength value="255"/>
        </xsd:restriction>
      </xsd:simpleType>
    </xsd:element>
    <xsd:element name="OpenedDate" ma:index="14" nillable="true" ma:displayName="OpenedDate" ma:format="DateOnly" ma:internalName="OpenedDate">
      <xsd:simpleType>
        <xsd:restriction base="dms:DateTime"/>
      </xsd:simpleType>
    </xsd:element>
    <xsd:element name="Prefix" ma:index="15" nillable="true" ma:displayName="Prefix" ma:description="Docket number prefix" ma:internalName="Prefix">
      <xsd:simpleType>
        <xsd:restriction base="dms:Text">
          <xsd:maxLength value="255"/>
        </xsd:restriction>
      </xsd:simpleType>
    </xsd:element>
    <xsd:element name="Visibility" ma:index="16" nillable="true" ma:displayName="Visibility" ma:default="Full Visibility" ma:format="Dropdown" ma:internalName="Visibility" ma:readOnly="false">
      <xsd:simpleType>
        <xsd:restriction base="dms:Choice">
          <xsd:enumeration value="Full Visibility"/>
        </xsd:restriction>
      </xsd:simpleType>
    </xsd:element>
    <xsd:element name="SignificantOrder" ma:index="24" nillable="true" ma:displayName="SignificantOrder" ma:default="0" ma:description="Whether this document set contains a significant order" ma:internalName="SignificantOrder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0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refix xmlns="dc463f71-b30c-4ab2-9473-d307f9d35888">UG</Prefix>
    <DocumentSetType xmlns="dc463f71-b30c-4ab2-9473-d307f9d35888">Testimony</DocumentSetType>
    <IsConfidential xmlns="dc463f71-b30c-4ab2-9473-d307f9d35888">false</IsConfidential>
    <AgendaOrder xmlns="dc463f71-b30c-4ab2-9473-d307f9d35888">false</AgendaOrder>
    <CaseType xmlns="dc463f71-b30c-4ab2-9473-d307f9d35888">Tariff Revision</CaseType>
    <IndustryCode xmlns="dc463f71-b30c-4ab2-9473-d307f9d35888">150</IndustryCode>
    <CaseStatus xmlns="dc463f71-b30c-4ab2-9473-d307f9d35888">Closed</CaseStatus>
    <OpenedDate xmlns="dc463f71-b30c-4ab2-9473-d307f9d35888">2010-03-23T07:00:00+00:00</OpenedDate>
    <Date1 xmlns="dc463f71-b30c-4ab2-9473-d307f9d35888">2010-03-23T07:00:00+00:00</Date1>
    <IsDocumentOrder xmlns="dc463f71-b30c-4ab2-9473-d307f9d35888" xsi:nil="true"/>
    <IsHighlyConfidential xmlns="dc463f71-b30c-4ab2-9473-d307f9d35888">false</IsHighlyConfidential>
    <CaseCompanyNames xmlns="dc463f71-b30c-4ab2-9473-d307f9d35888">Avista Corporation</CaseCompanyNames>
    <DocketNumber xmlns="dc463f71-b30c-4ab2-9473-d307f9d35888">100468</DocketNumber>
    <DelegatedOrder xmlns="dc463f71-b30c-4ab2-9473-d307f9d35888">false</DelegatedOrder>
    <Visibility xmlns="dc463f71-b30c-4ab2-9473-d307f9d35888" xsi:nil="true"/>
    <Nickname xmlns="http://schemas.microsoft.com/sharepoint/v3" xsi:nil="true"/>
    <SignificantOrder xmlns="dc463f71-b30c-4ab2-9473-d307f9d35888">false</SignificantOrder>
  </documentManagement>
</p:properties>
</file>

<file path=customXml/itemProps1.xml><?xml version="1.0" encoding="utf-8"?>
<ds:datastoreItem xmlns:ds="http://schemas.openxmlformats.org/officeDocument/2006/customXml" ds:itemID="{16DAEAAE-9A42-4376-80EC-9EA9FA7AE27A}"/>
</file>

<file path=customXml/itemProps2.xml><?xml version="1.0" encoding="utf-8"?>
<ds:datastoreItem xmlns:ds="http://schemas.openxmlformats.org/officeDocument/2006/customXml" ds:itemID="{4BF15EA6-FF18-4045-9EAA-2595873EBA7A}"/>
</file>

<file path=customXml/itemProps3.xml><?xml version="1.0" encoding="utf-8"?>
<ds:datastoreItem xmlns:ds="http://schemas.openxmlformats.org/officeDocument/2006/customXml" ds:itemID="{EFBBD43E-8794-44F1-BAE9-900A045EB634}"/>
</file>

<file path=customXml/itemProps4.xml><?xml version="1.0" encoding="utf-8"?>
<ds:datastoreItem xmlns:ds="http://schemas.openxmlformats.org/officeDocument/2006/customXml" ds:itemID="{11C97E62-B398-4F95-9A94-82614653CA5E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3634</TotalTime>
  <Words>35</Words>
  <Application>Microsoft Office PowerPoint</Application>
  <PresentationFormat>On-screen Show (4:3)</PresentationFormat>
  <Paragraphs>15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We Answer To You L</vt:lpstr>
      <vt:lpstr>Slide 1</vt:lpstr>
    </vt:vector>
  </TitlesOfParts>
  <Company>Corp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Karen Eastwood</dc:creator>
  <cp:lastModifiedBy>jpluth</cp:lastModifiedBy>
  <cp:revision>195</cp:revision>
  <dcterms:created xsi:type="dcterms:W3CDTF">2006-11-27T22:04:14Z</dcterms:created>
  <dcterms:modified xsi:type="dcterms:W3CDTF">2010-03-14T16:28:29Z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0x0101006E56B4D1795A2E4DB2F0B01679ED314A0046669725A2113C459A1EE52426E2E7E0</vt:lpwstr>
  </property>
  <property fmtid="{D5CDD505-2E9C-101B-9397-08002B2CF9AE}" pid="3" name="_docset_NoMedatataSyncRequired">
    <vt:lpwstr>False</vt:lpwstr>
  </property>
</Properties>
</file>