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66" d="100"/>
          <a:sy n="66" d="100"/>
        </p:scale>
        <p:origin x="-17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278304328434214"/>
          <c:y val="6.7695011477797287E-2"/>
          <c:w val="0.62539682539682562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Sheet1!$B$3:$I$3</c:f>
              <c:numCache>
                <c:formatCode>"$"#,##0.0_);[Red]\("$"#,##0.0\)</c:formatCode>
                <c:ptCount val="8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9.5</c:v>
                </c:pt>
                <c:pt idx="6" formatCode="_(* #,##0.0_);_(* \(#,##0.0\);_(* &quot;-&quot;??_);_(@_)">
                  <c:v>12.9</c:v>
                </c:pt>
                <c:pt idx="7" formatCode="_(* #,##0.0_);_(* \(#,##0.0\);_(* &quot;-&quot;??_);_(@_)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Sheet1!$B$4:$I$4</c:f>
              <c:numCache>
                <c:formatCode>"$"#,##0.0_);[Red]\("$"#,##0.0\)</c:formatCode>
                <c:ptCount val="8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16.5</c:v>
                </c:pt>
                <c:pt idx="6" formatCode="_(* #,##0.0_);_(* \(#,##0.0\);_(* &quot;-&quot;??_);_(@_)">
                  <c:v>14.5</c:v>
                </c:pt>
                <c:pt idx="7" formatCode="_(* #,##0.0_);_(* \(#,##0.0\);_(* &quot;-&quot;??_);_(@_)">
                  <c:v>21.3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Sheet1!$B$5:$I$5</c:f>
              <c:numCache>
                <c:formatCode>"$"#,##0.0_);[Red]\("$"#,##0.0\)</c:formatCode>
                <c:ptCount val="8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35</c:v>
                </c:pt>
                <c:pt idx="6" formatCode="_(* #,##0.0_);_(* \(#,##0.0\);_(* &quot;-&quot;??_);_(@_)">
                  <c:v>46.6</c:v>
                </c:pt>
                <c:pt idx="7" formatCode="_(* #,##0.0_);_(* \(#,##0.0\);_(* &quot;-&quot;??_);_(@_)">
                  <c:v>33.6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43.3</c:v>
                </c:pt>
                <c:pt idx="6" formatCode="_(* #,##0.0_);_(* \(#,##0.0\);_(* &quot;-&quot;??_);_(@_)">
                  <c:v>41.7</c:v>
                </c:pt>
                <c:pt idx="7" formatCode="_(* #,##0.0_);_(* \(#,##0.0\);_(* &quot;-&quot;??_);_(@_)">
                  <c:v>46.3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IS/IT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22.9</c:v>
                </c:pt>
                <c:pt idx="6" formatCode="_(* #,##0.0_);_(* \(#,##0.0\);_(* &quot;-&quot;??_);_(@_)">
                  <c:v>20.399999999999999</c:v>
                </c:pt>
                <c:pt idx="7" formatCode="_(* #,##0.0_);_(* \(#,##0.0\);_(* &quot;-&quot;??_);_(@_)">
                  <c:v>18.899999999999999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26.099999999999991</c:v>
                </c:pt>
                <c:pt idx="6" formatCode="_(* #,##0.0_);_(* \(#,##0.0\);_(* &quot;-&quot;??_);_(@_)">
                  <c:v>18.8</c:v>
                </c:pt>
                <c:pt idx="7" formatCode="_(* #,##0.0_);_(* \(#,##0.0\);_(* &quot;-&quot;??_);_(@_)">
                  <c:v>17.899999999999999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  <c:pt idx="0">
                  <c:v>19.899999999999999</c:v>
                </c:pt>
                <c:pt idx="1">
                  <c:v>27.3</c:v>
                </c:pt>
                <c:pt idx="2">
                  <c:v>36.800000000000004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56.7</c:v>
                </c:pt>
                <c:pt idx="6" formatCode="_(* #,##0.0_);_(* \(#,##0.0\);_(* &quot;-&quot;??_);_(@_)">
                  <c:v>55.1</c:v>
                </c:pt>
                <c:pt idx="7" formatCode="_(* #,##0.0_);_(* \(#,##0.0\);_(* &quot;-&quot;??_);_(@_)">
                  <c:v>59.5</c:v>
                </c:pt>
              </c:numCache>
            </c:numRef>
          </c:val>
        </c:ser>
        <c:gapWidth val="70"/>
        <c:overlap val="100"/>
        <c:axId val="35134848"/>
        <c:axId val="35144832"/>
      </c:barChart>
      <c:catAx>
        <c:axId val="3513484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44832"/>
        <c:crosses val="autoZero"/>
        <c:auto val="1"/>
        <c:lblAlgn val="ctr"/>
        <c:lblOffset val="100"/>
        <c:tickLblSkip val="1"/>
        <c:tickMarkSkip val="1"/>
      </c:catAx>
      <c:valAx>
        <c:axId val="35144832"/>
        <c:scaling>
          <c:orientation val="minMax"/>
          <c:max val="250"/>
          <c:min val="0"/>
        </c:scaling>
        <c:axPos val="l"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7.1428561899902335E-2"/>
              <c:y val="0.33093532848623786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84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87"/>
          <c:y val="0.88009593628382787"/>
          <c:w val="0.83650795238905185"/>
          <c:h val="9.8321416719461679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79913"/>
            <a:ext cx="555625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79913"/>
            <a:ext cx="5095875" cy="41481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A178-8C6F-494A-8C5D-C01D77D51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DAD4-B441-4DB5-AB3B-DB1F8793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54750" y="1377950"/>
            <a:ext cx="2060575" cy="5681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3" y="1377950"/>
            <a:ext cx="6034087" cy="5681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4153D-8C2D-4B53-AF73-B33DA1C4D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9E136-91E8-4012-B9F8-7E1F68BB3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0EBF-A2F4-46C0-AE0B-99E46C93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7CBD-5D3E-428B-BE82-9ECCC9621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D9EDA-513A-4FED-B06D-9E67C5B0F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E9D0-66E3-44CB-918C-CB133A03D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9187-D1D5-4EB0-9662-5C7F3DE6B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BFB9-6820-4A85-A7DE-94A7AA50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F7B9-50B4-4B48-BAA6-F28DAD2D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9148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3" y="13779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" y="25336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550" y="66484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DE482D9-3220-4829-A45C-CD6CBBC77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6725" indent="-231775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681038" indent="-212725" algn="l" rtl="0" eaLnBrk="0" fontAlgn="base" hangingPunct="0">
        <a:spcBef>
          <a:spcPct val="0"/>
        </a:spcBef>
        <a:spcAft>
          <a:spcPct val="0"/>
        </a:spcAft>
        <a:buClr>
          <a:srgbClr val="0038A9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3pPr>
      <a:lvl4pPr marL="914400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130300" indent="-2143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5875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0447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5019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9591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 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143000" y="1219200"/>
          <a:ext cx="7596188" cy="506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2667000" y="3078163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276600" y="2667000"/>
            <a:ext cx="660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3810000" y="2133600"/>
            <a:ext cx="7620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4391025" y="1981200"/>
            <a:ext cx="7620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6308725"/>
            <a:ext cx="7372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purchase</a:t>
            </a:r>
            <a:r>
              <a:rPr lang="en-US" sz="1000" dirty="0" smtClean="0"/>
              <a:t>.</a:t>
            </a:r>
          </a:p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      2010, 2011 and 2012 excludes investment for Smart Grid projects.</a:t>
            </a:r>
            <a:endParaRPr lang="en-US" sz="1000" dirty="0"/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5610225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6781800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6172200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4995863" y="2057400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___(DBD-3)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1628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 Answer To You L">
  <a:themeElements>
    <a:clrScheme name="We Answer To You L 13">
      <a:dk1>
        <a:srgbClr val="000000"/>
      </a:dk1>
      <a:lt1>
        <a:srgbClr val="FFFFFF"/>
      </a:lt1>
      <a:dk2>
        <a:srgbClr val="000000"/>
      </a:dk2>
      <a:lt2>
        <a:srgbClr val="0038A9"/>
      </a:lt2>
      <a:accent1>
        <a:srgbClr val="BA5A2E"/>
      </a:accent1>
      <a:accent2>
        <a:srgbClr val="C29A3A"/>
      </a:accent2>
      <a:accent3>
        <a:srgbClr val="FFFFFF"/>
      </a:accent3>
      <a:accent4>
        <a:srgbClr val="000000"/>
      </a:accent4>
      <a:accent5>
        <a:srgbClr val="D9B5AD"/>
      </a:accent5>
      <a:accent6>
        <a:srgbClr val="B08B34"/>
      </a:accent6>
      <a:hlink>
        <a:srgbClr val="C9DBFF"/>
      </a:hlink>
      <a:folHlink>
        <a:srgbClr val="EFCEBF"/>
      </a:folHlink>
    </a:clrScheme>
    <a:fontScheme name="We Answer To You 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e Answer To You 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3">
        <a:dk1>
          <a:srgbClr val="000000"/>
        </a:dk1>
        <a:lt1>
          <a:srgbClr val="FFFFFF"/>
        </a:lt1>
        <a:dk2>
          <a:srgbClr val="000000"/>
        </a:dk2>
        <a:lt2>
          <a:srgbClr val="0038A9"/>
        </a:lt2>
        <a:accent1>
          <a:srgbClr val="BA5A2E"/>
        </a:accent1>
        <a:accent2>
          <a:srgbClr val="C29A3A"/>
        </a:accent2>
        <a:accent3>
          <a:srgbClr val="FFFFFF"/>
        </a:accent3>
        <a:accent4>
          <a:srgbClr val="000000"/>
        </a:accent4>
        <a:accent5>
          <a:srgbClr val="D9B5AD"/>
        </a:accent5>
        <a:accent6>
          <a:srgbClr val="B08B34"/>
        </a:accent6>
        <a:hlink>
          <a:srgbClr val="C9DBFF"/>
        </a:hlink>
        <a:folHlink>
          <a:srgbClr val="EFC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6669725A2113C459A1EE52426E2E7E0" ma:contentTypeVersion="131" ma:contentTypeDescription="" ma:contentTypeScope="" ma:versionID="a160ad577826c1675f32b519b420f16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2010-03-23T07:00:00+00:00</OpenedDate>
    <Date1 xmlns="dc463f71-b30c-4ab2-9473-d307f9d35888">2010-03-23T07:00:00+00:00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100468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16DAEAAE-9A42-4376-80EC-9EA9FA7AE27A}"/>
</file>

<file path=customXml/itemProps2.xml><?xml version="1.0" encoding="utf-8"?>
<ds:datastoreItem xmlns:ds="http://schemas.openxmlformats.org/officeDocument/2006/customXml" ds:itemID="{4BF15EA6-FF18-4045-9EAA-2595873EBA7A}"/>
</file>

<file path=customXml/itemProps3.xml><?xml version="1.0" encoding="utf-8"?>
<ds:datastoreItem xmlns:ds="http://schemas.openxmlformats.org/officeDocument/2006/customXml" ds:itemID="{EFBBD43E-8794-44F1-BAE9-900A045EB634}"/>
</file>

<file path=customXml/itemProps4.xml><?xml version="1.0" encoding="utf-8"?>
<ds:datastoreItem xmlns:ds="http://schemas.openxmlformats.org/officeDocument/2006/customXml" ds:itemID="{11C97E62-B398-4F95-9A94-82614653CA5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3634</TotalTime>
  <Words>35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We Answer To You L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jpluth</cp:lastModifiedBy>
  <cp:revision>195</cp:revision>
  <dcterms:created xsi:type="dcterms:W3CDTF">2006-11-27T22:04:14Z</dcterms:created>
  <dcterms:modified xsi:type="dcterms:W3CDTF">2010-03-14T16:28:29Z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0x0101006E56B4D1795A2E4DB2F0B01679ED314A0046669725A2113C459A1EE52426E2E7E0</vt:lpwstr>
  </property>
  <property fmtid="{D5CDD505-2E9C-101B-9397-08002B2CF9AE}" pid="3" name="_docset_NoMedatataSyncRequired">
    <vt:lpwstr>False</vt:lpwstr>
  </property>
</Properties>
</file>