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917" r:id="rId3"/>
  </p:sldMasterIdLst>
  <p:notesMasterIdLst>
    <p:notesMasterId r:id="rId23"/>
  </p:notesMasterIdLst>
  <p:handoutMasterIdLst>
    <p:handoutMasterId r:id="rId24"/>
  </p:handoutMasterIdLst>
  <p:sldIdLst>
    <p:sldId id="274" r:id="rId4"/>
    <p:sldId id="435" r:id="rId5"/>
    <p:sldId id="446" r:id="rId6"/>
    <p:sldId id="449" r:id="rId7"/>
    <p:sldId id="431" r:id="rId8"/>
    <p:sldId id="458" r:id="rId9"/>
    <p:sldId id="437" r:id="rId10"/>
    <p:sldId id="440" r:id="rId11"/>
    <p:sldId id="439" r:id="rId12"/>
    <p:sldId id="442" r:id="rId13"/>
    <p:sldId id="443" r:id="rId14"/>
    <p:sldId id="450" r:id="rId15"/>
    <p:sldId id="451" r:id="rId16"/>
    <p:sldId id="453" r:id="rId17"/>
    <p:sldId id="455" r:id="rId18"/>
    <p:sldId id="459" r:id="rId19"/>
    <p:sldId id="456" r:id="rId20"/>
    <p:sldId id="457" r:id="rId21"/>
    <p:sldId id="374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F31"/>
    <a:srgbClr val="005070"/>
    <a:srgbClr val="000000"/>
    <a:srgbClr val="F50000"/>
    <a:srgbClr val="0000EB"/>
    <a:srgbClr val="7C5538"/>
    <a:srgbClr val="002060"/>
    <a:srgbClr val="C00000"/>
    <a:srgbClr val="EE8864"/>
    <a:srgbClr val="B19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45" autoAdjust="0"/>
    <p:restoredTop sz="94660"/>
  </p:normalViewPr>
  <p:slideViewPr>
    <p:cSldViewPr>
      <p:cViewPr varScale="1">
        <p:scale>
          <a:sx n="113" d="100"/>
          <a:sy n="113" d="100"/>
        </p:scale>
        <p:origin x="-15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4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3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EB83AF1-6139-4240-B5D1-E3DF7895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072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2958314-D493-4738-AA62-8F7D1803C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16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8314-D493-4738-AA62-8F7D1803C30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08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2BFC-3165-44C1-BF1D-B57B3433E6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2BFC-3165-44C1-BF1D-B57B3433E6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23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2BFC-3165-44C1-BF1D-B57B3433E6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60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5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4" indent="-22857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7" indent="-22857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0" indent="-22857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4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7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51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3" indent="-22857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1CD1991-4F16-4C37-B225-9FD264FC6497}" type="slidenum">
              <a:rPr lang="en-US" smtClean="0"/>
              <a:pPr eaLnBrk="1" hangingPunct="1">
                <a:defRPr/>
              </a:pPr>
              <a:t>19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8314-D493-4738-AA62-8F7D1803C30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4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8314-D493-4738-AA62-8F7D1803C30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3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8314-D493-4738-AA62-8F7D1803C30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8314-D493-4738-AA62-8F7D1803C30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0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8314-D493-4738-AA62-8F7D1803C30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9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958314-D493-4738-AA62-8F7D1803C30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823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2BFC-3165-44C1-BF1D-B57B3433E6B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30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F2BFC-3165-44C1-BF1D-B57B3433E6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53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E3 PPT Title S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3726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310FD3-38E4-4739-8551-B75318D5D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0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5ECB-0046-4469-84DA-71AA53EB1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92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525000" cy="70865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781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69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00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31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3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38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96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13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525000" cy="7162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781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22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1400" b="1">
                <a:solidFill>
                  <a:srgbClr val="005070"/>
                </a:solidFill>
              </a:defRPr>
            </a:lvl1pPr>
          </a:lstStyle>
          <a:p>
            <a:pPr>
              <a:defRPr/>
            </a:pPr>
            <a:fld id="{A30283BD-70E5-496F-947F-51A12FD73F7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215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76200"/>
            <a:ext cx="9525000" cy="708659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781800" cy="1447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17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185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98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3 PPT Title S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52600" y="2492375"/>
            <a:ext cx="5867400" cy="1470025"/>
          </a:xfrm>
        </p:spPr>
        <p:txBody>
          <a:bodyPr/>
          <a:lstStyle>
            <a:lvl1pPr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419600" cy="990600"/>
          </a:xfrm>
        </p:spPr>
        <p:txBody>
          <a:bodyPr/>
          <a:lstStyle>
            <a:lvl1pPr marL="0" indent="0" algn="ctr">
              <a:spcBef>
                <a:spcPct val="5000"/>
              </a:spcBef>
              <a:spcAft>
                <a:spcPct val="10000"/>
              </a:spcAft>
              <a:buFontTx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CF4D7-7BCE-4047-9FE6-446E88DC85FC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ABA491-1DAF-49E7-96FC-05BA8E16C6A2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5D6609-DC0F-4E37-ABC6-5A6B4BB0A69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149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435395-FFB9-47F7-A7E5-7CB0E5FA290C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884D4-A943-4ADC-9A0A-8772BE59D467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86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DB15D-F4AD-4723-8F36-09752CFAD895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C2CF07-7429-4804-A8C2-0949D487DAF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049E62-A4AE-4F9E-BB25-9353CD7FC1D7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CEB3D2-A7B6-471F-9579-F9B9BFF5F9E0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48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AF2B-1684-4AF2-9507-3DCF3FE1C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7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67A665-7432-44B9-95B8-B8BAF957CD3E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D358BF-C03F-49A9-8DD9-63B89C6ACAD4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82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05C74F-99F2-4E8F-86FC-945144949067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ED6168-4A42-406B-AA4E-AF3184462135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09D24B-1829-4BA3-92AE-8D0CB45B477F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C99A9-5BAA-4268-A038-F9D94AD1F256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71600" y="-76199"/>
            <a:ext cx="594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FFFFFF"/>
                </a:solidFill>
                <a:latin typeface="Verdana"/>
              </a:rPr>
              <a:t>Confidential – Draft - DO NOT CITE</a:t>
            </a:r>
            <a:endParaRPr lang="en-US" sz="1200" dirty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4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A70D2-B9B8-47C3-A9FD-0630B049379F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EDA3E-5548-4C60-B715-795DA1B35127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0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160E97-BCB5-479F-BAF1-18CF154F761E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7F2A79-BC12-4F2B-BF8A-9EEA1CCBB90F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516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-76200"/>
            <a:ext cx="1981200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-76200"/>
            <a:ext cx="5791200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8AEDCC-6B63-43BD-8B4C-B59A89412594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B8FB7-CFD8-4C52-9DED-59381F00E3C8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01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A15B0-12AA-499A-96F5-48391BE7A3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3801D-50BA-4A95-918E-E54142E71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8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F824E-EF30-4EAA-8085-622FCBD39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3D47B-3BDC-4798-932B-566738AE6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38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499F2-3AD2-49C1-8CA4-88AADAFCC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34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157A0-079E-43C7-AB2B-146CBF866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3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E3 PPT Both dots light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507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2A15B0-12AA-499A-96F5-48391BE7A3C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  <p:sldLayoutId id="21474839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50000"/>
        </a:spcAft>
        <a:buBlip>
          <a:blip r:embed="rId15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0" fontAlgn="base" hangingPunct="0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fontAlgn="base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fontAlgn="base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fontAlgn="base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fontAlgn="base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E3 PPT Sub Title logo solid dk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9525000" cy="714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2743200"/>
            <a:ext cx="6781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915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3 PPT Both dots ligh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76200"/>
            <a:ext cx="9317038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-76200"/>
            <a:ext cx="723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D8EC55E-248D-4DC2-BBD5-66B8805F0182}" type="datetime1">
              <a:rPr lang="en-US" smtClean="0">
                <a:solidFill>
                  <a:srgbClr val="005070"/>
                </a:solidFill>
              </a:rPr>
              <a:pPr/>
              <a:t>11/11/2013</a:t>
            </a:fld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5070"/>
              </a:solidFill>
            </a:endParaRP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400800"/>
            <a:ext cx="2133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fld id="{8E0F6E92-EFAB-45A9-B807-5D808512F92A}" type="slidenum">
              <a:rPr lang="en-US">
                <a:solidFill>
                  <a:srgbClr val="005070"/>
                </a:solidFill>
              </a:rPr>
              <a:pPr/>
              <a:t>‹#›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73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50000"/>
        </a:spcAft>
        <a:buBlip>
          <a:blip r:embed="rId14"/>
        </a:buBlip>
        <a:defRPr sz="2000" b="1">
          <a:solidFill>
            <a:srgbClr val="00507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>
          <a:solidFill>
            <a:srgbClr val="00507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50000"/>
        </a:spcAft>
        <a:buClr>
          <a:srgbClr val="E85F31"/>
        </a:buClr>
        <a:buChar char="•"/>
        <a:defRPr sz="1600">
          <a:solidFill>
            <a:srgbClr val="00507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20000"/>
        </a:spcAft>
        <a:buClr>
          <a:srgbClr val="E85F31"/>
        </a:buClr>
        <a:buChar char="•"/>
        <a:defRPr sz="1400">
          <a:solidFill>
            <a:srgbClr val="005070"/>
          </a:solidFill>
          <a:latin typeface="+mn-lt"/>
        </a:defRPr>
      </a:lvl4pPr>
      <a:lvl5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5pPr>
      <a:lvl6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6pPr>
      <a:lvl7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7pPr>
      <a:lvl8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8pPr>
      <a:lvl9pPr marL="4000500" indent="-228600" algn="l" rtl="0" eaLnBrk="1" fontAlgn="base" hangingPunct="1">
        <a:spcBef>
          <a:spcPct val="20000"/>
        </a:spcBef>
        <a:spcAft>
          <a:spcPct val="0"/>
        </a:spcAft>
        <a:buClr>
          <a:srgbClr val="E85F31"/>
        </a:buClr>
        <a:buChar char="•"/>
        <a:defRPr sz="1200">
          <a:solidFill>
            <a:srgbClr val="0050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hree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arne@ethree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1143000" y="1828800"/>
            <a:ext cx="7086600" cy="2133600"/>
          </a:xfrm>
        </p:spPr>
        <p:txBody>
          <a:bodyPr/>
          <a:lstStyle/>
          <a:p>
            <a:pPr algn="ctr"/>
            <a:r>
              <a:rPr lang="en-US" dirty="0" smtClean="0"/>
              <a:t>Benefits, Costs and </a:t>
            </a:r>
            <a:br>
              <a:rPr lang="en-US" dirty="0" smtClean="0"/>
            </a:br>
            <a:r>
              <a:rPr lang="en-US" dirty="0" smtClean="0"/>
              <a:t>Cost Shifts from Net Energy Metering 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-76200" y="4343400"/>
            <a:ext cx="9372600" cy="2209800"/>
          </a:xfrm>
        </p:spPr>
        <p:txBody>
          <a:bodyPr/>
          <a:lstStyle/>
          <a:p>
            <a:r>
              <a:rPr lang="en-US" dirty="0" smtClean="0"/>
              <a:t>Washington Utilities and Transportation </a:t>
            </a:r>
          </a:p>
          <a:p>
            <a:r>
              <a:rPr lang="en-US" dirty="0" smtClean="0"/>
              <a:t>Commission Workshop </a:t>
            </a:r>
          </a:p>
          <a:p>
            <a:r>
              <a:rPr lang="en-US" dirty="0" smtClean="0"/>
              <a:t>November 13, 2013</a:t>
            </a:r>
          </a:p>
          <a:p>
            <a:endParaRPr lang="en-US" dirty="0"/>
          </a:p>
          <a:p>
            <a:r>
              <a:rPr lang="en-US" dirty="0" smtClean="0"/>
              <a:t>Arne </a:t>
            </a:r>
            <a:r>
              <a:rPr lang="en-US" dirty="0" smtClean="0"/>
              <a:t>Olson, Partner</a:t>
            </a: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1143000" y="1752600"/>
            <a:ext cx="7086600" cy="236220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Closer:  T&amp;D Deferral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800600" cy="5029200"/>
          </a:xfrm>
        </p:spPr>
        <p:txBody>
          <a:bodyPr/>
          <a:lstStyle/>
          <a:p>
            <a:r>
              <a:rPr lang="en-US" sz="1800" dirty="0" smtClean="0"/>
              <a:t>Depends on coincidence of DG output with peak loadings on deferrable T&amp;D elements</a:t>
            </a:r>
          </a:p>
          <a:p>
            <a:pPr lvl="1"/>
            <a:r>
              <a:rPr lang="en-US" sz="1600" dirty="0" smtClean="0"/>
              <a:t>No benefit on some feeders</a:t>
            </a:r>
          </a:p>
          <a:p>
            <a:r>
              <a:rPr lang="en-US" sz="1800" dirty="0" smtClean="0"/>
              <a:t>Declines and eventually reverses with higher penetration</a:t>
            </a:r>
          </a:p>
          <a:p>
            <a:r>
              <a:rPr lang="en-US" sz="1800" dirty="0" smtClean="0"/>
              <a:t>Harvesting </a:t>
            </a:r>
            <a:r>
              <a:rPr lang="en-US" sz="1800" dirty="0"/>
              <a:t>distribution deferral value requires that investments actually be deferred</a:t>
            </a:r>
          </a:p>
          <a:p>
            <a:pPr lvl="1"/>
            <a:r>
              <a:rPr lang="en-US" sz="1600" dirty="0"/>
              <a:t>DG investments may be occurring outside of fast-growing areas </a:t>
            </a:r>
          </a:p>
          <a:p>
            <a:pPr lvl="1"/>
            <a:r>
              <a:rPr lang="en-US" sz="1600" dirty="0" smtClean="0"/>
              <a:t>Distribution </a:t>
            </a:r>
            <a:r>
              <a:rPr lang="en-US" sz="1600" dirty="0"/>
              <a:t>engineers may be reluctant to consider effects of DG due to asymmetric risk (cost vs. blackout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283BD-70E5-496F-947F-51A12FD73F7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4124325" cy="219138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431540" cy="22129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10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8" y="3659088"/>
            <a:ext cx="3902279" cy="283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/>
          <a:lstStyle/>
          <a:p>
            <a:r>
              <a:rPr lang="en-US" sz="2000" u="sng" dirty="0" smtClean="0"/>
              <a:t>Why is DG like EE?</a:t>
            </a:r>
            <a:endParaRPr lang="en-US" sz="2000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630362"/>
            <a:ext cx="4040188" cy="3951288"/>
          </a:xfrm>
        </p:spPr>
        <p:txBody>
          <a:bodyPr/>
          <a:lstStyle/>
          <a:p>
            <a:r>
              <a:rPr lang="en-US" sz="1800" dirty="0"/>
              <a:t>Reduces utility costs for generation services</a:t>
            </a:r>
          </a:p>
          <a:p>
            <a:r>
              <a:rPr lang="en-US" sz="1800" dirty="0"/>
              <a:t>Shifts costs to non-participating </a:t>
            </a:r>
            <a:r>
              <a:rPr lang="en-US" sz="1800" dirty="0" smtClean="0"/>
              <a:t>customers</a:t>
            </a:r>
            <a:endParaRPr lang="en-US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/>
          <a:lstStyle/>
          <a:p>
            <a:r>
              <a:rPr lang="en-US" sz="2000" u="sng" dirty="0" smtClean="0"/>
              <a:t>Why is DG not like EE?</a:t>
            </a:r>
            <a:endParaRPr lang="en-US" sz="2000" u="sng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630362"/>
            <a:ext cx="4041775" cy="3951288"/>
          </a:xfrm>
        </p:spPr>
        <p:txBody>
          <a:bodyPr/>
          <a:lstStyle/>
          <a:p>
            <a:r>
              <a:rPr lang="en-US" sz="1800" dirty="0" smtClean="0"/>
              <a:t>Exports energy to the grid</a:t>
            </a:r>
          </a:p>
          <a:p>
            <a:r>
              <a:rPr lang="en-US" sz="1800" dirty="0" smtClean="0"/>
              <a:t>Load is</a:t>
            </a:r>
            <a:r>
              <a:rPr lang="en-US" sz="1800" dirty="0"/>
              <a:t> </a:t>
            </a:r>
            <a:r>
              <a:rPr lang="en-US" sz="1800" dirty="0" smtClean="0"/>
              <a:t>offset, not reduced</a:t>
            </a:r>
          </a:p>
          <a:p>
            <a:r>
              <a:rPr lang="en-US" sz="1800" dirty="0" smtClean="0"/>
              <a:t>May not pass the societal cost test</a:t>
            </a:r>
          </a:p>
          <a:p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ABAE5-C525-4598-ADA4-2600D70790F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239000" cy="1143000"/>
          </a:xfrm>
        </p:spPr>
        <p:txBody>
          <a:bodyPr/>
          <a:lstStyle/>
          <a:p>
            <a:r>
              <a:rPr lang="en-US" dirty="0" smtClean="0"/>
              <a:t>DG and Energy Efficiency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358" y="3657600"/>
            <a:ext cx="3886200" cy="282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019800" y="3505200"/>
            <a:ext cx="16764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5070"/>
                </a:solidFill>
                <a:latin typeface="+mj-lt"/>
              </a:rPr>
              <a:t>Rooftop PV</a:t>
            </a:r>
            <a:endParaRPr lang="en-US" sz="1400" b="1" dirty="0">
              <a:solidFill>
                <a:srgbClr val="00507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6158" y="3505200"/>
            <a:ext cx="19812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5070"/>
                </a:solidFill>
                <a:latin typeface="+mj-lt"/>
              </a:rPr>
              <a:t>Energy Efficiency</a:t>
            </a:r>
            <a:endParaRPr lang="en-US" sz="1400" b="1" dirty="0">
              <a:solidFill>
                <a:srgbClr val="00507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67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E3’s California Study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3812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924800" cy="1143000"/>
          </a:xfrm>
        </p:spPr>
        <p:txBody>
          <a:bodyPr/>
          <a:lstStyle/>
          <a:p>
            <a:r>
              <a:rPr lang="en-US" dirty="0" smtClean="0"/>
              <a:t>Study on the Costs &amp; Benefits of NEM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8077200" cy="4525963"/>
          </a:xfrm>
        </p:spPr>
        <p:txBody>
          <a:bodyPr/>
          <a:lstStyle/>
          <a:p>
            <a:r>
              <a:rPr lang="en-US" dirty="0" smtClean="0"/>
              <a:t>Support of Assembly </a:t>
            </a:r>
            <a:r>
              <a:rPr lang="en-US" dirty="0"/>
              <a:t>Bill (AB) </a:t>
            </a:r>
            <a:r>
              <a:rPr lang="en-US" dirty="0" smtClean="0"/>
              <a:t>2514 and Commission </a:t>
            </a:r>
            <a:r>
              <a:rPr lang="en-US" dirty="0"/>
              <a:t>Decision (D.) </a:t>
            </a:r>
            <a:r>
              <a:rPr lang="en-US" dirty="0" smtClean="0"/>
              <a:t>12-05-036</a:t>
            </a:r>
          </a:p>
          <a:p>
            <a:r>
              <a:rPr lang="en-US" dirty="0" smtClean="0"/>
              <a:t>Study responds to the specific direction in AB 2514</a:t>
            </a:r>
          </a:p>
          <a:p>
            <a:r>
              <a:rPr lang="en-US" dirty="0" smtClean="0"/>
              <a:t>“who </a:t>
            </a:r>
            <a:r>
              <a:rPr lang="en-US" dirty="0"/>
              <a:t>benefits, and who bears the economic burden, if any, of the net energy metering </a:t>
            </a:r>
            <a:r>
              <a:rPr lang="en-US" dirty="0" smtClean="0"/>
              <a:t>program”</a:t>
            </a:r>
          </a:p>
          <a:p>
            <a:pPr lvl="1"/>
            <a:r>
              <a:rPr lang="en-US" dirty="0" smtClean="0"/>
              <a:t>“disaggregated by utility and customer class”</a:t>
            </a:r>
          </a:p>
          <a:p>
            <a:pPr lvl="1"/>
            <a:r>
              <a:rPr lang="en-US" dirty="0" smtClean="0"/>
              <a:t>“for household income groups with the residential class”</a:t>
            </a:r>
          </a:p>
          <a:p>
            <a:r>
              <a:rPr lang="en-US" dirty="0" smtClean="0"/>
              <a:t>“the </a:t>
            </a:r>
            <a:r>
              <a:rPr lang="en-US" dirty="0"/>
              <a:t>extent to which each class of ratepayers </a:t>
            </a:r>
            <a:r>
              <a:rPr lang="en-US" dirty="0" smtClean="0"/>
              <a:t>… </a:t>
            </a:r>
            <a:r>
              <a:rPr lang="en-US" dirty="0"/>
              <a:t>is paying the full cost of the services provided to </a:t>
            </a:r>
            <a:r>
              <a:rPr lang="en-US" dirty="0" smtClean="0"/>
              <a:t>them”</a:t>
            </a:r>
          </a:p>
          <a:p>
            <a:r>
              <a:rPr lang="en-US" dirty="0"/>
              <a:t>“consider all electricity generated by renewable electric generating systems.”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13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of 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CA Investor-owned Utilities (PG&amp;E, SCE, and SDG&amp;E)</a:t>
            </a:r>
          </a:p>
          <a:p>
            <a:r>
              <a:rPr lang="en-US" sz="1800" dirty="0" smtClean="0"/>
              <a:t>All NEM Customers (PV, Wind, Fuel Cell, Other)</a:t>
            </a:r>
          </a:p>
          <a:p>
            <a:pPr lvl="1"/>
            <a:r>
              <a:rPr lang="en-US" sz="1600" dirty="0" smtClean="0"/>
              <a:t>Note poor data on ‘Other’ category precludes much analysis</a:t>
            </a:r>
          </a:p>
          <a:p>
            <a:r>
              <a:rPr lang="en-US" sz="1800" dirty="0" smtClean="0"/>
              <a:t>Two Cases</a:t>
            </a:r>
          </a:p>
          <a:p>
            <a:pPr lvl="1"/>
            <a:r>
              <a:rPr lang="en-US" sz="1600" dirty="0" smtClean="0"/>
              <a:t>Exported generation only</a:t>
            </a:r>
          </a:p>
          <a:p>
            <a:pPr lvl="1"/>
            <a:r>
              <a:rPr lang="en-US" sz="1600" dirty="0" smtClean="0"/>
              <a:t>All NEM generation (both exported and used on customer’s premise)</a:t>
            </a:r>
          </a:p>
          <a:p>
            <a:r>
              <a:rPr lang="en-US" sz="1800" dirty="0" smtClean="0"/>
              <a:t>Three Penetration Levels</a:t>
            </a:r>
          </a:p>
          <a:p>
            <a:pPr lvl="1"/>
            <a:r>
              <a:rPr lang="en-US" sz="1600" dirty="0" smtClean="0"/>
              <a:t>2012 NEM Installations</a:t>
            </a:r>
          </a:p>
          <a:p>
            <a:pPr lvl="1"/>
            <a:r>
              <a:rPr lang="en-US" sz="1600" dirty="0" smtClean="0"/>
              <a:t>CSI Complete in each Tier</a:t>
            </a:r>
          </a:p>
          <a:p>
            <a:pPr lvl="1"/>
            <a:r>
              <a:rPr lang="en-US" sz="1600" dirty="0" smtClean="0"/>
              <a:t>NEM 5% 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14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23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-76200"/>
            <a:ext cx="7772400" cy="1143000"/>
          </a:xfrm>
        </p:spPr>
        <p:txBody>
          <a:bodyPr/>
          <a:lstStyle/>
          <a:p>
            <a:r>
              <a:rPr lang="en-US" dirty="0" smtClean="0"/>
              <a:t>Three Penetration Levels</a:t>
            </a:r>
            <a:endParaRPr lang="en-US" dirty="0"/>
          </a:p>
        </p:txBody>
      </p:sp>
      <p:pic>
        <p:nvPicPr>
          <p:cNvPr id="1027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2942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15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8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IOU Inclining Block Rates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Current tiered rate designs in California </a:t>
            </a:r>
            <a:r>
              <a:rPr lang="en-US" sz="1600" dirty="0" smtClean="0"/>
              <a:t>provide </a:t>
            </a:r>
            <a:r>
              <a:rPr lang="en-US" sz="1600" dirty="0"/>
              <a:t>a strong incentive for residential solar PV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Under AB327, current NEM rules apply until July 1, 2017</a:t>
            </a:r>
          </a:p>
          <a:p>
            <a:pPr lvl="1"/>
            <a:r>
              <a:rPr lang="en-US" sz="1400" dirty="0"/>
              <a:t>Current NEM customers are grandfathered under current rates </a:t>
            </a:r>
          </a:p>
          <a:p>
            <a:r>
              <a:rPr lang="en-US" sz="1600" dirty="0"/>
              <a:t>CPUC will design a new NEM standard contract or tariff, and: </a:t>
            </a:r>
          </a:p>
          <a:p>
            <a:pPr lvl="1"/>
            <a:r>
              <a:rPr lang="en-US" sz="1400" dirty="0"/>
              <a:t>“Ensure that [the tariff is] based on the costs and benefits of the renewable electrical generation facility”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283BD-70E5-496F-947F-51A12FD73F7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16629"/>
            <a:ext cx="8399463" cy="2289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66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Avoided Cost Forecast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Average Value by Component for Aggregate NEM Shape through 2020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17</a:t>
            </a:fld>
            <a:endParaRPr lang="en-US" dirty="0">
              <a:solidFill>
                <a:srgbClr val="00507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65532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1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NEM Generation at Full NEM Subscription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265237"/>
            <a:ext cx="8077200" cy="4525963"/>
          </a:xfrm>
        </p:spPr>
        <p:txBody>
          <a:bodyPr/>
          <a:lstStyle/>
          <a:p>
            <a:r>
              <a:rPr lang="en-US" dirty="0" smtClean="0"/>
              <a:t>Cost shift occurs due to mismatch between retail rates </a:t>
            </a:r>
            <a:r>
              <a:rPr lang="en-US" dirty="0" smtClean="0"/>
              <a:t>and </a:t>
            </a:r>
            <a:r>
              <a:rPr lang="en-US" dirty="0" smtClean="0"/>
              <a:t>avoided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Average compensation: 23</a:t>
            </a:r>
            <a:r>
              <a:rPr lang="en-US" dirty="0"/>
              <a:t>¢/</a:t>
            </a:r>
            <a:r>
              <a:rPr lang="en-US" dirty="0" smtClean="0"/>
              <a:t>kWh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verage </a:t>
            </a:r>
            <a:r>
              <a:rPr lang="en-US" dirty="0" smtClean="0"/>
              <a:t>avoided </a:t>
            </a:r>
            <a:r>
              <a:rPr lang="en-US" dirty="0" smtClean="0"/>
              <a:t>cost:  12</a:t>
            </a:r>
            <a:r>
              <a:rPr lang="en-US" dirty="0" smtClean="0"/>
              <a:t>¢/</a:t>
            </a:r>
            <a:r>
              <a:rPr lang="en-US" dirty="0" smtClean="0"/>
              <a:t>kWh</a:t>
            </a:r>
            <a:endParaRPr lang="en-US" dirty="0" smtClean="0"/>
          </a:p>
          <a:p>
            <a:r>
              <a:rPr lang="en-US" dirty="0" smtClean="0"/>
              <a:t>Table shows total cost shifts in 2020 at full NEM subscription, in millions of 2012 dollars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40926"/>
              </p:ext>
            </p:extLst>
          </p:nvPr>
        </p:nvGraphicFramePr>
        <p:xfrm>
          <a:off x="1828800" y="3962398"/>
          <a:ext cx="5447437" cy="236220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16711"/>
                <a:gridCol w="1715363"/>
                <a:gridCol w="1715363"/>
              </a:tblGrid>
              <a:tr h="5109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 dirty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Verdana"/>
                          <a:cs typeface="Times New Roman"/>
                        </a:rPr>
                        <a:t> </a:t>
                      </a:r>
                      <a:endParaRPr lang="en-US" sz="1400" b="1" spc="-10" dirty="0">
                        <a:solidFill>
                          <a:srgbClr val="FFFFFF"/>
                        </a:solidFill>
                        <a:effectLst/>
                        <a:latin typeface="Arial"/>
                        <a:ea typeface="Verdana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Verdana"/>
                          <a:cs typeface="Times New Roman"/>
                        </a:rPr>
                        <a:t>Exports Only</a:t>
                      </a:r>
                      <a:endParaRPr lang="en-US" sz="1400" b="1" spc="-10" dirty="0">
                        <a:solidFill>
                          <a:srgbClr val="FFFFFF"/>
                        </a:solidFill>
                        <a:effectLst/>
                        <a:latin typeface="Arial"/>
                        <a:ea typeface="Verdana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spc="-10" dirty="0" smtClean="0">
                          <a:solidFill>
                            <a:srgbClr val="FFFFFF"/>
                          </a:solidFill>
                          <a:effectLst/>
                          <a:latin typeface="Calibri"/>
                          <a:ea typeface="Verdana"/>
                          <a:cs typeface="Times New Roman"/>
                        </a:rPr>
                        <a:t>All Generation</a:t>
                      </a:r>
                      <a:endParaRPr lang="en-US" sz="1400" b="1" spc="-10" dirty="0">
                        <a:solidFill>
                          <a:srgbClr val="FFFFFF"/>
                        </a:solidFill>
                        <a:effectLst/>
                        <a:latin typeface="Arial"/>
                        <a:ea typeface="Verdana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5070"/>
                    </a:solidFill>
                  </a:tcPr>
                </a:tc>
              </a:tr>
              <a:tr h="44678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rgbClr val="00507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Residential</a:t>
                      </a:r>
                      <a:endParaRPr lang="en-US" sz="1400" dirty="0">
                        <a:solidFill>
                          <a:srgbClr val="00507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600" b="0" i="0" u="none" strike="noStrike" kern="1200" dirty="0" smtClean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287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$</a:t>
                      </a:r>
                      <a:r>
                        <a:rPr lang="en-US" sz="1600" b="0" i="0" u="none" strike="noStrike" kern="1200" dirty="0" smtClean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797</a:t>
                      </a:r>
                      <a:endParaRPr lang="en-US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8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rgbClr val="00507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Non-residential</a:t>
                      </a:r>
                      <a:endParaRPr lang="en-US" sz="1400" dirty="0">
                        <a:solidFill>
                          <a:srgbClr val="00507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$72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$306</a:t>
                      </a:r>
                      <a:endParaRPr lang="en-US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782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rgbClr val="00507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n-US" sz="1400" b="1" dirty="0">
                        <a:solidFill>
                          <a:srgbClr val="00507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$359</a:t>
                      </a:r>
                      <a:endParaRPr lang="en-US" sz="1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kern="120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$1,103</a:t>
                      </a:r>
                      <a:endParaRPr lang="en-US" sz="3600" b="1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928">
                <a:tc>
                  <a:txBody>
                    <a:bodyPr/>
                    <a:lstStyle/>
                    <a:p>
                      <a:pPr marL="0" marR="0">
                        <a:spcBef>
                          <a:spcPts val="300"/>
                        </a:spcBef>
                        <a:spcAft>
                          <a:spcPts val="200"/>
                        </a:spcAft>
                      </a:pPr>
                      <a:r>
                        <a:rPr lang="en-US" sz="1600" dirty="0">
                          <a:solidFill>
                            <a:srgbClr val="00507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as % of Revenue Requirement</a:t>
                      </a:r>
                      <a:endParaRPr lang="en-US" sz="1400" dirty="0">
                        <a:solidFill>
                          <a:srgbClr val="00507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1.03%</a:t>
                      </a:r>
                      <a:endParaRPr lang="en-US" sz="1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dirty="0">
                          <a:solidFill>
                            <a:srgbClr val="005070"/>
                          </a:solidFill>
                          <a:effectLst/>
                          <a:latin typeface="Calibri"/>
                        </a:rPr>
                        <a:t>3.16%</a:t>
                      </a:r>
                      <a:endParaRPr lang="en-US" sz="36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50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D6609-DC0F-4E37-ABC6-5A6B4BB0A69F}" type="slidenum">
              <a:rPr lang="en-US" smtClean="0">
                <a:solidFill>
                  <a:srgbClr val="005070"/>
                </a:solidFill>
              </a:rPr>
              <a:pPr/>
              <a:t>18</a:t>
            </a:fld>
            <a:endParaRPr lang="en-US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133600"/>
            <a:ext cx="5867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Thank You!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27425"/>
            <a:ext cx="6629400" cy="2895600"/>
          </a:xfrm>
          <a:prstGeom prst="rect">
            <a:avLst/>
          </a:prstGeom>
        </p:spPr>
        <p:txBody>
          <a:bodyPr/>
          <a:lstStyle/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dirty="0" smtClean="0"/>
              <a:t>Energy and Environmental Economics, Inc. (E3)</a:t>
            </a:r>
            <a:br>
              <a:rPr lang="en-US" sz="1600" dirty="0" smtClean="0"/>
            </a:br>
            <a:r>
              <a:rPr lang="en-US" sz="1600" dirty="0" smtClean="0"/>
              <a:t>101 Montgomery Street, Suite 1600</a:t>
            </a:r>
            <a:br>
              <a:rPr lang="en-US" sz="1600" dirty="0" smtClean="0"/>
            </a:br>
            <a:r>
              <a:rPr lang="en-US" sz="1600" dirty="0" smtClean="0"/>
              <a:t>San Francisco, CA 94104</a:t>
            </a:r>
            <a:br>
              <a:rPr lang="en-US" sz="1600" dirty="0" smtClean="0"/>
            </a:br>
            <a:r>
              <a:rPr lang="en-US" sz="1600" dirty="0" smtClean="0"/>
              <a:t>Tel 415-391-5100</a:t>
            </a:r>
            <a:br>
              <a:rPr lang="en-US" sz="1600" dirty="0" smtClean="0"/>
            </a:br>
            <a:r>
              <a:rPr lang="en-US" sz="1600" dirty="0" smtClean="0"/>
              <a:t>Web </a:t>
            </a:r>
            <a:r>
              <a:rPr lang="en-US" sz="1600" dirty="0" smtClean="0">
                <a:solidFill>
                  <a:srgbClr val="E85F31"/>
                </a:solidFill>
                <a:hlinkClick r:id="rId3"/>
              </a:rPr>
              <a:t>http://www.ethree.com</a:t>
            </a:r>
            <a:r>
              <a:rPr lang="en-US" sz="1600" dirty="0" smtClean="0">
                <a:solidFill>
                  <a:srgbClr val="E85F31"/>
                </a:solidFill>
              </a:rPr>
              <a:t> </a:t>
            </a:r>
          </a:p>
          <a:p>
            <a:pPr algn="l" eaLnBrk="1" hangingPunct="1">
              <a:lnSpc>
                <a:spcPct val="125000"/>
              </a:lnSpc>
              <a:spcBef>
                <a:spcPts val="1000"/>
              </a:spcBef>
              <a:spcAft>
                <a:spcPts val="1000"/>
              </a:spcAft>
            </a:pPr>
            <a:r>
              <a:rPr lang="en-US" sz="1600" dirty="0" smtClean="0"/>
              <a:t>Arne Olson</a:t>
            </a:r>
            <a:r>
              <a:rPr lang="en-US" sz="1600" dirty="0"/>
              <a:t> </a:t>
            </a:r>
            <a:r>
              <a:rPr lang="en-US" sz="1600" dirty="0" smtClean="0"/>
              <a:t>(</a:t>
            </a:r>
            <a:r>
              <a:rPr lang="en-US" sz="1600" dirty="0" smtClean="0">
                <a:solidFill>
                  <a:srgbClr val="E85F31"/>
                </a:solidFill>
                <a:hlinkClick r:id="rId4"/>
              </a:rPr>
              <a:t>arne@ethree.com</a:t>
            </a:r>
            <a:r>
              <a:rPr lang="en-US" sz="1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50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Environmental Economics, Inc.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133600"/>
            <a:ext cx="3886200" cy="3840163"/>
          </a:xfrm>
        </p:spPr>
        <p:txBody>
          <a:bodyPr/>
          <a:lstStyle/>
          <a:p>
            <a:r>
              <a:rPr lang="en-US" sz="1800" dirty="0"/>
              <a:t>Example projects:  distributed resources </a:t>
            </a:r>
          </a:p>
          <a:p>
            <a:pPr lvl="1"/>
            <a:r>
              <a:rPr lang="en-US" altLang="en-US" sz="1400" dirty="0">
                <a:ea typeface="ＭＳ Ｐゴシック" pitchFamily="34" charset="-128"/>
              </a:rPr>
              <a:t>Calculate avoided costs for EE, DR and DG for the CPUC</a:t>
            </a:r>
          </a:p>
          <a:p>
            <a:pPr lvl="1"/>
            <a:r>
              <a:rPr lang="en-US" altLang="en-US" sz="1400" dirty="0">
                <a:ea typeface="ＭＳ Ｐゴシック" pitchFamily="34" charset="-128"/>
              </a:rPr>
              <a:t>Technical Potential for Local Distributed PV in CA</a:t>
            </a:r>
          </a:p>
          <a:p>
            <a:pPr lvl="1"/>
            <a:r>
              <a:rPr lang="en-US" altLang="en-US" sz="1400" dirty="0">
                <a:ea typeface="ＭＳ Ｐゴシック" pitchFamily="34" charset="-128"/>
              </a:rPr>
              <a:t>California Solar Initiative Cost-Effectiveness Evaluation</a:t>
            </a:r>
          </a:p>
          <a:p>
            <a:pPr lvl="1"/>
            <a:r>
              <a:rPr lang="en-US" altLang="en-US" sz="1400" dirty="0">
                <a:ea typeface="ＭＳ Ｐゴシック" pitchFamily="34" charset="-128"/>
              </a:rPr>
              <a:t>Zero-Net Energy Community Business Case </a:t>
            </a:r>
          </a:p>
          <a:p>
            <a:pPr lvl="1"/>
            <a:r>
              <a:rPr lang="en-US" sz="1400" dirty="0"/>
              <a:t>California Net Energy Metering Evaluation</a:t>
            </a:r>
          </a:p>
          <a:p>
            <a:pPr lvl="1"/>
            <a:r>
              <a:rPr lang="en-US" altLang="en-US" sz="1400" dirty="0">
                <a:ea typeface="ＭＳ Ｐゴシック" pitchFamily="34" charset="-128"/>
              </a:rPr>
              <a:t>“Non-wires” alternatives for BPA, PSE, Seattle City Light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133600"/>
            <a:ext cx="3886200" cy="3840163"/>
          </a:xfrm>
        </p:spPr>
        <p:txBody>
          <a:bodyPr/>
          <a:lstStyle/>
          <a:p>
            <a:r>
              <a:rPr lang="en-US" sz="1800" dirty="0"/>
              <a:t>Other projects:  </a:t>
            </a:r>
          </a:p>
          <a:p>
            <a:pPr lvl="1"/>
            <a:r>
              <a:rPr lang="en-US" altLang="en-US" sz="1400" dirty="0" smtClean="0">
                <a:ea typeface="ＭＳ Ｐゴシック" pitchFamily="34" charset="-128"/>
              </a:rPr>
              <a:t>California </a:t>
            </a:r>
            <a:r>
              <a:rPr lang="en-US" altLang="en-US" sz="1400" dirty="0">
                <a:ea typeface="ＭＳ Ｐゴシック" pitchFamily="34" charset="-128"/>
              </a:rPr>
              <a:t>Carbon Outlook</a:t>
            </a:r>
          </a:p>
          <a:p>
            <a:pPr lvl="2"/>
            <a:r>
              <a:rPr lang="en-US" altLang="en-US" sz="1200" dirty="0" smtClean="0">
                <a:ea typeface="ＭＳ Ｐゴシック" pitchFamily="34" charset="-128"/>
              </a:rPr>
              <a:t>Electricity sector </a:t>
            </a:r>
            <a:r>
              <a:rPr lang="en-US" altLang="en-US" sz="1200" dirty="0">
                <a:ea typeface="ＭＳ Ｐゴシック" pitchFamily="34" charset="-128"/>
              </a:rPr>
              <a:t>2020 analysis</a:t>
            </a:r>
          </a:p>
          <a:p>
            <a:pPr lvl="2"/>
            <a:r>
              <a:rPr lang="en-US" altLang="en-US" sz="1200" dirty="0">
                <a:ea typeface="ＭＳ Ｐゴシック" pitchFamily="34" charset="-128"/>
              </a:rPr>
              <a:t>Economy-wide 2050 analysis</a:t>
            </a:r>
          </a:p>
          <a:p>
            <a:pPr lvl="1"/>
            <a:r>
              <a:rPr lang="en-US" altLang="en-US" sz="1400" dirty="0">
                <a:ea typeface="ＭＳ Ｐゴシック" pitchFamily="34" charset="-128"/>
              </a:rPr>
              <a:t>Flexible capacity modeling for </a:t>
            </a:r>
            <a:r>
              <a:rPr lang="en-US" altLang="en-US" sz="1400" dirty="0" smtClean="0">
                <a:ea typeface="ＭＳ Ｐゴシック" pitchFamily="34" charset="-128"/>
              </a:rPr>
              <a:t>CAISO using E3’s REFLEX model</a:t>
            </a:r>
            <a:endParaRPr lang="en-US" altLang="en-US" sz="1400" dirty="0">
              <a:ea typeface="ＭＳ Ｐゴシック" pitchFamily="34" charset="-128"/>
            </a:endParaRPr>
          </a:p>
          <a:p>
            <a:pPr lvl="1"/>
            <a:r>
              <a:rPr lang="en-US" altLang="en-US" sz="1400" dirty="0" smtClean="0">
                <a:ea typeface="ＭＳ Ｐゴシック" pitchFamily="34" charset="-128"/>
              </a:rPr>
              <a:t>Gas-Electric </a:t>
            </a:r>
            <a:r>
              <a:rPr lang="en-US" altLang="en-US" sz="1400" dirty="0">
                <a:ea typeface="ＭＳ Ｐゴシック" pitchFamily="34" charset="-128"/>
              </a:rPr>
              <a:t>Infrastructure study for western states &amp; </a:t>
            </a:r>
            <a:r>
              <a:rPr lang="en-US" altLang="en-US" sz="1400" dirty="0" smtClean="0">
                <a:ea typeface="ＭＳ Ｐゴシック" pitchFamily="34" charset="-128"/>
              </a:rPr>
              <a:t>provinces</a:t>
            </a:r>
          </a:p>
          <a:p>
            <a:pPr lvl="1"/>
            <a:r>
              <a:rPr lang="en-US" altLang="en-US" sz="1400" dirty="0">
                <a:ea typeface="ＭＳ Ｐゴシック" pitchFamily="34" charset="-128"/>
              </a:rPr>
              <a:t>EIM benefits studies for WECC, </a:t>
            </a:r>
            <a:r>
              <a:rPr lang="en-US" altLang="en-US" sz="1400" dirty="0" smtClean="0">
                <a:ea typeface="ＭＳ Ｐゴシック" pitchFamily="34" charset="-128"/>
              </a:rPr>
              <a:t>CAISO, PacifiCorp</a:t>
            </a:r>
            <a:endParaRPr lang="en-US" altLang="en-US" sz="1400" dirty="0">
              <a:ea typeface="ＭＳ Ｐゴシック" pitchFamily="34" charset="-128"/>
            </a:endParaRPr>
          </a:p>
          <a:p>
            <a:pPr lvl="1"/>
            <a:r>
              <a:rPr lang="en-US" altLang="en-US" sz="1400" dirty="0" smtClean="0">
                <a:ea typeface="ＭＳ Ｐゴシック" pitchFamily="34" charset="-128"/>
              </a:rPr>
              <a:t>33</a:t>
            </a:r>
            <a:r>
              <a:rPr lang="en-US" altLang="en-US" sz="1400" dirty="0">
                <a:ea typeface="ＭＳ Ｐゴシック" pitchFamily="34" charset="-128"/>
              </a:rPr>
              <a:t>% RPS Implementation Analysis for </a:t>
            </a:r>
            <a:r>
              <a:rPr lang="en-US" altLang="en-US" sz="1400" dirty="0" smtClean="0">
                <a:ea typeface="ＭＳ Ｐゴシック" pitchFamily="34" charset="-128"/>
              </a:rPr>
              <a:t>CPUC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A15B0-12AA-499A-96F5-48391BE7A3C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295401"/>
            <a:ext cx="822959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50000"/>
              </a:spcAft>
              <a:buBlip>
                <a:blip r:embed="rId2"/>
              </a:buBlip>
              <a:defRPr sz="2800" b="1">
                <a:solidFill>
                  <a:srgbClr val="00507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2400">
                <a:solidFill>
                  <a:srgbClr val="00507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50000"/>
              </a:spcAft>
              <a:buClr>
                <a:srgbClr val="E85F31"/>
              </a:buClr>
              <a:buChar char="•"/>
              <a:defRPr sz="2000">
                <a:solidFill>
                  <a:srgbClr val="00507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4pPr>
            <a:lvl5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5pPr>
            <a:lvl6pPr marL="26289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6pPr>
            <a:lvl7pPr marL="30861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7pPr>
            <a:lvl8pPr marL="35433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8pPr>
            <a:lvl9pPr marL="40005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E85F31"/>
              </a:buClr>
              <a:buChar char="•"/>
              <a:defRPr sz="1800">
                <a:solidFill>
                  <a:srgbClr val="005070"/>
                </a:solidFill>
                <a:latin typeface="+mn-lt"/>
              </a:defRPr>
            </a:lvl9pPr>
          </a:lstStyle>
          <a:p>
            <a:r>
              <a:rPr lang="en-US" sz="2000" dirty="0"/>
              <a:t>E3 has </a:t>
            </a:r>
            <a:r>
              <a:rPr lang="en-US" sz="2000" dirty="0" smtClean="0"/>
              <a:t>worked at </a:t>
            </a:r>
            <a:r>
              <a:rPr lang="en-US" sz="2000" dirty="0"/>
              <a:t>the nexus of planning, policy and markets since </a:t>
            </a:r>
            <a:r>
              <a:rPr lang="en-US" sz="2000" dirty="0" smtClean="0"/>
              <a:t>1989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9320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038600" cy="4419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Benefits of Customer-Owned DG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E3’s Net Energy Metering Study for California PUC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283BD-70E5-496F-947F-51A12FD73F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 descr="C:\Users\arne\AppData\Local\Microsoft\Windows\Temporary Internet Files\Content.IE5\M4CMET5H\MC9004372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3625082" cy="32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4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0" dirty="0" smtClean="0"/>
              <a:t>Benefits of Customer-Owned Generation</a:t>
            </a:r>
            <a:endParaRPr lang="en-US" sz="4000" b="0" dirty="0"/>
          </a:p>
        </p:txBody>
      </p:sp>
    </p:spTree>
    <p:extLst>
      <p:ext uri="{BB962C8B-B14F-4D97-AF65-F5344CB8AC3E}">
        <p14:creationId xmlns:p14="http://schemas.microsoft.com/office/powerpoint/2010/main" val="322561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3390"/>
            <a:ext cx="7334250" cy="525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Customer-Owned Generation Can </a:t>
            </a:r>
            <a:r>
              <a:rPr lang="en-US" dirty="0" smtClean="0"/>
              <a:t>Have Many Benefits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EABAE5-C525-4598-ADA4-2600D70790F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802074" y="3429000"/>
            <a:ext cx="304800" cy="2106336"/>
          </a:xfrm>
          <a:prstGeom prst="rightBrace">
            <a:avLst>
              <a:gd name="adj1" fmla="val 64408"/>
              <a:gd name="adj2" fmla="val 50000"/>
            </a:avLst>
          </a:prstGeom>
          <a:ln w="28575">
            <a:solidFill>
              <a:srgbClr val="0050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241014" y="4197102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5070"/>
                </a:solidFill>
                <a:latin typeface="+mj-lt"/>
              </a:rPr>
              <a:t>Ratepayer benefits</a:t>
            </a:r>
            <a:endParaRPr lang="en-US" b="1" dirty="0">
              <a:solidFill>
                <a:srgbClr val="005070"/>
              </a:solidFill>
              <a:latin typeface="+mj-lt"/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6802074" y="2446366"/>
            <a:ext cx="304800" cy="982634"/>
          </a:xfrm>
          <a:prstGeom prst="rightBrace">
            <a:avLst>
              <a:gd name="adj1" fmla="val 30162"/>
              <a:gd name="adj2" fmla="val 50000"/>
            </a:avLst>
          </a:prstGeom>
          <a:ln w="28575">
            <a:solidFill>
              <a:srgbClr val="E85F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19583" y="2652617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E85F31"/>
                </a:solidFill>
                <a:latin typeface="+mj-lt"/>
              </a:rPr>
              <a:t>Societal benefits</a:t>
            </a:r>
            <a:endParaRPr lang="en-US" b="1" dirty="0">
              <a:solidFill>
                <a:srgbClr val="E85F31"/>
              </a:solidFill>
              <a:latin typeface="+mj-lt"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6802074" y="2057400"/>
            <a:ext cx="304800" cy="388966"/>
          </a:xfrm>
          <a:prstGeom prst="rightBrace">
            <a:avLst>
              <a:gd name="adj1" fmla="val 16786"/>
              <a:gd name="adj2" fmla="val 50000"/>
            </a:avLst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219583" y="1928716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+mj-lt"/>
              </a:rPr>
              <a:t>Participant benefits</a:t>
            </a:r>
            <a:endParaRPr lang="en-US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657600" y="5920315"/>
            <a:ext cx="4648200" cy="647700"/>
          </a:xfrm>
          <a:prstGeom prst="rect">
            <a:avLst/>
          </a:prstGeom>
          <a:solidFill>
            <a:srgbClr val="BBE0E3"/>
          </a:solidFill>
          <a:ln>
            <a:solidFill>
              <a:srgbClr val="00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5070"/>
                </a:solidFill>
              </a:rPr>
              <a:t>Which portion of benefits should ratepayers pay for?</a:t>
            </a:r>
            <a:endParaRPr lang="en-US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5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Customer-Owned Generation Can Result in Cost Shifts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5638800" cy="4525963"/>
          </a:xfrm>
        </p:spPr>
        <p:txBody>
          <a:bodyPr/>
          <a:lstStyle/>
          <a:p>
            <a:r>
              <a:rPr lang="en-US" sz="2000" dirty="0" smtClean="0"/>
              <a:t>Utility accrues benefits at its avoided cost but pays compensation at the retail rate</a:t>
            </a:r>
          </a:p>
          <a:p>
            <a:r>
              <a:rPr lang="en-US" sz="2000" dirty="0" smtClean="0"/>
              <a:t>Cost shifts occur if </a:t>
            </a:r>
            <a:r>
              <a:rPr lang="en-US" sz="2000" dirty="0"/>
              <a:t>the retail rate is </a:t>
            </a:r>
            <a:r>
              <a:rPr lang="en-US" sz="2000" dirty="0" smtClean="0"/>
              <a:t>different from the avoided </a:t>
            </a:r>
            <a:r>
              <a:rPr lang="en-US" sz="2000" dirty="0"/>
              <a:t>cost</a:t>
            </a:r>
          </a:p>
          <a:p>
            <a:pPr lvl="1"/>
            <a:r>
              <a:rPr lang="en-US" sz="1800" dirty="0" smtClean="0"/>
              <a:t>Shifts costs between </a:t>
            </a:r>
            <a:r>
              <a:rPr lang="en-US" sz="1800" dirty="0"/>
              <a:t>participating and non-participating customers</a:t>
            </a:r>
            <a:endParaRPr lang="en-US" sz="1800" dirty="0" smtClean="0"/>
          </a:p>
          <a:p>
            <a:pPr lvl="1"/>
            <a:r>
              <a:rPr lang="en-US" sz="1800" dirty="0" smtClean="0"/>
              <a:t>Similar </a:t>
            </a:r>
            <a:r>
              <a:rPr lang="en-US" sz="1800" dirty="0"/>
              <a:t>effect as energy </a:t>
            </a:r>
            <a:r>
              <a:rPr lang="en-US" sz="1800" dirty="0" smtClean="0"/>
              <a:t>efficiency</a:t>
            </a:r>
          </a:p>
          <a:p>
            <a:r>
              <a:rPr lang="en-US" sz="2000" dirty="0" smtClean="0"/>
              <a:t>E3 </a:t>
            </a:r>
            <a:r>
              <a:rPr lang="en-US" sz="2000" dirty="0"/>
              <a:t>study found $1.1 billion cost shift for California at full NEM implementation in 2020</a:t>
            </a:r>
          </a:p>
          <a:p>
            <a:pPr lvl="1"/>
            <a:r>
              <a:rPr lang="en-US" sz="1800" dirty="0"/>
              <a:t>$</a:t>
            </a:r>
            <a:r>
              <a:rPr lang="en-US" sz="1800" dirty="0" smtClean="0"/>
              <a:t>359 </a:t>
            </a:r>
            <a:r>
              <a:rPr lang="en-US" sz="1800" dirty="0"/>
              <a:t>million when considering only </a:t>
            </a:r>
            <a:r>
              <a:rPr lang="en-US" sz="1800" i="1" dirty="0"/>
              <a:t>exported </a:t>
            </a:r>
            <a:r>
              <a:rPr lang="en-US" sz="1800" dirty="0"/>
              <a:t>energy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2A15B0-12AA-499A-96F5-48391BE7A3C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C:\Documents and Settings\arne\Local Settings\Temporary Internet Files\Content.IE5\67NPQKS6\MC90005623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05000"/>
            <a:ext cx="2667000" cy="266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5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Closer:  Generation Avoided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5181600" cy="5029200"/>
          </a:xfrm>
        </p:spPr>
        <p:txBody>
          <a:bodyPr/>
          <a:lstStyle/>
          <a:p>
            <a:r>
              <a:rPr lang="en-US" sz="1800" dirty="0" smtClean="0"/>
              <a:t>Dispatch savings &amp; losses</a:t>
            </a:r>
          </a:p>
          <a:p>
            <a:pPr lvl="1"/>
            <a:r>
              <a:rPr lang="en-US" sz="1600" dirty="0" smtClean="0"/>
              <a:t>Straightforward and included in most calculations of DG benefits</a:t>
            </a:r>
          </a:p>
          <a:p>
            <a:r>
              <a:rPr lang="en-US" sz="1800" dirty="0" smtClean="0"/>
              <a:t>Generation capacity savings</a:t>
            </a:r>
          </a:p>
          <a:p>
            <a:pPr lvl="1"/>
            <a:r>
              <a:rPr lang="en-US" sz="1600" dirty="0" smtClean="0"/>
              <a:t>Depends on coincidence of DG output with system peak</a:t>
            </a:r>
          </a:p>
          <a:p>
            <a:pPr lvl="1"/>
            <a:r>
              <a:rPr lang="en-US" sz="1600" dirty="0" smtClean="0"/>
              <a:t>ELCC </a:t>
            </a:r>
            <a:r>
              <a:rPr lang="en-US" sz="1600" dirty="0" smtClean="0"/>
              <a:t>of rooftop PV is </a:t>
            </a:r>
            <a:r>
              <a:rPr lang="en-US" sz="1600" dirty="0" smtClean="0"/>
              <a:t>30-50% of nameplate in California</a:t>
            </a:r>
          </a:p>
          <a:p>
            <a:pPr lvl="1"/>
            <a:r>
              <a:rPr lang="en-US" sz="1600" dirty="0" smtClean="0"/>
              <a:t>Declines with penetration</a:t>
            </a:r>
          </a:p>
          <a:p>
            <a:r>
              <a:rPr lang="en-US" sz="1800" dirty="0"/>
              <a:t>Market price effect</a:t>
            </a:r>
          </a:p>
          <a:p>
            <a:pPr lvl="1"/>
            <a:r>
              <a:rPr lang="en-US" sz="1600" dirty="0"/>
              <a:t>Depends </a:t>
            </a:r>
            <a:r>
              <a:rPr lang="en-US" sz="1600" dirty="0" smtClean="0"/>
              <a:t>on a utility’s short or long market position</a:t>
            </a:r>
            <a:endParaRPr lang="en-US" dirty="0"/>
          </a:p>
          <a:p>
            <a:r>
              <a:rPr lang="en-US" sz="1800" dirty="0" smtClean="0"/>
              <a:t>Ancillary services</a:t>
            </a:r>
          </a:p>
          <a:p>
            <a:pPr lvl="1"/>
            <a:r>
              <a:rPr lang="en-US" sz="1600" dirty="0" smtClean="0"/>
              <a:t>Probably negative but small for PV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283BD-70E5-496F-947F-51A12FD73F7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55" name="Picture 7" descr="http://www.calpine.com/media/centers/Hidalgo_T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551914" cy="340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5943600" y="5029200"/>
            <a:ext cx="2971800" cy="1295400"/>
          </a:xfrm>
          <a:prstGeom prst="rect">
            <a:avLst/>
          </a:prstGeom>
          <a:solidFill>
            <a:srgbClr val="BBE0E3"/>
          </a:solidFill>
          <a:ln>
            <a:solidFill>
              <a:srgbClr val="00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5070"/>
                </a:solidFill>
              </a:rPr>
              <a:t>Most calculations assume DG displaces a natural-gas-fired power plant</a:t>
            </a:r>
            <a:endParaRPr lang="en-US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29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Closer: </a:t>
            </a:r>
            <a:r>
              <a:rPr lang="en-US" dirty="0" smtClean="0"/>
              <a:t> RPS Avoided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724400" cy="5029200"/>
          </a:xfrm>
        </p:spPr>
        <p:txBody>
          <a:bodyPr/>
          <a:lstStyle/>
          <a:p>
            <a:r>
              <a:rPr lang="en-US" sz="1800" dirty="0" smtClean="0"/>
              <a:t>Depending </a:t>
            </a:r>
            <a:r>
              <a:rPr lang="en-US" sz="1800" dirty="0"/>
              <a:t>on state </a:t>
            </a:r>
            <a:r>
              <a:rPr lang="en-US" sz="1800" dirty="0" smtClean="0"/>
              <a:t>rules, DG can reduce the need for new RPS resources</a:t>
            </a:r>
          </a:p>
          <a:p>
            <a:pPr lvl="1"/>
            <a:r>
              <a:rPr lang="en-US" sz="1600" dirty="0" smtClean="0"/>
              <a:t>NEM DG </a:t>
            </a:r>
            <a:r>
              <a:rPr lang="en-US" sz="1600" dirty="0" smtClean="0"/>
              <a:t>usually counts as a load reduction for RPS compliance</a:t>
            </a:r>
          </a:p>
          <a:p>
            <a:pPr lvl="1"/>
            <a:r>
              <a:rPr lang="en-US" sz="1600" dirty="0" smtClean="0"/>
              <a:t>DG may also count as RPS supply</a:t>
            </a:r>
          </a:p>
          <a:p>
            <a:pPr lvl="1"/>
            <a:r>
              <a:rPr lang="en-US" sz="1600" dirty="0" smtClean="0"/>
              <a:t>All or a portion of the avoided generation is a central station renewable instead of a gas plant</a:t>
            </a:r>
          </a:p>
          <a:p>
            <a:r>
              <a:rPr lang="en-US" sz="1800" dirty="0" smtClean="0"/>
              <a:t>Some states have DG multipliers</a:t>
            </a:r>
            <a:endParaRPr lang="en-US" sz="2000" dirty="0" smtClean="0"/>
          </a:p>
          <a:p>
            <a:pPr lvl="1"/>
            <a:r>
              <a:rPr lang="en-US" sz="1600" dirty="0" smtClean="0"/>
              <a:t>In Washington, 1 MWh of renewable DG saves 2.15 MWh of RPS resources:</a:t>
            </a:r>
          </a:p>
          <a:p>
            <a:pPr lvl="2"/>
            <a:r>
              <a:rPr lang="en-US" sz="1400" dirty="0" smtClean="0"/>
              <a:t>2x multiplier for RPS compliance</a:t>
            </a:r>
          </a:p>
          <a:p>
            <a:pPr lvl="2"/>
            <a:r>
              <a:rPr lang="en-US" sz="1400" dirty="0" smtClean="0"/>
              <a:t>.15 MWh for load reduction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400800"/>
            <a:ext cx="2133600" cy="460375"/>
          </a:xfrm>
        </p:spPr>
        <p:txBody>
          <a:bodyPr/>
          <a:lstStyle/>
          <a:p>
            <a:pPr>
              <a:defRPr/>
            </a:pPr>
            <a:fld id="{A30283BD-70E5-496F-947F-51A12FD73F7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6" name="Picture 6" descr="C:\Documents and Settings\arne\Local Settings\Temporary Internet Files\Content.IE5\R09H2JS5\MC900432247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1371600"/>
            <a:ext cx="2971800" cy="320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84800" y="4953000"/>
            <a:ext cx="3606800" cy="1295400"/>
          </a:xfrm>
          <a:prstGeom prst="rect">
            <a:avLst/>
          </a:prstGeom>
          <a:solidFill>
            <a:srgbClr val="BBE0E3"/>
          </a:solidFill>
          <a:ln>
            <a:solidFill>
              <a:srgbClr val="00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>
                <a:solidFill>
                  <a:srgbClr val="005070"/>
                </a:solidFill>
              </a:rPr>
              <a:t>If the utility buys the renewable attribute, is the customer really being served with green power?</a:t>
            </a:r>
            <a:endParaRPr lang="en-US" b="1" dirty="0">
              <a:solidFill>
                <a:srgbClr val="0050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611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Closer:  Environmental Benefits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4800600" cy="5181600"/>
          </a:xfrm>
        </p:spPr>
        <p:txBody>
          <a:bodyPr/>
          <a:lstStyle/>
          <a:p>
            <a:r>
              <a:rPr lang="en-US" sz="1800" dirty="0" smtClean="0"/>
              <a:t>If DG displaces fossil generation, it reduces </a:t>
            </a:r>
            <a:r>
              <a:rPr lang="en-US" sz="1800" dirty="0"/>
              <a:t>emissions </a:t>
            </a:r>
            <a:r>
              <a:rPr lang="en-US" sz="1800" dirty="0" smtClean="0"/>
              <a:t>of CO2 and other </a:t>
            </a:r>
            <a:r>
              <a:rPr lang="en-US" sz="1800" dirty="0" smtClean="0"/>
              <a:t>pollutants</a:t>
            </a:r>
          </a:p>
          <a:p>
            <a:pPr lvl="1"/>
            <a:r>
              <a:rPr lang="en-US" sz="1600" dirty="0" smtClean="0"/>
              <a:t>Mix of “internal” and “external” costs</a:t>
            </a:r>
          </a:p>
          <a:p>
            <a:pPr lvl="1"/>
            <a:r>
              <a:rPr lang="en-US" sz="1600" dirty="0" smtClean="0"/>
              <a:t>Need to decide how much ratepayers should contribute toward this benefit</a:t>
            </a:r>
            <a:endParaRPr lang="en-US" sz="1600" dirty="0" smtClean="0"/>
          </a:p>
          <a:p>
            <a:r>
              <a:rPr lang="en-US" sz="1800" dirty="0" smtClean="0"/>
              <a:t>If DG </a:t>
            </a:r>
            <a:r>
              <a:rPr lang="en-US" sz="1800" dirty="0"/>
              <a:t>displaces </a:t>
            </a:r>
            <a:r>
              <a:rPr lang="en-US" sz="1800" dirty="0" smtClean="0"/>
              <a:t>RPS resources, environmental benefits are reduced or eliminated</a:t>
            </a:r>
          </a:p>
          <a:p>
            <a:pPr lvl="1"/>
            <a:r>
              <a:rPr lang="en-US" sz="1600" dirty="0" smtClean="0"/>
              <a:t>No reduction thermal </a:t>
            </a:r>
            <a:r>
              <a:rPr lang="en-US" sz="1600" dirty="0"/>
              <a:t>generation, CO2 </a:t>
            </a:r>
            <a:r>
              <a:rPr lang="en-US" sz="1600" dirty="0" smtClean="0"/>
              <a:t>emissions if DG displaces central station renewables </a:t>
            </a:r>
            <a:endParaRPr lang="en-US" sz="1600" dirty="0"/>
          </a:p>
          <a:p>
            <a:pPr lvl="1"/>
            <a:r>
              <a:rPr lang="en-US" sz="1600" dirty="0"/>
              <a:t>If renewable DG has a “compliance multiplier”, then </a:t>
            </a:r>
            <a:r>
              <a:rPr lang="en-US" sz="1600" dirty="0" smtClean="0"/>
              <a:t>DG may actually reduce RPS generation and increase thermal generation and emissions!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0283BD-70E5-496F-947F-51A12FD73F7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57800" y="4724400"/>
            <a:ext cx="3733800" cy="1600200"/>
          </a:xfrm>
          <a:prstGeom prst="rect">
            <a:avLst/>
          </a:prstGeom>
          <a:solidFill>
            <a:srgbClr val="BBE0E3"/>
          </a:solidFill>
          <a:ln>
            <a:solidFill>
              <a:srgbClr val="0050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05070"/>
                </a:solidFill>
              </a:rPr>
              <a:t>In Washington, 1 MWh of NEM DG </a:t>
            </a:r>
            <a:r>
              <a:rPr lang="en-US" b="1" dirty="0" smtClean="0">
                <a:solidFill>
                  <a:srgbClr val="005070"/>
                </a:solidFill>
              </a:rPr>
              <a:t>results </a:t>
            </a:r>
            <a:r>
              <a:rPr lang="en-US" b="1" dirty="0">
                <a:solidFill>
                  <a:srgbClr val="005070"/>
                </a:solidFill>
              </a:rPr>
              <a:t>in 1.15 MWh of increased thermal </a:t>
            </a:r>
            <a:r>
              <a:rPr lang="en-US" b="1" dirty="0" smtClean="0">
                <a:solidFill>
                  <a:srgbClr val="005070"/>
                </a:solidFill>
              </a:rPr>
              <a:t>generation and 0.4-0.5 tons of CO2 emissions</a:t>
            </a:r>
            <a:endParaRPr lang="en-US" b="1" dirty="0">
              <a:solidFill>
                <a:srgbClr val="005070"/>
              </a:solidFill>
            </a:endParaRPr>
          </a:p>
        </p:txBody>
      </p:sp>
      <p:pic>
        <p:nvPicPr>
          <p:cNvPr id="3074" name="Picture 2" descr="http://www.tanklessisgreen.com/u/image/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1295400"/>
            <a:ext cx="30670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63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3 - Eric Template">
  <a:themeElements>
    <a:clrScheme name="EThree">
      <a:dk1>
        <a:srgbClr val="005070"/>
      </a:dk1>
      <a:lt1>
        <a:srgbClr val="FFFFFF"/>
      </a:lt1>
      <a:dk2>
        <a:srgbClr val="992702"/>
      </a:dk2>
      <a:lt2>
        <a:srgbClr val="808080"/>
      </a:lt2>
      <a:accent1>
        <a:srgbClr val="B1953A"/>
      </a:accent1>
      <a:accent2>
        <a:srgbClr val="0075A3"/>
      </a:accent2>
      <a:accent3>
        <a:srgbClr val="4D7000"/>
      </a:accent3>
      <a:accent4>
        <a:srgbClr val="704500"/>
      </a:accent4>
      <a:accent5>
        <a:srgbClr val="BD5500"/>
      </a:accent5>
      <a:accent6>
        <a:srgbClr val="628F00"/>
      </a:accent6>
      <a:hlink>
        <a:srgbClr val="005070"/>
      </a:hlink>
      <a:folHlink>
        <a:srgbClr val="BD5500"/>
      </a:folHlink>
    </a:clrScheme>
    <a:fontScheme name="PowerPoint Template_Fina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chemeClr val="tx2">
              <a:lumMod val="60000"/>
              <a:lumOff val="4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owerPoint Template_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_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_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Document</DocumentSetType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140</IndustryCode>
    <CaseStatus xmlns="dc463f71-b30c-4ab2-9473-d307f9d35888">Closed</CaseStatus>
    <OpenedDate xmlns="dc463f71-b30c-4ab2-9473-d307f9d35888">2013-10-02T07:00:00+00:00</OpenedDate>
    <Date1 xmlns="dc463f71-b30c-4ab2-9473-d307f9d35888">2013-11-13T08:00:00+00:00</Date1>
    <IsDocumentOrder xmlns="dc463f71-b30c-4ab2-9473-d307f9d35888" xsi:nil="true"/>
    <IsHighlyConfidential xmlns="dc463f71-b30c-4ab2-9473-d307f9d35888">false</IsHighlyConfidential>
    <CaseCompanyNames xmlns="dc463f71-b30c-4ab2-9473-d307f9d35888" xsi:nil="true"/>
    <DocketNumber xmlns="dc463f71-b30c-4ab2-9473-d307f9d35888">131883</DocketNumber>
    <DelegatedOrder xmlns="dc463f71-b30c-4ab2-9473-d307f9d35888">false</DelegatedOrder>
    <Visibility xmlns="dc463f71-b30c-4ab2-9473-d307f9d35888" xsi:nil="true"/>
    <Nickname xmlns="http://schemas.microsoft.com/sharepoint/v3" xsi:nil="true"/>
    <SignificantOrder xmlns="dc463f71-b30c-4ab2-9473-d307f9d35888">false</SignificantOrder>
  </documentManagement>
</p:properti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A2259CE7B3065B469C07EAF4D87CAA77" ma:contentTypeVersion="135" ma:contentTypeDescription="" ma:contentTypeScope="" ma:versionID="523b28fd6f45d40f736895252ce8b923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4ccd4140794adb7bccf17b21b5812a9d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1C2BBD-9B4E-4179-BEFD-04CA63BB7EA0}"/>
</file>

<file path=customXml/itemProps2.xml><?xml version="1.0" encoding="utf-8"?>
<ds:datastoreItem xmlns:ds="http://schemas.openxmlformats.org/officeDocument/2006/customXml" ds:itemID="{75715163-7F8A-438A-B984-4C111328DFAF}"/>
</file>

<file path=customXml/itemProps3.xml><?xml version="1.0" encoding="utf-8"?>
<ds:datastoreItem xmlns:ds="http://schemas.openxmlformats.org/officeDocument/2006/customXml" ds:itemID="{7C276898-0B27-4328-B8AC-1FE9FFDCC929}"/>
</file>

<file path=customXml/itemProps4.xml><?xml version="1.0" encoding="utf-8"?>
<ds:datastoreItem xmlns:ds="http://schemas.openxmlformats.org/officeDocument/2006/customXml" ds:itemID="{F9BD9690-5A75-4ED2-9196-57038F1786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6713</TotalTime>
  <Words>1041</Words>
  <Application>Microsoft Office PowerPoint</Application>
  <PresentationFormat>On-screen Show (4:3)</PresentationFormat>
  <Paragraphs>172</Paragraphs>
  <Slides>19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Custom Design</vt:lpstr>
      <vt:lpstr>E3 - Eric Template</vt:lpstr>
      <vt:lpstr>Benefits, Costs and  Cost Shifts from Net Energy Metering </vt:lpstr>
      <vt:lpstr>Energy and Environmental Economics, Inc.</vt:lpstr>
      <vt:lpstr>Agenda</vt:lpstr>
      <vt:lpstr>Benefits of Customer-Owned Generation</vt:lpstr>
      <vt:lpstr>Customer-Owned Generation Can Have Many Benefits</vt:lpstr>
      <vt:lpstr>Customer-Owned Generation Can Result in Cost Shifts</vt:lpstr>
      <vt:lpstr>Looking Closer:  Generation Avoided Costs</vt:lpstr>
      <vt:lpstr>Looking Closer:  RPS Avoided Costs</vt:lpstr>
      <vt:lpstr>Looking Closer:  Environmental Benefits</vt:lpstr>
      <vt:lpstr>Looking Closer:  T&amp;D Deferral Benefits</vt:lpstr>
      <vt:lpstr>DG and Energy Efficiency</vt:lpstr>
      <vt:lpstr>E3’s California Study</vt:lpstr>
      <vt:lpstr>Study on the Costs &amp; Benefits of NEM</vt:lpstr>
      <vt:lpstr>Scope of the Analysis</vt:lpstr>
      <vt:lpstr>Three Penetration Levels</vt:lpstr>
      <vt:lpstr>IOU Inclining Block Rates</vt:lpstr>
      <vt:lpstr>Avoided Cost Forecast Result</vt:lpstr>
      <vt:lpstr>Cost of NEM Generation at Full NEM Subscription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</dc:creator>
  <cp:lastModifiedBy>Arne Olson</cp:lastModifiedBy>
  <cp:revision>265</cp:revision>
  <dcterms:created xsi:type="dcterms:W3CDTF">2010-06-22T21:02:10Z</dcterms:created>
  <dcterms:modified xsi:type="dcterms:W3CDTF">2013-11-12T02:17:26Z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0x0101006E56B4D1795A2E4DB2F0B01679ED314A00A2259CE7B3065B469C07EAF4D87CAA77</vt:lpwstr>
  </property>
  <property fmtid="{D5CDD505-2E9C-101B-9397-08002B2CF9AE}" pid="3" name="_docset_NoMedatataSyncRequired">
    <vt:lpwstr>False</vt:lpwstr>
  </property>
</Properties>
</file>