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31.xml" ContentType="application/vnd.openxmlformats-officedocument.presentationml.slide+xml"/>
  <Override PartName="/ppt/diagrams/data1.xml" ContentType="application/vnd.openxmlformats-officedocument.drawingml.diagramData+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7"/>
  </p:notesMasterIdLst>
  <p:handoutMasterIdLst>
    <p:handoutMasterId r:id="rId38"/>
  </p:handoutMasterIdLst>
  <p:sldIdLst>
    <p:sldId id="307" r:id="rId5"/>
    <p:sldId id="320" r:id="rId6"/>
    <p:sldId id="323" r:id="rId7"/>
    <p:sldId id="331" r:id="rId8"/>
    <p:sldId id="328" r:id="rId9"/>
    <p:sldId id="338" r:id="rId10"/>
    <p:sldId id="332" r:id="rId11"/>
    <p:sldId id="330" r:id="rId12"/>
    <p:sldId id="335" r:id="rId13"/>
    <p:sldId id="356" r:id="rId14"/>
    <p:sldId id="351" r:id="rId15"/>
    <p:sldId id="355" r:id="rId16"/>
    <p:sldId id="354" r:id="rId17"/>
    <p:sldId id="348" r:id="rId18"/>
    <p:sldId id="333" r:id="rId19"/>
    <p:sldId id="334" r:id="rId20"/>
    <p:sldId id="339" r:id="rId21"/>
    <p:sldId id="340" r:id="rId22"/>
    <p:sldId id="325" r:id="rId23"/>
    <p:sldId id="326" r:id="rId24"/>
    <p:sldId id="361" r:id="rId25"/>
    <p:sldId id="358" r:id="rId26"/>
    <p:sldId id="346" r:id="rId27"/>
    <p:sldId id="347" r:id="rId28"/>
    <p:sldId id="345" r:id="rId29"/>
    <p:sldId id="350" r:id="rId30"/>
    <p:sldId id="353" r:id="rId31"/>
    <p:sldId id="341" r:id="rId32"/>
    <p:sldId id="352" r:id="rId33"/>
    <p:sldId id="336" r:id="rId34"/>
    <p:sldId id="321" r:id="rId35"/>
    <p:sldId id="359"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n Bush" initials="V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AEAEA"/>
    <a:srgbClr val="CC0000"/>
    <a:srgbClr val="157928"/>
    <a:srgbClr val="0037A4"/>
    <a:srgbClr val="CEEAB0"/>
    <a:srgbClr val="A9F1B0"/>
    <a:srgbClr val="178B22"/>
    <a:srgbClr val="25EF68"/>
    <a:srgbClr val="030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73" autoAdjust="0"/>
    <p:restoredTop sz="97543" autoAdjust="0"/>
  </p:normalViewPr>
  <p:slideViewPr>
    <p:cSldViewPr>
      <p:cViewPr>
        <p:scale>
          <a:sx n="69" d="100"/>
          <a:sy n="69" d="100"/>
        </p:scale>
        <p:origin x="-108" y="-372"/>
      </p:cViewPr>
      <p:guideLst>
        <p:guide orient="horz" pos="4185"/>
        <p:guide pos="81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61"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54DF2-F857-44E6-BB9F-FD7C87D2D4B9}" type="doc">
      <dgm:prSet loTypeId="urn:microsoft.com/office/officeart/2005/8/layout/radial3" loCatId="relationship" qsTypeId="urn:microsoft.com/office/officeart/2005/8/quickstyle/simple5" qsCatId="simple" csTypeId="urn:microsoft.com/office/officeart/2005/8/colors/colorful1#1" csCatId="colorful" phldr="1"/>
      <dgm:spPr/>
      <dgm:t>
        <a:bodyPr/>
        <a:lstStyle/>
        <a:p>
          <a:endParaRPr lang="en-US"/>
        </a:p>
      </dgm:t>
    </dgm:pt>
    <dgm:pt modelId="{0B5C91E6-ED2E-4DD6-BB2E-760D12834140}">
      <dgm:prSet phldrT="[Text]" custT="1"/>
      <dgm:spPr>
        <a:solidFill>
          <a:srgbClr val="003366"/>
        </a:solidFill>
      </dgm:spPr>
      <dgm:t>
        <a:bodyPr/>
        <a:lstStyle/>
        <a:p>
          <a:r>
            <a:rPr lang="en-US" sz="2800" dirty="0" smtClean="0">
              <a:solidFill>
                <a:srgbClr val="FFFFCC"/>
              </a:solidFill>
            </a:rPr>
            <a:t>Pipeline Failure</a:t>
          </a:r>
          <a:endParaRPr lang="en-US" sz="2800" dirty="0">
            <a:solidFill>
              <a:srgbClr val="FFFFCC"/>
            </a:solidFill>
          </a:endParaRPr>
        </a:p>
      </dgm:t>
    </dgm:pt>
    <dgm:pt modelId="{5D546A77-C1AA-4C1A-AA1F-B30DB250A588}" type="parTrans" cxnId="{61593E5A-AC74-46B1-BD8B-2B9DD4E45EB1}">
      <dgm:prSet/>
      <dgm:spPr/>
      <dgm:t>
        <a:bodyPr/>
        <a:lstStyle/>
        <a:p>
          <a:endParaRPr lang="en-US"/>
        </a:p>
      </dgm:t>
    </dgm:pt>
    <dgm:pt modelId="{ADB3FA01-5FFF-4638-8BAE-589E2573E021}" type="sibTrans" cxnId="{61593E5A-AC74-46B1-BD8B-2B9DD4E45EB1}">
      <dgm:prSet/>
      <dgm:spPr/>
      <dgm:t>
        <a:bodyPr/>
        <a:lstStyle/>
        <a:p>
          <a:endParaRPr lang="en-US"/>
        </a:p>
      </dgm:t>
    </dgm:pt>
    <dgm:pt modelId="{DD5FB310-68CC-4431-926D-B4E886216E4C}">
      <dgm:prSet phldrT="[Text]" custT="1"/>
      <dgm:spPr/>
      <dgm:t>
        <a:bodyPr/>
        <a:lstStyle/>
        <a:p>
          <a:r>
            <a:rPr lang="en-US" sz="1050" b="1" dirty="0" smtClean="0">
              <a:latin typeface="Arial" pitchFamily="34" charset="0"/>
              <a:cs typeface="Arial" pitchFamily="34" charset="0"/>
            </a:rPr>
            <a:t>External Corrosion</a:t>
          </a:r>
          <a:endParaRPr lang="en-US" sz="1050" dirty="0"/>
        </a:p>
      </dgm:t>
    </dgm:pt>
    <dgm:pt modelId="{D9ED9177-E052-4412-8127-8851C987D492}" type="parTrans" cxnId="{6C7DD69D-40FB-4F9B-95CC-25C44C8F0743}">
      <dgm:prSet/>
      <dgm:spPr/>
      <dgm:t>
        <a:bodyPr/>
        <a:lstStyle/>
        <a:p>
          <a:endParaRPr lang="en-US"/>
        </a:p>
      </dgm:t>
    </dgm:pt>
    <dgm:pt modelId="{C5B64E97-1D94-44FF-873C-0AC4BA295FDE}" type="sibTrans" cxnId="{6C7DD69D-40FB-4F9B-95CC-25C44C8F0743}">
      <dgm:prSet/>
      <dgm:spPr/>
      <dgm:t>
        <a:bodyPr/>
        <a:lstStyle/>
        <a:p>
          <a:endParaRPr lang="en-US"/>
        </a:p>
      </dgm:t>
    </dgm:pt>
    <dgm:pt modelId="{9D3550F8-AB24-4DD2-9054-C965D6630F35}">
      <dgm:prSet custT="1"/>
      <dgm:spPr/>
      <dgm:t>
        <a:bodyPr/>
        <a:lstStyle/>
        <a:p>
          <a:r>
            <a:rPr lang="en-US" sz="1050" b="1" dirty="0" smtClean="0">
              <a:latin typeface="Arial" pitchFamily="34" charset="0"/>
              <a:cs typeface="Arial" pitchFamily="34" charset="0"/>
            </a:rPr>
            <a:t>Internal Corrosion</a:t>
          </a:r>
        </a:p>
      </dgm:t>
    </dgm:pt>
    <dgm:pt modelId="{DA158286-1C67-44DF-A20F-5B2D2B6B4FEA}" type="parTrans" cxnId="{4EDF46C6-9466-459F-B26D-6ABB4A2FAC91}">
      <dgm:prSet/>
      <dgm:spPr/>
      <dgm:t>
        <a:bodyPr/>
        <a:lstStyle/>
        <a:p>
          <a:endParaRPr lang="en-US"/>
        </a:p>
      </dgm:t>
    </dgm:pt>
    <dgm:pt modelId="{6FC7BBDF-0C03-4B15-BE3F-034588A20277}" type="sibTrans" cxnId="{4EDF46C6-9466-459F-B26D-6ABB4A2FAC91}">
      <dgm:prSet/>
      <dgm:spPr/>
      <dgm:t>
        <a:bodyPr/>
        <a:lstStyle/>
        <a:p>
          <a:endParaRPr lang="en-US"/>
        </a:p>
      </dgm:t>
    </dgm:pt>
    <dgm:pt modelId="{E250E0F3-8A7F-4089-9DE5-8791ED0F0126}">
      <dgm:prSet custT="1"/>
      <dgm:spPr/>
      <dgm:t>
        <a:bodyPr/>
        <a:lstStyle/>
        <a:p>
          <a:r>
            <a:rPr lang="en-US" sz="1050" b="1" dirty="0" smtClean="0">
              <a:latin typeface="Arial" pitchFamily="34" charset="0"/>
              <a:cs typeface="Arial" pitchFamily="34" charset="0"/>
            </a:rPr>
            <a:t>Stress Corrosion Cracking (surface and subsurface)</a:t>
          </a:r>
        </a:p>
      </dgm:t>
    </dgm:pt>
    <dgm:pt modelId="{41C6CD9E-CF40-411B-888C-8E95221FF767}" type="parTrans" cxnId="{8F214316-3DBD-4F30-B04B-44F1F57C0E75}">
      <dgm:prSet/>
      <dgm:spPr/>
      <dgm:t>
        <a:bodyPr/>
        <a:lstStyle/>
        <a:p>
          <a:endParaRPr lang="en-US"/>
        </a:p>
      </dgm:t>
    </dgm:pt>
    <dgm:pt modelId="{63BA9326-AAE3-48B9-961D-6D4124FB7972}" type="sibTrans" cxnId="{8F214316-3DBD-4F30-B04B-44F1F57C0E75}">
      <dgm:prSet/>
      <dgm:spPr/>
      <dgm:t>
        <a:bodyPr/>
        <a:lstStyle/>
        <a:p>
          <a:endParaRPr lang="en-US"/>
        </a:p>
      </dgm:t>
    </dgm:pt>
    <dgm:pt modelId="{B99FD332-0BC7-4AB7-B22D-0335A551BD54}">
      <dgm:prSet custT="1"/>
      <dgm:spPr/>
      <dgm:t>
        <a:bodyPr/>
        <a:lstStyle/>
        <a:p>
          <a:r>
            <a:rPr lang="en-US" sz="1050" b="1" dirty="0" smtClean="0">
              <a:latin typeface="Arial" pitchFamily="34" charset="0"/>
              <a:cs typeface="Arial" pitchFamily="34" charset="0"/>
            </a:rPr>
            <a:t>3rd Party Damage</a:t>
          </a:r>
        </a:p>
      </dgm:t>
    </dgm:pt>
    <dgm:pt modelId="{DC09CB7E-1D63-4192-ADCA-8A6E0BC0D05B}" type="parTrans" cxnId="{BC50D362-93E0-4452-93DD-B240FD2C982E}">
      <dgm:prSet/>
      <dgm:spPr/>
      <dgm:t>
        <a:bodyPr/>
        <a:lstStyle/>
        <a:p>
          <a:endParaRPr lang="en-US"/>
        </a:p>
      </dgm:t>
    </dgm:pt>
    <dgm:pt modelId="{27707B0A-129C-41B6-9EC8-A6CB281A47A3}" type="sibTrans" cxnId="{BC50D362-93E0-4452-93DD-B240FD2C982E}">
      <dgm:prSet/>
      <dgm:spPr/>
      <dgm:t>
        <a:bodyPr/>
        <a:lstStyle/>
        <a:p>
          <a:endParaRPr lang="en-US"/>
        </a:p>
      </dgm:t>
    </dgm:pt>
    <dgm:pt modelId="{29918E16-D615-436C-AB61-D636A6589681}">
      <dgm:prSet custT="1"/>
      <dgm:spPr/>
      <dgm:t>
        <a:bodyPr/>
        <a:lstStyle/>
        <a:p>
          <a:r>
            <a:rPr lang="en-US" sz="1050" b="1" dirty="0" smtClean="0">
              <a:latin typeface="Arial" pitchFamily="34" charset="0"/>
              <a:cs typeface="Arial" pitchFamily="34" charset="0"/>
            </a:rPr>
            <a:t>Fabrication / Weld Quality</a:t>
          </a:r>
        </a:p>
      </dgm:t>
    </dgm:pt>
    <dgm:pt modelId="{0418C5D9-6ECC-45AA-B20D-A4DD3AFF86C2}" type="parTrans" cxnId="{5A113680-15F8-49D0-8E62-F68FD3866627}">
      <dgm:prSet/>
      <dgm:spPr/>
      <dgm:t>
        <a:bodyPr/>
        <a:lstStyle/>
        <a:p>
          <a:endParaRPr lang="en-US"/>
        </a:p>
      </dgm:t>
    </dgm:pt>
    <dgm:pt modelId="{71CC43E9-DC0D-4D8F-BE35-094BC74D6C8D}" type="sibTrans" cxnId="{5A113680-15F8-49D0-8E62-F68FD3866627}">
      <dgm:prSet/>
      <dgm:spPr/>
      <dgm:t>
        <a:bodyPr/>
        <a:lstStyle/>
        <a:p>
          <a:endParaRPr lang="en-US"/>
        </a:p>
      </dgm:t>
    </dgm:pt>
    <dgm:pt modelId="{DE470B82-8927-4587-9598-ADB880972471}">
      <dgm:prSet custT="1"/>
      <dgm:spPr/>
      <dgm:t>
        <a:bodyPr/>
        <a:lstStyle/>
        <a:p>
          <a:r>
            <a:rPr lang="en-US" sz="1050" b="1" dirty="0" smtClean="0">
              <a:latin typeface="Arial" pitchFamily="34" charset="0"/>
              <a:cs typeface="Arial" pitchFamily="34" charset="0"/>
            </a:rPr>
            <a:t>Wrinkle Bends / Miter Bend</a:t>
          </a:r>
        </a:p>
      </dgm:t>
    </dgm:pt>
    <dgm:pt modelId="{E280B8B7-A6B2-48BA-B268-7BB0EAF3A89D}" type="parTrans" cxnId="{50DFA1D9-9DA8-430B-8153-9D7C2B252D4A}">
      <dgm:prSet/>
      <dgm:spPr/>
      <dgm:t>
        <a:bodyPr/>
        <a:lstStyle/>
        <a:p>
          <a:endParaRPr lang="en-US"/>
        </a:p>
      </dgm:t>
    </dgm:pt>
    <dgm:pt modelId="{195FDBED-9EF0-4F94-B8FF-B5CCA75080BE}" type="sibTrans" cxnId="{50DFA1D9-9DA8-430B-8153-9D7C2B252D4A}">
      <dgm:prSet/>
      <dgm:spPr/>
      <dgm:t>
        <a:bodyPr/>
        <a:lstStyle/>
        <a:p>
          <a:endParaRPr lang="en-US"/>
        </a:p>
      </dgm:t>
    </dgm:pt>
    <dgm:pt modelId="{CDF14A7E-D124-43A8-BDAE-EDD71E19321A}">
      <dgm:prSet custT="1"/>
      <dgm:spPr/>
      <dgm:t>
        <a:bodyPr/>
        <a:lstStyle/>
        <a:p>
          <a:r>
            <a:rPr lang="en-US" sz="1050" b="1" dirty="0" smtClean="0">
              <a:latin typeface="Arial" pitchFamily="34" charset="0"/>
              <a:cs typeface="Arial" pitchFamily="34" charset="0"/>
            </a:rPr>
            <a:t>Residual Stresses</a:t>
          </a:r>
        </a:p>
      </dgm:t>
    </dgm:pt>
    <dgm:pt modelId="{4B04C7F2-6268-4EAD-A69A-1BBCD5BE4755}" type="parTrans" cxnId="{078C8819-BF8B-44D0-9030-C6F1D309E479}">
      <dgm:prSet/>
      <dgm:spPr/>
      <dgm:t>
        <a:bodyPr/>
        <a:lstStyle/>
        <a:p>
          <a:endParaRPr lang="en-US"/>
        </a:p>
      </dgm:t>
    </dgm:pt>
    <dgm:pt modelId="{AD0C19A5-65BC-45D2-A64A-880D2A38B686}" type="sibTrans" cxnId="{078C8819-BF8B-44D0-9030-C6F1D309E479}">
      <dgm:prSet/>
      <dgm:spPr/>
      <dgm:t>
        <a:bodyPr/>
        <a:lstStyle/>
        <a:p>
          <a:endParaRPr lang="en-US"/>
        </a:p>
      </dgm:t>
    </dgm:pt>
    <dgm:pt modelId="{C50515C1-405A-48F7-AFAC-CCA94AD34AB1}">
      <dgm:prSet custT="1"/>
      <dgm:spPr/>
      <dgm:t>
        <a:bodyPr/>
        <a:lstStyle/>
        <a:p>
          <a:r>
            <a:rPr lang="en-US" sz="1050" b="1" dirty="0" smtClean="0">
              <a:latin typeface="Arial" pitchFamily="34" charset="0"/>
              <a:cs typeface="Arial" pitchFamily="34" charset="0"/>
            </a:rPr>
            <a:t>Soil and Other Superimposed Stresses</a:t>
          </a:r>
        </a:p>
      </dgm:t>
    </dgm:pt>
    <dgm:pt modelId="{FC603694-2DC9-4510-8681-D7DAA92C72A1}" type="parTrans" cxnId="{CEDC5127-6BC7-4236-B480-0913C9F7BECE}">
      <dgm:prSet/>
      <dgm:spPr/>
      <dgm:t>
        <a:bodyPr/>
        <a:lstStyle/>
        <a:p>
          <a:endParaRPr lang="en-US"/>
        </a:p>
      </dgm:t>
    </dgm:pt>
    <dgm:pt modelId="{AAFA0BCD-47C7-4EAB-A681-BAAC0A8986D4}" type="sibTrans" cxnId="{CEDC5127-6BC7-4236-B480-0913C9F7BECE}">
      <dgm:prSet/>
      <dgm:spPr/>
      <dgm:t>
        <a:bodyPr/>
        <a:lstStyle/>
        <a:p>
          <a:endParaRPr lang="en-US"/>
        </a:p>
      </dgm:t>
    </dgm:pt>
    <dgm:pt modelId="{F9D1BC1E-CE3E-44CD-9512-0F3D0762BA29}" type="pres">
      <dgm:prSet presAssocID="{AD054DF2-F857-44E6-BB9F-FD7C87D2D4B9}" presName="composite" presStyleCnt="0">
        <dgm:presLayoutVars>
          <dgm:chMax val="1"/>
          <dgm:dir/>
          <dgm:resizeHandles val="exact"/>
        </dgm:presLayoutVars>
      </dgm:prSet>
      <dgm:spPr/>
      <dgm:t>
        <a:bodyPr/>
        <a:lstStyle/>
        <a:p>
          <a:endParaRPr lang="en-US"/>
        </a:p>
      </dgm:t>
    </dgm:pt>
    <dgm:pt modelId="{EE0F0E6B-BD18-47A7-899E-E00749106462}" type="pres">
      <dgm:prSet presAssocID="{AD054DF2-F857-44E6-BB9F-FD7C87D2D4B9}" presName="radial" presStyleCnt="0">
        <dgm:presLayoutVars>
          <dgm:animLvl val="ctr"/>
        </dgm:presLayoutVars>
      </dgm:prSet>
      <dgm:spPr/>
    </dgm:pt>
    <dgm:pt modelId="{363B7993-541D-4BFE-A933-CA9EFC706655}" type="pres">
      <dgm:prSet presAssocID="{0B5C91E6-ED2E-4DD6-BB2E-760D12834140}" presName="centerShape" presStyleLbl="vennNode1" presStyleIdx="0" presStyleCnt="9"/>
      <dgm:spPr/>
      <dgm:t>
        <a:bodyPr/>
        <a:lstStyle/>
        <a:p>
          <a:endParaRPr lang="en-US"/>
        </a:p>
      </dgm:t>
    </dgm:pt>
    <dgm:pt modelId="{FF027267-7E5B-42EE-A468-E52B09E2C3F4}" type="pres">
      <dgm:prSet presAssocID="{DD5FB310-68CC-4431-926D-B4E886216E4C}" presName="node" presStyleLbl="vennNode1" presStyleIdx="1" presStyleCnt="9">
        <dgm:presLayoutVars>
          <dgm:bulletEnabled val="1"/>
        </dgm:presLayoutVars>
      </dgm:prSet>
      <dgm:spPr/>
      <dgm:t>
        <a:bodyPr/>
        <a:lstStyle/>
        <a:p>
          <a:endParaRPr lang="en-US"/>
        </a:p>
      </dgm:t>
    </dgm:pt>
    <dgm:pt modelId="{3CDAF522-3B15-4365-9ED7-76304C43ECB5}" type="pres">
      <dgm:prSet presAssocID="{9D3550F8-AB24-4DD2-9054-C965D6630F35}" presName="node" presStyleLbl="vennNode1" presStyleIdx="2" presStyleCnt="9">
        <dgm:presLayoutVars>
          <dgm:bulletEnabled val="1"/>
        </dgm:presLayoutVars>
      </dgm:prSet>
      <dgm:spPr/>
      <dgm:t>
        <a:bodyPr/>
        <a:lstStyle/>
        <a:p>
          <a:endParaRPr lang="en-US"/>
        </a:p>
      </dgm:t>
    </dgm:pt>
    <dgm:pt modelId="{2ABF63D3-C0B2-4CEE-9CE3-C5F8DC95D58F}" type="pres">
      <dgm:prSet presAssocID="{E250E0F3-8A7F-4089-9DE5-8791ED0F0126}" presName="node" presStyleLbl="vennNode1" presStyleIdx="3" presStyleCnt="9">
        <dgm:presLayoutVars>
          <dgm:bulletEnabled val="1"/>
        </dgm:presLayoutVars>
      </dgm:prSet>
      <dgm:spPr/>
      <dgm:t>
        <a:bodyPr/>
        <a:lstStyle/>
        <a:p>
          <a:endParaRPr lang="en-US"/>
        </a:p>
      </dgm:t>
    </dgm:pt>
    <dgm:pt modelId="{D5F763DB-2D71-4527-ADB0-40B9BD2CB6B1}" type="pres">
      <dgm:prSet presAssocID="{B99FD332-0BC7-4AB7-B22D-0335A551BD54}" presName="node" presStyleLbl="vennNode1" presStyleIdx="4" presStyleCnt="9">
        <dgm:presLayoutVars>
          <dgm:bulletEnabled val="1"/>
        </dgm:presLayoutVars>
      </dgm:prSet>
      <dgm:spPr/>
      <dgm:t>
        <a:bodyPr/>
        <a:lstStyle/>
        <a:p>
          <a:endParaRPr lang="en-US"/>
        </a:p>
      </dgm:t>
    </dgm:pt>
    <dgm:pt modelId="{F3389F48-BA84-46D4-9816-B7C04643281D}" type="pres">
      <dgm:prSet presAssocID="{29918E16-D615-436C-AB61-D636A6589681}" presName="node" presStyleLbl="vennNode1" presStyleIdx="5" presStyleCnt="9">
        <dgm:presLayoutVars>
          <dgm:bulletEnabled val="1"/>
        </dgm:presLayoutVars>
      </dgm:prSet>
      <dgm:spPr/>
      <dgm:t>
        <a:bodyPr/>
        <a:lstStyle/>
        <a:p>
          <a:endParaRPr lang="en-US"/>
        </a:p>
      </dgm:t>
    </dgm:pt>
    <dgm:pt modelId="{C05CEE5F-003A-4764-AFC7-C4F74A0F0F1B}" type="pres">
      <dgm:prSet presAssocID="{DE470B82-8927-4587-9598-ADB880972471}" presName="node" presStyleLbl="vennNode1" presStyleIdx="6" presStyleCnt="9">
        <dgm:presLayoutVars>
          <dgm:bulletEnabled val="1"/>
        </dgm:presLayoutVars>
      </dgm:prSet>
      <dgm:spPr/>
      <dgm:t>
        <a:bodyPr/>
        <a:lstStyle/>
        <a:p>
          <a:endParaRPr lang="en-US"/>
        </a:p>
      </dgm:t>
    </dgm:pt>
    <dgm:pt modelId="{09675430-BE98-4F8E-95F6-088822194A57}" type="pres">
      <dgm:prSet presAssocID="{CDF14A7E-D124-43A8-BDAE-EDD71E19321A}" presName="node" presStyleLbl="vennNode1" presStyleIdx="7" presStyleCnt="9">
        <dgm:presLayoutVars>
          <dgm:bulletEnabled val="1"/>
        </dgm:presLayoutVars>
      </dgm:prSet>
      <dgm:spPr/>
      <dgm:t>
        <a:bodyPr/>
        <a:lstStyle/>
        <a:p>
          <a:endParaRPr lang="en-US"/>
        </a:p>
      </dgm:t>
    </dgm:pt>
    <dgm:pt modelId="{4F2079F2-1C84-49C9-9A1E-DA72A250182F}" type="pres">
      <dgm:prSet presAssocID="{C50515C1-405A-48F7-AFAC-CCA94AD34AB1}" presName="node" presStyleLbl="vennNode1" presStyleIdx="8" presStyleCnt="9">
        <dgm:presLayoutVars>
          <dgm:bulletEnabled val="1"/>
        </dgm:presLayoutVars>
      </dgm:prSet>
      <dgm:spPr/>
      <dgm:t>
        <a:bodyPr/>
        <a:lstStyle/>
        <a:p>
          <a:endParaRPr lang="en-US"/>
        </a:p>
      </dgm:t>
    </dgm:pt>
  </dgm:ptLst>
  <dgm:cxnLst>
    <dgm:cxn modelId="{B16088EC-4BB7-4D96-9B14-EA8DB139423C}" type="presOf" srcId="{DE470B82-8927-4587-9598-ADB880972471}" destId="{C05CEE5F-003A-4764-AFC7-C4F74A0F0F1B}" srcOrd="0" destOrd="0" presId="urn:microsoft.com/office/officeart/2005/8/layout/radial3"/>
    <dgm:cxn modelId="{F27A42D6-D0E9-4969-B7E9-64B5CCACAB5D}" type="presOf" srcId="{B99FD332-0BC7-4AB7-B22D-0335A551BD54}" destId="{D5F763DB-2D71-4527-ADB0-40B9BD2CB6B1}" srcOrd="0" destOrd="0" presId="urn:microsoft.com/office/officeart/2005/8/layout/radial3"/>
    <dgm:cxn modelId="{6C7DD69D-40FB-4F9B-95CC-25C44C8F0743}" srcId="{0B5C91E6-ED2E-4DD6-BB2E-760D12834140}" destId="{DD5FB310-68CC-4431-926D-B4E886216E4C}" srcOrd="0" destOrd="0" parTransId="{D9ED9177-E052-4412-8127-8851C987D492}" sibTransId="{C5B64E97-1D94-44FF-873C-0AC4BA295FDE}"/>
    <dgm:cxn modelId="{CEDC5127-6BC7-4236-B480-0913C9F7BECE}" srcId="{0B5C91E6-ED2E-4DD6-BB2E-760D12834140}" destId="{C50515C1-405A-48F7-AFAC-CCA94AD34AB1}" srcOrd="7" destOrd="0" parTransId="{FC603694-2DC9-4510-8681-D7DAA92C72A1}" sibTransId="{AAFA0BCD-47C7-4EAB-A681-BAAC0A8986D4}"/>
    <dgm:cxn modelId="{5A113680-15F8-49D0-8E62-F68FD3866627}" srcId="{0B5C91E6-ED2E-4DD6-BB2E-760D12834140}" destId="{29918E16-D615-436C-AB61-D636A6589681}" srcOrd="4" destOrd="0" parTransId="{0418C5D9-6ECC-45AA-B20D-A4DD3AFF86C2}" sibTransId="{71CC43E9-DC0D-4D8F-BE35-094BC74D6C8D}"/>
    <dgm:cxn modelId="{C8C58D21-8AEA-42B4-B458-6BB23CC8EDBC}" type="presOf" srcId="{0B5C91E6-ED2E-4DD6-BB2E-760D12834140}" destId="{363B7993-541D-4BFE-A933-CA9EFC706655}" srcOrd="0" destOrd="0" presId="urn:microsoft.com/office/officeart/2005/8/layout/radial3"/>
    <dgm:cxn modelId="{16194869-7743-4B1A-93E5-8864A2AA775B}" type="presOf" srcId="{AD054DF2-F857-44E6-BB9F-FD7C87D2D4B9}" destId="{F9D1BC1E-CE3E-44CD-9512-0F3D0762BA29}" srcOrd="0" destOrd="0" presId="urn:microsoft.com/office/officeart/2005/8/layout/radial3"/>
    <dgm:cxn modelId="{68DA6587-1B8B-4A05-852C-482D1E4470B6}" type="presOf" srcId="{E250E0F3-8A7F-4089-9DE5-8791ED0F0126}" destId="{2ABF63D3-C0B2-4CEE-9CE3-C5F8DC95D58F}" srcOrd="0" destOrd="0" presId="urn:microsoft.com/office/officeart/2005/8/layout/radial3"/>
    <dgm:cxn modelId="{50DFA1D9-9DA8-430B-8153-9D7C2B252D4A}" srcId="{0B5C91E6-ED2E-4DD6-BB2E-760D12834140}" destId="{DE470B82-8927-4587-9598-ADB880972471}" srcOrd="5" destOrd="0" parTransId="{E280B8B7-A6B2-48BA-B268-7BB0EAF3A89D}" sibTransId="{195FDBED-9EF0-4F94-B8FF-B5CCA75080BE}"/>
    <dgm:cxn modelId="{F0C16AAE-7656-4A17-9763-98DFAD21B701}" type="presOf" srcId="{CDF14A7E-D124-43A8-BDAE-EDD71E19321A}" destId="{09675430-BE98-4F8E-95F6-088822194A57}" srcOrd="0" destOrd="0" presId="urn:microsoft.com/office/officeart/2005/8/layout/radial3"/>
    <dgm:cxn modelId="{61593E5A-AC74-46B1-BD8B-2B9DD4E45EB1}" srcId="{AD054DF2-F857-44E6-BB9F-FD7C87D2D4B9}" destId="{0B5C91E6-ED2E-4DD6-BB2E-760D12834140}" srcOrd="0" destOrd="0" parTransId="{5D546A77-C1AA-4C1A-AA1F-B30DB250A588}" sibTransId="{ADB3FA01-5FFF-4638-8BAE-589E2573E021}"/>
    <dgm:cxn modelId="{896B88E9-8761-48BB-B9C1-F1EDD76C8D60}" type="presOf" srcId="{C50515C1-405A-48F7-AFAC-CCA94AD34AB1}" destId="{4F2079F2-1C84-49C9-9A1E-DA72A250182F}" srcOrd="0" destOrd="0" presId="urn:microsoft.com/office/officeart/2005/8/layout/radial3"/>
    <dgm:cxn modelId="{4EDF46C6-9466-459F-B26D-6ABB4A2FAC91}" srcId="{0B5C91E6-ED2E-4DD6-BB2E-760D12834140}" destId="{9D3550F8-AB24-4DD2-9054-C965D6630F35}" srcOrd="1" destOrd="0" parTransId="{DA158286-1C67-44DF-A20F-5B2D2B6B4FEA}" sibTransId="{6FC7BBDF-0C03-4B15-BE3F-034588A20277}"/>
    <dgm:cxn modelId="{13441427-AB46-4B1A-A8E1-547F34FC1977}" type="presOf" srcId="{9D3550F8-AB24-4DD2-9054-C965D6630F35}" destId="{3CDAF522-3B15-4365-9ED7-76304C43ECB5}" srcOrd="0" destOrd="0" presId="urn:microsoft.com/office/officeart/2005/8/layout/radial3"/>
    <dgm:cxn modelId="{DF1D8CDC-CBD4-41C2-8A63-22B237ACF252}" type="presOf" srcId="{29918E16-D615-436C-AB61-D636A6589681}" destId="{F3389F48-BA84-46D4-9816-B7C04643281D}" srcOrd="0" destOrd="0" presId="urn:microsoft.com/office/officeart/2005/8/layout/radial3"/>
    <dgm:cxn modelId="{8F214316-3DBD-4F30-B04B-44F1F57C0E75}" srcId="{0B5C91E6-ED2E-4DD6-BB2E-760D12834140}" destId="{E250E0F3-8A7F-4089-9DE5-8791ED0F0126}" srcOrd="2" destOrd="0" parTransId="{41C6CD9E-CF40-411B-888C-8E95221FF767}" sibTransId="{63BA9326-AAE3-48B9-961D-6D4124FB7972}"/>
    <dgm:cxn modelId="{E65CFF2B-DCBC-4939-A3A5-31E2EFDF9C25}" type="presOf" srcId="{DD5FB310-68CC-4431-926D-B4E886216E4C}" destId="{FF027267-7E5B-42EE-A468-E52B09E2C3F4}" srcOrd="0" destOrd="0" presId="urn:microsoft.com/office/officeart/2005/8/layout/radial3"/>
    <dgm:cxn modelId="{BC50D362-93E0-4452-93DD-B240FD2C982E}" srcId="{0B5C91E6-ED2E-4DD6-BB2E-760D12834140}" destId="{B99FD332-0BC7-4AB7-B22D-0335A551BD54}" srcOrd="3" destOrd="0" parTransId="{DC09CB7E-1D63-4192-ADCA-8A6E0BC0D05B}" sibTransId="{27707B0A-129C-41B6-9EC8-A6CB281A47A3}"/>
    <dgm:cxn modelId="{078C8819-BF8B-44D0-9030-C6F1D309E479}" srcId="{0B5C91E6-ED2E-4DD6-BB2E-760D12834140}" destId="{CDF14A7E-D124-43A8-BDAE-EDD71E19321A}" srcOrd="6" destOrd="0" parTransId="{4B04C7F2-6268-4EAD-A69A-1BBCD5BE4755}" sibTransId="{AD0C19A5-65BC-45D2-A64A-880D2A38B686}"/>
    <dgm:cxn modelId="{BE84655D-D1E0-4DE6-83C0-27D3A0E4E4C4}" type="presParOf" srcId="{F9D1BC1E-CE3E-44CD-9512-0F3D0762BA29}" destId="{EE0F0E6B-BD18-47A7-899E-E00749106462}" srcOrd="0" destOrd="0" presId="urn:microsoft.com/office/officeart/2005/8/layout/radial3"/>
    <dgm:cxn modelId="{B16E7382-0692-492B-953A-787A9E48754C}" type="presParOf" srcId="{EE0F0E6B-BD18-47A7-899E-E00749106462}" destId="{363B7993-541D-4BFE-A933-CA9EFC706655}" srcOrd="0" destOrd="0" presId="urn:microsoft.com/office/officeart/2005/8/layout/radial3"/>
    <dgm:cxn modelId="{4455ACCB-1589-4FD8-8186-61B6447FEF77}" type="presParOf" srcId="{EE0F0E6B-BD18-47A7-899E-E00749106462}" destId="{FF027267-7E5B-42EE-A468-E52B09E2C3F4}" srcOrd="1" destOrd="0" presId="urn:microsoft.com/office/officeart/2005/8/layout/radial3"/>
    <dgm:cxn modelId="{565F96A3-33A8-4CC9-8C82-C55B22CA68C5}" type="presParOf" srcId="{EE0F0E6B-BD18-47A7-899E-E00749106462}" destId="{3CDAF522-3B15-4365-9ED7-76304C43ECB5}" srcOrd="2" destOrd="0" presId="urn:microsoft.com/office/officeart/2005/8/layout/radial3"/>
    <dgm:cxn modelId="{1B7B6D19-8F32-4969-9489-B5200403B5E5}" type="presParOf" srcId="{EE0F0E6B-BD18-47A7-899E-E00749106462}" destId="{2ABF63D3-C0B2-4CEE-9CE3-C5F8DC95D58F}" srcOrd="3" destOrd="0" presId="urn:microsoft.com/office/officeart/2005/8/layout/radial3"/>
    <dgm:cxn modelId="{67CE3065-D670-495D-A495-7CEC3A9BAA14}" type="presParOf" srcId="{EE0F0E6B-BD18-47A7-899E-E00749106462}" destId="{D5F763DB-2D71-4527-ADB0-40B9BD2CB6B1}" srcOrd="4" destOrd="0" presId="urn:microsoft.com/office/officeart/2005/8/layout/radial3"/>
    <dgm:cxn modelId="{69B11F32-A1C7-481A-9F74-18653753E7DA}" type="presParOf" srcId="{EE0F0E6B-BD18-47A7-899E-E00749106462}" destId="{F3389F48-BA84-46D4-9816-B7C04643281D}" srcOrd="5" destOrd="0" presId="urn:microsoft.com/office/officeart/2005/8/layout/radial3"/>
    <dgm:cxn modelId="{A11D618B-9957-4E20-BB5F-B8F3ACC71E60}" type="presParOf" srcId="{EE0F0E6B-BD18-47A7-899E-E00749106462}" destId="{C05CEE5F-003A-4764-AFC7-C4F74A0F0F1B}" srcOrd="6" destOrd="0" presId="urn:microsoft.com/office/officeart/2005/8/layout/radial3"/>
    <dgm:cxn modelId="{4B46C2E9-1D5C-4755-8197-5F5613E5E580}" type="presParOf" srcId="{EE0F0E6B-BD18-47A7-899E-E00749106462}" destId="{09675430-BE98-4F8E-95F6-088822194A57}" srcOrd="7" destOrd="0" presId="urn:microsoft.com/office/officeart/2005/8/layout/radial3"/>
    <dgm:cxn modelId="{AA61E021-BFBF-4ABD-B302-3A861EA48059}" type="presParOf" srcId="{EE0F0E6B-BD18-47A7-899E-E00749106462}" destId="{4F2079F2-1C84-49C9-9A1E-DA72A250182F}"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6647" tIns="48324" rIns="96647" bIns="48324"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47" tIns="48324" rIns="96647" bIns="48324" rtlCol="0"/>
          <a:lstStyle>
            <a:lvl1pPr algn="r">
              <a:defRPr sz="1200"/>
            </a:lvl1pPr>
          </a:lstStyle>
          <a:p>
            <a:fld id="{F4432BED-F7FD-4B82-97D1-2F3679E8C3AF}" type="datetimeFigureOut">
              <a:rPr lang="en-US" smtClean="0"/>
              <a:pPr/>
              <a:t>8/28/2013</a:t>
            </a:fld>
            <a:endParaRPr lang="en-US" dirty="0"/>
          </a:p>
        </p:txBody>
      </p:sp>
      <p:sp>
        <p:nvSpPr>
          <p:cNvPr id="4" name="Footer Placeholder 3"/>
          <p:cNvSpPr>
            <a:spLocks noGrp="1"/>
          </p:cNvSpPr>
          <p:nvPr>
            <p:ph type="ftr" sz="quarter" idx="2"/>
          </p:nvPr>
        </p:nvSpPr>
        <p:spPr>
          <a:xfrm>
            <a:off x="2" y="9119474"/>
            <a:ext cx="3169920" cy="480060"/>
          </a:xfrm>
          <a:prstGeom prst="rect">
            <a:avLst/>
          </a:prstGeom>
        </p:spPr>
        <p:txBody>
          <a:bodyPr vert="horz" lIns="96647" tIns="48324" rIns="96647" bIns="48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47" tIns="48324" rIns="96647" bIns="48324" rtlCol="0" anchor="b"/>
          <a:lstStyle>
            <a:lvl1pPr algn="r">
              <a:defRPr sz="1200"/>
            </a:lvl1pPr>
          </a:lstStyle>
          <a:p>
            <a:fld id="{A6589988-47AD-4DF8-A3CC-8D130B85CF26}" type="slidenum">
              <a:rPr lang="en-US" smtClean="0"/>
              <a:pPr/>
              <a:t>‹#›</a:t>
            </a:fld>
            <a:endParaRPr lang="en-US" dirty="0"/>
          </a:p>
        </p:txBody>
      </p:sp>
    </p:spTree>
    <p:extLst>
      <p:ext uri="{BB962C8B-B14F-4D97-AF65-F5344CB8AC3E}">
        <p14:creationId xmlns:p14="http://schemas.microsoft.com/office/powerpoint/2010/main" val="244550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6647" tIns="48324" rIns="96647" bIns="48324" rtlCol="0"/>
          <a:lstStyle>
            <a:lvl1pPr algn="l">
              <a:defRPr sz="12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47" tIns="48324" rIns="96647" bIns="48324" rtlCol="0"/>
          <a:lstStyle>
            <a:lvl1pPr algn="r">
              <a:defRPr sz="1200"/>
            </a:lvl1pPr>
          </a:lstStyle>
          <a:p>
            <a:fld id="{34649353-D01C-4B7E-A0CD-64A3064FAB96}" type="datetimeFigureOut">
              <a:rPr lang="en-US" smtClean="0"/>
              <a:pPr/>
              <a:t>8/28/2013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47" tIns="48324" rIns="96647" bIns="48324" rtlCol="0" anchor="b"/>
          <a:lstStyle>
            <a:lvl1pPr algn="r">
              <a:defRPr sz="1200"/>
            </a:lvl1pPr>
          </a:lstStyle>
          <a:p>
            <a:fld id="{5AF938E4-4BD2-44A8-A25B-29DA670C8EF2}" type="slidenum">
              <a:rPr lang="en-US" smtClean="0"/>
              <a:pPr/>
              <a:t>‹#›</a:t>
            </a:fld>
            <a:endParaRPr lang="en-US" dirty="0"/>
          </a:p>
        </p:txBody>
      </p:sp>
    </p:spTree>
    <p:extLst>
      <p:ext uri="{BB962C8B-B14F-4D97-AF65-F5344CB8AC3E}">
        <p14:creationId xmlns:p14="http://schemas.microsoft.com/office/powerpoint/2010/main" val="166893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6700" dirty="0" smtClean="0"/>
              <a:t>Explain what created the imperative to engage in this exercise</a:t>
            </a:r>
          </a:p>
          <a:p>
            <a:pPr>
              <a:buFont typeface="Arial" pitchFamily="34" charset="0"/>
              <a:buChar char="•"/>
            </a:pPr>
            <a:r>
              <a:rPr lang="en-US" sz="6700" dirty="0" smtClean="0"/>
              <a:t>  a very electric-centered public policy discussion</a:t>
            </a:r>
          </a:p>
          <a:p>
            <a:pPr>
              <a:buFont typeface="Arial" pitchFamily="34" charset="0"/>
              <a:buChar char="•"/>
            </a:pPr>
            <a:r>
              <a:rPr lang="en-US" sz="6700" dirty="0" smtClean="0"/>
              <a:t>  regulatory and R&amp;D initiatives</a:t>
            </a:r>
          </a:p>
          <a:p>
            <a:pPr>
              <a:buFont typeface="Arial" pitchFamily="34" charset="0"/>
              <a:buChar char="•"/>
            </a:pPr>
            <a:r>
              <a:rPr lang="en-US" sz="6700" dirty="0" smtClean="0"/>
              <a:t>  potential long term consequences if natural gas     gets left out  </a:t>
            </a:r>
          </a:p>
          <a:p>
            <a:pPr>
              <a:buFont typeface="Arial" pitchFamily="34" charset="0"/>
              <a:buChar char="•"/>
            </a:pPr>
            <a:r>
              <a:rPr lang="en-US" sz="6700" dirty="0" smtClean="0"/>
              <a:t>  The energy and climate bills that were considered in the past Congress were not very good for natural gas relative to competing forms of energy. </a:t>
            </a:r>
          </a:p>
          <a:p>
            <a:pPr>
              <a:buFont typeface="Arial" pitchFamily="34" charset="0"/>
              <a:buChar char="•"/>
            </a:pPr>
            <a:endParaRPr lang="en-US" sz="6700" dirty="0" smtClean="0"/>
          </a:p>
          <a:p>
            <a:r>
              <a:rPr lang="en-US" sz="6700" dirty="0" smtClean="0"/>
              <a:t>Depending on the audience mention:</a:t>
            </a:r>
          </a:p>
          <a:p>
            <a:pPr>
              <a:buFont typeface="Arial" pitchFamily="34" charset="0"/>
              <a:buChar char="•"/>
            </a:pPr>
            <a:r>
              <a:rPr lang="en-US" sz="6700" dirty="0" smtClean="0"/>
              <a:t>  Comments submitted to DOE on Smart Grid RFI</a:t>
            </a:r>
          </a:p>
          <a:p>
            <a:pPr>
              <a:buFont typeface="Arial" pitchFamily="34" charset="0"/>
              <a:buChar char="•"/>
            </a:pPr>
            <a:r>
              <a:rPr lang="en-US" sz="6700" dirty="0" smtClean="0"/>
              <a:t>  DOE C </a:t>
            </a:r>
            <a:r>
              <a:rPr lang="en-US" sz="6700" dirty="0" err="1" smtClean="0"/>
              <a:t>Freitas</a:t>
            </a:r>
            <a:r>
              <a:rPr lang="en-US" sz="6700" dirty="0" smtClean="0"/>
              <a:t> statement regarding the ARRA – “They missed it!”  by not including Gas.  DOE wants to know what the industry will do and what government should fund.</a:t>
            </a:r>
          </a:p>
          <a:p>
            <a:pPr>
              <a:buFont typeface="Arial" pitchFamily="34" charset="0"/>
              <a:buChar char="•"/>
            </a:pPr>
            <a:r>
              <a:rPr lang="en-US" sz="6700" dirty="0" smtClean="0"/>
              <a:t>  NREL – “AH HA!”  Gas is the 800# gorilla in the room and they need to rework their model for </a:t>
            </a:r>
            <a:r>
              <a:rPr lang="en-US" sz="6700" dirty="0" err="1" smtClean="0"/>
              <a:t>renewables</a:t>
            </a:r>
            <a:r>
              <a:rPr lang="en-US" sz="6700" dirty="0" smtClean="0"/>
              <a:t> to include gas.</a:t>
            </a:r>
          </a:p>
          <a:p>
            <a:endParaRPr lang="en-US" sz="6700" dirty="0" smtClean="0"/>
          </a:p>
          <a:p>
            <a:endParaRPr lang="en-US" sz="6700" dirty="0" smtClean="0"/>
          </a:p>
        </p:txBody>
      </p:sp>
      <p:sp>
        <p:nvSpPr>
          <p:cNvPr id="4" name="Slide Number Placeholder 3"/>
          <p:cNvSpPr>
            <a:spLocks noGrp="1"/>
          </p:cNvSpPr>
          <p:nvPr>
            <p:ph type="sldNum" sz="quarter" idx="10"/>
          </p:nvPr>
        </p:nvSpPr>
        <p:spPr/>
        <p:txBody>
          <a:bodyPr/>
          <a:lstStyle/>
          <a:p>
            <a:pPr>
              <a:defRPr/>
            </a:pPr>
            <a:fld id="{683D1644-3959-45D9-8B6C-6A8C6C8E0813}"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938E4-4BD2-44A8-A25B-29DA670C8EF2}" type="slidenum">
              <a:rPr lang="en-US" smtClean="0"/>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9B2CB1E-65BB-4AA5-AB42-B538AD3E67F7}" type="slidenum">
              <a:rPr lang="en-US">
                <a:cs typeface="Arial" charset="0"/>
              </a:rPr>
              <a:pPr/>
              <a:t>28</a:t>
            </a:fld>
            <a:endParaRPr lang="en-US">
              <a:cs typeface="Arial" charset="0"/>
            </a:endParaRPr>
          </a:p>
        </p:txBody>
      </p:sp>
      <p:sp>
        <p:nvSpPr>
          <p:cNvPr id="15363" name="Rectangle 2"/>
          <p:cNvSpPr>
            <a:spLocks noGrp="1" noRot="1" noChangeAspect="1" noChangeArrowheads="1" noTextEdit="1"/>
          </p:cNvSpPr>
          <p:nvPr>
            <p:ph type="sldImg"/>
          </p:nvPr>
        </p:nvSpPr>
        <p:spPr>
          <a:xfrm>
            <a:off x="1262063" y="720725"/>
            <a:ext cx="4797425" cy="3598863"/>
          </a:xfrm>
          <a:ln/>
        </p:spPr>
      </p:sp>
      <p:sp>
        <p:nvSpPr>
          <p:cNvPr id="15364" name="Rectangle 3"/>
          <p:cNvSpPr>
            <a:spLocks noGrp="1" noChangeArrowheads="1"/>
          </p:cNvSpPr>
          <p:nvPr>
            <p:ph type="body" idx="1"/>
          </p:nvPr>
        </p:nvSpPr>
        <p:spPr>
          <a:xfrm>
            <a:off x="976032" y="4560654"/>
            <a:ext cx="5363138" cy="4320706"/>
          </a:xfrm>
          <a:noFill/>
          <a:ln/>
        </p:spPr>
        <p:txBody>
          <a:bodyPr/>
          <a:lstStyle/>
          <a:p>
            <a:pPr eaLnBrk="1" hangingPunct="1"/>
            <a:r>
              <a:rPr lang="en-US" b="1" smtClean="0"/>
              <a:t>Total potential is $17 million at 1.18 cents/Mcf funding unit (or fixed dollar amount)</a:t>
            </a:r>
          </a:p>
          <a:p>
            <a:pPr eaLnBrk="1" hangingPunct="1"/>
            <a:r>
              <a:rPr lang="en-US" b="1" smtClean="0"/>
              <a:t>If half the LDC’s that can increase the R&amp;D surcharge do so, the potential goes up about $3.5 million.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R&amp;D is a complex system of interconnected activities working together to deliver an impactful solution. GTI demonstrates these “activities” through its R&amp;D programs—the programs complement one another</a:t>
            </a:r>
            <a:r>
              <a:rPr lang="en-US" i="1" dirty="0" smtClean="0"/>
              <a:t> to ensure </a:t>
            </a:r>
            <a:r>
              <a:rPr lang="en-US" dirty="0" smtClean="0"/>
              <a:t>technology reaches its full potential and</a:t>
            </a:r>
            <a:r>
              <a:rPr lang="en-US" i="1" dirty="0" smtClean="0"/>
              <a:t> to ensure </a:t>
            </a:r>
            <a:r>
              <a:rPr lang="en-US" dirty="0" smtClean="0"/>
              <a:t>new technology flows to the marketplace.</a:t>
            </a:r>
          </a:p>
          <a:p>
            <a:endParaRPr lang="en-US" dirty="0" smtClean="0"/>
          </a:p>
        </p:txBody>
      </p:sp>
      <p:sp>
        <p:nvSpPr>
          <p:cNvPr id="4" name="Slide Number Placeholder 3"/>
          <p:cNvSpPr>
            <a:spLocks noGrp="1"/>
          </p:cNvSpPr>
          <p:nvPr>
            <p:ph type="sldNum" sz="quarter" idx="10"/>
          </p:nvPr>
        </p:nvSpPr>
        <p:spPr/>
        <p:txBody>
          <a:bodyPr/>
          <a:lstStyle/>
          <a:p>
            <a:fld id="{5AF938E4-4BD2-44A8-A25B-29DA670C8EF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E52828-CC55-475C-85AF-33B6B178CBB8}" type="slidenum">
              <a:rPr lang="en-US" smtClean="0">
                <a:cs typeface="Arial" pitchFamily="34" charset="0"/>
              </a:rPr>
              <a:pPr/>
              <a:t>4</a:t>
            </a:fld>
            <a:endParaRPr lang="en-US" smtClean="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5294D6-5A82-4DA5-88C8-77BF97DDE74E}" type="slidenum">
              <a:rPr lang="en-US" smtClean="0">
                <a:cs typeface="Arial" pitchFamily="34" charset="0"/>
              </a:rPr>
              <a:pPr/>
              <a:t>7</a:t>
            </a:fld>
            <a:endParaRPr lang="en-US" smtClean="0">
              <a:cs typeface="Arial" pitchFamily="34" charset="0"/>
            </a:endParaRPr>
          </a:p>
        </p:txBody>
      </p:sp>
      <p:sp>
        <p:nvSpPr>
          <p:cNvPr id="57347" name="Rectangle 2"/>
          <p:cNvSpPr>
            <a:spLocks noGrp="1" noRot="1" noChangeAspect="1" noChangeArrowheads="1" noTextEdit="1"/>
          </p:cNvSpPr>
          <p:nvPr>
            <p:ph type="sldImg"/>
          </p:nvPr>
        </p:nvSpPr>
        <p:spPr>
          <a:xfrm>
            <a:off x="1260475" y="720725"/>
            <a:ext cx="4800600" cy="3600450"/>
          </a:xfrm>
          <a:ln/>
        </p:spPr>
      </p:sp>
      <p:sp>
        <p:nvSpPr>
          <p:cNvPr id="57348" name="Rectangle 3"/>
          <p:cNvSpPr>
            <a:spLocks noGrp="1" noChangeArrowheads="1"/>
          </p:cNvSpPr>
          <p:nvPr>
            <p:ph type="body" idx="1"/>
          </p:nvPr>
        </p:nvSpPr>
        <p:spPr>
          <a:xfrm>
            <a:off x="973138" y="4560888"/>
            <a:ext cx="5368925" cy="43195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OK,CO, WY, PA, UT, ME, NM, WV, KY, TX, OH, MS, LA, AR, VA, TN</a:t>
            </a:r>
            <a:endParaRPr lang="en-US" dirty="0"/>
          </a:p>
        </p:txBody>
      </p:sp>
      <p:sp>
        <p:nvSpPr>
          <p:cNvPr id="4" name="Slide Number Placeholder 3"/>
          <p:cNvSpPr>
            <a:spLocks noGrp="1"/>
          </p:cNvSpPr>
          <p:nvPr>
            <p:ph type="sldNum" sz="quarter" idx="10"/>
          </p:nvPr>
        </p:nvSpPr>
        <p:spPr/>
        <p:txBody>
          <a:bodyPr/>
          <a:lstStyle/>
          <a:p>
            <a:fld id="{5AF938E4-4BD2-44A8-A25B-29DA670C8EF2}"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For gas-fired residential water heating, the U.S. and Canada is predominantly supplied by minimum efficiency storage water heaters with Energy Factors (EF) in the range of 0.59 to 0.62. Higher efficiency and higher cost ($700 - $2,000) options serve about 15% of the market, but still have EFs below 1.0, ranging from 0.65 to 0.95. To develop a new class of water heating products that exceeds the traditional limit of thermal efficiency, the project team designed and demonstrated a packaged water heater driven by a gas-fired ammonia-water absorption heat pump. This gas-fired heat pump water heater can achieve EFs of 1.3 or higher, at a consumer cost of $2,000 or less. Led by Stone Mountain Technologies Inc. (SMTI), with support from A.O. Smith, the Gas Technology Institute (GTI), and Georgia Tech, the cross-functional team completed research and development tasks including cycle modeling, breadboard evaluation of two cycles and two heat exchanger classes, heat pump/storage tank integration, compact solution pump development, combustion system specification, and evaluation of packaged prototype GHPWHs. The heat pump system extracts low grade heat from the ambient air and produces high grade heat suitable for heating water in a storage tank for domestic use. Product features that include conventional installation practices, standard footprint and reasonable economic payback, position the technology to gain significant market penetration, resulting in a large reduction of energy use and greenhouse gas emissions from domestic hot water production.</a:t>
            </a:r>
          </a:p>
          <a:p>
            <a:endParaRPr lang="en-US" dirty="0" smtClean="0"/>
          </a:p>
          <a:p>
            <a:r>
              <a:rPr lang="en-US" dirty="0" smtClean="0"/>
              <a:t>Capacity 1 ton 2 ton 1 ton 1 ton 2 tons Area served 1 room 3 rooms 1 room 3 rooms 2 rooms Engine 2 cycle 2 cycle 4 cycle 4 cycle 4 cycle Compressor </a:t>
            </a:r>
            <a:r>
              <a:rPr lang="en-US" i="1" dirty="0" smtClean="0"/>
              <a:t>Type</a:t>
            </a:r>
            <a:r>
              <a:rPr lang="en-US" dirty="0" smtClean="0"/>
              <a:t> Rotary </a:t>
            </a:r>
            <a:r>
              <a:rPr lang="en-US" dirty="0" err="1" smtClean="0"/>
              <a:t>Rotary</a:t>
            </a:r>
            <a:r>
              <a:rPr lang="en-US" dirty="0" smtClean="0"/>
              <a:t> </a:t>
            </a:r>
            <a:r>
              <a:rPr lang="en-US" dirty="0" err="1" smtClean="0"/>
              <a:t>Rotary</a:t>
            </a:r>
            <a:r>
              <a:rPr lang="en-US" dirty="0" smtClean="0"/>
              <a:t> </a:t>
            </a:r>
            <a:r>
              <a:rPr lang="en-US" dirty="0" err="1" smtClean="0"/>
              <a:t>Rotary</a:t>
            </a:r>
            <a:r>
              <a:rPr lang="en-US" dirty="0" smtClean="0"/>
              <a:t> </a:t>
            </a:r>
            <a:r>
              <a:rPr lang="en-US" dirty="0" err="1" smtClean="0"/>
              <a:t>Rotary</a:t>
            </a:r>
            <a:r>
              <a:rPr lang="en-US" dirty="0" smtClean="0"/>
              <a:t> </a:t>
            </a:r>
            <a:r>
              <a:rPr lang="en-US" i="1" dirty="0" smtClean="0"/>
              <a:t>Refrigerant</a:t>
            </a:r>
            <a:r>
              <a:rPr lang="en-US" dirty="0" smtClean="0"/>
              <a:t> R-22 </a:t>
            </a:r>
            <a:r>
              <a:rPr lang="en-US" dirty="0" err="1" smtClean="0"/>
              <a:t>R-22</a:t>
            </a:r>
            <a:r>
              <a:rPr lang="en-US" dirty="0" smtClean="0"/>
              <a:t> R-22 </a:t>
            </a:r>
            <a:r>
              <a:rPr lang="en-US" dirty="0" err="1" smtClean="0"/>
              <a:t>R-22</a:t>
            </a:r>
            <a:r>
              <a:rPr lang="en-US" dirty="0" smtClean="0"/>
              <a:t> R-22 Hot water storage 53 gal 61 gal 41 gal 69 gal 53 gal Cooling Performance </a:t>
            </a:r>
            <a:r>
              <a:rPr lang="en-US" i="1" dirty="0" smtClean="0"/>
              <a:t>Capacity</a:t>
            </a:r>
            <a:r>
              <a:rPr lang="en-US" dirty="0" smtClean="0"/>
              <a:t> 13,770 Btu/hr 19,444 Btu/hr 13,254 Btu/hr 13,651 Btu/hr 20,556 Btu/hr </a:t>
            </a:r>
            <a:r>
              <a:rPr lang="en-US" i="1" dirty="0" err="1" smtClean="0"/>
              <a:t>Coeffiecient</a:t>
            </a:r>
            <a:r>
              <a:rPr lang="en-US" i="1" dirty="0" smtClean="0"/>
              <a:t> of</a:t>
            </a:r>
            <a:r>
              <a:rPr lang="en-US" dirty="0" smtClean="0"/>
              <a:t> </a:t>
            </a:r>
            <a:r>
              <a:rPr lang="en-US" i="1" dirty="0" smtClean="0"/>
              <a:t>Performance (COP)</a:t>
            </a:r>
            <a:r>
              <a:rPr lang="en-US" dirty="0" smtClean="0"/>
              <a:t> 0.74 0.9 0.96 0.99 0.89 </a:t>
            </a:r>
            <a:r>
              <a:rPr lang="en-US" i="1" dirty="0" smtClean="0"/>
              <a:t>Supply air temperature</a:t>
            </a:r>
            <a:r>
              <a:rPr lang="en-US" dirty="0" smtClean="0"/>
              <a:t> 59 </a:t>
            </a:r>
            <a:r>
              <a:rPr lang="en-US" dirty="0" err="1" smtClean="0"/>
              <a:t>deg.F</a:t>
            </a:r>
            <a:r>
              <a:rPr lang="en-US" dirty="0" smtClean="0"/>
              <a:t> 65 </a:t>
            </a:r>
            <a:r>
              <a:rPr lang="en-US" dirty="0" err="1" smtClean="0"/>
              <a:t>deg.F</a:t>
            </a:r>
            <a:r>
              <a:rPr lang="en-US" dirty="0" smtClean="0"/>
              <a:t> 60deg.F 61 </a:t>
            </a:r>
            <a:r>
              <a:rPr lang="en-US" dirty="0" err="1" smtClean="0"/>
              <a:t>deg.F</a:t>
            </a:r>
            <a:r>
              <a:rPr lang="en-US" dirty="0" smtClean="0"/>
              <a:t> 60 </a:t>
            </a:r>
            <a:r>
              <a:rPr lang="en-US" dirty="0" err="1" smtClean="0"/>
              <a:t>deg.F</a:t>
            </a:r>
            <a:r>
              <a:rPr lang="en-US" dirty="0" smtClean="0"/>
              <a:t> Heating Performance </a:t>
            </a:r>
            <a:r>
              <a:rPr lang="en-US" i="1" dirty="0" smtClean="0"/>
              <a:t>Capacity</a:t>
            </a:r>
            <a:r>
              <a:rPr lang="en-US" dirty="0" smtClean="0"/>
              <a:t> 20,199 Btu/hr 38,929 Btu/hr 19,762 Btu/hr 20,556 Btu/hr 41,310 Btu/</a:t>
            </a:r>
            <a:r>
              <a:rPr lang="en-US" dirty="0" err="1" smtClean="0"/>
              <a:t>hr</a:t>
            </a:r>
            <a:r>
              <a:rPr lang="en-US" i="1" dirty="0" err="1" smtClean="0"/>
              <a:t>Coefficient</a:t>
            </a:r>
            <a:r>
              <a:rPr lang="en-US" i="1" dirty="0" smtClean="0"/>
              <a:t> of</a:t>
            </a:r>
            <a:r>
              <a:rPr lang="en-US" dirty="0" smtClean="0"/>
              <a:t> </a:t>
            </a:r>
            <a:r>
              <a:rPr lang="en-US" i="1" dirty="0" smtClean="0"/>
              <a:t>Performance (COP)</a:t>
            </a:r>
            <a:r>
              <a:rPr lang="en-US" dirty="0" smtClean="0"/>
              <a:t> 1.2 1.4 1.4 1.31 1.24 </a:t>
            </a:r>
            <a:r>
              <a:rPr lang="en-US" i="1" dirty="0" smtClean="0"/>
              <a:t>Supply air temperature</a:t>
            </a:r>
            <a:r>
              <a:rPr lang="en-US" dirty="0" smtClean="0"/>
              <a:t> 115deg.F 100deg.F 101deg.F 102deg.F 120deg.F Comments Hot water One room heated Hot water Refrigerant Hot water supplied </a:t>
            </a:r>
            <a:r>
              <a:rPr lang="en-US" dirty="0" err="1" smtClean="0"/>
              <a:t>supplied</a:t>
            </a:r>
            <a:r>
              <a:rPr lang="en-US" dirty="0" smtClean="0"/>
              <a:t> </a:t>
            </a:r>
            <a:r>
              <a:rPr lang="en-US" dirty="0" err="1" smtClean="0"/>
              <a:t>supplied</a:t>
            </a:r>
            <a:r>
              <a:rPr lang="en-US" dirty="0" smtClean="0"/>
              <a:t> heated to indoor unit by hot water to indoor unit by engine exhaust to indoor unit during heating; during heating; gas; 2-pipe during heating 4-pipe system 4-pipe system; system uses gas </a:t>
            </a:r>
            <a:r>
              <a:rPr lang="en-US" dirty="0" err="1" smtClean="0"/>
              <a:t>burne</a:t>
            </a:r>
            <a:endParaRPr lang="en-US" dirty="0"/>
          </a:p>
        </p:txBody>
      </p:sp>
      <p:sp>
        <p:nvSpPr>
          <p:cNvPr id="4" name="Slide Number Placeholder 3"/>
          <p:cNvSpPr>
            <a:spLocks noGrp="1"/>
          </p:cNvSpPr>
          <p:nvPr>
            <p:ph type="sldNum" sz="quarter" idx="10"/>
          </p:nvPr>
        </p:nvSpPr>
        <p:spPr/>
        <p:txBody>
          <a:bodyPr/>
          <a:lstStyle/>
          <a:p>
            <a:fld id="{5AF938E4-4BD2-44A8-A25B-29DA670C8EF2}"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E6D9286-47D4-45B5-80A1-C733BB1C6978}" type="slidenum">
              <a:rPr lang="en-US" smtClean="0"/>
              <a:pPr>
                <a:defRPr/>
              </a:pPr>
              <a:t>14</a:t>
            </a:fld>
            <a:endParaRPr lang="en-US" dirty="0"/>
          </a:p>
        </p:txBody>
      </p:sp>
      <p:sp>
        <p:nvSpPr>
          <p:cNvPr id="5" name="Footer Placeholder 4"/>
          <p:cNvSpPr>
            <a:spLocks noGrp="1"/>
          </p:cNvSpPr>
          <p:nvPr>
            <p:ph type="ftr" sz="quarter" idx="4"/>
          </p:nvPr>
        </p:nvSpPr>
        <p:spPr>
          <a:xfrm>
            <a:off x="0" y="9119496"/>
            <a:ext cx="3169699" cy="480060"/>
          </a:xfrm>
          <a:prstGeom prst="rect">
            <a:avLst/>
          </a:prstGeom>
        </p:spPr>
        <p:txBody>
          <a:bodyPr lIns="95079" tIns="47540" rIns="95079" bIns="47540"/>
          <a:lstStyle/>
          <a:p>
            <a:pPr>
              <a:defRPr/>
            </a:pPr>
            <a:r>
              <a:rPr lang="en-US" dirty="0" smtClean="0"/>
              <a:t>Draft - 3.1.2010</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938E4-4BD2-44A8-A25B-29DA670C8EF2}" type="slidenum">
              <a:rPr lang="en-US" smtClean="0"/>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Smart Grid Information Clearinghouse (SGIC) is one of the organizations created via federal legislation, and provides a one-stop-shop environment where a summary of the federal legislation and regulations, as well as a state-by-state summary of smart grid activity, can be found. Throughout the course of Phase 1 the information tracked and collated by the SGIC was noted to be entirely electric focused and of minimal to moderate value to the natural gas industry. The efforts of the on-line resource created and maintained for this project, described below, highlight those regulatory and legislative proposals or changes that have the potential to impact the natural gas industry. </a:t>
            </a:r>
          </a:p>
          <a:p>
            <a:endParaRPr lang="en-US" dirty="0" smtClean="0"/>
          </a:p>
          <a:p>
            <a:r>
              <a:rPr lang="en-US" dirty="0" smtClean="0"/>
              <a:t>Together with the Smart Grid Interoperability Panel (SGIP) operating under the administration of the National Institute of Standards and Technology (NIST), GTI created the Gas Technology – Domain Expert Working Group (GT-DEWG). This platform provides a direct connection to the premier standards development organization in the U.S., and was identified as a means to provide the greatest value to the natural gas industry. The Working Group will investigate the interaction between the gas delivery and electric power delivery grids with respect to interoperability standards, common technological paradigms, and associated system implementations. A major emphasis will be an investigation of the advantages available to both industries with the development of interoperability standards that will foster the integration of gas systems into the electric-centric smart grid. </a:t>
            </a:r>
            <a:endParaRPr lang="en-US" dirty="0"/>
          </a:p>
        </p:txBody>
      </p:sp>
      <p:sp>
        <p:nvSpPr>
          <p:cNvPr id="4" name="Slide Number Placeholder 3"/>
          <p:cNvSpPr>
            <a:spLocks noGrp="1"/>
          </p:cNvSpPr>
          <p:nvPr>
            <p:ph type="sldNum" sz="quarter" idx="10"/>
          </p:nvPr>
        </p:nvSpPr>
        <p:spPr/>
        <p:txBody>
          <a:bodyPr/>
          <a:lstStyle/>
          <a:p>
            <a:fld id="{5AF938E4-4BD2-44A8-A25B-29DA670C8EF2}"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100000"/>
              </a:lnSpc>
              <a:defRPr sz="2400" b="1">
                <a:solidFill>
                  <a:srgbClr val="0037A4"/>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1200"/>
              </a:spcBef>
              <a:buClr>
                <a:srgbClr val="0037A4"/>
              </a:buClr>
              <a:buFont typeface="Arial" pitchFamily="34" charset="0"/>
              <a:buChar char="&gt;"/>
              <a:defRPr sz="2800"/>
            </a:lvl1pPr>
            <a:lvl2pPr>
              <a:lnSpc>
                <a:spcPct val="100000"/>
              </a:lnSpc>
              <a:buClr>
                <a:srgbClr val="0037A4"/>
              </a:buClr>
              <a:defRPr sz="2400"/>
            </a:lvl2pPr>
            <a:lvl3pPr>
              <a:lnSpc>
                <a:spcPct val="100000"/>
              </a:lnSpc>
              <a:buClr>
                <a:srgbClr val="0037A4"/>
              </a:buClr>
              <a:buFont typeface="Arial" pitchFamily="34" charset="0"/>
              <a:buChar char="&gt;"/>
              <a:defRPr sz="2400"/>
            </a:lvl3pPr>
            <a:lvl4pPr>
              <a:lnSpc>
                <a:spcPct val="100000"/>
              </a:lnSpc>
              <a:buClr>
                <a:srgbClr val="0037A4"/>
              </a:buClr>
              <a:defRPr sz="2400"/>
            </a:lvl4pPr>
            <a:lvl5pPr>
              <a:lnSpc>
                <a:spcPct val="100000"/>
              </a:lnSpc>
              <a:buClr>
                <a:srgbClr val="0037A4"/>
              </a:buClr>
              <a:buFont typeface="Arial" pitchFamily="34" charset="0"/>
              <a:buChar char="&g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flipV="1">
            <a:off x="1295400" y="1371600"/>
            <a:ext cx="7848600" cy="76200"/>
          </a:xfrm>
          <a:prstGeom prst="rect">
            <a:avLst/>
          </a:prstGeom>
          <a:gradFill flip="none" rotWithShape="1">
            <a:gsLst>
              <a:gs pos="34000">
                <a:srgbClr val="0037A4"/>
              </a:gs>
              <a:gs pos="50000">
                <a:srgbClr val="9CB86E"/>
              </a:gs>
              <a:gs pos="100000">
                <a:srgbClr val="156B13"/>
              </a:gs>
            </a:gsLst>
            <a:lin ang="10800000" scaled="0"/>
            <a:tileRect/>
          </a:gra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txBox="1">
            <a:spLocks/>
          </p:cNvSpPr>
          <p:nvPr userDrawn="1"/>
        </p:nvSpPr>
        <p:spPr>
          <a:xfrm>
            <a:off x="407271" y="6340475"/>
            <a:ext cx="6893641" cy="365125"/>
          </a:xfrm>
          <a:prstGeom prst="rect">
            <a:avLst/>
          </a:prstGeom>
        </p:spPr>
        <p:txBody>
          <a:bodyPr/>
          <a:lstStyle>
            <a:lvl1pPr algn="l">
              <a:defRPr>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1" name="Picture 10" descr="EtLzoomfnlOL.jpg"/>
          <p:cNvPicPr>
            <a:picLocks noChangeAspect="1"/>
          </p:cNvPicPr>
          <p:nvPr userDrawn="1"/>
        </p:nvPicPr>
        <p:blipFill>
          <a:blip r:embed="rId2" cstate="print"/>
          <a:srcRect l="32916" t="49854" r="12589" b="6438"/>
          <a:stretch>
            <a:fillRect/>
          </a:stretch>
        </p:blipFill>
        <p:spPr bwMode="auto">
          <a:xfrm>
            <a:off x="0" y="228600"/>
            <a:ext cx="3197225" cy="2819400"/>
          </a:xfrm>
          <a:prstGeom prst="rect">
            <a:avLst/>
          </a:prstGeom>
          <a:noFill/>
          <a:ln w="9525">
            <a:noFill/>
            <a:miter lim="800000"/>
            <a:headEnd/>
            <a:tailEnd/>
          </a:ln>
        </p:spPr>
      </p:pic>
      <p:sp>
        <p:nvSpPr>
          <p:cNvPr id="12" name="Title Placeholder 1"/>
          <p:cNvSpPr>
            <a:spLocks noGrp="1"/>
          </p:cNvSpPr>
          <p:nvPr>
            <p:ph type="title"/>
          </p:nvPr>
        </p:nvSpPr>
        <p:spPr bwMode="auto">
          <a:xfrm>
            <a:off x="1971675" y="2286000"/>
            <a:ext cx="6715125"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Line 2</a:t>
            </a:r>
            <a:br>
              <a:rPr lang="en-US" dirty="0" smtClean="0"/>
            </a:br>
            <a:r>
              <a:rPr lang="en-US" dirty="0" smtClean="0"/>
              <a:t>Line 3 </a:t>
            </a:r>
            <a:br>
              <a:rPr lang="en-US" dirty="0" smtClean="0"/>
            </a:br>
            <a:r>
              <a:rPr lang="en-US" dirty="0" smtClean="0"/>
              <a:t>Line 4</a:t>
            </a:r>
          </a:p>
        </p:txBody>
      </p:sp>
      <p:sp>
        <p:nvSpPr>
          <p:cNvPr id="13" name="Text Placeholder 2"/>
          <p:cNvSpPr>
            <a:spLocks noGrp="1"/>
          </p:cNvSpPr>
          <p:nvPr>
            <p:ph idx="1"/>
          </p:nvPr>
        </p:nvSpPr>
        <p:spPr bwMode="auto">
          <a:xfrm>
            <a:off x="3300413" y="4529138"/>
            <a:ext cx="5386387" cy="1668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5" name="Rectangle 14"/>
          <p:cNvSpPr/>
          <p:nvPr userDrawn="1"/>
        </p:nvSpPr>
        <p:spPr>
          <a:xfrm flipV="1">
            <a:off x="3276600" y="3962398"/>
            <a:ext cx="5486400" cy="76201"/>
          </a:xfrm>
          <a:prstGeom prst="rect">
            <a:avLst/>
          </a:prstGeom>
          <a:gradFill flip="none" rotWithShape="0">
            <a:gsLst>
              <a:gs pos="34000">
                <a:srgbClr val="0037A4"/>
              </a:gs>
              <a:gs pos="50000">
                <a:srgbClr val="9CB86E"/>
              </a:gs>
              <a:gs pos="100000">
                <a:srgbClr val="156B13"/>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5988"/>
            <a:ext cx="8229600" cy="941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rot="10800000">
            <a:off x="-2" y="6324600"/>
            <a:ext cx="7139838" cy="319088"/>
          </a:xfrm>
          <a:prstGeom prst="rect">
            <a:avLst/>
          </a:prstGeom>
          <a:gradFill flip="none" rotWithShape="1">
            <a:gsLst>
              <a:gs pos="34000">
                <a:srgbClr val="0037A4"/>
              </a:gs>
              <a:gs pos="50000">
                <a:srgbClr val="9CB86E"/>
              </a:gs>
              <a:gs pos="100000">
                <a:srgbClr val="156B1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1295400" y="1371600"/>
            <a:ext cx="7848600" cy="76200"/>
          </a:xfrm>
          <a:prstGeom prst="rect">
            <a:avLst/>
          </a:prstGeom>
          <a:gradFill flip="none" rotWithShape="1">
            <a:gsLst>
              <a:gs pos="34000">
                <a:srgbClr val="0037A4"/>
              </a:gs>
              <a:gs pos="50000">
                <a:srgbClr val="9CB86E"/>
              </a:gs>
              <a:gs pos="100000">
                <a:srgbClr val="156B13"/>
              </a:gs>
            </a:gsLst>
            <a:lin ang="10800000" scaled="0"/>
            <a:tileRect/>
          </a:gra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txBox="1">
            <a:spLocks/>
          </p:cNvSpPr>
          <p:nvPr userDrawn="1"/>
        </p:nvSpPr>
        <p:spPr>
          <a:xfrm>
            <a:off x="407272" y="6340475"/>
            <a:ext cx="6757616" cy="365125"/>
          </a:xfrm>
          <a:prstGeom prst="rect">
            <a:avLst/>
          </a:prstGeom>
        </p:spPr>
        <p:txBody>
          <a:bodyPr/>
          <a:lstStyle>
            <a:lvl1pPr algn="l">
              <a:defRPr>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15" name="Slide Number Placeholder 5"/>
          <p:cNvSpPr txBox="1">
            <a:spLocks/>
          </p:cNvSpPr>
          <p:nvPr userDrawn="1"/>
        </p:nvSpPr>
        <p:spPr>
          <a:xfrm>
            <a:off x="5028542" y="6338887"/>
            <a:ext cx="2133600" cy="381001"/>
          </a:xfrm>
          <a:prstGeom prst="rect">
            <a:avLst/>
          </a:prstGeom>
        </p:spPr>
        <p:txBody>
          <a:bodyPr/>
          <a:lstStyle>
            <a:lvl1pPr>
              <a:defRPr>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334B83-0D6A-43F2-A554-49908FCAEF0D}" type="slidenum">
              <a:rPr kumimoji="0" lang="en-US" sz="12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pic>
        <p:nvPicPr>
          <p:cNvPr id="11" name="Picture 1"/>
          <p:cNvPicPr>
            <a:picLocks noChangeAspect="1" noChangeArrowheads="1"/>
          </p:cNvPicPr>
          <p:nvPr userDrawn="1"/>
        </p:nvPicPr>
        <p:blipFill>
          <a:blip r:embed="rId5" cstate="print"/>
          <a:srcRect/>
          <a:stretch>
            <a:fillRect/>
          </a:stretch>
        </p:blipFill>
        <p:spPr bwMode="auto">
          <a:xfrm>
            <a:off x="7239000" y="6248400"/>
            <a:ext cx="457200" cy="464949"/>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65" r:id="rId2"/>
    <p:sldLayoutId id="2147483666" r:id="rId3"/>
  </p:sldLayoutIdLst>
  <p:hf sldNum="0" hdr="0" dt="0"/>
  <p:txStyles>
    <p:titleStyle>
      <a:lvl1pPr algn="l" defTabSz="914400" rtl="0" eaLnBrk="1" latinLnBrk="0" hangingPunct="1">
        <a:lnSpc>
          <a:spcPct val="100000"/>
        </a:lnSpc>
        <a:spcBef>
          <a:spcPct val="0"/>
        </a:spcBef>
        <a:buNone/>
        <a:defRPr sz="2800" b="1" kern="1200">
          <a:solidFill>
            <a:srgbClr val="0037A4"/>
          </a:solidFill>
          <a:latin typeface="Arial" pitchFamily="34" charset="0"/>
          <a:ea typeface="+mj-ea"/>
          <a:cs typeface="Arial" pitchFamily="34" charset="0"/>
        </a:defRPr>
      </a:lvl1pPr>
    </p:titleStyle>
    <p:bodyStyle>
      <a:lvl1pPr marL="228600" indent="-228600" algn="l" defTabSz="914400" rtl="0" eaLnBrk="1" latinLnBrk="0" hangingPunct="1">
        <a:lnSpc>
          <a:spcPts val="3000"/>
        </a:lnSpc>
        <a:spcBef>
          <a:spcPts val="1200"/>
        </a:spcBef>
        <a:buClr>
          <a:srgbClr val="0037A4"/>
        </a:buClr>
        <a:buFont typeface="Arial" pitchFamily="34" charset="0"/>
        <a:buChar char="&gt;"/>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600"/>
        </a:lnSpc>
        <a:spcBef>
          <a:spcPct val="20000"/>
        </a:spcBef>
        <a:buClr>
          <a:srgbClr val="0037A4"/>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600"/>
        </a:lnSpc>
        <a:spcBef>
          <a:spcPct val="20000"/>
        </a:spcBef>
        <a:buClr>
          <a:srgbClr val="0037A4"/>
        </a:buClr>
        <a:buFont typeface="Arial" pitchFamily="34" charset="0"/>
        <a:buChar char="&g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600"/>
        </a:lnSpc>
        <a:spcBef>
          <a:spcPct val="20000"/>
        </a:spcBef>
        <a:buClr>
          <a:srgbClr val="0037A4"/>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ts val="2600"/>
        </a:lnSpc>
        <a:spcBef>
          <a:spcPct val="20000"/>
        </a:spcBef>
        <a:buClr>
          <a:srgbClr val="0037A4"/>
        </a:buClr>
        <a:buFont typeface="Arial" pitchFamily="34" charset="0"/>
        <a:buChar char="&g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ron.edelstein@gastechnology.org"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4.wmf"/><Relationship Id="rId5" Type="http://schemas.openxmlformats.org/officeDocument/2006/relationships/oleObject" Target="../embeddings/oleObject1.bin"/><Relationship Id="rId4" Type="http://schemas.openxmlformats.org/officeDocument/2006/relationships/hyperlink" Target="http://www.gastechnolog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reewatt.com/product_detail.asp?key=169" TargetMode="Externa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ctrTitle"/>
          </p:nvPr>
        </p:nvSpPr>
        <p:spPr>
          <a:xfrm>
            <a:off x="1447800" y="2057400"/>
            <a:ext cx="6019800" cy="1524000"/>
          </a:xfrm>
        </p:spPr>
        <p:txBody>
          <a:bodyPr>
            <a:normAutofit/>
          </a:bodyPr>
          <a:lstStyle/>
          <a:p>
            <a:pPr>
              <a:lnSpc>
                <a:spcPct val="100000"/>
              </a:lnSpc>
            </a:pPr>
            <a:r>
              <a:rPr lang="en-US" sz="3600" dirty="0" smtClean="0"/>
              <a:t>Washington Natural Gas Customer R&amp;D Needs</a:t>
            </a:r>
          </a:p>
        </p:txBody>
      </p:sp>
      <p:sp>
        <p:nvSpPr>
          <p:cNvPr id="5" name="Rectangle 4"/>
          <p:cNvSpPr/>
          <p:nvPr/>
        </p:nvSpPr>
        <p:spPr>
          <a:xfrm>
            <a:off x="3276600" y="4343400"/>
            <a:ext cx="4343400" cy="2477601"/>
          </a:xfrm>
          <a:prstGeom prst="rect">
            <a:avLst/>
          </a:prstGeom>
        </p:spPr>
        <p:txBody>
          <a:bodyPr wrap="square">
            <a:spAutoFit/>
          </a:bodyPr>
          <a:lstStyle/>
          <a:p>
            <a:pPr marL="171450" indent="-171450">
              <a:lnSpc>
                <a:spcPts val="2000"/>
              </a:lnSpc>
              <a:spcAft>
                <a:spcPts val="600"/>
              </a:spcAft>
              <a:buClr>
                <a:srgbClr val="0037A4"/>
              </a:buClr>
              <a:buFont typeface="Arial" charset="0"/>
              <a:buNone/>
            </a:pPr>
            <a:r>
              <a:rPr lang="en-US" sz="2000" b="1" dirty="0" smtClean="0">
                <a:latin typeface="Arial" pitchFamily="34" charset="0"/>
                <a:cs typeface="Arial" pitchFamily="34" charset="0"/>
              </a:rPr>
              <a:t>Presented by:  </a:t>
            </a:r>
          </a:p>
          <a:p>
            <a:pPr marL="171450" indent="-171450">
              <a:lnSpc>
                <a:spcPts val="2000"/>
              </a:lnSpc>
              <a:buClr>
                <a:srgbClr val="0037A4"/>
              </a:buClr>
              <a:buFont typeface="Arial" charset="0"/>
              <a:buNone/>
            </a:pPr>
            <a:r>
              <a:rPr lang="en-US" sz="2000" dirty="0" smtClean="0">
                <a:latin typeface="Arial" pitchFamily="34" charset="0"/>
                <a:cs typeface="Arial" pitchFamily="34" charset="0"/>
              </a:rPr>
              <a:t>Ron Edelstein</a:t>
            </a:r>
          </a:p>
          <a:p>
            <a:pPr>
              <a:lnSpc>
                <a:spcPts val="2000"/>
              </a:lnSpc>
              <a:spcAft>
                <a:spcPts val="0"/>
              </a:spcAft>
              <a:buClr>
                <a:srgbClr val="0037A4"/>
              </a:buClr>
              <a:buFont typeface="Arial" charset="0"/>
              <a:buNone/>
            </a:pPr>
            <a:r>
              <a:rPr lang="en-US" sz="2000" dirty="0" smtClean="0">
                <a:latin typeface="Arial" pitchFamily="34" charset="0"/>
                <a:cs typeface="Arial" pitchFamily="34" charset="0"/>
              </a:rPr>
              <a:t>Gas Technology Institute</a:t>
            </a:r>
          </a:p>
          <a:p>
            <a:pPr>
              <a:lnSpc>
                <a:spcPts val="2000"/>
              </a:lnSpc>
              <a:spcAft>
                <a:spcPts val="0"/>
              </a:spcAft>
              <a:buClr>
                <a:srgbClr val="0037A4"/>
              </a:buClr>
              <a:buFont typeface="Arial" charset="0"/>
              <a:buNone/>
            </a:pPr>
            <a:r>
              <a:rPr lang="en-US" sz="2000" dirty="0" smtClean="0">
                <a:latin typeface="Arial" pitchFamily="34" charset="0"/>
                <a:cs typeface="Arial" pitchFamily="34" charset="0"/>
              </a:rPr>
              <a:t>September 3, 2013</a:t>
            </a:r>
          </a:p>
          <a:p>
            <a:pPr>
              <a:lnSpc>
                <a:spcPts val="2000"/>
              </a:lnSpc>
              <a:spcAft>
                <a:spcPts val="0"/>
              </a:spcAft>
              <a:buClr>
                <a:srgbClr val="0037A4"/>
              </a:buClr>
              <a:buFont typeface="Arial" charset="0"/>
              <a:buNone/>
            </a:pPr>
            <a:endParaRPr lang="en-US" sz="2000" dirty="0" smtClean="0">
              <a:latin typeface="Arial" pitchFamily="34" charset="0"/>
              <a:cs typeface="Arial" pitchFamily="34" charset="0"/>
            </a:endParaRPr>
          </a:p>
          <a:p>
            <a:pPr>
              <a:lnSpc>
                <a:spcPts val="2000"/>
              </a:lnSpc>
              <a:spcAft>
                <a:spcPts val="0"/>
              </a:spcAft>
              <a:buClr>
                <a:srgbClr val="0037A4"/>
              </a:buClr>
              <a:buFont typeface="Arial" charset="0"/>
              <a:buNone/>
            </a:pPr>
            <a:r>
              <a:rPr lang="en-US" sz="2000" dirty="0" smtClean="0">
                <a:latin typeface="Arial" pitchFamily="34" charset="0"/>
                <a:cs typeface="Arial" pitchFamily="34" charset="0"/>
              </a:rPr>
              <a:t>Washington Utilities and Transportation Commission</a:t>
            </a:r>
          </a:p>
          <a:p>
            <a:pPr>
              <a:lnSpc>
                <a:spcPts val="2000"/>
              </a:lnSpc>
              <a:spcAft>
                <a:spcPts val="0"/>
              </a:spcAft>
              <a:buClr>
                <a:srgbClr val="0037A4"/>
              </a:buClr>
              <a:buFont typeface="Arial" charset="0"/>
              <a:buNone/>
            </a:pPr>
            <a:r>
              <a:rPr lang="en-US" sz="2000" dirty="0" smtClean="0">
                <a:latin typeface="Arial" pitchFamily="34" charset="0"/>
                <a:cs typeface="Arial" pitchFamily="34" charset="0"/>
              </a:rPr>
              <a:t>Olympia, WA</a:t>
            </a:r>
          </a:p>
          <a:p>
            <a:pPr>
              <a:lnSpc>
                <a:spcPts val="2000"/>
              </a:lnSpc>
              <a:spcAft>
                <a:spcPts val="0"/>
              </a:spcAft>
              <a:buClr>
                <a:srgbClr val="0037A4"/>
              </a:buClr>
              <a:buFont typeface="Arial" charset="0"/>
              <a:buNone/>
            </a:pPr>
            <a:endParaRPr lang="en-US" sz="20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41649"/>
          </a:xfrm>
        </p:spPr>
        <p:txBody>
          <a:bodyPr>
            <a:noAutofit/>
          </a:bodyPr>
          <a:lstStyle/>
          <a:p>
            <a:r>
              <a:rPr lang="en-US" sz="2500" dirty="0" smtClean="0"/>
              <a:t>Real World Example of Washington Consumer Benefits:  </a:t>
            </a:r>
            <a:br>
              <a:rPr lang="en-US" sz="2500" dirty="0" smtClean="0"/>
            </a:br>
            <a:r>
              <a:rPr lang="en-US" sz="2500" dirty="0" smtClean="0"/>
              <a:t>High-Efficiency Furnaces (Six years of Sales through 2002)*</a:t>
            </a:r>
            <a:endParaRPr lang="en-US" sz="2500" dirty="0"/>
          </a:p>
        </p:txBody>
      </p:sp>
      <p:sp>
        <p:nvSpPr>
          <p:cNvPr id="3" name="Content Placeholder 2"/>
          <p:cNvSpPr>
            <a:spLocks noGrp="1"/>
          </p:cNvSpPr>
          <p:nvPr>
            <p:ph idx="1"/>
          </p:nvPr>
        </p:nvSpPr>
        <p:spPr/>
        <p:txBody>
          <a:bodyPr/>
          <a:lstStyle/>
          <a:p>
            <a:r>
              <a:rPr lang="en-US" dirty="0" smtClean="0"/>
              <a:t>39,051 high-efficiency furnaces sold in Washington</a:t>
            </a:r>
          </a:p>
          <a:p>
            <a:r>
              <a:rPr lang="en-US" dirty="0" smtClean="0"/>
              <a:t>Consumer benefits (NPV) $1,300 per furnace</a:t>
            </a:r>
          </a:p>
          <a:p>
            <a:r>
              <a:rPr lang="en-US" dirty="0" smtClean="0"/>
              <a:t>Total Consumer Benefits: $51 million</a:t>
            </a:r>
          </a:p>
          <a:p>
            <a:r>
              <a:rPr lang="en-US" dirty="0" smtClean="0"/>
              <a:t>Benefit/Cost ratio compared to entire cost of FERC R&amp;D program: 2.6/1 </a:t>
            </a:r>
          </a:p>
          <a:p>
            <a:pPr>
              <a:buNone/>
            </a:pPr>
            <a:endParaRPr lang="en-US" dirty="0"/>
          </a:p>
        </p:txBody>
      </p:sp>
      <p:sp>
        <p:nvSpPr>
          <p:cNvPr id="4" name="TextBox 3"/>
          <p:cNvSpPr txBox="1"/>
          <p:nvPr/>
        </p:nvSpPr>
        <p:spPr>
          <a:xfrm>
            <a:off x="304800" y="5791200"/>
            <a:ext cx="5506379" cy="369332"/>
          </a:xfrm>
          <a:prstGeom prst="rect">
            <a:avLst/>
          </a:prstGeom>
          <a:noFill/>
        </p:spPr>
        <p:txBody>
          <a:bodyPr wrap="none" rtlCol="0">
            <a:spAutoFit/>
          </a:bodyPr>
          <a:lstStyle/>
          <a:p>
            <a:r>
              <a:rPr lang="en-US" dirty="0" smtClean="0"/>
              <a:t>* No GAMA High-efficiency furnace sales data after 2002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Utah’s NGV Experience (SB275, 2013)</a:t>
            </a:r>
            <a:endParaRPr lang="en-US" sz="2800" dirty="0"/>
          </a:p>
        </p:txBody>
      </p:sp>
      <p:sp>
        <p:nvSpPr>
          <p:cNvPr id="5" name="Content Placeholder 4"/>
          <p:cNvSpPr>
            <a:spLocks noGrp="1"/>
          </p:cNvSpPr>
          <p:nvPr>
            <p:ph idx="1"/>
          </p:nvPr>
        </p:nvSpPr>
        <p:spPr>
          <a:xfrm>
            <a:off x="381000" y="1143000"/>
            <a:ext cx="8229600" cy="4525963"/>
          </a:xfrm>
        </p:spPr>
        <p:txBody>
          <a:bodyPr>
            <a:normAutofit fontScale="85000" lnSpcReduction="20000"/>
          </a:bodyPr>
          <a:lstStyle/>
          <a:p>
            <a:pPr>
              <a:buNone/>
            </a:pPr>
            <a:endParaRPr lang="en-US" sz="2400" dirty="0" smtClean="0"/>
          </a:p>
          <a:p>
            <a:r>
              <a:rPr lang="en-US" sz="2400" dirty="0" smtClean="0"/>
              <a:t>Provides for a cost recovery mechanism that pays for natural gas fueling stations and related facilities</a:t>
            </a:r>
          </a:p>
          <a:p>
            <a:r>
              <a:rPr lang="en-US" sz="2400" dirty="0" smtClean="0"/>
              <a:t>Expenditures for construction, operation, and maintenance of NG fueling stations are just and reasonable if:</a:t>
            </a:r>
          </a:p>
          <a:p>
            <a:pPr lvl="1"/>
            <a:r>
              <a:rPr lang="en-US" sz="2000" dirty="0" smtClean="0"/>
              <a:t>Expenditures are prudently incurred</a:t>
            </a:r>
          </a:p>
          <a:p>
            <a:pPr lvl="1"/>
            <a:r>
              <a:rPr lang="en-US" sz="2000" dirty="0" smtClean="0"/>
              <a:t>Do not exceed $5 million per year</a:t>
            </a:r>
          </a:p>
          <a:p>
            <a:pPr lvl="1"/>
            <a:r>
              <a:rPr lang="en-US" sz="2000" dirty="0" smtClean="0"/>
              <a:t>Incremental revenue exceeds revenue requirements by 50%</a:t>
            </a:r>
          </a:p>
          <a:p>
            <a:pPr lvl="1"/>
            <a:r>
              <a:rPr lang="en-US" sz="2000" dirty="0" smtClean="0"/>
              <a:t>Stations and facilities are used and useful</a:t>
            </a:r>
          </a:p>
          <a:p>
            <a:r>
              <a:rPr lang="en-US" sz="2400" dirty="0" smtClean="0"/>
              <a:t>Commission should assign a surcharge to each rate class on a pro rata basis</a:t>
            </a:r>
          </a:p>
          <a:p>
            <a:r>
              <a:rPr lang="en-US" sz="2400" dirty="0" smtClean="0"/>
              <a:t>Establishes a governing body to facilitate conversion to alternative fuels and facilitate construction of facilities for such</a:t>
            </a:r>
          </a:p>
          <a:p>
            <a:r>
              <a:rPr lang="en-US" sz="2400" dirty="0" smtClean="0"/>
              <a:t>Status:  Commission hearings are underway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California’s NGV Experience (AB 32, AB 118, et al)</a:t>
            </a:r>
            <a:endParaRPr lang="en-US" dirty="0"/>
          </a:p>
        </p:txBody>
      </p:sp>
      <p:sp>
        <p:nvSpPr>
          <p:cNvPr id="3" name="Content Placeholder 2"/>
          <p:cNvSpPr>
            <a:spLocks noGrp="1"/>
          </p:cNvSpPr>
          <p:nvPr>
            <p:ph idx="1"/>
          </p:nvPr>
        </p:nvSpPr>
        <p:spPr>
          <a:xfrm>
            <a:off x="381000" y="1371600"/>
            <a:ext cx="8229600" cy="4525963"/>
          </a:xfrm>
        </p:spPr>
        <p:txBody>
          <a:bodyPr>
            <a:normAutofit fontScale="62500" lnSpcReduction="20000"/>
          </a:bodyPr>
          <a:lstStyle/>
          <a:p>
            <a:pPr>
              <a:buNone/>
            </a:pPr>
            <a:endParaRPr lang="en-US" dirty="0" smtClean="0"/>
          </a:p>
          <a:p>
            <a:pPr lvl="0"/>
            <a:r>
              <a:rPr lang="en-US" b="1" dirty="0" smtClean="0"/>
              <a:t>AB 32 – Greenhouse gas reduction legislation (Global warming Solutions Act of 2006)</a:t>
            </a:r>
            <a:endParaRPr lang="en-US" dirty="0" smtClean="0"/>
          </a:p>
          <a:p>
            <a:pPr lvl="1"/>
            <a:r>
              <a:rPr lang="en-US" dirty="0" smtClean="0"/>
              <a:t>Encourage investment and improvement in current and near-term technologies that will help meet the 2020 target</a:t>
            </a:r>
          </a:p>
          <a:p>
            <a:pPr lvl="1"/>
            <a:r>
              <a:rPr lang="en-US" dirty="0" smtClean="0"/>
              <a:t>Stimulate innovation and development of new technologies that can dramatically lower GHG emissions at low costs and can start to be deployed by 2020 or soon thereafter, creating the conditions for meeting the later 2050 goal</a:t>
            </a:r>
          </a:p>
          <a:p>
            <a:pPr lvl="1"/>
            <a:r>
              <a:rPr lang="en-US" dirty="0" smtClean="0"/>
              <a:t>Contribute to attainment of related objectives as much as possible, including economic growth, air quality, other environmental protection goals, affordable energy prices, environmental justice, and diverse and reliable energy sources</a:t>
            </a:r>
          </a:p>
          <a:p>
            <a:pPr lvl="0"/>
            <a:r>
              <a:rPr lang="en-US" b="1" dirty="0" smtClean="0"/>
              <a:t>AB 118</a:t>
            </a:r>
            <a:r>
              <a:rPr lang="en-US" dirty="0" smtClean="0"/>
              <a:t> – Alt Fuel Vehicle and Technology Program, which substantially increased the scope and value of NGV research and market penetration</a:t>
            </a:r>
          </a:p>
          <a:p>
            <a:pPr lvl="0"/>
            <a:r>
              <a:rPr lang="en-US" dirty="0" smtClean="0"/>
              <a:t>  </a:t>
            </a:r>
            <a:r>
              <a:rPr lang="en-US" b="1" dirty="0" smtClean="0"/>
              <a:t>Low Carbon Fuel Standard</a:t>
            </a:r>
            <a:r>
              <a:rPr lang="en-US" dirty="0" smtClean="0"/>
              <a:t>, adopted by the CARB and ranks vehicle fuels in order of carbon impact</a:t>
            </a:r>
          </a:p>
          <a:p>
            <a:pPr lvl="0"/>
            <a:r>
              <a:rPr lang="en-US" b="1" dirty="0" smtClean="0"/>
              <a:t>NGV Roadmap</a:t>
            </a:r>
            <a:r>
              <a:rPr lang="en-US" dirty="0" smtClean="0"/>
              <a:t>, produced in conjunction with stakeholders to identify priorities for NGV R&amp;D.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Sixteen States</a:t>
            </a:r>
            <a:r>
              <a:rPr lang="en-US" dirty="0" smtClean="0"/>
              <a:t>’ MOU</a:t>
            </a:r>
            <a:endParaRPr lang="en-US" dirty="0"/>
          </a:p>
        </p:txBody>
      </p:sp>
      <p:sp>
        <p:nvSpPr>
          <p:cNvPr id="3" name="Rectangle 2"/>
          <p:cNvSpPr/>
          <p:nvPr/>
        </p:nvSpPr>
        <p:spPr>
          <a:xfrm>
            <a:off x="609600" y="1752600"/>
            <a:ext cx="7772400" cy="3970318"/>
          </a:xfrm>
          <a:prstGeom prst="rect">
            <a:avLst/>
          </a:prstGeom>
        </p:spPr>
        <p:txBody>
          <a:bodyPr wrap="square">
            <a:spAutoFit/>
          </a:bodyPr>
          <a:lstStyle/>
          <a:p>
            <a:endParaRPr lang="en-US" dirty="0" smtClean="0"/>
          </a:p>
          <a:p>
            <a:r>
              <a:rPr lang="en-US" dirty="0" smtClean="0"/>
              <a:t> Memorandum of Understanding (MOU) describes a coordinated effort between the undersigned States (States) to attract automobile manufacturers in the U.S. to develop a functional and affordable original equipment manufacturer (OEM) fleet natural gas vehicle (NGV) that will also meet public demand. The States recognize the benefits and unique attributes of clean burning natural gas and understand the significant opportunity compressed natural gas (CNG) presents to save State and taxpayer dollars by encouraging an energy future that utilizes domestic energy resources to fuel our nation’s transportation needs. Through the joint solicitation of a Multi-State Request for Proposal (Joint-RFP) that aggregates annual State fleet vehicle procurements, the States will endeavor to provide a demand base sufficient to support the design, manufacture, and sale of functional and affordable OEM NGVs by automotive manufacturers in the United States.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Next Step-Function Opportunities in Energy Efficiency?</a:t>
            </a:r>
            <a:endParaRPr lang="en-US" dirty="0"/>
          </a:p>
        </p:txBody>
      </p:sp>
      <p:sp>
        <p:nvSpPr>
          <p:cNvPr id="3" name="Content Placeholder 2"/>
          <p:cNvSpPr>
            <a:spLocks noGrp="1"/>
          </p:cNvSpPr>
          <p:nvPr>
            <p:ph idx="1"/>
          </p:nvPr>
        </p:nvSpPr>
        <p:spPr>
          <a:xfrm>
            <a:off x="457200" y="1600200"/>
            <a:ext cx="4267200" cy="4525963"/>
          </a:xfrm>
        </p:spPr>
        <p:txBody>
          <a:bodyPr/>
          <a:lstStyle/>
          <a:p>
            <a:r>
              <a:rPr lang="en-US" dirty="0" smtClean="0"/>
              <a:t>Gas heat pump water heater </a:t>
            </a:r>
            <a:r>
              <a:rPr lang="en-US" sz="2400" dirty="0" smtClean="0"/>
              <a:t>(EF = 1.3)</a:t>
            </a:r>
          </a:p>
          <a:p>
            <a:endParaRPr lang="en-US" dirty="0" smtClean="0"/>
          </a:p>
          <a:p>
            <a:endParaRPr lang="en-US" dirty="0" smtClean="0"/>
          </a:p>
          <a:p>
            <a:endParaRPr lang="en-US" dirty="0" smtClean="0"/>
          </a:p>
          <a:p>
            <a:r>
              <a:rPr lang="en-US" dirty="0" smtClean="0"/>
              <a:t>Gas heat pump </a:t>
            </a:r>
          </a:p>
          <a:p>
            <a:pPr>
              <a:buNone/>
            </a:pPr>
            <a:r>
              <a:rPr lang="en-US" sz="2400" dirty="0" smtClean="0"/>
              <a:t>COP(h) = 1.3 </a:t>
            </a:r>
          </a:p>
          <a:p>
            <a:pPr>
              <a:buNone/>
            </a:pPr>
            <a:r>
              <a:rPr lang="en-US" sz="2400" dirty="0" smtClean="0"/>
              <a:t>COP(c)= 1.2</a:t>
            </a:r>
            <a:endParaRPr lang="en-US" sz="2400" dirty="0"/>
          </a:p>
        </p:txBody>
      </p:sp>
      <p:pic>
        <p:nvPicPr>
          <p:cNvPr id="1028" name="Picture 4" descr="8 Ton Multi-Zone"/>
          <p:cNvPicPr>
            <a:picLocks noChangeAspect="1" noChangeArrowheads="1"/>
          </p:cNvPicPr>
          <p:nvPr/>
        </p:nvPicPr>
        <p:blipFill>
          <a:blip r:embed="rId3" cstate="print"/>
          <a:srcRect/>
          <a:stretch>
            <a:fillRect/>
          </a:stretch>
        </p:blipFill>
        <p:spPr bwMode="auto">
          <a:xfrm>
            <a:off x="6172200" y="2971800"/>
            <a:ext cx="2667000" cy="3162637"/>
          </a:xfrm>
          <a:prstGeom prst="rect">
            <a:avLst/>
          </a:prstGeom>
          <a:noFill/>
        </p:spPr>
      </p:pic>
      <p:sp>
        <p:nvSpPr>
          <p:cNvPr id="6" name="TextBox 5"/>
          <p:cNvSpPr txBox="1"/>
          <p:nvPr/>
        </p:nvSpPr>
        <p:spPr>
          <a:xfrm>
            <a:off x="2819400" y="5715000"/>
            <a:ext cx="3316614" cy="646331"/>
          </a:xfrm>
          <a:prstGeom prst="rect">
            <a:avLst/>
          </a:prstGeom>
          <a:noFill/>
        </p:spPr>
        <p:txBody>
          <a:bodyPr wrap="none" rtlCol="0">
            <a:spAutoFit/>
          </a:bodyPr>
          <a:lstStyle/>
          <a:p>
            <a:r>
              <a:rPr lang="en-US" dirty="0" smtClean="0"/>
              <a:t>EF = Energy Factor</a:t>
            </a:r>
          </a:p>
          <a:p>
            <a:r>
              <a:rPr lang="en-US" dirty="0" smtClean="0"/>
              <a:t>COP = Coefficient of Performance</a:t>
            </a:r>
            <a:endParaRPr lang="en-US" dirty="0"/>
          </a:p>
        </p:txBody>
      </p:sp>
      <p:pic>
        <p:nvPicPr>
          <p:cNvPr id="4" name="Picture 2" descr="image002"/>
          <p:cNvPicPr>
            <a:picLocks noChangeAspect="1" noChangeArrowheads="1"/>
          </p:cNvPicPr>
          <p:nvPr/>
        </p:nvPicPr>
        <p:blipFill>
          <a:blip r:embed="rId4" cstate="print"/>
          <a:srcRect/>
          <a:stretch>
            <a:fillRect/>
          </a:stretch>
        </p:blipFill>
        <p:spPr bwMode="auto">
          <a:xfrm>
            <a:off x="4648200" y="1752601"/>
            <a:ext cx="967154" cy="2057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4541838" y="2125086"/>
            <a:ext cx="3481387" cy="3411537"/>
          </a:xfrm>
          <a:prstGeom prst="rect">
            <a:avLst/>
          </a:prstGeom>
          <a:noFill/>
          <a:ln w="9525">
            <a:noFill/>
            <a:miter lim="800000"/>
            <a:headEnd/>
            <a:tailEnd/>
          </a:ln>
        </p:spPr>
      </p:pic>
      <p:sp>
        <p:nvSpPr>
          <p:cNvPr id="11267" name="Title 1"/>
          <p:cNvSpPr>
            <a:spLocks noGrp="1"/>
          </p:cNvSpPr>
          <p:nvPr>
            <p:ph type="title"/>
          </p:nvPr>
        </p:nvSpPr>
        <p:spPr>
          <a:xfrm>
            <a:off x="457200" y="274638"/>
            <a:ext cx="8496300" cy="1143000"/>
          </a:xfrm>
        </p:spPr>
        <p:txBody>
          <a:bodyPr>
            <a:normAutofit/>
          </a:bodyPr>
          <a:lstStyle/>
          <a:p>
            <a:pPr>
              <a:tabLst>
                <a:tab pos="4916488" algn="l"/>
              </a:tabLst>
            </a:pPr>
            <a:r>
              <a:rPr lang="en-US" sz="2800" dirty="0" smtClean="0">
                <a:latin typeface="Arial" charset="0"/>
                <a:cs typeface="Arial" charset="0"/>
              </a:rPr>
              <a:t>Emerging Technology Program (ETP)	</a:t>
            </a:r>
          </a:p>
        </p:txBody>
      </p:sp>
      <p:sp>
        <p:nvSpPr>
          <p:cNvPr id="11268" name="Content Placeholder 2"/>
          <p:cNvSpPr>
            <a:spLocks noGrp="1"/>
          </p:cNvSpPr>
          <p:nvPr>
            <p:ph idx="1"/>
          </p:nvPr>
        </p:nvSpPr>
        <p:spPr>
          <a:xfrm>
            <a:off x="231775" y="1631950"/>
            <a:ext cx="4257098" cy="4522788"/>
          </a:xfrm>
        </p:spPr>
        <p:txBody>
          <a:bodyPr>
            <a:noAutofit/>
          </a:bodyPr>
          <a:lstStyle/>
          <a:p>
            <a:pPr>
              <a:lnSpc>
                <a:spcPts val="2200"/>
              </a:lnSpc>
              <a:buFont typeface="Arial" charset="0"/>
              <a:buChar char="&gt;"/>
            </a:pPr>
            <a:r>
              <a:rPr lang="en-US" sz="2000" dirty="0" smtClean="0">
                <a:latin typeface="Arial" charset="0"/>
                <a:cs typeface="Arial" charset="0"/>
              </a:rPr>
              <a:t>Deploy and advance the </a:t>
            </a:r>
            <a:br>
              <a:rPr lang="en-US" sz="2000" dirty="0" smtClean="0">
                <a:latin typeface="Arial" charset="0"/>
                <a:cs typeface="Arial" charset="0"/>
              </a:rPr>
            </a:br>
            <a:r>
              <a:rPr lang="en-US" sz="2000" b="1" dirty="0" smtClean="0">
                <a:latin typeface="Arial" charset="0"/>
                <a:cs typeface="Arial" charset="0"/>
              </a:rPr>
              <a:t>next generation </a:t>
            </a:r>
            <a:r>
              <a:rPr lang="en-US" sz="2000" dirty="0" smtClean="0">
                <a:latin typeface="Arial" charset="0"/>
                <a:cs typeface="Arial" charset="0"/>
              </a:rPr>
              <a:t>of end-use technologies, creating a pipeline of new products focused on increasing energy efficiency </a:t>
            </a:r>
            <a:br>
              <a:rPr lang="en-US" sz="2000" dirty="0" smtClean="0">
                <a:latin typeface="Arial" charset="0"/>
                <a:cs typeface="Arial" charset="0"/>
              </a:rPr>
            </a:br>
            <a:r>
              <a:rPr lang="en-US" sz="2000" dirty="0" smtClean="0">
                <a:latin typeface="Arial" charset="0"/>
                <a:cs typeface="Arial" charset="0"/>
              </a:rPr>
              <a:t>and reducing greenhouse gas emissions</a:t>
            </a:r>
          </a:p>
          <a:p>
            <a:pPr>
              <a:lnSpc>
                <a:spcPts val="2200"/>
              </a:lnSpc>
              <a:buFont typeface="Arial" charset="0"/>
              <a:buChar char="&gt;"/>
            </a:pPr>
            <a:r>
              <a:rPr lang="en-US" sz="2000" dirty="0" smtClean="0">
                <a:latin typeface="Arial" charset="0"/>
                <a:cs typeface="Arial" charset="0"/>
              </a:rPr>
              <a:t>Ensuring </a:t>
            </a:r>
            <a:r>
              <a:rPr lang="en-US" sz="2000" b="1" dirty="0" smtClean="0">
                <a:latin typeface="Arial" charset="0"/>
                <a:cs typeface="Arial" charset="0"/>
              </a:rPr>
              <a:t>value for stakeholders </a:t>
            </a:r>
            <a:r>
              <a:rPr lang="en-US" sz="2000" dirty="0" smtClean="0">
                <a:latin typeface="Arial" charset="0"/>
                <a:cs typeface="Arial" charset="0"/>
              </a:rPr>
              <a:t>by addressing implementation barriers and associated risks related to market acceptance </a:t>
            </a:r>
            <a:br>
              <a:rPr lang="en-US" sz="2000" dirty="0" smtClean="0">
                <a:latin typeface="Arial" charset="0"/>
                <a:cs typeface="Arial" charset="0"/>
              </a:rPr>
            </a:br>
            <a:r>
              <a:rPr lang="en-US" sz="2000" dirty="0" smtClean="0">
                <a:latin typeface="Arial" charset="0"/>
                <a:cs typeface="Arial" charset="0"/>
              </a:rPr>
              <a:t>and adoption of </a:t>
            </a:r>
            <a:r>
              <a:rPr lang="en-US" sz="2000" b="1" dirty="0" smtClean="0">
                <a:latin typeface="Arial" charset="0"/>
                <a:cs typeface="Arial" charset="0"/>
              </a:rPr>
              <a:t>emerging technologies</a:t>
            </a:r>
          </a:p>
          <a:p>
            <a:pPr>
              <a:buFont typeface="Arial" charset="0"/>
              <a:buChar char="&gt;"/>
            </a:pPr>
            <a:endParaRPr lang="en-US" sz="2000" dirty="0" smtClean="0">
              <a:latin typeface="Arial" charset="0"/>
              <a:cs typeface="Arial" charset="0"/>
            </a:endParaRPr>
          </a:p>
          <a:p>
            <a:pPr>
              <a:buFont typeface="Arial" charset="0"/>
              <a:buChar char="&gt;"/>
            </a:pPr>
            <a:endParaRPr lang="en-US" sz="2000" dirty="0" smtClean="0">
              <a:latin typeface="Arial" charset="0"/>
              <a:cs typeface="Arial" charset="0"/>
            </a:endParaRPr>
          </a:p>
        </p:txBody>
      </p:sp>
      <p:sp>
        <p:nvSpPr>
          <p:cNvPr id="6" name="TextBox 20"/>
          <p:cNvSpPr txBox="1">
            <a:spLocks noChangeArrowheads="1"/>
          </p:cNvSpPr>
          <p:nvPr/>
        </p:nvSpPr>
        <p:spPr bwMode="auto">
          <a:xfrm>
            <a:off x="5273675" y="3442711"/>
            <a:ext cx="2036763" cy="1076325"/>
          </a:xfrm>
          <a:prstGeom prst="rect">
            <a:avLst/>
          </a:prstGeom>
          <a:noFill/>
          <a:ln w="9525">
            <a:noFill/>
            <a:miter lim="800000"/>
            <a:headEnd/>
            <a:tailEnd/>
          </a:ln>
        </p:spPr>
        <p:txBody>
          <a:bodyPr>
            <a:spAutoFit/>
          </a:bodyPr>
          <a:lstStyle/>
          <a:p>
            <a:pPr algn="ctr">
              <a:defRPr/>
            </a:pPr>
            <a:r>
              <a:rPr lang="en-US" sz="1600" b="1" dirty="0">
                <a:solidFill>
                  <a:schemeClr val="accent2">
                    <a:lumMod val="75000"/>
                  </a:schemeClr>
                </a:solidFill>
                <a:cs typeface="Arial" pitchFamily="34" charset="0"/>
              </a:rPr>
              <a:t>Product</a:t>
            </a:r>
            <a:br>
              <a:rPr lang="en-US" sz="1600" b="1" dirty="0">
                <a:solidFill>
                  <a:schemeClr val="accent2">
                    <a:lumMod val="75000"/>
                  </a:schemeClr>
                </a:solidFill>
                <a:cs typeface="Arial" pitchFamily="34" charset="0"/>
              </a:rPr>
            </a:br>
            <a:r>
              <a:rPr lang="en-US" sz="1600" b="1" dirty="0">
                <a:solidFill>
                  <a:schemeClr val="accent2">
                    <a:lumMod val="75000"/>
                  </a:schemeClr>
                </a:solidFill>
                <a:cs typeface="Arial" pitchFamily="34" charset="0"/>
              </a:rPr>
              <a:t>Development &amp;</a:t>
            </a:r>
          </a:p>
          <a:p>
            <a:pPr algn="ctr">
              <a:defRPr/>
            </a:pPr>
            <a:r>
              <a:rPr lang="en-US" sz="1600" b="1" dirty="0">
                <a:solidFill>
                  <a:schemeClr val="accent2">
                    <a:lumMod val="75000"/>
                  </a:schemeClr>
                </a:solidFill>
                <a:cs typeface="Arial" pitchFamily="34" charset="0"/>
              </a:rPr>
              <a:t>Commercialization</a:t>
            </a:r>
          </a:p>
          <a:p>
            <a:pPr algn="ctr">
              <a:defRPr/>
            </a:pPr>
            <a:r>
              <a:rPr lang="en-US" sz="1600" b="1" dirty="0">
                <a:solidFill>
                  <a:schemeClr val="accent2">
                    <a:lumMod val="75000"/>
                  </a:schemeClr>
                </a:solidFill>
                <a:cs typeface="Arial" pitchFamily="34" charset="0"/>
              </a:rPr>
              <a:t>Process</a:t>
            </a:r>
          </a:p>
        </p:txBody>
      </p:sp>
      <p:sp>
        <p:nvSpPr>
          <p:cNvPr id="7" name="TextBox 6"/>
          <p:cNvSpPr txBox="1"/>
          <p:nvPr/>
        </p:nvSpPr>
        <p:spPr>
          <a:xfrm>
            <a:off x="4414838" y="1742498"/>
            <a:ext cx="3814762" cy="368300"/>
          </a:xfrm>
          <a:prstGeom prst="rect">
            <a:avLst/>
          </a:prstGeom>
          <a:noFill/>
        </p:spPr>
        <p:txBody>
          <a:bodyPr>
            <a:spAutoFit/>
          </a:bodyPr>
          <a:lstStyle/>
          <a:p>
            <a:pPr algn="ctr">
              <a:defRPr/>
            </a:pPr>
            <a:r>
              <a:rPr lang="en-US" b="1" dirty="0">
                <a:solidFill>
                  <a:schemeClr val="accent2">
                    <a:lumMod val="75000"/>
                  </a:schemeClr>
                </a:solidFill>
                <a:latin typeface="Arial" pitchFamily="34" charset="0"/>
                <a:cs typeface="Arial" pitchFamily="34" charset="0"/>
              </a:rPr>
              <a:t>Bridging The Valley of Death…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Operations R&amp;D Challenges</a:t>
            </a:r>
            <a:endParaRPr lang="en-US" sz="2800" dirty="0"/>
          </a:p>
        </p:txBody>
      </p:sp>
      <p:sp>
        <p:nvSpPr>
          <p:cNvPr id="3" name="Content Placeholder 2"/>
          <p:cNvSpPr>
            <a:spLocks noGrp="1"/>
          </p:cNvSpPr>
          <p:nvPr>
            <p:ph idx="1"/>
          </p:nvPr>
        </p:nvSpPr>
        <p:spPr>
          <a:xfrm>
            <a:off x="457200" y="1600200"/>
            <a:ext cx="6781800" cy="4525963"/>
          </a:xfrm>
        </p:spPr>
        <p:txBody>
          <a:bodyPr/>
          <a:lstStyle/>
          <a:p>
            <a:r>
              <a:rPr lang="en-US" dirty="0" smtClean="0"/>
              <a:t>Aging Infrastructure</a:t>
            </a:r>
          </a:p>
          <a:p>
            <a:r>
              <a:rPr lang="en-US" dirty="0" smtClean="0"/>
              <a:t>Pipeline and Distribution Safety and Integrity</a:t>
            </a:r>
          </a:p>
          <a:p>
            <a:pPr lvl="1"/>
            <a:r>
              <a:rPr lang="en-US" dirty="0" smtClean="0"/>
              <a:t>Identification of high-risk sections of pipe</a:t>
            </a:r>
          </a:p>
          <a:p>
            <a:pPr lvl="1"/>
            <a:r>
              <a:rPr lang="en-US" dirty="0" smtClean="0"/>
              <a:t>Prevention of third party damage</a:t>
            </a:r>
          </a:p>
          <a:p>
            <a:r>
              <a:rPr lang="en-US" dirty="0" smtClean="0"/>
              <a:t>Gas/Electric Interoperability/Smart Energy Grid</a:t>
            </a:r>
          </a:p>
          <a:p>
            <a:r>
              <a:rPr lang="en-US" dirty="0" smtClean="0"/>
              <a:t>Cybersecurity</a:t>
            </a:r>
            <a:endParaRPr lang="en-US" dirty="0"/>
          </a:p>
        </p:txBody>
      </p:sp>
      <p:grpSp>
        <p:nvGrpSpPr>
          <p:cNvPr id="4" name="Group 3"/>
          <p:cNvGrpSpPr>
            <a:grpSpLocks/>
          </p:cNvGrpSpPr>
          <p:nvPr/>
        </p:nvGrpSpPr>
        <p:grpSpPr bwMode="auto">
          <a:xfrm>
            <a:off x="5257800" y="3276600"/>
            <a:ext cx="3048000" cy="2133600"/>
            <a:chOff x="3611" y="2016"/>
            <a:chExt cx="1948" cy="909"/>
          </a:xfrm>
        </p:grpSpPr>
        <p:grpSp>
          <p:nvGrpSpPr>
            <p:cNvPr id="5" name="Group 4"/>
            <p:cNvGrpSpPr>
              <a:grpSpLocks/>
            </p:cNvGrpSpPr>
            <p:nvPr/>
          </p:nvGrpSpPr>
          <p:grpSpPr bwMode="auto">
            <a:xfrm>
              <a:off x="4377" y="2016"/>
              <a:ext cx="911" cy="557"/>
              <a:chOff x="4377" y="2016"/>
              <a:chExt cx="911" cy="557"/>
            </a:xfrm>
          </p:grpSpPr>
          <p:grpSp>
            <p:nvGrpSpPr>
              <p:cNvPr id="19" name="Group 5"/>
              <p:cNvGrpSpPr>
                <a:grpSpLocks/>
              </p:cNvGrpSpPr>
              <p:nvPr/>
            </p:nvGrpSpPr>
            <p:grpSpPr bwMode="auto">
              <a:xfrm>
                <a:off x="4590" y="2016"/>
                <a:ext cx="698" cy="219"/>
                <a:chOff x="4590" y="2016"/>
                <a:chExt cx="698" cy="219"/>
              </a:xfrm>
            </p:grpSpPr>
            <p:sp>
              <p:nvSpPr>
                <p:cNvPr id="23" name="Freeform 6"/>
                <p:cNvSpPr>
                  <a:spLocks/>
                </p:cNvSpPr>
                <p:nvPr/>
              </p:nvSpPr>
              <p:spPr bwMode="auto">
                <a:xfrm>
                  <a:off x="4656" y="2016"/>
                  <a:ext cx="632" cy="217"/>
                </a:xfrm>
                <a:custGeom>
                  <a:avLst/>
                  <a:gdLst>
                    <a:gd name="T0" fmla="*/ 282 w 632"/>
                    <a:gd name="T1" fmla="*/ 31 h 217"/>
                    <a:gd name="T2" fmla="*/ 320 w 632"/>
                    <a:gd name="T3" fmla="*/ 64 h 217"/>
                    <a:gd name="T4" fmla="*/ 379 w 632"/>
                    <a:gd name="T5" fmla="*/ 75 h 217"/>
                    <a:gd name="T6" fmla="*/ 493 w 632"/>
                    <a:gd name="T7" fmla="*/ 100 h 217"/>
                    <a:gd name="T8" fmla="*/ 526 w 632"/>
                    <a:gd name="T9" fmla="*/ 108 h 217"/>
                    <a:gd name="T10" fmla="*/ 549 w 632"/>
                    <a:gd name="T11" fmla="*/ 113 h 217"/>
                    <a:gd name="T12" fmla="*/ 568 w 632"/>
                    <a:gd name="T13" fmla="*/ 117 h 217"/>
                    <a:gd name="T14" fmla="*/ 580 w 632"/>
                    <a:gd name="T15" fmla="*/ 122 h 217"/>
                    <a:gd name="T16" fmla="*/ 591 w 632"/>
                    <a:gd name="T17" fmla="*/ 127 h 217"/>
                    <a:gd name="T18" fmla="*/ 603 w 632"/>
                    <a:gd name="T19" fmla="*/ 132 h 217"/>
                    <a:gd name="T20" fmla="*/ 616 w 632"/>
                    <a:gd name="T21" fmla="*/ 141 h 217"/>
                    <a:gd name="T22" fmla="*/ 626 w 632"/>
                    <a:gd name="T23" fmla="*/ 150 h 217"/>
                    <a:gd name="T24" fmla="*/ 630 w 632"/>
                    <a:gd name="T25" fmla="*/ 158 h 217"/>
                    <a:gd name="T26" fmla="*/ 631 w 632"/>
                    <a:gd name="T27" fmla="*/ 166 h 217"/>
                    <a:gd name="T28" fmla="*/ 630 w 632"/>
                    <a:gd name="T29" fmla="*/ 173 h 217"/>
                    <a:gd name="T30" fmla="*/ 628 w 632"/>
                    <a:gd name="T31" fmla="*/ 178 h 217"/>
                    <a:gd name="T32" fmla="*/ 620 w 632"/>
                    <a:gd name="T33" fmla="*/ 184 h 217"/>
                    <a:gd name="T34" fmla="*/ 609 w 632"/>
                    <a:gd name="T35" fmla="*/ 189 h 217"/>
                    <a:gd name="T36" fmla="*/ 589 w 632"/>
                    <a:gd name="T37" fmla="*/ 194 h 217"/>
                    <a:gd name="T38" fmla="*/ 566 w 632"/>
                    <a:gd name="T39" fmla="*/ 197 h 217"/>
                    <a:gd name="T40" fmla="*/ 531 w 632"/>
                    <a:gd name="T41" fmla="*/ 199 h 217"/>
                    <a:gd name="T42" fmla="*/ 425 w 632"/>
                    <a:gd name="T43" fmla="*/ 205 h 217"/>
                    <a:gd name="T44" fmla="*/ 262 w 632"/>
                    <a:gd name="T45" fmla="*/ 208 h 217"/>
                    <a:gd name="T46" fmla="*/ 0 w 632"/>
                    <a:gd name="T47" fmla="*/ 216 h 217"/>
                    <a:gd name="T48" fmla="*/ 87 w 632"/>
                    <a:gd name="T49" fmla="*/ 150 h 217"/>
                    <a:gd name="T50" fmla="*/ 332 w 632"/>
                    <a:gd name="T51" fmla="*/ 148 h 217"/>
                    <a:gd name="T52" fmla="*/ 496 w 632"/>
                    <a:gd name="T53" fmla="*/ 145 h 217"/>
                    <a:gd name="T54" fmla="*/ 506 w 632"/>
                    <a:gd name="T55" fmla="*/ 141 h 217"/>
                    <a:gd name="T56" fmla="*/ 493 w 632"/>
                    <a:gd name="T57" fmla="*/ 137 h 217"/>
                    <a:gd name="T58" fmla="*/ 435 w 632"/>
                    <a:gd name="T59" fmla="*/ 122 h 217"/>
                    <a:gd name="T60" fmla="*/ 353 w 632"/>
                    <a:gd name="T61" fmla="*/ 103 h 217"/>
                    <a:gd name="T62" fmla="*/ 314 w 632"/>
                    <a:gd name="T63" fmla="*/ 96 h 217"/>
                    <a:gd name="T64" fmla="*/ 273 w 632"/>
                    <a:gd name="T65" fmla="*/ 62 h 217"/>
                    <a:gd name="T66" fmla="*/ 221 w 632"/>
                    <a:gd name="T67" fmla="*/ 18 h 217"/>
                    <a:gd name="T68" fmla="*/ 221 w 632"/>
                    <a:gd name="T69" fmla="*/ 15 h 217"/>
                    <a:gd name="T70" fmla="*/ 221 w 632"/>
                    <a:gd name="T71" fmla="*/ 11 h 217"/>
                    <a:gd name="T72" fmla="*/ 222 w 632"/>
                    <a:gd name="T73" fmla="*/ 7 h 217"/>
                    <a:gd name="T74" fmla="*/ 225 w 632"/>
                    <a:gd name="T75" fmla="*/ 4 h 217"/>
                    <a:gd name="T76" fmla="*/ 229 w 632"/>
                    <a:gd name="T77" fmla="*/ 1 h 217"/>
                    <a:gd name="T78" fmla="*/ 235 w 632"/>
                    <a:gd name="T79" fmla="*/ 0 h 217"/>
                    <a:gd name="T80" fmla="*/ 241 w 632"/>
                    <a:gd name="T81" fmla="*/ 0 h 217"/>
                    <a:gd name="T82" fmla="*/ 246 w 632"/>
                    <a:gd name="T83" fmla="*/ 1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2"/>
                    <a:gd name="T127" fmla="*/ 0 h 217"/>
                    <a:gd name="T128" fmla="*/ 632 w 632"/>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2" h="217">
                      <a:moveTo>
                        <a:pt x="248" y="3"/>
                      </a:moveTo>
                      <a:lnTo>
                        <a:pt x="282" y="31"/>
                      </a:lnTo>
                      <a:lnTo>
                        <a:pt x="306" y="49"/>
                      </a:lnTo>
                      <a:lnTo>
                        <a:pt x="320" y="64"/>
                      </a:lnTo>
                      <a:lnTo>
                        <a:pt x="337" y="69"/>
                      </a:lnTo>
                      <a:lnTo>
                        <a:pt x="379" y="75"/>
                      </a:lnTo>
                      <a:lnTo>
                        <a:pt x="434" y="87"/>
                      </a:lnTo>
                      <a:lnTo>
                        <a:pt x="493" y="100"/>
                      </a:lnTo>
                      <a:lnTo>
                        <a:pt x="515" y="105"/>
                      </a:lnTo>
                      <a:lnTo>
                        <a:pt x="526" y="108"/>
                      </a:lnTo>
                      <a:lnTo>
                        <a:pt x="538" y="110"/>
                      </a:lnTo>
                      <a:lnTo>
                        <a:pt x="549" y="113"/>
                      </a:lnTo>
                      <a:lnTo>
                        <a:pt x="561" y="116"/>
                      </a:lnTo>
                      <a:lnTo>
                        <a:pt x="568" y="117"/>
                      </a:lnTo>
                      <a:lnTo>
                        <a:pt x="575" y="120"/>
                      </a:lnTo>
                      <a:lnTo>
                        <a:pt x="580" y="122"/>
                      </a:lnTo>
                      <a:lnTo>
                        <a:pt x="585" y="123"/>
                      </a:lnTo>
                      <a:lnTo>
                        <a:pt x="591" y="127"/>
                      </a:lnTo>
                      <a:lnTo>
                        <a:pt x="598" y="130"/>
                      </a:lnTo>
                      <a:lnTo>
                        <a:pt x="603" y="132"/>
                      </a:lnTo>
                      <a:lnTo>
                        <a:pt x="609" y="136"/>
                      </a:lnTo>
                      <a:lnTo>
                        <a:pt x="616" y="141"/>
                      </a:lnTo>
                      <a:lnTo>
                        <a:pt x="621" y="145"/>
                      </a:lnTo>
                      <a:lnTo>
                        <a:pt x="626" y="150"/>
                      </a:lnTo>
                      <a:lnTo>
                        <a:pt x="628" y="154"/>
                      </a:lnTo>
                      <a:lnTo>
                        <a:pt x="630" y="158"/>
                      </a:lnTo>
                      <a:lnTo>
                        <a:pt x="630" y="162"/>
                      </a:lnTo>
                      <a:lnTo>
                        <a:pt x="631" y="166"/>
                      </a:lnTo>
                      <a:lnTo>
                        <a:pt x="631" y="168"/>
                      </a:lnTo>
                      <a:lnTo>
                        <a:pt x="630" y="173"/>
                      </a:lnTo>
                      <a:lnTo>
                        <a:pt x="629" y="176"/>
                      </a:lnTo>
                      <a:lnTo>
                        <a:pt x="628" y="178"/>
                      </a:lnTo>
                      <a:lnTo>
                        <a:pt x="625" y="181"/>
                      </a:lnTo>
                      <a:lnTo>
                        <a:pt x="620" y="184"/>
                      </a:lnTo>
                      <a:lnTo>
                        <a:pt x="616" y="187"/>
                      </a:lnTo>
                      <a:lnTo>
                        <a:pt x="609" y="189"/>
                      </a:lnTo>
                      <a:lnTo>
                        <a:pt x="599" y="192"/>
                      </a:lnTo>
                      <a:lnTo>
                        <a:pt x="589" y="194"/>
                      </a:lnTo>
                      <a:lnTo>
                        <a:pt x="577" y="196"/>
                      </a:lnTo>
                      <a:lnTo>
                        <a:pt x="566" y="197"/>
                      </a:lnTo>
                      <a:lnTo>
                        <a:pt x="553" y="199"/>
                      </a:lnTo>
                      <a:lnTo>
                        <a:pt x="531" y="199"/>
                      </a:lnTo>
                      <a:lnTo>
                        <a:pt x="506" y="201"/>
                      </a:lnTo>
                      <a:lnTo>
                        <a:pt x="425" y="205"/>
                      </a:lnTo>
                      <a:lnTo>
                        <a:pt x="349" y="206"/>
                      </a:lnTo>
                      <a:lnTo>
                        <a:pt x="262" y="208"/>
                      </a:lnTo>
                      <a:lnTo>
                        <a:pt x="150" y="211"/>
                      </a:lnTo>
                      <a:lnTo>
                        <a:pt x="0" y="216"/>
                      </a:lnTo>
                      <a:lnTo>
                        <a:pt x="6" y="147"/>
                      </a:lnTo>
                      <a:lnTo>
                        <a:pt x="87" y="150"/>
                      </a:lnTo>
                      <a:lnTo>
                        <a:pt x="207" y="149"/>
                      </a:lnTo>
                      <a:lnTo>
                        <a:pt x="332" y="148"/>
                      </a:lnTo>
                      <a:lnTo>
                        <a:pt x="435" y="147"/>
                      </a:lnTo>
                      <a:lnTo>
                        <a:pt x="496" y="145"/>
                      </a:lnTo>
                      <a:lnTo>
                        <a:pt x="515" y="145"/>
                      </a:lnTo>
                      <a:lnTo>
                        <a:pt x="506" y="141"/>
                      </a:lnTo>
                      <a:lnTo>
                        <a:pt x="502" y="139"/>
                      </a:lnTo>
                      <a:lnTo>
                        <a:pt x="493" y="137"/>
                      </a:lnTo>
                      <a:lnTo>
                        <a:pt x="471" y="131"/>
                      </a:lnTo>
                      <a:lnTo>
                        <a:pt x="435" y="122"/>
                      </a:lnTo>
                      <a:lnTo>
                        <a:pt x="387" y="110"/>
                      </a:lnTo>
                      <a:lnTo>
                        <a:pt x="353" y="103"/>
                      </a:lnTo>
                      <a:lnTo>
                        <a:pt x="328" y="99"/>
                      </a:lnTo>
                      <a:lnTo>
                        <a:pt x="314" y="96"/>
                      </a:lnTo>
                      <a:lnTo>
                        <a:pt x="303" y="89"/>
                      </a:lnTo>
                      <a:lnTo>
                        <a:pt x="273" y="62"/>
                      </a:lnTo>
                      <a:lnTo>
                        <a:pt x="222" y="20"/>
                      </a:lnTo>
                      <a:lnTo>
                        <a:pt x="221" y="18"/>
                      </a:lnTo>
                      <a:lnTo>
                        <a:pt x="221" y="17"/>
                      </a:lnTo>
                      <a:lnTo>
                        <a:pt x="221" y="15"/>
                      </a:lnTo>
                      <a:lnTo>
                        <a:pt x="221" y="13"/>
                      </a:lnTo>
                      <a:lnTo>
                        <a:pt x="221" y="11"/>
                      </a:lnTo>
                      <a:lnTo>
                        <a:pt x="221" y="9"/>
                      </a:lnTo>
                      <a:lnTo>
                        <a:pt x="222" y="7"/>
                      </a:lnTo>
                      <a:lnTo>
                        <a:pt x="223" y="6"/>
                      </a:lnTo>
                      <a:lnTo>
                        <a:pt x="225" y="4"/>
                      </a:lnTo>
                      <a:lnTo>
                        <a:pt x="227" y="2"/>
                      </a:lnTo>
                      <a:lnTo>
                        <a:pt x="229" y="1"/>
                      </a:lnTo>
                      <a:lnTo>
                        <a:pt x="232" y="0"/>
                      </a:lnTo>
                      <a:lnTo>
                        <a:pt x="235" y="0"/>
                      </a:lnTo>
                      <a:lnTo>
                        <a:pt x="238" y="0"/>
                      </a:lnTo>
                      <a:lnTo>
                        <a:pt x="241" y="0"/>
                      </a:lnTo>
                      <a:lnTo>
                        <a:pt x="244" y="1"/>
                      </a:lnTo>
                      <a:lnTo>
                        <a:pt x="246" y="1"/>
                      </a:lnTo>
                      <a:lnTo>
                        <a:pt x="248" y="3"/>
                      </a:lnTo>
                    </a:path>
                  </a:pathLst>
                </a:custGeom>
                <a:solidFill>
                  <a:srgbClr val="FFA040"/>
                </a:solidFill>
                <a:ln w="12700" cap="rnd" cmpd="sng">
                  <a:noFill/>
                  <a:prstDash val="solid"/>
                  <a:round/>
                  <a:headEnd type="none" w="med" len="med"/>
                  <a:tailEnd type="none" w="med" len="med"/>
                </a:ln>
              </p:spPr>
              <p:txBody>
                <a:bodyPr/>
                <a:lstStyle/>
                <a:p>
                  <a:endParaRPr lang="en-US"/>
                </a:p>
              </p:txBody>
            </p:sp>
            <p:grpSp>
              <p:nvGrpSpPr>
                <p:cNvPr id="24" name="Group 7"/>
                <p:cNvGrpSpPr>
                  <a:grpSpLocks/>
                </p:cNvGrpSpPr>
                <p:nvPr/>
              </p:nvGrpSpPr>
              <p:grpSpPr bwMode="auto">
                <a:xfrm>
                  <a:off x="4590" y="2163"/>
                  <a:ext cx="99" cy="72"/>
                  <a:chOff x="4590" y="2163"/>
                  <a:chExt cx="99" cy="72"/>
                </a:xfrm>
              </p:grpSpPr>
              <p:sp>
                <p:nvSpPr>
                  <p:cNvPr id="25" name="Freeform 8"/>
                  <p:cNvSpPr>
                    <a:spLocks/>
                  </p:cNvSpPr>
                  <p:nvPr/>
                </p:nvSpPr>
                <p:spPr bwMode="auto">
                  <a:xfrm>
                    <a:off x="4622" y="2163"/>
                    <a:ext cx="67" cy="72"/>
                  </a:xfrm>
                  <a:custGeom>
                    <a:avLst/>
                    <a:gdLst>
                      <a:gd name="T0" fmla="*/ 4 w 67"/>
                      <a:gd name="T1" fmla="*/ 0 h 72"/>
                      <a:gd name="T2" fmla="*/ 33 w 67"/>
                      <a:gd name="T3" fmla="*/ 1 h 72"/>
                      <a:gd name="T4" fmla="*/ 37 w 67"/>
                      <a:gd name="T5" fmla="*/ 1 h 72"/>
                      <a:gd name="T6" fmla="*/ 40 w 67"/>
                      <a:gd name="T7" fmla="*/ 2 h 72"/>
                      <a:gd name="T8" fmla="*/ 42 w 67"/>
                      <a:gd name="T9" fmla="*/ 2 h 72"/>
                      <a:gd name="T10" fmla="*/ 44 w 67"/>
                      <a:gd name="T11" fmla="*/ 3 h 72"/>
                      <a:gd name="T12" fmla="*/ 46 w 67"/>
                      <a:gd name="T13" fmla="*/ 3 h 72"/>
                      <a:gd name="T14" fmla="*/ 49 w 67"/>
                      <a:gd name="T15" fmla="*/ 4 h 72"/>
                      <a:gd name="T16" fmla="*/ 50 w 67"/>
                      <a:gd name="T17" fmla="*/ 6 h 72"/>
                      <a:gd name="T18" fmla="*/ 52 w 67"/>
                      <a:gd name="T19" fmla="*/ 7 h 72"/>
                      <a:gd name="T20" fmla="*/ 54 w 67"/>
                      <a:gd name="T21" fmla="*/ 8 h 72"/>
                      <a:gd name="T22" fmla="*/ 55 w 67"/>
                      <a:gd name="T23" fmla="*/ 8 h 72"/>
                      <a:gd name="T24" fmla="*/ 57 w 67"/>
                      <a:gd name="T25" fmla="*/ 11 h 72"/>
                      <a:gd name="T26" fmla="*/ 59 w 67"/>
                      <a:gd name="T27" fmla="*/ 13 h 72"/>
                      <a:gd name="T28" fmla="*/ 60 w 67"/>
                      <a:gd name="T29" fmla="*/ 15 h 72"/>
                      <a:gd name="T30" fmla="*/ 61 w 67"/>
                      <a:gd name="T31" fmla="*/ 16 h 72"/>
                      <a:gd name="T32" fmla="*/ 61 w 67"/>
                      <a:gd name="T33" fmla="*/ 19 h 72"/>
                      <a:gd name="T34" fmla="*/ 64 w 67"/>
                      <a:gd name="T35" fmla="*/ 20 h 72"/>
                      <a:gd name="T36" fmla="*/ 64 w 67"/>
                      <a:gd name="T37" fmla="*/ 24 h 72"/>
                      <a:gd name="T38" fmla="*/ 65 w 67"/>
                      <a:gd name="T39" fmla="*/ 26 h 72"/>
                      <a:gd name="T40" fmla="*/ 66 w 67"/>
                      <a:gd name="T41" fmla="*/ 29 h 72"/>
                      <a:gd name="T42" fmla="*/ 65 w 67"/>
                      <a:gd name="T43" fmla="*/ 32 h 72"/>
                      <a:gd name="T44" fmla="*/ 66 w 67"/>
                      <a:gd name="T45" fmla="*/ 34 h 72"/>
                      <a:gd name="T46" fmla="*/ 66 w 67"/>
                      <a:gd name="T47" fmla="*/ 38 h 72"/>
                      <a:gd name="T48" fmla="*/ 65 w 67"/>
                      <a:gd name="T49" fmla="*/ 40 h 72"/>
                      <a:gd name="T50" fmla="*/ 65 w 67"/>
                      <a:gd name="T51" fmla="*/ 43 h 72"/>
                      <a:gd name="T52" fmla="*/ 64 w 67"/>
                      <a:gd name="T53" fmla="*/ 45 h 72"/>
                      <a:gd name="T54" fmla="*/ 64 w 67"/>
                      <a:gd name="T55" fmla="*/ 46 h 72"/>
                      <a:gd name="T56" fmla="*/ 64 w 67"/>
                      <a:gd name="T57" fmla="*/ 48 h 72"/>
                      <a:gd name="T58" fmla="*/ 63 w 67"/>
                      <a:gd name="T59" fmla="*/ 50 h 72"/>
                      <a:gd name="T60" fmla="*/ 62 w 67"/>
                      <a:gd name="T61" fmla="*/ 51 h 72"/>
                      <a:gd name="T62" fmla="*/ 62 w 67"/>
                      <a:gd name="T63" fmla="*/ 53 h 72"/>
                      <a:gd name="T64" fmla="*/ 60 w 67"/>
                      <a:gd name="T65" fmla="*/ 56 h 72"/>
                      <a:gd name="T66" fmla="*/ 59 w 67"/>
                      <a:gd name="T67" fmla="*/ 56 h 72"/>
                      <a:gd name="T68" fmla="*/ 59 w 67"/>
                      <a:gd name="T69" fmla="*/ 58 h 72"/>
                      <a:gd name="T70" fmla="*/ 56 w 67"/>
                      <a:gd name="T71" fmla="*/ 60 h 72"/>
                      <a:gd name="T72" fmla="*/ 55 w 67"/>
                      <a:gd name="T73" fmla="*/ 63 h 72"/>
                      <a:gd name="T74" fmla="*/ 53 w 67"/>
                      <a:gd name="T75" fmla="*/ 63 h 72"/>
                      <a:gd name="T76" fmla="*/ 51 w 67"/>
                      <a:gd name="T77" fmla="*/ 65 h 72"/>
                      <a:gd name="T78" fmla="*/ 49 w 67"/>
                      <a:gd name="T79" fmla="*/ 67 h 72"/>
                      <a:gd name="T80" fmla="*/ 46 w 67"/>
                      <a:gd name="T81" fmla="*/ 67 h 72"/>
                      <a:gd name="T82" fmla="*/ 43 w 67"/>
                      <a:gd name="T83" fmla="*/ 69 h 72"/>
                      <a:gd name="T84" fmla="*/ 41 w 67"/>
                      <a:gd name="T85" fmla="*/ 69 h 72"/>
                      <a:gd name="T86" fmla="*/ 37 w 67"/>
                      <a:gd name="T87" fmla="*/ 70 h 72"/>
                      <a:gd name="T88" fmla="*/ 36 w 67"/>
                      <a:gd name="T89" fmla="*/ 70 h 72"/>
                      <a:gd name="T90" fmla="*/ 33 w 67"/>
                      <a:gd name="T91" fmla="*/ 71 h 72"/>
                      <a:gd name="T92" fmla="*/ 32 w 67"/>
                      <a:gd name="T93" fmla="*/ 71 h 72"/>
                      <a:gd name="T94" fmla="*/ 0 w 67"/>
                      <a:gd name="T95" fmla="*/ 70 h 72"/>
                      <a:gd name="T96" fmla="*/ 4 w 67"/>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2"/>
                      <a:gd name="T149" fmla="*/ 67 w 67"/>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2">
                        <a:moveTo>
                          <a:pt x="4" y="0"/>
                        </a:moveTo>
                        <a:lnTo>
                          <a:pt x="33" y="1"/>
                        </a:lnTo>
                        <a:lnTo>
                          <a:pt x="37" y="1"/>
                        </a:lnTo>
                        <a:lnTo>
                          <a:pt x="40" y="2"/>
                        </a:lnTo>
                        <a:lnTo>
                          <a:pt x="42" y="2"/>
                        </a:lnTo>
                        <a:lnTo>
                          <a:pt x="44" y="3"/>
                        </a:lnTo>
                        <a:lnTo>
                          <a:pt x="46" y="3"/>
                        </a:lnTo>
                        <a:lnTo>
                          <a:pt x="49" y="4"/>
                        </a:lnTo>
                        <a:lnTo>
                          <a:pt x="50" y="6"/>
                        </a:lnTo>
                        <a:lnTo>
                          <a:pt x="52" y="7"/>
                        </a:lnTo>
                        <a:lnTo>
                          <a:pt x="54" y="8"/>
                        </a:lnTo>
                        <a:lnTo>
                          <a:pt x="55" y="8"/>
                        </a:lnTo>
                        <a:lnTo>
                          <a:pt x="57" y="11"/>
                        </a:lnTo>
                        <a:lnTo>
                          <a:pt x="59" y="13"/>
                        </a:lnTo>
                        <a:lnTo>
                          <a:pt x="60" y="15"/>
                        </a:lnTo>
                        <a:lnTo>
                          <a:pt x="61" y="16"/>
                        </a:lnTo>
                        <a:lnTo>
                          <a:pt x="61" y="19"/>
                        </a:lnTo>
                        <a:lnTo>
                          <a:pt x="64" y="20"/>
                        </a:lnTo>
                        <a:lnTo>
                          <a:pt x="64" y="24"/>
                        </a:lnTo>
                        <a:lnTo>
                          <a:pt x="65" y="26"/>
                        </a:lnTo>
                        <a:lnTo>
                          <a:pt x="66" y="29"/>
                        </a:lnTo>
                        <a:lnTo>
                          <a:pt x="65" y="32"/>
                        </a:lnTo>
                        <a:lnTo>
                          <a:pt x="66" y="34"/>
                        </a:lnTo>
                        <a:lnTo>
                          <a:pt x="66" y="38"/>
                        </a:lnTo>
                        <a:lnTo>
                          <a:pt x="65" y="40"/>
                        </a:lnTo>
                        <a:lnTo>
                          <a:pt x="65" y="43"/>
                        </a:lnTo>
                        <a:lnTo>
                          <a:pt x="64" y="45"/>
                        </a:lnTo>
                        <a:lnTo>
                          <a:pt x="64" y="46"/>
                        </a:lnTo>
                        <a:lnTo>
                          <a:pt x="64" y="48"/>
                        </a:lnTo>
                        <a:lnTo>
                          <a:pt x="63" y="50"/>
                        </a:lnTo>
                        <a:lnTo>
                          <a:pt x="62" y="51"/>
                        </a:lnTo>
                        <a:lnTo>
                          <a:pt x="62" y="53"/>
                        </a:lnTo>
                        <a:lnTo>
                          <a:pt x="60" y="56"/>
                        </a:lnTo>
                        <a:lnTo>
                          <a:pt x="59" y="56"/>
                        </a:lnTo>
                        <a:lnTo>
                          <a:pt x="59" y="58"/>
                        </a:lnTo>
                        <a:lnTo>
                          <a:pt x="56" y="60"/>
                        </a:lnTo>
                        <a:lnTo>
                          <a:pt x="55" y="63"/>
                        </a:lnTo>
                        <a:lnTo>
                          <a:pt x="53" y="63"/>
                        </a:lnTo>
                        <a:lnTo>
                          <a:pt x="51" y="65"/>
                        </a:lnTo>
                        <a:lnTo>
                          <a:pt x="49" y="67"/>
                        </a:lnTo>
                        <a:lnTo>
                          <a:pt x="46" y="67"/>
                        </a:lnTo>
                        <a:lnTo>
                          <a:pt x="43" y="69"/>
                        </a:lnTo>
                        <a:lnTo>
                          <a:pt x="41" y="69"/>
                        </a:lnTo>
                        <a:lnTo>
                          <a:pt x="37" y="70"/>
                        </a:lnTo>
                        <a:lnTo>
                          <a:pt x="36" y="70"/>
                        </a:lnTo>
                        <a:lnTo>
                          <a:pt x="33" y="71"/>
                        </a:lnTo>
                        <a:lnTo>
                          <a:pt x="32" y="71"/>
                        </a:lnTo>
                        <a:lnTo>
                          <a:pt x="0" y="70"/>
                        </a:lnTo>
                        <a:lnTo>
                          <a:pt x="4" y="0"/>
                        </a:lnTo>
                      </a:path>
                    </a:pathLst>
                  </a:custGeom>
                  <a:solidFill>
                    <a:srgbClr val="C0C000"/>
                  </a:solidFill>
                  <a:ln w="12700" cap="rnd" cmpd="sng">
                    <a:noFill/>
                    <a:prstDash val="solid"/>
                    <a:round/>
                    <a:headEnd type="none" w="med" len="med"/>
                    <a:tailEnd type="none" w="med" len="med"/>
                  </a:ln>
                </p:spPr>
                <p:txBody>
                  <a:bodyPr/>
                  <a:lstStyle/>
                  <a:p>
                    <a:endParaRPr lang="en-US"/>
                  </a:p>
                </p:txBody>
              </p:sp>
              <p:sp>
                <p:nvSpPr>
                  <p:cNvPr id="26" name="Oval 9"/>
                  <p:cNvSpPr>
                    <a:spLocks noChangeArrowheads="1"/>
                  </p:cNvSpPr>
                  <p:nvPr/>
                </p:nvSpPr>
                <p:spPr bwMode="auto">
                  <a:xfrm rot="240000" flipH="1">
                    <a:off x="4590" y="2164"/>
                    <a:ext cx="67" cy="69"/>
                  </a:xfrm>
                  <a:prstGeom prst="ellipse">
                    <a:avLst/>
                  </a:prstGeom>
                  <a:solidFill>
                    <a:srgbClr val="606000"/>
                  </a:solidFill>
                  <a:ln w="12700">
                    <a:noFill/>
                    <a:round/>
                    <a:headEnd/>
                    <a:tailEnd/>
                  </a:ln>
                </p:spPr>
                <p:txBody>
                  <a:bodyPr wrap="none" anchor="ctr"/>
                  <a:lstStyle/>
                  <a:p>
                    <a:endParaRPr lang="en-US"/>
                  </a:p>
                </p:txBody>
              </p:sp>
            </p:grpSp>
          </p:grpSp>
          <p:grpSp>
            <p:nvGrpSpPr>
              <p:cNvPr id="20" name="Group 10"/>
              <p:cNvGrpSpPr>
                <a:grpSpLocks/>
              </p:cNvGrpSpPr>
              <p:nvPr/>
            </p:nvGrpSpPr>
            <p:grpSpPr bwMode="auto">
              <a:xfrm>
                <a:off x="4377" y="2169"/>
                <a:ext cx="841" cy="404"/>
                <a:chOff x="4377" y="2169"/>
                <a:chExt cx="841" cy="404"/>
              </a:xfrm>
            </p:grpSpPr>
            <p:sp>
              <p:nvSpPr>
                <p:cNvPr id="21" name="Freeform 11"/>
                <p:cNvSpPr>
                  <a:spLocks/>
                </p:cNvSpPr>
                <p:nvPr/>
              </p:nvSpPr>
              <p:spPr bwMode="auto">
                <a:xfrm>
                  <a:off x="4377" y="2169"/>
                  <a:ext cx="793" cy="404"/>
                </a:xfrm>
                <a:custGeom>
                  <a:avLst/>
                  <a:gdLst>
                    <a:gd name="T0" fmla="*/ 196 w 793"/>
                    <a:gd name="T1" fmla="*/ 0 h 404"/>
                    <a:gd name="T2" fmla="*/ 154 w 793"/>
                    <a:gd name="T3" fmla="*/ 3 h 404"/>
                    <a:gd name="T4" fmla="*/ 115 w 793"/>
                    <a:gd name="T5" fmla="*/ 6 h 404"/>
                    <a:gd name="T6" fmla="*/ 90 w 793"/>
                    <a:gd name="T7" fmla="*/ 13 h 404"/>
                    <a:gd name="T8" fmla="*/ 66 w 793"/>
                    <a:gd name="T9" fmla="*/ 22 h 404"/>
                    <a:gd name="T10" fmla="*/ 36 w 793"/>
                    <a:gd name="T11" fmla="*/ 41 h 404"/>
                    <a:gd name="T12" fmla="*/ 17 w 793"/>
                    <a:gd name="T13" fmla="*/ 59 h 404"/>
                    <a:gd name="T14" fmla="*/ 3 w 793"/>
                    <a:gd name="T15" fmla="*/ 82 h 404"/>
                    <a:gd name="T16" fmla="*/ 0 w 793"/>
                    <a:gd name="T17" fmla="*/ 103 h 404"/>
                    <a:gd name="T18" fmla="*/ 1 w 793"/>
                    <a:gd name="T19" fmla="*/ 126 h 404"/>
                    <a:gd name="T20" fmla="*/ 8 w 793"/>
                    <a:gd name="T21" fmla="*/ 146 h 404"/>
                    <a:gd name="T22" fmla="*/ 15 w 793"/>
                    <a:gd name="T23" fmla="*/ 162 h 404"/>
                    <a:gd name="T24" fmla="*/ 26 w 793"/>
                    <a:gd name="T25" fmla="*/ 178 h 404"/>
                    <a:gd name="T26" fmla="*/ 40 w 793"/>
                    <a:gd name="T27" fmla="*/ 191 h 404"/>
                    <a:gd name="T28" fmla="*/ 54 w 793"/>
                    <a:gd name="T29" fmla="*/ 202 h 404"/>
                    <a:gd name="T30" fmla="*/ 75 w 793"/>
                    <a:gd name="T31" fmla="*/ 212 h 404"/>
                    <a:gd name="T32" fmla="*/ 103 w 793"/>
                    <a:gd name="T33" fmla="*/ 223 h 404"/>
                    <a:gd name="T34" fmla="*/ 156 w 793"/>
                    <a:gd name="T35" fmla="*/ 241 h 404"/>
                    <a:gd name="T36" fmla="*/ 262 w 793"/>
                    <a:gd name="T37" fmla="*/ 271 h 404"/>
                    <a:gd name="T38" fmla="*/ 777 w 793"/>
                    <a:gd name="T39" fmla="*/ 403 h 404"/>
                    <a:gd name="T40" fmla="*/ 222 w 793"/>
                    <a:gd name="T41" fmla="*/ 160 h 404"/>
                    <a:gd name="T42" fmla="*/ 160 w 793"/>
                    <a:gd name="T43" fmla="*/ 148 h 404"/>
                    <a:gd name="T44" fmla="*/ 136 w 793"/>
                    <a:gd name="T45" fmla="*/ 141 h 404"/>
                    <a:gd name="T46" fmla="*/ 121 w 793"/>
                    <a:gd name="T47" fmla="*/ 135 h 404"/>
                    <a:gd name="T48" fmla="*/ 110 w 793"/>
                    <a:gd name="T49" fmla="*/ 127 h 404"/>
                    <a:gd name="T50" fmla="*/ 105 w 793"/>
                    <a:gd name="T51" fmla="*/ 117 h 404"/>
                    <a:gd name="T52" fmla="*/ 105 w 793"/>
                    <a:gd name="T53" fmla="*/ 106 h 404"/>
                    <a:gd name="T54" fmla="*/ 108 w 793"/>
                    <a:gd name="T55" fmla="*/ 94 h 404"/>
                    <a:gd name="T56" fmla="*/ 117 w 793"/>
                    <a:gd name="T57" fmla="*/ 85 h 404"/>
                    <a:gd name="T58" fmla="*/ 128 w 793"/>
                    <a:gd name="T59" fmla="*/ 80 h 404"/>
                    <a:gd name="T60" fmla="*/ 152 w 793"/>
                    <a:gd name="T61" fmla="*/ 73 h 404"/>
                    <a:gd name="T62" fmla="*/ 187 w 793"/>
                    <a:gd name="T63" fmla="*/ 67 h 404"/>
                    <a:gd name="T64" fmla="*/ 220 w 793"/>
                    <a:gd name="T65" fmla="*/ 64 h 404"/>
                    <a:gd name="T66" fmla="*/ 236 w 793"/>
                    <a:gd name="T67" fmla="*/ 62 h 404"/>
                    <a:gd name="T68" fmla="*/ 245 w 793"/>
                    <a:gd name="T69" fmla="*/ 57 h 404"/>
                    <a:gd name="T70" fmla="*/ 255 w 793"/>
                    <a:gd name="T71" fmla="*/ 49 h 404"/>
                    <a:gd name="T72" fmla="*/ 258 w 793"/>
                    <a:gd name="T73" fmla="*/ 36 h 404"/>
                    <a:gd name="T74" fmla="*/ 257 w 793"/>
                    <a:gd name="T75" fmla="*/ 24 h 404"/>
                    <a:gd name="T76" fmla="*/ 251 w 793"/>
                    <a:gd name="T77" fmla="*/ 13 h 404"/>
                    <a:gd name="T78" fmla="*/ 242 w 793"/>
                    <a:gd name="T79" fmla="*/ 5 h 404"/>
                    <a:gd name="T80" fmla="*/ 216 w 793"/>
                    <a:gd name="T81" fmla="*/ 1 h 4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404"/>
                    <a:gd name="T125" fmla="*/ 793 w 793"/>
                    <a:gd name="T126" fmla="*/ 404 h 4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404">
                      <a:moveTo>
                        <a:pt x="216" y="1"/>
                      </a:moveTo>
                      <a:lnTo>
                        <a:pt x="196" y="0"/>
                      </a:lnTo>
                      <a:lnTo>
                        <a:pt x="173" y="1"/>
                      </a:lnTo>
                      <a:lnTo>
                        <a:pt x="154" y="3"/>
                      </a:lnTo>
                      <a:lnTo>
                        <a:pt x="135" y="4"/>
                      </a:lnTo>
                      <a:lnTo>
                        <a:pt x="115" y="6"/>
                      </a:lnTo>
                      <a:lnTo>
                        <a:pt x="105" y="8"/>
                      </a:lnTo>
                      <a:lnTo>
                        <a:pt x="90" y="13"/>
                      </a:lnTo>
                      <a:lnTo>
                        <a:pt x="77" y="17"/>
                      </a:lnTo>
                      <a:lnTo>
                        <a:pt x="66" y="22"/>
                      </a:lnTo>
                      <a:lnTo>
                        <a:pt x="49" y="32"/>
                      </a:lnTo>
                      <a:lnTo>
                        <a:pt x="36" y="41"/>
                      </a:lnTo>
                      <a:lnTo>
                        <a:pt x="25" y="50"/>
                      </a:lnTo>
                      <a:lnTo>
                        <a:pt x="17" y="59"/>
                      </a:lnTo>
                      <a:lnTo>
                        <a:pt x="10" y="69"/>
                      </a:lnTo>
                      <a:lnTo>
                        <a:pt x="3" y="82"/>
                      </a:lnTo>
                      <a:lnTo>
                        <a:pt x="1" y="92"/>
                      </a:lnTo>
                      <a:lnTo>
                        <a:pt x="0" y="103"/>
                      </a:lnTo>
                      <a:lnTo>
                        <a:pt x="0" y="114"/>
                      </a:lnTo>
                      <a:lnTo>
                        <a:pt x="1" y="126"/>
                      </a:lnTo>
                      <a:lnTo>
                        <a:pt x="4" y="136"/>
                      </a:lnTo>
                      <a:lnTo>
                        <a:pt x="8" y="146"/>
                      </a:lnTo>
                      <a:lnTo>
                        <a:pt x="11" y="152"/>
                      </a:lnTo>
                      <a:lnTo>
                        <a:pt x="15" y="162"/>
                      </a:lnTo>
                      <a:lnTo>
                        <a:pt x="21" y="170"/>
                      </a:lnTo>
                      <a:lnTo>
                        <a:pt x="26" y="178"/>
                      </a:lnTo>
                      <a:lnTo>
                        <a:pt x="34" y="185"/>
                      </a:lnTo>
                      <a:lnTo>
                        <a:pt x="40" y="191"/>
                      </a:lnTo>
                      <a:lnTo>
                        <a:pt x="47" y="196"/>
                      </a:lnTo>
                      <a:lnTo>
                        <a:pt x="54" y="202"/>
                      </a:lnTo>
                      <a:lnTo>
                        <a:pt x="66" y="208"/>
                      </a:lnTo>
                      <a:lnTo>
                        <a:pt x="75" y="212"/>
                      </a:lnTo>
                      <a:lnTo>
                        <a:pt x="88" y="218"/>
                      </a:lnTo>
                      <a:lnTo>
                        <a:pt x="103" y="223"/>
                      </a:lnTo>
                      <a:lnTo>
                        <a:pt x="118" y="229"/>
                      </a:lnTo>
                      <a:lnTo>
                        <a:pt x="156" y="241"/>
                      </a:lnTo>
                      <a:lnTo>
                        <a:pt x="206" y="255"/>
                      </a:lnTo>
                      <a:lnTo>
                        <a:pt x="262" y="271"/>
                      </a:lnTo>
                      <a:lnTo>
                        <a:pt x="298" y="281"/>
                      </a:lnTo>
                      <a:lnTo>
                        <a:pt x="777" y="403"/>
                      </a:lnTo>
                      <a:lnTo>
                        <a:pt x="792" y="276"/>
                      </a:lnTo>
                      <a:lnTo>
                        <a:pt x="222" y="160"/>
                      </a:lnTo>
                      <a:lnTo>
                        <a:pt x="191" y="155"/>
                      </a:lnTo>
                      <a:lnTo>
                        <a:pt x="160" y="148"/>
                      </a:lnTo>
                      <a:lnTo>
                        <a:pt x="147" y="145"/>
                      </a:lnTo>
                      <a:lnTo>
                        <a:pt x="136" y="141"/>
                      </a:lnTo>
                      <a:lnTo>
                        <a:pt x="127" y="138"/>
                      </a:lnTo>
                      <a:lnTo>
                        <a:pt x="121" y="135"/>
                      </a:lnTo>
                      <a:lnTo>
                        <a:pt x="115" y="131"/>
                      </a:lnTo>
                      <a:lnTo>
                        <a:pt x="110" y="127"/>
                      </a:lnTo>
                      <a:lnTo>
                        <a:pt x="106" y="122"/>
                      </a:lnTo>
                      <a:lnTo>
                        <a:pt x="105" y="117"/>
                      </a:lnTo>
                      <a:lnTo>
                        <a:pt x="105" y="111"/>
                      </a:lnTo>
                      <a:lnTo>
                        <a:pt x="105" y="106"/>
                      </a:lnTo>
                      <a:lnTo>
                        <a:pt x="106" y="99"/>
                      </a:lnTo>
                      <a:lnTo>
                        <a:pt x="108" y="94"/>
                      </a:lnTo>
                      <a:lnTo>
                        <a:pt x="112" y="91"/>
                      </a:lnTo>
                      <a:lnTo>
                        <a:pt x="117" y="85"/>
                      </a:lnTo>
                      <a:lnTo>
                        <a:pt x="120" y="83"/>
                      </a:lnTo>
                      <a:lnTo>
                        <a:pt x="128" y="80"/>
                      </a:lnTo>
                      <a:lnTo>
                        <a:pt x="135" y="77"/>
                      </a:lnTo>
                      <a:lnTo>
                        <a:pt x="152" y="73"/>
                      </a:lnTo>
                      <a:lnTo>
                        <a:pt x="169" y="70"/>
                      </a:lnTo>
                      <a:lnTo>
                        <a:pt x="187" y="67"/>
                      </a:lnTo>
                      <a:lnTo>
                        <a:pt x="206" y="66"/>
                      </a:lnTo>
                      <a:lnTo>
                        <a:pt x="220" y="64"/>
                      </a:lnTo>
                      <a:lnTo>
                        <a:pt x="228" y="63"/>
                      </a:lnTo>
                      <a:lnTo>
                        <a:pt x="236" y="62"/>
                      </a:lnTo>
                      <a:lnTo>
                        <a:pt x="240" y="60"/>
                      </a:lnTo>
                      <a:lnTo>
                        <a:pt x="245" y="57"/>
                      </a:lnTo>
                      <a:lnTo>
                        <a:pt x="249" y="53"/>
                      </a:lnTo>
                      <a:lnTo>
                        <a:pt x="255" y="49"/>
                      </a:lnTo>
                      <a:lnTo>
                        <a:pt x="256" y="43"/>
                      </a:lnTo>
                      <a:lnTo>
                        <a:pt x="258" y="36"/>
                      </a:lnTo>
                      <a:lnTo>
                        <a:pt x="259" y="30"/>
                      </a:lnTo>
                      <a:lnTo>
                        <a:pt x="257" y="24"/>
                      </a:lnTo>
                      <a:lnTo>
                        <a:pt x="256" y="17"/>
                      </a:lnTo>
                      <a:lnTo>
                        <a:pt x="251" y="13"/>
                      </a:lnTo>
                      <a:lnTo>
                        <a:pt x="247" y="9"/>
                      </a:lnTo>
                      <a:lnTo>
                        <a:pt x="242" y="5"/>
                      </a:lnTo>
                      <a:lnTo>
                        <a:pt x="233" y="1"/>
                      </a:lnTo>
                      <a:lnTo>
                        <a:pt x="216" y="1"/>
                      </a:lnTo>
                    </a:path>
                  </a:pathLst>
                </a:custGeom>
                <a:solidFill>
                  <a:srgbClr val="FFA040"/>
                </a:solidFill>
                <a:ln w="12700" cap="rnd" cmpd="sng">
                  <a:noFill/>
                  <a:prstDash val="solid"/>
                  <a:round/>
                  <a:headEnd type="none" w="med" len="med"/>
                  <a:tailEnd type="none" w="med" len="med"/>
                </a:ln>
              </p:spPr>
              <p:txBody>
                <a:bodyPr/>
                <a:lstStyle/>
                <a:p>
                  <a:endParaRPr lang="en-US"/>
                </a:p>
              </p:txBody>
            </p:sp>
            <p:sp>
              <p:nvSpPr>
                <p:cNvPr id="22" name="Oval 12"/>
                <p:cNvSpPr>
                  <a:spLocks noChangeArrowheads="1"/>
                </p:cNvSpPr>
                <p:nvPr/>
              </p:nvSpPr>
              <p:spPr bwMode="auto">
                <a:xfrm rot="240000" flipH="1">
                  <a:off x="5113" y="2447"/>
                  <a:ext cx="105" cy="125"/>
                </a:xfrm>
                <a:prstGeom prst="ellipse">
                  <a:avLst/>
                </a:prstGeom>
                <a:solidFill>
                  <a:srgbClr val="804000"/>
                </a:solidFill>
                <a:ln w="12700">
                  <a:noFill/>
                  <a:round/>
                  <a:headEnd/>
                  <a:tailEnd/>
                </a:ln>
              </p:spPr>
              <p:txBody>
                <a:bodyPr wrap="none" anchor="ctr"/>
                <a:lstStyle/>
                <a:p>
                  <a:endParaRPr lang="en-US"/>
                </a:p>
              </p:txBody>
            </p:sp>
          </p:grpSp>
        </p:grpSp>
        <p:grpSp>
          <p:nvGrpSpPr>
            <p:cNvPr id="6" name="Group 13"/>
            <p:cNvGrpSpPr>
              <a:grpSpLocks/>
            </p:cNvGrpSpPr>
            <p:nvPr/>
          </p:nvGrpSpPr>
          <p:grpSpPr bwMode="auto">
            <a:xfrm>
              <a:off x="3611" y="2447"/>
              <a:ext cx="1948" cy="478"/>
              <a:chOff x="3611" y="2447"/>
              <a:chExt cx="1948" cy="478"/>
            </a:xfrm>
          </p:grpSpPr>
          <p:sp>
            <p:nvSpPr>
              <p:cNvPr id="7" name="Freeform 14"/>
              <p:cNvSpPr>
                <a:spLocks/>
              </p:cNvSpPr>
              <p:nvPr/>
            </p:nvSpPr>
            <p:spPr bwMode="auto">
              <a:xfrm>
                <a:off x="4911" y="2447"/>
                <a:ext cx="648" cy="453"/>
              </a:xfrm>
              <a:custGeom>
                <a:avLst/>
                <a:gdLst>
                  <a:gd name="T0" fmla="*/ 318 w 648"/>
                  <a:gd name="T1" fmla="*/ 10 h 453"/>
                  <a:gd name="T2" fmla="*/ 401 w 648"/>
                  <a:gd name="T3" fmla="*/ 30 h 453"/>
                  <a:gd name="T4" fmla="*/ 488 w 648"/>
                  <a:gd name="T5" fmla="*/ 64 h 453"/>
                  <a:gd name="T6" fmla="*/ 562 w 648"/>
                  <a:gd name="T7" fmla="*/ 106 h 453"/>
                  <a:gd name="T8" fmla="*/ 613 w 648"/>
                  <a:gd name="T9" fmla="*/ 147 h 453"/>
                  <a:gd name="T10" fmla="*/ 633 w 648"/>
                  <a:gd name="T11" fmla="*/ 176 h 453"/>
                  <a:gd name="T12" fmla="*/ 645 w 648"/>
                  <a:gd name="T13" fmla="*/ 221 h 453"/>
                  <a:gd name="T14" fmla="*/ 645 w 648"/>
                  <a:gd name="T15" fmla="*/ 275 h 453"/>
                  <a:gd name="T16" fmla="*/ 623 w 648"/>
                  <a:gd name="T17" fmla="*/ 324 h 453"/>
                  <a:gd name="T18" fmla="*/ 574 w 648"/>
                  <a:gd name="T19" fmla="*/ 372 h 453"/>
                  <a:gd name="T20" fmla="*/ 484 w 648"/>
                  <a:gd name="T21" fmla="*/ 409 h 453"/>
                  <a:gd name="T22" fmla="*/ 350 w 648"/>
                  <a:gd name="T23" fmla="*/ 429 h 453"/>
                  <a:gd name="T24" fmla="*/ 146 w 648"/>
                  <a:gd name="T25" fmla="*/ 440 h 453"/>
                  <a:gd name="T26" fmla="*/ 0 w 648"/>
                  <a:gd name="T27" fmla="*/ 452 h 453"/>
                  <a:gd name="T28" fmla="*/ 104 w 648"/>
                  <a:gd name="T29" fmla="*/ 210 h 453"/>
                  <a:gd name="T30" fmla="*/ 192 w 648"/>
                  <a:gd name="T31" fmla="*/ 217 h 453"/>
                  <a:gd name="T32" fmla="*/ 259 w 648"/>
                  <a:gd name="T33" fmla="*/ 216 h 453"/>
                  <a:gd name="T34" fmla="*/ 290 w 648"/>
                  <a:gd name="T35" fmla="*/ 202 h 453"/>
                  <a:gd name="T36" fmla="*/ 302 w 648"/>
                  <a:gd name="T37" fmla="*/ 188 h 453"/>
                  <a:gd name="T38" fmla="*/ 304 w 648"/>
                  <a:gd name="T39" fmla="*/ 169 h 453"/>
                  <a:gd name="T40" fmla="*/ 291 w 648"/>
                  <a:gd name="T41" fmla="*/ 153 h 453"/>
                  <a:gd name="T42" fmla="*/ 272 w 648"/>
                  <a:gd name="T43" fmla="*/ 143 h 453"/>
                  <a:gd name="T44" fmla="*/ 216 w 648"/>
                  <a:gd name="T45" fmla="*/ 123 h 453"/>
                  <a:gd name="T46" fmla="*/ 208 w 648"/>
                  <a:gd name="T47" fmla="*/ 116 h 453"/>
                  <a:gd name="T48" fmla="*/ 200 w 648"/>
                  <a:gd name="T49" fmla="*/ 106 h 453"/>
                  <a:gd name="T50" fmla="*/ 195 w 648"/>
                  <a:gd name="T51" fmla="*/ 97 h 453"/>
                  <a:gd name="T52" fmla="*/ 191 w 648"/>
                  <a:gd name="T53" fmla="*/ 85 h 453"/>
                  <a:gd name="T54" fmla="*/ 190 w 648"/>
                  <a:gd name="T55" fmla="*/ 73 h 453"/>
                  <a:gd name="T56" fmla="*/ 191 w 648"/>
                  <a:gd name="T57" fmla="*/ 57 h 453"/>
                  <a:gd name="T58" fmla="*/ 195 w 648"/>
                  <a:gd name="T59" fmla="*/ 42 h 453"/>
                  <a:gd name="T60" fmla="*/ 201 w 648"/>
                  <a:gd name="T61" fmla="*/ 32 h 453"/>
                  <a:gd name="T62" fmla="*/ 213 w 648"/>
                  <a:gd name="T63" fmla="*/ 18 h 453"/>
                  <a:gd name="T64" fmla="*/ 222 w 648"/>
                  <a:gd name="T65" fmla="*/ 10 h 453"/>
                  <a:gd name="T66" fmla="*/ 234 w 648"/>
                  <a:gd name="T67" fmla="*/ 4 h 453"/>
                  <a:gd name="T68" fmla="*/ 246 w 648"/>
                  <a:gd name="T69" fmla="*/ 1 h 453"/>
                  <a:gd name="T70" fmla="*/ 261 w 648"/>
                  <a:gd name="T71" fmla="*/ 1 h 4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453"/>
                  <a:gd name="T110" fmla="*/ 648 w 648"/>
                  <a:gd name="T111" fmla="*/ 453 h 4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453">
                    <a:moveTo>
                      <a:pt x="261" y="1"/>
                    </a:moveTo>
                    <a:lnTo>
                      <a:pt x="318" y="10"/>
                    </a:lnTo>
                    <a:lnTo>
                      <a:pt x="359" y="20"/>
                    </a:lnTo>
                    <a:lnTo>
                      <a:pt x="401" y="30"/>
                    </a:lnTo>
                    <a:lnTo>
                      <a:pt x="446" y="46"/>
                    </a:lnTo>
                    <a:lnTo>
                      <a:pt x="488" y="64"/>
                    </a:lnTo>
                    <a:lnTo>
                      <a:pt x="526" y="83"/>
                    </a:lnTo>
                    <a:lnTo>
                      <a:pt x="562" y="106"/>
                    </a:lnTo>
                    <a:lnTo>
                      <a:pt x="592" y="129"/>
                    </a:lnTo>
                    <a:lnTo>
                      <a:pt x="613" y="147"/>
                    </a:lnTo>
                    <a:lnTo>
                      <a:pt x="623" y="163"/>
                    </a:lnTo>
                    <a:lnTo>
                      <a:pt x="633" y="176"/>
                    </a:lnTo>
                    <a:lnTo>
                      <a:pt x="639" y="192"/>
                    </a:lnTo>
                    <a:lnTo>
                      <a:pt x="645" y="221"/>
                    </a:lnTo>
                    <a:lnTo>
                      <a:pt x="647" y="247"/>
                    </a:lnTo>
                    <a:lnTo>
                      <a:pt x="645" y="275"/>
                    </a:lnTo>
                    <a:lnTo>
                      <a:pt x="637" y="299"/>
                    </a:lnTo>
                    <a:lnTo>
                      <a:pt x="623" y="324"/>
                    </a:lnTo>
                    <a:lnTo>
                      <a:pt x="603" y="348"/>
                    </a:lnTo>
                    <a:lnTo>
                      <a:pt x="574" y="372"/>
                    </a:lnTo>
                    <a:lnTo>
                      <a:pt x="539" y="391"/>
                    </a:lnTo>
                    <a:lnTo>
                      <a:pt x="484" y="409"/>
                    </a:lnTo>
                    <a:lnTo>
                      <a:pt x="431" y="422"/>
                    </a:lnTo>
                    <a:lnTo>
                      <a:pt x="350" y="429"/>
                    </a:lnTo>
                    <a:lnTo>
                      <a:pt x="256" y="433"/>
                    </a:lnTo>
                    <a:lnTo>
                      <a:pt x="146" y="440"/>
                    </a:lnTo>
                    <a:lnTo>
                      <a:pt x="61" y="446"/>
                    </a:lnTo>
                    <a:lnTo>
                      <a:pt x="0" y="452"/>
                    </a:lnTo>
                    <a:lnTo>
                      <a:pt x="20" y="201"/>
                    </a:lnTo>
                    <a:lnTo>
                      <a:pt x="104" y="210"/>
                    </a:lnTo>
                    <a:lnTo>
                      <a:pt x="157" y="215"/>
                    </a:lnTo>
                    <a:lnTo>
                      <a:pt x="192" y="217"/>
                    </a:lnTo>
                    <a:lnTo>
                      <a:pt x="222" y="219"/>
                    </a:lnTo>
                    <a:lnTo>
                      <a:pt x="259" y="216"/>
                    </a:lnTo>
                    <a:lnTo>
                      <a:pt x="284" y="205"/>
                    </a:lnTo>
                    <a:lnTo>
                      <a:pt x="290" y="202"/>
                    </a:lnTo>
                    <a:lnTo>
                      <a:pt x="297" y="196"/>
                    </a:lnTo>
                    <a:lnTo>
                      <a:pt x="302" y="188"/>
                    </a:lnTo>
                    <a:lnTo>
                      <a:pt x="304" y="180"/>
                    </a:lnTo>
                    <a:lnTo>
                      <a:pt x="304" y="169"/>
                    </a:lnTo>
                    <a:lnTo>
                      <a:pt x="299" y="161"/>
                    </a:lnTo>
                    <a:lnTo>
                      <a:pt x="291" y="153"/>
                    </a:lnTo>
                    <a:lnTo>
                      <a:pt x="284" y="148"/>
                    </a:lnTo>
                    <a:lnTo>
                      <a:pt x="272" y="143"/>
                    </a:lnTo>
                    <a:lnTo>
                      <a:pt x="251" y="136"/>
                    </a:lnTo>
                    <a:lnTo>
                      <a:pt x="216" y="123"/>
                    </a:lnTo>
                    <a:lnTo>
                      <a:pt x="212" y="119"/>
                    </a:lnTo>
                    <a:lnTo>
                      <a:pt x="208" y="116"/>
                    </a:lnTo>
                    <a:lnTo>
                      <a:pt x="205" y="111"/>
                    </a:lnTo>
                    <a:lnTo>
                      <a:pt x="200" y="106"/>
                    </a:lnTo>
                    <a:lnTo>
                      <a:pt x="198" y="101"/>
                    </a:lnTo>
                    <a:lnTo>
                      <a:pt x="195" y="97"/>
                    </a:lnTo>
                    <a:lnTo>
                      <a:pt x="195" y="90"/>
                    </a:lnTo>
                    <a:lnTo>
                      <a:pt x="191" y="85"/>
                    </a:lnTo>
                    <a:lnTo>
                      <a:pt x="191" y="78"/>
                    </a:lnTo>
                    <a:lnTo>
                      <a:pt x="190" y="73"/>
                    </a:lnTo>
                    <a:lnTo>
                      <a:pt x="191" y="65"/>
                    </a:lnTo>
                    <a:lnTo>
                      <a:pt x="191" y="57"/>
                    </a:lnTo>
                    <a:lnTo>
                      <a:pt x="193" y="50"/>
                    </a:lnTo>
                    <a:lnTo>
                      <a:pt x="195" y="42"/>
                    </a:lnTo>
                    <a:lnTo>
                      <a:pt x="199" y="37"/>
                    </a:lnTo>
                    <a:lnTo>
                      <a:pt x="201" y="32"/>
                    </a:lnTo>
                    <a:lnTo>
                      <a:pt x="206" y="24"/>
                    </a:lnTo>
                    <a:lnTo>
                      <a:pt x="213" y="18"/>
                    </a:lnTo>
                    <a:lnTo>
                      <a:pt x="218" y="13"/>
                    </a:lnTo>
                    <a:lnTo>
                      <a:pt x="222" y="10"/>
                    </a:lnTo>
                    <a:lnTo>
                      <a:pt x="227" y="8"/>
                    </a:lnTo>
                    <a:lnTo>
                      <a:pt x="234" y="4"/>
                    </a:lnTo>
                    <a:lnTo>
                      <a:pt x="240" y="2"/>
                    </a:lnTo>
                    <a:lnTo>
                      <a:pt x="246" y="1"/>
                    </a:lnTo>
                    <a:lnTo>
                      <a:pt x="255" y="0"/>
                    </a:lnTo>
                    <a:lnTo>
                      <a:pt x="261" y="1"/>
                    </a:lnTo>
                  </a:path>
                </a:pathLst>
              </a:custGeom>
              <a:solidFill>
                <a:srgbClr val="FFA040"/>
              </a:solidFill>
              <a:ln w="12700" cap="rnd" cmpd="sng">
                <a:noFill/>
                <a:prstDash val="solid"/>
                <a:round/>
                <a:headEnd type="none" w="med" len="med"/>
                <a:tailEnd type="none" w="med" len="med"/>
              </a:ln>
            </p:spPr>
            <p:txBody>
              <a:bodyPr/>
              <a:lstStyle/>
              <a:p>
                <a:endParaRPr lang="en-US"/>
              </a:p>
            </p:txBody>
          </p:sp>
          <p:grpSp>
            <p:nvGrpSpPr>
              <p:cNvPr id="8" name="Group 15"/>
              <p:cNvGrpSpPr>
                <a:grpSpLocks/>
              </p:cNvGrpSpPr>
              <p:nvPr/>
            </p:nvGrpSpPr>
            <p:grpSpPr bwMode="auto">
              <a:xfrm>
                <a:off x="3611" y="2586"/>
                <a:ext cx="1413" cy="339"/>
                <a:chOff x="3611" y="2586"/>
                <a:chExt cx="1413" cy="339"/>
              </a:xfrm>
            </p:grpSpPr>
            <p:grpSp>
              <p:nvGrpSpPr>
                <p:cNvPr id="9" name="Group 16"/>
                <p:cNvGrpSpPr>
                  <a:grpSpLocks/>
                </p:cNvGrpSpPr>
                <p:nvPr/>
              </p:nvGrpSpPr>
              <p:grpSpPr bwMode="auto">
                <a:xfrm>
                  <a:off x="4604" y="2607"/>
                  <a:ext cx="420" cy="318"/>
                  <a:chOff x="4604" y="2607"/>
                  <a:chExt cx="420" cy="318"/>
                </a:xfrm>
              </p:grpSpPr>
              <p:sp>
                <p:nvSpPr>
                  <p:cNvPr id="17" name="Freeform 17"/>
                  <p:cNvSpPr>
                    <a:spLocks/>
                  </p:cNvSpPr>
                  <p:nvPr/>
                </p:nvSpPr>
                <p:spPr bwMode="auto">
                  <a:xfrm>
                    <a:off x="4698" y="2608"/>
                    <a:ext cx="326" cy="317"/>
                  </a:xfrm>
                  <a:custGeom>
                    <a:avLst/>
                    <a:gdLst>
                      <a:gd name="T0" fmla="*/ 32 w 326"/>
                      <a:gd name="T1" fmla="*/ 0 h 317"/>
                      <a:gd name="T2" fmla="*/ 225 w 326"/>
                      <a:gd name="T3" fmla="*/ 6 h 317"/>
                      <a:gd name="T4" fmla="*/ 230 w 326"/>
                      <a:gd name="T5" fmla="*/ 6 h 317"/>
                      <a:gd name="T6" fmla="*/ 235 w 326"/>
                      <a:gd name="T7" fmla="*/ 7 h 317"/>
                      <a:gd name="T8" fmla="*/ 238 w 326"/>
                      <a:gd name="T9" fmla="*/ 8 h 317"/>
                      <a:gd name="T10" fmla="*/ 244 w 326"/>
                      <a:gd name="T11" fmla="*/ 9 h 317"/>
                      <a:gd name="T12" fmla="*/ 249 w 326"/>
                      <a:gd name="T13" fmla="*/ 11 h 317"/>
                      <a:gd name="T14" fmla="*/ 257 w 326"/>
                      <a:gd name="T15" fmla="*/ 13 h 317"/>
                      <a:gd name="T16" fmla="*/ 259 w 326"/>
                      <a:gd name="T17" fmla="*/ 16 h 317"/>
                      <a:gd name="T18" fmla="*/ 264 w 326"/>
                      <a:gd name="T19" fmla="*/ 20 h 317"/>
                      <a:gd name="T20" fmla="*/ 269 w 326"/>
                      <a:gd name="T21" fmla="*/ 22 h 317"/>
                      <a:gd name="T22" fmla="*/ 273 w 326"/>
                      <a:gd name="T23" fmla="*/ 26 h 317"/>
                      <a:gd name="T24" fmla="*/ 276 w 326"/>
                      <a:gd name="T25" fmla="*/ 28 h 317"/>
                      <a:gd name="T26" fmla="*/ 280 w 326"/>
                      <a:gd name="T27" fmla="*/ 32 h 317"/>
                      <a:gd name="T28" fmla="*/ 284 w 326"/>
                      <a:gd name="T29" fmla="*/ 35 h 317"/>
                      <a:gd name="T30" fmla="*/ 288 w 326"/>
                      <a:gd name="T31" fmla="*/ 39 h 317"/>
                      <a:gd name="T32" fmla="*/ 291 w 326"/>
                      <a:gd name="T33" fmla="*/ 43 h 317"/>
                      <a:gd name="T34" fmla="*/ 294 w 326"/>
                      <a:gd name="T35" fmla="*/ 48 h 317"/>
                      <a:gd name="T36" fmla="*/ 298 w 326"/>
                      <a:gd name="T37" fmla="*/ 53 h 317"/>
                      <a:gd name="T38" fmla="*/ 301 w 326"/>
                      <a:gd name="T39" fmla="*/ 58 h 317"/>
                      <a:gd name="T40" fmla="*/ 305 w 326"/>
                      <a:gd name="T41" fmla="*/ 64 h 317"/>
                      <a:gd name="T42" fmla="*/ 306 w 326"/>
                      <a:gd name="T43" fmla="*/ 70 h 317"/>
                      <a:gd name="T44" fmla="*/ 310 w 326"/>
                      <a:gd name="T45" fmla="*/ 76 h 317"/>
                      <a:gd name="T46" fmla="*/ 312 w 326"/>
                      <a:gd name="T47" fmla="*/ 81 h 317"/>
                      <a:gd name="T48" fmla="*/ 314 w 326"/>
                      <a:gd name="T49" fmla="*/ 87 h 317"/>
                      <a:gd name="T50" fmla="*/ 316 w 326"/>
                      <a:gd name="T51" fmla="*/ 92 h 317"/>
                      <a:gd name="T52" fmla="*/ 318 w 326"/>
                      <a:gd name="T53" fmla="*/ 102 h 317"/>
                      <a:gd name="T54" fmla="*/ 320 w 326"/>
                      <a:gd name="T55" fmla="*/ 109 h 317"/>
                      <a:gd name="T56" fmla="*/ 322 w 326"/>
                      <a:gd name="T57" fmla="*/ 118 h 317"/>
                      <a:gd name="T58" fmla="*/ 323 w 326"/>
                      <a:gd name="T59" fmla="*/ 126 h 317"/>
                      <a:gd name="T60" fmla="*/ 324 w 326"/>
                      <a:gd name="T61" fmla="*/ 137 h 317"/>
                      <a:gd name="T62" fmla="*/ 325 w 326"/>
                      <a:gd name="T63" fmla="*/ 145 h 317"/>
                      <a:gd name="T64" fmla="*/ 323 w 326"/>
                      <a:gd name="T65" fmla="*/ 160 h 317"/>
                      <a:gd name="T66" fmla="*/ 323 w 326"/>
                      <a:gd name="T67" fmla="*/ 170 h 317"/>
                      <a:gd name="T68" fmla="*/ 322 w 326"/>
                      <a:gd name="T69" fmla="*/ 185 h 317"/>
                      <a:gd name="T70" fmla="*/ 319 w 326"/>
                      <a:gd name="T71" fmla="*/ 198 h 317"/>
                      <a:gd name="T72" fmla="*/ 316 w 326"/>
                      <a:gd name="T73" fmla="*/ 209 h 317"/>
                      <a:gd name="T74" fmla="*/ 314 w 326"/>
                      <a:gd name="T75" fmla="*/ 219 h 317"/>
                      <a:gd name="T76" fmla="*/ 310 w 326"/>
                      <a:gd name="T77" fmla="*/ 228 h 317"/>
                      <a:gd name="T78" fmla="*/ 306 w 326"/>
                      <a:gd name="T79" fmla="*/ 237 h 317"/>
                      <a:gd name="T80" fmla="*/ 302 w 326"/>
                      <a:gd name="T81" fmla="*/ 244 h 317"/>
                      <a:gd name="T82" fmla="*/ 298 w 326"/>
                      <a:gd name="T83" fmla="*/ 251 h 317"/>
                      <a:gd name="T84" fmla="*/ 294 w 326"/>
                      <a:gd name="T85" fmla="*/ 259 h 317"/>
                      <a:gd name="T86" fmla="*/ 290 w 326"/>
                      <a:gd name="T87" fmla="*/ 267 h 317"/>
                      <a:gd name="T88" fmla="*/ 284 w 326"/>
                      <a:gd name="T89" fmla="*/ 272 h 317"/>
                      <a:gd name="T90" fmla="*/ 280 w 326"/>
                      <a:gd name="T91" fmla="*/ 277 h 317"/>
                      <a:gd name="T92" fmla="*/ 276 w 326"/>
                      <a:gd name="T93" fmla="*/ 283 h 317"/>
                      <a:gd name="T94" fmla="*/ 270 w 326"/>
                      <a:gd name="T95" fmla="*/ 289 h 317"/>
                      <a:gd name="T96" fmla="*/ 264 w 326"/>
                      <a:gd name="T97" fmla="*/ 294 h 317"/>
                      <a:gd name="T98" fmla="*/ 257 w 326"/>
                      <a:gd name="T99" fmla="*/ 299 h 317"/>
                      <a:gd name="T100" fmla="*/ 248 w 326"/>
                      <a:gd name="T101" fmla="*/ 305 h 317"/>
                      <a:gd name="T102" fmla="*/ 241 w 326"/>
                      <a:gd name="T103" fmla="*/ 308 h 317"/>
                      <a:gd name="T104" fmla="*/ 234 w 326"/>
                      <a:gd name="T105" fmla="*/ 312 h 317"/>
                      <a:gd name="T106" fmla="*/ 229 w 326"/>
                      <a:gd name="T107" fmla="*/ 313 h 317"/>
                      <a:gd name="T108" fmla="*/ 212 w 326"/>
                      <a:gd name="T109" fmla="*/ 316 h 317"/>
                      <a:gd name="T110" fmla="*/ 199 w 326"/>
                      <a:gd name="T111" fmla="*/ 315 h 317"/>
                      <a:gd name="T112" fmla="*/ 0 w 326"/>
                      <a:gd name="T113" fmla="*/ 308 h 317"/>
                      <a:gd name="T114" fmla="*/ 32 w 326"/>
                      <a:gd name="T115" fmla="*/ 0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6"/>
                      <a:gd name="T175" fmla="*/ 0 h 317"/>
                      <a:gd name="T176" fmla="*/ 326 w 326"/>
                      <a:gd name="T177" fmla="*/ 317 h 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6" h="317">
                        <a:moveTo>
                          <a:pt x="32" y="0"/>
                        </a:moveTo>
                        <a:lnTo>
                          <a:pt x="225" y="6"/>
                        </a:lnTo>
                        <a:lnTo>
                          <a:pt x="230" y="6"/>
                        </a:lnTo>
                        <a:lnTo>
                          <a:pt x="235" y="7"/>
                        </a:lnTo>
                        <a:lnTo>
                          <a:pt x="238" y="8"/>
                        </a:lnTo>
                        <a:lnTo>
                          <a:pt x="244" y="9"/>
                        </a:lnTo>
                        <a:lnTo>
                          <a:pt x="249" y="11"/>
                        </a:lnTo>
                        <a:lnTo>
                          <a:pt x="257" y="13"/>
                        </a:lnTo>
                        <a:lnTo>
                          <a:pt x="259" y="16"/>
                        </a:lnTo>
                        <a:lnTo>
                          <a:pt x="264" y="20"/>
                        </a:lnTo>
                        <a:lnTo>
                          <a:pt x="269" y="22"/>
                        </a:lnTo>
                        <a:lnTo>
                          <a:pt x="273" y="26"/>
                        </a:lnTo>
                        <a:lnTo>
                          <a:pt x="276" y="28"/>
                        </a:lnTo>
                        <a:lnTo>
                          <a:pt x="280" y="32"/>
                        </a:lnTo>
                        <a:lnTo>
                          <a:pt x="284" y="35"/>
                        </a:lnTo>
                        <a:lnTo>
                          <a:pt x="288" y="39"/>
                        </a:lnTo>
                        <a:lnTo>
                          <a:pt x="291" y="43"/>
                        </a:lnTo>
                        <a:lnTo>
                          <a:pt x="294" y="48"/>
                        </a:lnTo>
                        <a:lnTo>
                          <a:pt x="298" y="53"/>
                        </a:lnTo>
                        <a:lnTo>
                          <a:pt x="301" y="58"/>
                        </a:lnTo>
                        <a:lnTo>
                          <a:pt x="305" y="64"/>
                        </a:lnTo>
                        <a:lnTo>
                          <a:pt x="306" y="70"/>
                        </a:lnTo>
                        <a:lnTo>
                          <a:pt x="310" y="76"/>
                        </a:lnTo>
                        <a:lnTo>
                          <a:pt x="312" y="81"/>
                        </a:lnTo>
                        <a:lnTo>
                          <a:pt x="314" y="87"/>
                        </a:lnTo>
                        <a:lnTo>
                          <a:pt x="316" y="92"/>
                        </a:lnTo>
                        <a:lnTo>
                          <a:pt x="318" y="102"/>
                        </a:lnTo>
                        <a:lnTo>
                          <a:pt x="320" y="109"/>
                        </a:lnTo>
                        <a:lnTo>
                          <a:pt x="322" y="118"/>
                        </a:lnTo>
                        <a:lnTo>
                          <a:pt x="323" y="126"/>
                        </a:lnTo>
                        <a:lnTo>
                          <a:pt x="324" y="137"/>
                        </a:lnTo>
                        <a:lnTo>
                          <a:pt x="325" y="145"/>
                        </a:lnTo>
                        <a:lnTo>
                          <a:pt x="323" y="160"/>
                        </a:lnTo>
                        <a:lnTo>
                          <a:pt x="323" y="170"/>
                        </a:lnTo>
                        <a:lnTo>
                          <a:pt x="322" y="185"/>
                        </a:lnTo>
                        <a:lnTo>
                          <a:pt x="319" y="198"/>
                        </a:lnTo>
                        <a:lnTo>
                          <a:pt x="316" y="209"/>
                        </a:lnTo>
                        <a:lnTo>
                          <a:pt x="314" y="219"/>
                        </a:lnTo>
                        <a:lnTo>
                          <a:pt x="310" y="228"/>
                        </a:lnTo>
                        <a:lnTo>
                          <a:pt x="306" y="237"/>
                        </a:lnTo>
                        <a:lnTo>
                          <a:pt x="302" y="244"/>
                        </a:lnTo>
                        <a:lnTo>
                          <a:pt x="298" y="251"/>
                        </a:lnTo>
                        <a:lnTo>
                          <a:pt x="294" y="259"/>
                        </a:lnTo>
                        <a:lnTo>
                          <a:pt x="290" y="267"/>
                        </a:lnTo>
                        <a:lnTo>
                          <a:pt x="284" y="272"/>
                        </a:lnTo>
                        <a:lnTo>
                          <a:pt x="280" y="277"/>
                        </a:lnTo>
                        <a:lnTo>
                          <a:pt x="276" y="283"/>
                        </a:lnTo>
                        <a:lnTo>
                          <a:pt x="270" y="289"/>
                        </a:lnTo>
                        <a:lnTo>
                          <a:pt x="264" y="294"/>
                        </a:lnTo>
                        <a:lnTo>
                          <a:pt x="257" y="299"/>
                        </a:lnTo>
                        <a:lnTo>
                          <a:pt x="248" y="305"/>
                        </a:lnTo>
                        <a:lnTo>
                          <a:pt x="241" y="308"/>
                        </a:lnTo>
                        <a:lnTo>
                          <a:pt x="234" y="312"/>
                        </a:lnTo>
                        <a:lnTo>
                          <a:pt x="229" y="313"/>
                        </a:lnTo>
                        <a:lnTo>
                          <a:pt x="212" y="316"/>
                        </a:lnTo>
                        <a:lnTo>
                          <a:pt x="199" y="315"/>
                        </a:lnTo>
                        <a:lnTo>
                          <a:pt x="0" y="308"/>
                        </a:lnTo>
                        <a:lnTo>
                          <a:pt x="32" y="0"/>
                        </a:lnTo>
                      </a:path>
                    </a:pathLst>
                  </a:custGeom>
                  <a:solidFill>
                    <a:srgbClr val="808000"/>
                  </a:solidFill>
                  <a:ln w="12700" cap="rnd" cmpd="sng">
                    <a:noFill/>
                    <a:prstDash val="solid"/>
                    <a:round/>
                    <a:headEnd type="none" w="med" len="med"/>
                    <a:tailEnd type="none" w="med" len="med"/>
                  </a:ln>
                </p:spPr>
                <p:txBody>
                  <a:bodyPr/>
                  <a:lstStyle/>
                  <a:p>
                    <a:endParaRPr lang="en-US"/>
                  </a:p>
                </p:txBody>
              </p:sp>
              <p:sp>
                <p:nvSpPr>
                  <p:cNvPr id="18" name="Oval 18"/>
                  <p:cNvSpPr>
                    <a:spLocks noChangeArrowheads="1"/>
                  </p:cNvSpPr>
                  <p:nvPr/>
                </p:nvSpPr>
                <p:spPr bwMode="auto">
                  <a:xfrm rot="240000" flipH="1">
                    <a:off x="4604" y="2607"/>
                    <a:ext cx="224" cy="311"/>
                  </a:xfrm>
                  <a:prstGeom prst="ellipse">
                    <a:avLst/>
                  </a:prstGeom>
                  <a:solidFill>
                    <a:srgbClr val="E0E000"/>
                  </a:solidFill>
                  <a:ln w="12700">
                    <a:noFill/>
                    <a:round/>
                    <a:headEnd/>
                    <a:tailEnd/>
                  </a:ln>
                </p:spPr>
                <p:txBody>
                  <a:bodyPr wrap="none" anchor="ctr"/>
                  <a:lstStyle/>
                  <a:p>
                    <a:endParaRPr lang="en-US"/>
                  </a:p>
                </p:txBody>
              </p:sp>
            </p:grpSp>
            <p:grpSp>
              <p:nvGrpSpPr>
                <p:cNvPr id="10" name="Group 19"/>
                <p:cNvGrpSpPr>
                  <a:grpSpLocks/>
                </p:cNvGrpSpPr>
                <p:nvPr/>
              </p:nvGrpSpPr>
              <p:grpSpPr bwMode="auto">
                <a:xfrm>
                  <a:off x="4369" y="2597"/>
                  <a:ext cx="419" cy="318"/>
                  <a:chOff x="4369" y="2597"/>
                  <a:chExt cx="419" cy="318"/>
                </a:xfrm>
              </p:grpSpPr>
              <p:sp>
                <p:nvSpPr>
                  <p:cNvPr id="15" name="Freeform 20"/>
                  <p:cNvSpPr>
                    <a:spLocks/>
                  </p:cNvSpPr>
                  <p:nvPr/>
                </p:nvSpPr>
                <p:spPr bwMode="auto">
                  <a:xfrm>
                    <a:off x="4463" y="2598"/>
                    <a:ext cx="325" cy="317"/>
                  </a:xfrm>
                  <a:custGeom>
                    <a:avLst/>
                    <a:gdLst>
                      <a:gd name="T0" fmla="*/ 31 w 325"/>
                      <a:gd name="T1" fmla="*/ 0 h 317"/>
                      <a:gd name="T2" fmla="*/ 225 w 325"/>
                      <a:gd name="T3" fmla="*/ 7 h 317"/>
                      <a:gd name="T4" fmla="*/ 231 w 325"/>
                      <a:gd name="T5" fmla="*/ 8 h 317"/>
                      <a:gd name="T6" fmla="*/ 237 w 325"/>
                      <a:gd name="T7" fmla="*/ 8 h 317"/>
                      <a:gd name="T8" fmla="*/ 240 w 325"/>
                      <a:gd name="T9" fmla="*/ 8 h 317"/>
                      <a:gd name="T10" fmla="*/ 244 w 325"/>
                      <a:gd name="T11" fmla="*/ 11 h 317"/>
                      <a:gd name="T12" fmla="*/ 249 w 325"/>
                      <a:gd name="T13" fmla="*/ 12 h 317"/>
                      <a:gd name="T14" fmla="*/ 256 w 325"/>
                      <a:gd name="T15" fmla="*/ 15 h 317"/>
                      <a:gd name="T16" fmla="*/ 260 w 325"/>
                      <a:gd name="T17" fmla="*/ 17 h 317"/>
                      <a:gd name="T18" fmla="*/ 266 w 325"/>
                      <a:gd name="T19" fmla="*/ 20 h 317"/>
                      <a:gd name="T20" fmla="*/ 269 w 325"/>
                      <a:gd name="T21" fmla="*/ 23 h 317"/>
                      <a:gd name="T22" fmla="*/ 274 w 325"/>
                      <a:gd name="T23" fmla="*/ 26 h 317"/>
                      <a:gd name="T24" fmla="*/ 278 w 325"/>
                      <a:gd name="T25" fmla="*/ 29 h 317"/>
                      <a:gd name="T26" fmla="*/ 281 w 325"/>
                      <a:gd name="T27" fmla="*/ 32 h 317"/>
                      <a:gd name="T28" fmla="*/ 284 w 325"/>
                      <a:gd name="T29" fmla="*/ 35 h 317"/>
                      <a:gd name="T30" fmla="*/ 289 w 325"/>
                      <a:gd name="T31" fmla="*/ 40 h 317"/>
                      <a:gd name="T32" fmla="*/ 292 w 325"/>
                      <a:gd name="T33" fmla="*/ 43 h 317"/>
                      <a:gd name="T34" fmla="*/ 294 w 325"/>
                      <a:gd name="T35" fmla="*/ 48 h 317"/>
                      <a:gd name="T36" fmla="*/ 298 w 325"/>
                      <a:gd name="T37" fmla="*/ 54 h 317"/>
                      <a:gd name="T38" fmla="*/ 302 w 325"/>
                      <a:gd name="T39" fmla="*/ 60 h 317"/>
                      <a:gd name="T40" fmla="*/ 305 w 325"/>
                      <a:gd name="T41" fmla="*/ 64 h 317"/>
                      <a:gd name="T42" fmla="*/ 307 w 325"/>
                      <a:gd name="T43" fmla="*/ 71 h 317"/>
                      <a:gd name="T44" fmla="*/ 310 w 325"/>
                      <a:gd name="T45" fmla="*/ 77 h 317"/>
                      <a:gd name="T46" fmla="*/ 312 w 325"/>
                      <a:gd name="T47" fmla="*/ 81 h 317"/>
                      <a:gd name="T48" fmla="*/ 313 w 325"/>
                      <a:gd name="T49" fmla="*/ 87 h 317"/>
                      <a:gd name="T50" fmla="*/ 315 w 325"/>
                      <a:gd name="T51" fmla="*/ 94 h 317"/>
                      <a:gd name="T52" fmla="*/ 318 w 325"/>
                      <a:gd name="T53" fmla="*/ 103 h 317"/>
                      <a:gd name="T54" fmla="*/ 320 w 325"/>
                      <a:gd name="T55" fmla="*/ 109 h 317"/>
                      <a:gd name="T56" fmla="*/ 322 w 325"/>
                      <a:gd name="T57" fmla="*/ 118 h 317"/>
                      <a:gd name="T58" fmla="*/ 322 w 325"/>
                      <a:gd name="T59" fmla="*/ 126 h 317"/>
                      <a:gd name="T60" fmla="*/ 324 w 325"/>
                      <a:gd name="T61" fmla="*/ 138 h 317"/>
                      <a:gd name="T62" fmla="*/ 324 w 325"/>
                      <a:gd name="T63" fmla="*/ 146 h 317"/>
                      <a:gd name="T64" fmla="*/ 323 w 325"/>
                      <a:gd name="T65" fmla="*/ 161 h 317"/>
                      <a:gd name="T66" fmla="*/ 323 w 325"/>
                      <a:gd name="T67" fmla="*/ 172 h 317"/>
                      <a:gd name="T68" fmla="*/ 321 w 325"/>
                      <a:gd name="T69" fmla="*/ 186 h 317"/>
                      <a:gd name="T70" fmla="*/ 319 w 325"/>
                      <a:gd name="T71" fmla="*/ 199 h 317"/>
                      <a:gd name="T72" fmla="*/ 317 w 325"/>
                      <a:gd name="T73" fmla="*/ 209 h 317"/>
                      <a:gd name="T74" fmla="*/ 313 w 325"/>
                      <a:gd name="T75" fmla="*/ 219 h 317"/>
                      <a:gd name="T76" fmla="*/ 310 w 325"/>
                      <a:gd name="T77" fmla="*/ 229 h 317"/>
                      <a:gd name="T78" fmla="*/ 305 w 325"/>
                      <a:gd name="T79" fmla="*/ 238 h 317"/>
                      <a:gd name="T80" fmla="*/ 303 w 325"/>
                      <a:gd name="T81" fmla="*/ 244 h 317"/>
                      <a:gd name="T82" fmla="*/ 299 w 325"/>
                      <a:gd name="T83" fmla="*/ 252 h 317"/>
                      <a:gd name="T84" fmla="*/ 294 w 325"/>
                      <a:gd name="T85" fmla="*/ 259 h 317"/>
                      <a:gd name="T86" fmla="*/ 289 w 325"/>
                      <a:gd name="T87" fmla="*/ 267 h 317"/>
                      <a:gd name="T88" fmla="*/ 285 w 325"/>
                      <a:gd name="T89" fmla="*/ 273 h 317"/>
                      <a:gd name="T90" fmla="*/ 280 w 325"/>
                      <a:gd name="T91" fmla="*/ 279 h 317"/>
                      <a:gd name="T92" fmla="*/ 275 w 325"/>
                      <a:gd name="T93" fmla="*/ 283 h 317"/>
                      <a:gd name="T94" fmla="*/ 271 w 325"/>
                      <a:gd name="T95" fmla="*/ 290 h 317"/>
                      <a:gd name="T96" fmla="*/ 265 w 325"/>
                      <a:gd name="T97" fmla="*/ 294 h 317"/>
                      <a:gd name="T98" fmla="*/ 258 w 325"/>
                      <a:gd name="T99" fmla="*/ 301 h 317"/>
                      <a:gd name="T100" fmla="*/ 248 w 325"/>
                      <a:gd name="T101" fmla="*/ 305 h 317"/>
                      <a:gd name="T102" fmla="*/ 242 w 325"/>
                      <a:gd name="T103" fmla="*/ 309 h 317"/>
                      <a:gd name="T104" fmla="*/ 235 w 325"/>
                      <a:gd name="T105" fmla="*/ 312 h 317"/>
                      <a:gd name="T106" fmla="*/ 229 w 325"/>
                      <a:gd name="T107" fmla="*/ 314 h 317"/>
                      <a:gd name="T108" fmla="*/ 214 w 325"/>
                      <a:gd name="T109" fmla="*/ 316 h 317"/>
                      <a:gd name="T110" fmla="*/ 200 w 325"/>
                      <a:gd name="T111" fmla="*/ 316 h 317"/>
                      <a:gd name="T112" fmla="*/ 0 w 325"/>
                      <a:gd name="T113" fmla="*/ 309 h 317"/>
                      <a:gd name="T114" fmla="*/ 31 w 325"/>
                      <a:gd name="T115" fmla="*/ 0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5"/>
                      <a:gd name="T175" fmla="*/ 0 h 317"/>
                      <a:gd name="T176" fmla="*/ 325 w 325"/>
                      <a:gd name="T177" fmla="*/ 317 h 3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5" h="317">
                        <a:moveTo>
                          <a:pt x="31" y="0"/>
                        </a:moveTo>
                        <a:lnTo>
                          <a:pt x="225" y="7"/>
                        </a:lnTo>
                        <a:lnTo>
                          <a:pt x="231" y="8"/>
                        </a:lnTo>
                        <a:lnTo>
                          <a:pt x="237" y="8"/>
                        </a:lnTo>
                        <a:lnTo>
                          <a:pt x="240" y="8"/>
                        </a:lnTo>
                        <a:lnTo>
                          <a:pt x="244" y="11"/>
                        </a:lnTo>
                        <a:lnTo>
                          <a:pt x="249" y="12"/>
                        </a:lnTo>
                        <a:lnTo>
                          <a:pt x="256" y="15"/>
                        </a:lnTo>
                        <a:lnTo>
                          <a:pt x="260" y="17"/>
                        </a:lnTo>
                        <a:lnTo>
                          <a:pt x="266" y="20"/>
                        </a:lnTo>
                        <a:lnTo>
                          <a:pt x="269" y="23"/>
                        </a:lnTo>
                        <a:lnTo>
                          <a:pt x="274" y="26"/>
                        </a:lnTo>
                        <a:lnTo>
                          <a:pt x="278" y="29"/>
                        </a:lnTo>
                        <a:lnTo>
                          <a:pt x="281" y="32"/>
                        </a:lnTo>
                        <a:lnTo>
                          <a:pt x="284" y="35"/>
                        </a:lnTo>
                        <a:lnTo>
                          <a:pt x="289" y="40"/>
                        </a:lnTo>
                        <a:lnTo>
                          <a:pt x="292" y="43"/>
                        </a:lnTo>
                        <a:lnTo>
                          <a:pt x="294" y="48"/>
                        </a:lnTo>
                        <a:lnTo>
                          <a:pt x="298" y="54"/>
                        </a:lnTo>
                        <a:lnTo>
                          <a:pt x="302" y="60"/>
                        </a:lnTo>
                        <a:lnTo>
                          <a:pt x="305" y="64"/>
                        </a:lnTo>
                        <a:lnTo>
                          <a:pt x="307" y="71"/>
                        </a:lnTo>
                        <a:lnTo>
                          <a:pt x="310" y="77"/>
                        </a:lnTo>
                        <a:lnTo>
                          <a:pt x="312" y="81"/>
                        </a:lnTo>
                        <a:lnTo>
                          <a:pt x="313" y="87"/>
                        </a:lnTo>
                        <a:lnTo>
                          <a:pt x="315" y="94"/>
                        </a:lnTo>
                        <a:lnTo>
                          <a:pt x="318" y="103"/>
                        </a:lnTo>
                        <a:lnTo>
                          <a:pt x="320" y="109"/>
                        </a:lnTo>
                        <a:lnTo>
                          <a:pt x="322" y="118"/>
                        </a:lnTo>
                        <a:lnTo>
                          <a:pt x="322" y="126"/>
                        </a:lnTo>
                        <a:lnTo>
                          <a:pt x="324" y="138"/>
                        </a:lnTo>
                        <a:lnTo>
                          <a:pt x="324" y="146"/>
                        </a:lnTo>
                        <a:lnTo>
                          <a:pt x="323" y="161"/>
                        </a:lnTo>
                        <a:lnTo>
                          <a:pt x="323" y="172"/>
                        </a:lnTo>
                        <a:lnTo>
                          <a:pt x="321" y="186"/>
                        </a:lnTo>
                        <a:lnTo>
                          <a:pt x="319" y="199"/>
                        </a:lnTo>
                        <a:lnTo>
                          <a:pt x="317" y="209"/>
                        </a:lnTo>
                        <a:lnTo>
                          <a:pt x="313" y="219"/>
                        </a:lnTo>
                        <a:lnTo>
                          <a:pt x="310" y="229"/>
                        </a:lnTo>
                        <a:lnTo>
                          <a:pt x="305" y="238"/>
                        </a:lnTo>
                        <a:lnTo>
                          <a:pt x="303" y="244"/>
                        </a:lnTo>
                        <a:lnTo>
                          <a:pt x="299" y="252"/>
                        </a:lnTo>
                        <a:lnTo>
                          <a:pt x="294" y="259"/>
                        </a:lnTo>
                        <a:lnTo>
                          <a:pt x="289" y="267"/>
                        </a:lnTo>
                        <a:lnTo>
                          <a:pt x="285" y="273"/>
                        </a:lnTo>
                        <a:lnTo>
                          <a:pt x="280" y="279"/>
                        </a:lnTo>
                        <a:lnTo>
                          <a:pt x="275" y="283"/>
                        </a:lnTo>
                        <a:lnTo>
                          <a:pt x="271" y="290"/>
                        </a:lnTo>
                        <a:lnTo>
                          <a:pt x="265" y="294"/>
                        </a:lnTo>
                        <a:lnTo>
                          <a:pt x="258" y="301"/>
                        </a:lnTo>
                        <a:lnTo>
                          <a:pt x="248" y="305"/>
                        </a:lnTo>
                        <a:lnTo>
                          <a:pt x="242" y="309"/>
                        </a:lnTo>
                        <a:lnTo>
                          <a:pt x="235" y="312"/>
                        </a:lnTo>
                        <a:lnTo>
                          <a:pt x="229" y="314"/>
                        </a:lnTo>
                        <a:lnTo>
                          <a:pt x="214" y="316"/>
                        </a:lnTo>
                        <a:lnTo>
                          <a:pt x="200" y="316"/>
                        </a:lnTo>
                        <a:lnTo>
                          <a:pt x="0" y="309"/>
                        </a:lnTo>
                        <a:lnTo>
                          <a:pt x="31" y="0"/>
                        </a:lnTo>
                      </a:path>
                    </a:pathLst>
                  </a:custGeom>
                  <a:solidFill>
                    <a:srgbClr val="808000"/>
                  </a:solidFill>
                  <a:ln w="12700" cap="rnd" cmpd="sng">
                    <a:noFill/>
                    <a:prstDash val="solid"/>
                    <a:round/>
                    <a:headEnd type="none" w="med" len="med"/>
                    <a:tailEnd type="none" w="med" len="med"/>
                  </a:ln>
                </p:spPr>
                <p:txBody>
                  <a:bodyPr/>
                  <a:lstStyle/>
                  <a:p>
                    <a:endParaRPr lang="en-US"/>
                  </a:p>
                </p:txBody>
              </p:sp>
              <p:sp>
                <p:nvSpPr>
                  <p:cNvPr id="16" name="Oval 21"/>
                  <p:cNvSpPr>
                    <a:spLocks noChangeArrowheads="1"/>
                  </p:cNvSpPr>
                  <p:nvPr/>
                </p:nvSpPr>
                <p:spPr bwMode="auto">
                  <a:xfrm rot="240000" flipH="1">
                    <a:off x="4369" y="2597"/>
                    <a:ext cx="223" cy="312"/>
                  </a:xfrm>
                  <a:prstGeom prst="ellipse">
                    <a:avLst/>
                  </a:prstGeom>
                  <a:solidFill>
                    <a:srgbClr val="E0E000"/>
                  </a:solidFill>
                  <a:ln w="12700">
                    <a:noFill/>
                    <a:round/>
                    <a:headEnd/>
                    <a:tailEnd/>
                  </a:ln>
                </p:spPr>
                <p:txBody>
                  <a:bodyPr wrap="none" anchor="ctr"/>
                  <a:lstStyle/>
                  <a:p>
                    <a:endParaRPr lang="en-US"/>
                  </a:p>
                </p:txBody>
              </p:sp>
            </p:grpSp>
            <p:grpSp>
              <p:nvGrpSpPr>
                <p:cNvPr id="11" name="Group 22"/>
                <p:cNvGrpSpPr>
                  <a:grpSpLocks/>
                </p:cNvGrpSpPr>
                <p:nvPr/>
              </p:nvGrpSpPr>
              <p:grpSpPr bwMode="auto">
                <a:xfrm>
                  <a:off x="3611" y="2586"/>
                  <a:ext cx="947" cy="312"/>
                  <a:chOff x="3611" y="2586"/>
                  <a:chExt cx="947" cy="312"/>
                </a:xfrm>
              </p:grpSpPr>
              <p:sp>
                <p:nvSpPr>
                  <p:cNvPr id="12" name="Freeform 23"/>
                  <p:cNvSpPr>
                    <a:spLocks/>
                  </p:cNvSpPr>
                  <p:nvPr/>
                </p:nvSpPr>
                <p:spPr bwMode="auto">
                  <a:xfrm>
                    <a:off x="3727" y="2586"/>
                    <a:ext cx="831" cy="312"/>
                  </a:xfrm>
                  <a:custGeom>
                    <a:avLst/>
                    <a:gdLst>
                      <a:gd name="T0" fmla="*/ 0 w 831"/>
                      <a:gd name="T1" fmla="*/ 311 h 312"/>
                      <a:gd name="T2" fmla="*/ 723 w 831"/>
                      <a:gd name="T3" fmla="*/ 297 h 312"/>
                      <a:gd name="T4" fmla="*/ 734 w 831"/>
                      <a:gd name="T5" fmla="*/ 296 h 312"/>
                      <a:gd name="T6" fmla="*/ 743 w 831"/>
                      <a:gd name="T7" fmla="*/ 294 h 312"/>
                      <a:gd name="T8" fmla="*/ 751 w 831"/>
                      <a:gd name="T9" fmla="*/ 291 h 312"/>
                      <a:gd name="T10" fmla="*/ 760 w 831"/>
                      <a:gd name="T11" fmla="*/ 288 h 312"/>
                      <a:gd name="T12" fmla="*/ 768 w 831"/>
                      <a:gd name="T13" fmla="*/ 282 h 312"/>
                      <a:gd name="T14" fmla="*/ 778 w 831"/>
                      <a:gd name="T15" fmla="*/ 276 h 312"/>
                      <a:gd name="T16" fmla="*/ 785 w 831"/>
                      <a:gd name="T17" fmla="*/ 270 h 312"/>
                      <a:gd name="T18" fmla="*/ 791 w 831"/>
                      <a:gd name="T19" fmla="*/ 264 h 312"/>
                      <a:gd name="T20" fmla="*/ 796 w 831"/>
                      <a:gd name="T21" fmla="*/ 259 h 312"/>
                      <a:gd name="T22" fmla="*/ 802 w 831"/>
                      <a:gd name="T23" fmla="*/ 251 h 312"/>
                      <a:gd name="T24" fmla="*/ 809 w 831"/>
                      <a:gd name="T25" fmla="*/ 241 h 312"/>
                      <a:gd name="T26" fmla="*/ 814 w 831"/>
                      <a:gd name="T27" fmla="*/ 232 h 312"/>
                      <a:gd name="T28" fmla="*/ 817 w 831"/>
                      <a:gd name="T29" fmla="*/ 224 h 312"/>
                      <a:gd name="T30" fmla="*/ 821 w 831"/>
                      <a:gd name="T31" fmla="*/ 213 h 312"/>
                      <a:gd name="T32" fmla="*/ 824 w 831"/>
                      <a:gd name="T33" fmla="*/ 204 h 312"/>
                      <a:gd name="T34" fmla="*/ 827 w 831"/>
                      <a:gd name="T35" fmla="*/ 189 h 312"/>
                      <a:gd name="T36" fmla="*/ 829 w 831"/>
                      <a:gd name="T37" fmla="*/ 176 h 312"/>
                      <a:gd name="T38" fmla="*/ 830 w 831"/>
                      <a:gd name="T39" fmla="*/ 159 h 312"/>
                      <a:gd name="T40" fmla="*/ 829 w 831"/>
                      <a:gd name="T41" fmla="*/ 151 h 312"/>
                      <a:gd name="T42" fmla="*/ 829 w 831"/>
                      <a:gd name="T43" fmla="*/ 142 h 312"/>
                      <a:gd name="T44" fmla="*/ 828 w 831"/>
                      <a:gd name="T45" fmla="*/ 131 h 312"/>
                      <a:gd name="T46" fmla="*/ 824 w 831"/>
                      <a:gd name="T47" fmla="*/ 120 h 312"/>
                      <a:gd name="T48" fmla="*/ 821 w 831"/>
                      <a:gd name="T49" fmla="*/ 112 h 312"/>
                      <a:gd name="T50" fmla="*/ 819 w 831"/>
                      <a:gd name="T51" fmla="*/ 105 h 312"/>
                      <a:gd name="T52" fmla="*/ 816 w 831"/>
                      <a:gd name="T53" fmla="*/ 99 h 312"/>
                      <a:gd name="T54" fmla="*/ 813 w 831"/>
                      <a:gd name="T55" fmla="*/ 92 h 312"/>
                      <a:gd name="T56" fmla="*/ 808 w 831"/>
                      <a:gd name="T57" fmla="*/ 85 h 312"/>
                      <a:gd name="T58" fmla="*/ 803 w 831"/>
                      <a:gd name="T59" fmla="*/ 78 h 312"/>
                      <a:gd name="T60" fmla="*/ 797 w 831"/>
                      <a:gd name="T61" fmla="*/ 71 h 312"/>
                      <a:gd name="T62" fmla="*/ 791 w 831"/>
                      <a:gd name="T63" fmla="*/ 65 h 312"/>
                      <a:gd name="T64" fmla="*/ 784 w 831"/>
                      <a:gd name="T65" fmla="*/ 58 h 312"/>
                      <a:gd name="T66" fmla="*/ 775 w 831"/>
                      <a:gd name="T67" fmla="*/ 53 h 312"/>
                      <a:gd name="T68" fmla="*/ 766 w 831"/>
                      <a:gd name="T69" fmla="*/ 47 h 312"/>
                      <a:gd name="T70" fmla="*/ 754 w 831"/>
                      <a:gd name="T71" fmla="*/ 44 h 312"/>
                      <a:gd name="T72" fmla="*/ 743 w 831"/>
                      <a:gd name="T73" fmla="*/ 40 h 312"/>
                      <a:gd name="T74" fmla="*/ 25 w 831"/>
                      <a:gd name="T75" fmla="*/ 0 h 312"/>
                      <a:gd name="T76" fmla="*/ 0 w 831"/>
                      <a:gd name="T77" fmla="*/ 311 h 3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1"/>
                      <a:gd name="T118" fmla="*/ 0 h 312"/>
                      <a:gd name="T119" fmla="*/ 831 w 831"/>
                      <a:gd name="T120" fmla="*/ 312 h 3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1" h="312">
                        <a:moveTo>
                          <a:pt x="0" y="311"/>
                        </a:moveTo>
                        <a:lnTo>
                          <a:pt x="723" y="297"/>
                        </a:lnTo>
                        <a:lnTo>
                          <a:pt x="734" y="296"/>
                        </a:lnTo>
                        <a:lnTo>
                          <a:pt x="743" y="294"/>
                        </a:lnTo>
                        <a:lnTo>
                          <a:pt x="751" y="291"/>
                        </a:lnTo>
                        <a:lnTo>
                          <a:pt x="760" y="288"/>
                        </a:lnTo>
                        <a:lnTo>
                          <a:pt x="768" y="282"/>
                        </a:lnTo>
                        <a:lnTo>
                          <a:pt x="778" y="276"/>
                        </a:lnTo>
                        <a:lnTo>
                          <a:pt x="785" y="270"/>
                        </a:lnTo>
                        <a:lnTo>
                          <a:pt x="791" y="264"/>
                        </a:lnTo>
                        <a:lnTo>
                          <a:pt x="796" y="259"/>
                        </a:lnTo>
                        <a:lnTo>
                          <a:pt x="802" y="251"/>
                        </a:lnTo>
                        <a:lnTo>
                          <a:pt x="809" y="241"/>
                        </a:lnTo>
                        <a:lnTo>
                          <a:pt x="814" y="232"/>
                        </a:lnTo>
                        <a:lnTo>
                          <a:pt x="817" y="224"/>
                        </a:lnTo>
                        <a:lnTo>
                          <a:pt x="821" y="213"/>
                        </a:lnTo>
                        <a:lnTo>
                          <a:pt x="824" y="204"/>
                        </a:lnTo>
                        <a:lnTo>
                          <a:pt x="827" y="189"/>
                        </a:lnTo>
                        <a:lnTo>
                          <a:pt x="829" y="176"/>
                        </a:lnTo>
                        <a:lnTo>
                          <a:pt x="830" y="159"/>
                        </a:lnTo>
                        <a:lnTo>
                          <a:pt x="829" y="151"/>
                        </a:lnTo>
                        <a:lnTo>
                          <a:pt x="829" y="142"/>
                        </a:lnTo>
                        <a:lnTo>
                          <a:pt x="828" y="131"/>
                        </a:lnTo>
                        <a:lnTo>
                          <a:pt x="824" y="120"/>
                        </a:lnTo>
                        <a:lnTo>
                          <a:pt x="821" y="112"/>
                        </a:lnTo>
                        <a:lnTo>
                          <a:pt x="819" y="105"/>
                        </a:lnTo>
                        <a:lnTo>
                          <a:pt x="816" y="99"/>
                        </a:lnTo>
                        <a:lnTo>
                          <a:pt x="813" y="92"/>
                        </a:lnTo>
                        <a:lnTo>
                          <a:pt x="808" y="85"/>
                        </a:lnTo>
                        <a:lnTo>
                          <a:pt x="803" y="78"/>
                        </a:lnTo>
                        <a:lnTo>
                          <a:pt x="797" y="71"/>
                        </a:lnTo>
                        <a:lnTo>
                          <a:pt x="791" y="65"/>
                        </a:lnTo>
                        <a:lnTo>
                          <a:pt x="784" y="58"/>
                        </a:lnTo>
                        <a:lnTo>
                          <a:pt x="775" y="53"/>
                        </a:lnTo>
                        <a:lnTo>
                          <a:pt x="766" y="47"/>
                        </a:lnTo>
                        <a:lnTo>
                          <a:pt x="754" y="44"/>
                        </a:lnTo>
                        <a:lnTo>
                          <a:pt x="743" y="40"/>
                        </a:lnTo>
                        <a:lnTo>
                          <a:pt x="25" y="0"/>
                        </a:lnTo>
                        <a:lnTo>
                          <a:pt x="0" y="311"/>
                        </a:lnTo>
                      </a:path>
                    </a:pathLst>
                  </a:custGeom>
                  <a:solidFill>
                    <a:srgbClr val="FFA040"/>
                  </a:solidFill>
                  <a:ln w="12700" cap="rnd" cmpd="sng">
                    <a:noFill/>
                    <a:prstDash val="solid"/>
                    <a:round/>
                    <a:headEnd type="none" w="med" len="med"/>
                    <a:tailEnd type="none" w="med" len="med"/>
                  </a:ln>
                </p:spPr>
                <p:txBody>
                  <a:bodyPr/>
                  <a:lstStyle/>
                  <a:p>
                    <a:endParaRPr lang="en-US"/>
                  </a:p>
                </p:txBody>
              </p:sp>
              <p:sp>
                <p:nvSpPr>
                  <p:cNvPr id="13" name="Oval 24"/>
                  <p:cNvSpPr>
                    <a:spLocks noChangeArrowheads="1"/>
                  </p:cNvSpPr>
                  <p:nvPr/>
                </p:nvSpPr>
                <p:spPr bwMode="auto">
                  <a:xfrm rot="240000" flipH="1">
                    <a:off x="3611" y="2586"/>
                    <a:ext cx="259" cy="312"/>
                  </a:xfrm>
                  <a:prstGeom prst="ellipse">
                    <a:avLst/>
                  </a:prstGeom>
                  <a:solidFill>
                    <a:srgbClr val="FFE0C0"/>
                  </a:solidFill>
                  <a:ln w="12700">
                    <a:noFill/>
                    <a:round/>
                    <a:headEnd/>
                    <a:tailEnd/>
                  </a:ln>
                </p:spPr>
                <p:txBody>
                  <a:bodyPr wrap="none" anchor="ctr"/>
                  <a:lstStyle/>
                  <a:p>
                    <a:endParaRPr lang="en-US"/>
                  </a:p>
                </p:txBody>
              </p:sp>
              <p:sp>
                <p:nvSpPr>
                  <p:cNvPr id="14" name="Oval 25"/>
                  <p:cNvSpPr>
                    <a:spLocks noChangeArrowheads="1"/>
                  </p:cNvSpPr>
                  <p:nvPr/>
                </p:nvSpPr>
                <p:spPr bwMode="auto">
                  <a:xfrm rot="240000" flipH="1">
                    <a:off x="3634" y="2607"/>
                    <a:ext cx="214" cy="272"/>
                  </a:xfrm>
                  <a:prstGeom prst="ellipse">
                    <a:avLst/>
                  </a:prstGeom>
                  <a:solidFill>
                    <a:srgbClr val="603000"/>
                  </a:solidFill>
                  <a:ln w="12700">
                    <a:noFill/>
                    <a:round/>
                    <a:headEnd/>
                    <a:tailEnd/>
                  </a:ln>
                </p:spPr>
                <p:txBody>
                  <a:bodyPr wrap="none" anchor="ctr"/>
                  <a:lstStyle/>
                  <a:p>
                    <a:endParaRPr lang="en-US"/>
                  </a:p>
                </p:txBody>
              </p:sp>
            </p:gr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Washington’s Natural Gas Mains (miles)</a:t>
            </a:r>
            <a:endParaRPr lang="en-US" dirty="0"/>
          </a:p>
        </p:txBody>
      </p:sp>
      <p:graphicFrame>
        <p:nvGraphicFramePr>
          <p:cNvPr id="3" name="Table 2"/>
          <p:cNvGraphicFramePr>
            <a:graphicFrameLocks noGrp="1"/>
          </p:cNvGraphicFramePr>
          <p:nvPr/>
        </p:nvGraphicFramePr>
        <p:xfrm>
          <a:off x="1447800" y="2016760"/>
          <a:ext cx="3886200" cy="2799599"/>
        </p:xfrm>
        <a:graphic>
          <a:graphicData uri="http://schemas.openxmlformats.org/drawingml/2006/table">
            <a:tbl>
              <a:tblPr firstRow="1" bandRow="1">
                <a:tableStyleId>{5C22544A-7EE6-4342-B048-85BDC9FD1C3A}</a:tableStyleId>
              </a:tblPr>
              <a:tblGrid>
                <a:gridCol w="2819400"/>
                <a:gridCol w="1066800"/>
              </a:tblGrid>
              <a:tr h="354074">
                <a:tc>
                  <a:txBody>
                    <a:bodyPr/>
                    <a:lstStyle/>
                    <a:p>
                      <a:endParaRPr lang="en-US" dirty="0"/>
                    </a:p>
                  </a:txBody>
                  <a:tcPr/>
                </a:tc>
                <a:tc>
                  <a:txBody>
                    <a:bodyPr/>
                    <a:lstStyle/>
                    <a:p>
                      <a:pPr algn="ctr"/>
                      <a:r>
                        <a:rPr lang="en-US" dirty="0" smtClean="0"/>
                        <a:t>Miles</a:t>
                      </a:r>
                      <a:endParaRPr lang="en-US" dirty="0"/>
                    </a:p>
                  </a:txBody>
                  <a:tcPr/>
                </a:tc>
              </a:tr>
              <a:tr h="605039">
                <a:tc>
                  <a:txBody>
                    <a:bodyPr/>
                    <a:lstStyle/>
                    <a:p>
                      <a:r>
                        <a:rPr lang="en-US" dirty="0" smtClean="0"/>
                        <a:t>Bare,</a:t>
                      </a:r>
                      <a:r>
                        <a:rPr lang="en-US" baseline="0" dirty="0" smtClean="0"/>
                        <a:t> Unprotected Steel</a:t>
                      </a:r>
                      <a:endParaRPr lang="en-US" dirty="0"/>
                    </a:p>
                  </a:txBody>
                  <a:tcPr/>
                </a:tc>
                <a:tc>
                  <a:txBody>
                    <a:bodyPr/>
                    <a:lstStyle/>
                    <a:p>
                      <a:pPr algn="ctr"/>
                      <a:r>
                        <a:rPr lang="en-US" dirty="0" smtClean="0"/>
                        <a:t>30</a:t>
                      </a:r>
                      <a:endParaRPr lang="en-US" dirty="0"/>
                    </a:p>
                  </a:txBody>
                  <a:tcPr/>
                </a:tc>
              </a:tr>
              <a:tr h="354074">
                <a:tc>
                  <a:txBody>
                    <a:bodyPr/>
                    <a:lstStyle/>
                    <a:p>
                      <a:r>
                        <a:rPr lang="en-US" dirty="0" smtClean="0"/>
                        <a:t>Coated, Protected Steel</a:t>
                      </a:r>
                      <a:endParaRPr lang="en-US" dirty="0"/>
                    </a:p>
                  </a:txBody>
                  <a:tcPr/>
                </a:tc>
                <a:tc>
                  <a:txBody>
                    <a:bodyPr/>
                    <a:lstStyle/>
                    <a:p>
                      <a:pPr algn="ctr"/>
                      <a:r>
                        <a:rPr lang="en-US" dirty="0" smtClean="0"/>
                        <a:t>38</a:t>
                      </a:r>
                    </a:p>
                  </a:txBody>
                  <a:tcPr/>
                </a:tc>
              </a:tr>
              <a:tr h="354074">
                <a:tc>
                  <a:txBody>
                    <a:bodyPr/>
                    <a:lstStyle/>
                    <a:p>
                      <a:r>
                        <a:rPr lang="en-US" dirty="0" smtClean="0"/>
                        <a:t>Steel, Other</a:t>
                      </a:r>
                      <a:endParaRPr lang="en-US" dirty="0"/>
                    </a:p>
                  </a:txBody>
                  <a:tcPr/>
                </a:tc>
                <a:tc>
                  <a:txBody>
                    <a:bodyPr/>
                    <a:lstStyle/>
                    <a:p>
                      <a:pPr algn="ctr"/>
                      <a:r>
                        <a:rPr lang="en-US" dirty="0" smtClean="0"/>
                        <a:t>8,587</a:t>
                      </a:r>
                      <a:endParaRPr lang="en-US" dirty="0"/>
                    </a:p>
                  </a:txBody>
                  <a:tcPr/>
                </a:tc>
              </a:tr>
              <a:tr h="354074">
                <a:tc>
                  <a:txBody>
                    <a:bodyPr/>
                    <a:lstStyle/>
                    <a:p>
                      <a:r>
                        <a:rPr lang="en-US" dirty="0" smtClean="0"/>
                        <a:t>Plastic</a:t>
                      </a:r>
                      <a:endParaRPr lang="en-US" dirty="0"/>
                    </a:p>
                  </a:txBody>
                  <a:tcPr/>
                </a:tc>
                <a:tc>
                  <a:txBody>
                    <a:bodyPr/>
                    <a:lstStyle/>
                    <a:p>
                      <a:pPr algn="ctr"/>
                      <a:r>
                        <a:rPr lang="en-US" dirty="0" smtClean="0"/>
                        <a:t>13,003</a:t>
                      </a:r>
                      <a:endParaRPr lang="en-US" dirty="0"/>
                    </a:p>
                  </a:txBody>
                  <a:tcPr/>
                </a:tc>
              </a:tr>
              <a:tr h="354074">
                <a:tc>
                  <a:txBody>
                    <a:bodyPr/>
                    <a:lstStyle/>
                    <a:p>
                      <a:r>
                        <a:rPr lang="en-US" dirty="0" smtClean="0"/>
                        <a:t>Cast Iron</a:t>
                      </a:r>
                      <a:endParaRPr lang="en-US" dirty="0"/>
                    </a:p>
                  </a:txBody>
                  <a:tcPr/>
                </a:tc>
                <a:tc>
                  <a:txBody>
                    <a:bodyPr/>
                    <a:lstStyle/>
                    <a:p>
                      <a:pPr algn="ctr"/>
                      <a:r>
                        <a:rPr lang="en-US" dirty="0" smtClean="0"/>
                        <a:t>28</a:t>
                      </a:r>
                      <a:endParaRPr lang="en-US" dirty="0"/>
                    </a:p>
                  </a:txBody>
                  <a:tcPr/>
                </a:tc>
              </a:tr>
              <a:tr h="354074">
                <a:tc>
                  <a:txBody>
                    <a:bodyPr/>
                    <a:lstStyle/>
                    <a:p>
                      <a:r>
                        <a:rPr lang="en-US" b="1" dirty="0" smtClean="0"/>
                        <a:t>Totals</a:t>
                      </a:r>
                      <a:endParaRPr lang="en-US" b="1" dirty="0"/>
                    </a:p>
                  </a:txBody>
                  <a:tcPr/>
                </a:tc>
                <a:tc>
                  <a:txBody>
                    <a:bodyPr/>
                    <a:lstStyle/>
                    <a:p>
                      <a:pPr algn="ctr"/>
                      <a:r>
                        <a:rPr lang="en-US" b="1" dirty="0" smtClean="0"/>
                        <a:t>21,686</a:t>
                      </a:r>
                      <a:endParaRPr lang="en-US" b="1" dirty="0"/>
                    </a:p>
                  </a:txBody>
                  <a:tcPr/>
                </a:tc>
              </a:tr>
            </a:tbl>
          </a:graphicData>
        </a:graphic>
      </p:graphicFrame>
      <p:sp>
        <p:nvSpPr>
          <p:cNvPr id="4" name="TextBox 3"/>
          <p:cNvSpPr txBox="1"/>
          <p:nvPr/>
        </p:nvSpPr>
        <p:spPr>
          <a:xfrm>
            <a:off x="1981200" y="5638800"/>
            <a:ext cx="2924968" cy="307777"/>
          </a:xfrm>
          <a:prstGeom prst="rect">
            <a:avLst/>
          </a:prstGeom>
          <a:noFill/>
        </p:spPr>
        <p:txBody>
          <a:bodyPr wrap="none" rtlCol="0">
            <a:spAutoFit/>
          </a:bodyPr>
          <a:lstStyle/>
          <a:p>
            <a:r>
              <a:rPr lang="en-US" sz="1400" dirty="0" smtClean="0"/>
              <a:t>Ref:  A.G.A. Gas Facts, with 2012 Data</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Washington’s Natural Gas Services </a:t>
            </a:r>
            <a:br>
              <a:rPr lang="en-US" dirty="0" smtClean="0"/>
            </a:br>
            <a:r>
              <a:rPr lang="en-US" dirty="0" smtClean="0"/>
              <a:t>	(</a:t>
            </a:r>
            <a:r>
              <a:rPr lang="en-US" i="1" dirty="0" smtClean="0"/>
              <a:t>number</a:t>
            </a:r>
            <a:r>
              <a:rPr lang="en-US" dirty="0" smtClean="0"/>
              <a:t> of services)</a:t>
            </a:r>
            <a:endParaRPr lang="en-US" dirty="0"/>
          </a:p>
        </p:txBody>
      </p:sp>
      <p:graphicFrame>
        <p:nvGraphicFramePr>
          <p:cNvPr id="3" name="Table 2"/>
          <p:cNvGraphicFramePr>
            <a:graphicFrameLocks noGrp="1"/>
          </p:cNvGraphicFramePr>
          <p:nvPr/>
        </p:nvGraphicFramePr>
        <p:xfrm>
          <a:off x="1447800" y="2016760"/>
          <a:ext cx="3886200" cy="2799599"/>
        </p:xfrm>
        <a:graphic>
          <a:graphicData uri="http://schemas.openxmlformats.org/drawingml/2006/table">
            <a:tbl>
              <a:tblPr firstRow="1" bandRow="1">
                <a:tableStyleId>{5C22544A-7EE6-4342-B048-85BDC9FD1C3A}</a:tableStyleId>
              </a:tblPr>
              <a:tblGrid>
                <a:gridCol w="2743200"/>
                <a:gridCol w="1143000"/>
              </a:tblGrid>
              <a:tr h="354074">
                <a:tc>
                  <a:txBody>
                    <a:bodyPr/>
                    <a:lstStyle/>
                    <a:p>
                      <a:endParaRPr lang="en-US" dirty="0"/>
                    </a:p>
                  </a:txBody>
                  <a:tcPr/>
                </a:tc>
                <a:tc>
                  <a:txBody>
                    <a:bodyPr/>
                    <a:lstStyle/>
                    <a:p>
                      <a:pPr algn="ctr"/>
                      <a:r>
                        <a:rPr lang="en-US" dirty="0" smtClean="0"/>
                        <a:t>Number</a:t>
                      </a:r>
                      <a:endParaRPr lang="en-US" dirty="0"/>
                    </a:p>
                  </a:txBody>
                  <a:tcPr/>
                </a:tc>
              </a:tr>
              <a:tr h="605039">
                <a:tc>
                  <a:txBody>
                    <a:bodyPr/>
                    <a:lstStyle/>
                    <a:p>
                      <a:r>
                        <a:rPr lang="en-US" dirty="0" smtClean="0"/>
                        <a:t>Bare,</a:t>
                      </a:r>
                      <a:r>
                        <a:rPr lang="en-US" baseline="0" dirty="0" smtClean="0"/>
                        <a:t> Unprotected Steel</a:t>
                      </a:r>
                      <a:endParaRPr lang="en-US" dirty="0"/>
                    </a:p>
                  </a:txBody>
                  <a:tcPr/>
                </a:tc>
                <a:tc>
                  <a:txBody>
                    <a:bodyPr/>
                    <a:lstStyle/>
                    <a:p>
                      <a:pPr algn="ctr"/>
                      <a:r>
                        <a:rPr lang="en-US" dirty="0" smtClean="0"/>
                        <a:t>16,258</a:t>
                      </a:r>
                      <a:endParaRPr lang="en-US" dirty="0"/>
                    </a:p>
                  </a:txBody>
                  <a:tcPr/>
                </a:tc>
              </a:tr>
              <a:tr h="354074">
                <a:tc>
                  <a:txBody>
                    <a:bodyPr/>
                    <a:lstStyle/>
                    <a:p>
                      <a:r>
                        <a:rPr lang="en-US" dirty="0" smtClean="0"/>
                        <a:t>Coated, Protected Steel</a:t>
                      </a:r>
                      <a:endParaRPr lang="en-US" dirty="0"/>
                    </a:p>
                  </a:txBody>
                  <a:tcPr/>
                </a:tc>
                <a:tc>
                  <a:txBody>
                    <a:bodyPr/>
                    <a:lstStyle/>
                    <a:p>
                      <a:pPr algn="ctr"/>
                      <a:r>
                        <a:rPr lang="en-US" dirty="0" smtClean="0"/>
                        <a:t>324,037</a:t>
                      </a:r>
                    </a:p>
                  </a:txBody>
                  <a:tcPr/>
                </a:tc>
              </a:tr>
              <a:tr h="354074">
                <a:tc>
                  <a:txBody>
                    <a:bodyPr/>
                    <a:lstStyle/>
                    <a:p>
                      <a:r>
                        <a:rPr lang="en-US" dirty="0" smtClean="0"/>
                        <a:t>Steel, Other*</a:t>
                      </a:r>
                      <a:endParaRPr lang="en-US" dirty="0"/>
                    </a:p>
                  </a:txBody>
                  <a:tcPr/>
                </a:tc>
                <a:tc>
                  <a:txBody>
                    <a:bodyPr/>
                    <a:lstStyle/>
                    <a:p>
                      <a:pPr algn="ctr"/>
                      <a:r>
                        <a:rPr lang="en-US" dirty="0" smtClean="0"/>
                        <a:t>2,009</a:t>
                      </a:r>
                      <a:endParaRPr lang="en-US" dirty="0"/>
                    </a:p>
                  </a:txBody>
                  <a:tcPr/>
                </a:tc>
              </a:tr>
              <a:tr h="354074">
                <a:tc>
                  <a:txBody>
                    <a:bodyPr/>
                    <a:lstStyle/>
                    <a:p>
                      <a:r>
                        <a:rPr lang="en-US" dirty="0" smtClean="0"/>
                        <a:t>Plastic</a:t>
                      </a:r>
                      <a:endParaRPr lang="en-US" dirty="0"/>
                    </a:p>
                  </a:txBody>
                  <a:tcPr/>
                </a:tc>
                <a:tc>
                  <a:txBody>
                    <a:bodyPr/>
                    <a:lstStyle/>
                    <a:p>
                      <a:pPr algn="ctr"/>
                      <a:r>
                        <a:rPr lang="en-US" dirty="0" smtClean="0"/>
                        <a:t>902,821</a:t>
                      </a:r>
                      <a:endParaRPr lang="en-US" dirty="0"/>
                    </a:p>
                  </a:txBody>
                  <a:tcPr/>
                </a:tc>
              </a:tr>
              <a:tr h="354074">
                <a:tc>
                  <a:txBody>
                    <a:bodyPr/>
                    <a:lstStyle/>
                    <a:p>
                      <a:r>
                        <a:rPr lang="en-US" dirty="0" smtClean="0"/>
                        <a:t>Cast Iron</a:t>
                      </a:r>
                      <a:endParaRPr lang="en-US" dirty="0"/>
                    </a:p>
                  </a:txBody>
                  <a:tcPr/>
                </a:tc>
                <a:tc>
                  <a:txBody>
                    <a:bodyPr/>
                    <a:lstStyle/>
                    <a:p>
                      <a:pPr algn="ctr"/>
                      <a:r>
                        <a:rPr lang="en-US" dirty="0" smtClean="0"/>
                        <a:t>0</a:t>
                      </a:r>
                      <a:endParaRPr lang="en-US" dirty="0"/>
                    </a:p>
                  </a:txBody>
                  <a:tcPr/>
                </a:tc>
              </a:tr>
              <a:tr h="354074">
                <a:tc>
                  <a:txBody>
                    <a:bodyPr/>
                    <a:lstStyle/>
                    <a:p>
                      <a:r>
                        <a:rPr lang="en-US" b="1" dirty="0" smtClean="0"/>
                        <a:t>Totals**</a:t>
                      </a:r>
                      <a:endParaRPr lang="en-US" b="1" dirty="0"/>
                    </a:p>
                  </a:txBody>
                  <a:tcPr/>
                </a:tc>
                <a:tc>
                  <a:txBody>
                    <a:bodyPr/>
                    <a:lstStyle/>
                    <a:p>
                      <a:pPr algn="ctr"/>
                      <a:r>
                        <a:rPr lang="en-US" b="1" dirty="0" smtClean="0"/>
                        <a:t>1,245,648</a:t>
                      </a:r>
                      <a:endParaRPr lang="en-US" b="1" dirty="0"/>
                    </a:p>
                  </a:txBody>
                  <a:tcPr/>
                </a:tc>
              </a:tr>
            </a:tbl>
          </a:graphicData>
        </a:graphic>
      </p:graphicFrame>
      <p:sp>
        <p:nvSpPr>
          <p:cNvPr id="4" name="TextBox 3"/>
          <p:cNvSpPr txBox="1"/>
          <p:nvPr/>
        </p:nvSpPr>
        <p:spPr>
          <a:xfrm>
            <a:off x="1981200" y="5638800"/>
            <a:ext cx="2924968" cy="307777"/>
          </a:xfrm>
          <a:prstGeom prst="rect">
            <a:avLst/>
          </a:prstGeom>
          <a:noFill/>
        </p:spPr>
        <p:txBody>
          <a:bodyPr wrap="none" rtlCol="0">
            <a:spAutoFit/>
          </a:bodyPr>
          <a:lstStyle/>
          <a:p>
            <a:r>
              <a:rPr lang="en-US" sz="1400" dirty="0" smtClean="0"/>
              <a:t>Ref:  A.G.A. Gas Facts, with 2012 Data</a:t>
            </a:r>
            <a:endParaRPr lang="en-US" sz="1400" dirty="0"/>
          </a:p>
        </p:txBody>
      </p:sp>
      <p:sp>
        <p:nvSpPr>
          <p:cNvPr id="5" name="TextBox 4"/>
          <p:cNvSpPr txBox="1"/>
          <p:nvPr/>
        </p:nvSpPr>
        <p:spPr>
          <a:xfrm>
            <a:off x="1905000" y="4876800"/>
            <a:ext cx="3505200" cy="830997"/>
          </a:xfrm>
          <a:prstGeom prst="rect">
            <a:avLst/>
          </a:prstGeom>
          <a:noFill/>
        </p:spPr>
        <p:txBody>
          <a:bodyPr wrap="square" rtlCol="0">
            <a:spAutoFit/>
          </a:bodyPr>
          <a:lstStyle/>
          <a:p>
            <a:r>
              <a:rPr lang="en-US" sz="1600" i="1" dirty="0" smtClean="0"/>
              <a:t>*Mostly bare steel, cathodically protected</a:t>
            </a:r>
          </a:p>
          <a:p>
            <a:r>
              <a:rPr lang="en-US" sz="1600" i="1" dirty="0" smtClean="0"/>
              <a:t>** Includes 533 other </a:t>
            </a:r>
            <a:endParaRPr lang="en-US" sz="16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New Operations Technologies</a:t>
            </a:r>
            <a:endParaRPr lang="en-US" sz="2800" dirty="0"/>
          </a:p>
        </p:txBody>
      </p:sp>
      <p:sp>
        <p:nvSpPr>
          <p:cNvPr id="5" name="Content Placeholder 4"/>
          <p:cNvSpPr>
            <a:spLocks noGrp="1"/>
          </p:cNvSpPr>
          <p:nvPr>
            <p:ph idx="1"/>
          </p:nvPr>
        </p:nvSpPr>
        <p:spPr>
          <a:xfrm>
            <a:off x="533400" y="1600201"/>
            <a:ext cx="3733800" cy="4114800"/>
          </a:xfrm>
        </p:spPr>
        <p:txBody>
          <a:bodyPr>
            <a:normAutofit/>
          </a:bodyPr>
          <a:lstStyle/>
          <a:p>
            <a:r>
              <a:rPr lang="en-US" sz="2400" dirty="0" smtClean="0"/>
              <a:t>Handheld Acoustic  PE Pipe Locator*</a:t>
            </a:r>
          </a:p>
          <a:p>
            <a:r>
              <a:rPr lang="en-US" sz="2400" dirty="0" smtClean="0"/>
              <a:t>Radio Frequency ID tags for Gas Distribution</a:t>
            </a:r>
          </a:p>
          <a:p>
            <a:r>
              <a:rPr lang="en-US" sz="2400" dirty="0" smtClean="0"/>
              <a:t>Obstacle Detection for Horizontal Boring Tools</a:t>
            </a:r>
          </a:p>
          <a:p>
            <a:r>
              <a:rPr lang="en-US" sz="2400" dirty="0" smtClean="0"/>
              <a:t>Metallic Joint Locator*</a:t>
            </a:r>
          </a:p>
          <a:p>
            <a:r>
              <a:rPr lang="en-US" sz="2400" dirty="0" smtClean="0"/>
              <a:t>Portable Methane Detector*</a:t>
            </a:r>
          </a:p>
        </p:txBody>
      </p:sp>
      <p:pic>
        <p:nvPicPr>
          <p:cNvPr id="1028" name="Picture 4"/>
          <p:cNvPicPr>
            <a:picLocks noChangeAspect="1" noChangeArrowheads="1"/>
          </p:cNvPicPr>
          <p:nvPr/>
        </p:nvPicPr>
        <p:blipFill>
          <a:blip r:embed="rId2" cstate="print"/>
          <a:srcRect/>
          <a:stretch>
            <a:fillRect/>
          </a:stretch>
        </p:blipFill>
        <p:spPr bwMode="auto">
          <a:xfrm>
            <a:off x="4495800" y="3352800"/>
            <a:ext cx="1781175" cy="1435574"/>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876800" y="1524000"/>
            <a:ext cx="3552825" cy="1816655"/>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7010400" y="3429000"/>
            <a:ext cx="1600200" cy="1369996"/>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3810000" y="5105400"/>
            <a:ext cx="1614488" cy="1174173"/>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6019800" y="5029200"/>
            <a:ext cx="1290785" cy="1318680"/>
          </a:xfrm>
          <a:prstGeom prst="rect">
            <a:avLst/>
          </a:prstGeom>
          <a:noFill/>
          <a:ln w="9525">
            <a:noFill/>
            <a:miter lim="800000"/>
            <a:headEnd/>
            <a:tailEnd/>
          </a:ln>
        </p:spPr>
      </p:pic>
      <p:sp>
        <p:nvSpPr>
          <p:cNvPr id="9" name="TextBox 8"/>
          <p:cNvSpPr txBox="1"/>
          <p:nvPr/>
        </p:nvSpPr>
        <p:spPr>
          <a:xfrm>
            <a:off x="228600" y="5715000"/>
            <a:ext cx="184731" cy="369332"/>
          </a:xfrm>
          <a:prstGeom prst="rect">
            <a:avLst/>
          </a:prstGeom>
          <a:solidFill>
            <a:schemeClr val="bg1"/>
          </a:solidFill>
          <a:ln>
            <a:solidFill>
              <a:srgbClr val="F8F8F8"/>
            </a:solidFill>
          </a:ln>
        </p:spPr>
        <p:txBody>
          <a:bodyPr wrap="none" rtlCol="0">
            <a:spAutoFit/>
          </a:bodyPr>
          <a:lstStyle/>
          <a:p>
            <a:endParaRPr lang="en-US" i="1" dirty="0"/>
          </a:p>
        </p:txBody>
      </p:sp>
      <p:sp>
        <p:nvSpPr>
          <p:cNvPr id="10" name="Rectangle 9"/>
          <p:cNvSpPr/>
          <p:nvPr/>
        </p:nvSpPr>
        <p:spPr>
          <a:xfrm>
            <a:off x="762000" y="6324600"/>
            <a:ext cx="1430841" cy="307777"/>
          </a:xfrm>
          <a:prstGeom prst="rect">
            <a:avLst/>
          </a:prstGeom>
        </p:spPr>
        <p:txBody>
          <a:bodyPr wrap="none">
            <a:spAutoFit/>
          </a:bodyPr>
          <a:lstStyle/>
          <a:p>
            <a:r>
              <a:rPr lang="en-US" sz="1400" i="1" dirty="0" smtClean="0">
                <a:solidFill>
                  <a:schemeClr val="bg1"/>
                </a:solidFill>
              </a:rPr>
              <a:t>*Commercialized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333093" y="1508760"/>
            <a:ext cx="4376068" cy="4300057"/>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ts val="2200"/>
              </a:lnSpc>
              <a:spcBef>
                <a:spcPts val="1200"/>
              </a:spcBef>
              <a:spcAft>
                <a:spcPts val="0"/>
              </a:spcAft>
              <a:buClr>
                <a:srgbClr val="0037A4"/>
              </a:buClr>
              <a:buSzTx/>
              <a:buFont typeface="Arial"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Not-for-profit research, </a:t>
            </a:r>
            <a:b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with 70-year history</a:t>
            </a:r>
          </a:p>
          <a:p>
            <a:pPr marL="228600" marR="0" lvl="0" indent="-228600" algn="l" defTabSz="914400" rtl="0" eaLnBrk="1" fontAlgn="auto" latinLnBrk="0" hangingPunct="1">
              <a:lnSpc>
                <a:spcPts val="2200"/>
              </a:lnSpc>
              <a:spcBef>
                <a:spcPts val="1200"/>
              </a:spcBef>
              <a:spcAft>
                <a:spcPts val="0"/>
              </a:spcAft>
              <a:buClr>
                <a:srgbClr val="0037A4"/>
              </a:buClr>
              <a:buSzTx/>
              <a:buFont typeface="Arial"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Facilities </a:t>
            </a:r>
          </a:p>
          <a:p>
            <a:pPr marL="458788" lvl="1" indent="-231775">
              <a:lnSpc>
                <a:spcPts val="2000"/>
              </a:lnSpc>
              <a:spcBef>
                <a:spcPts val="600"/>
              </a:spcBef>
              <a:buClr>
                <a:srgbClr val="0037A4"/>
              </a:buClr>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18-acre laboratory near Chicago</a:t>
            </a:r>
          </a:p>
          <a:p>
            <a:pPr marL="458788" lvl="1" indent="-231775">
              <a:lnSpc>
                <a:spcPts val="2000"/>
              </a:lnSpc>
              <a:spcBef>
                <a:spcPts val="600"/>
              </a:spcBef>
              <a:buClr>
                <a:srgbClr val="0037A4"/>
              </a:buClr>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200,000 ft</a:t>
            </a:r>
            <a:r>
              <a:rPr kumimoji="0" lang="en-US"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2</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b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28 specialized labs </a:t>
            </a:r>
          </a:p>
          <a:p>
            <a:pPr marL="458788" lvl="1" indent="-231775">
              <a:lnSpc>
                <a:spcPts val="2000"/>
              </a:lnSpc>
              <a:spcBef>
                <a:spcPts val="600"/>
              </a:spcBef>
              <a:buClr>
                <a:srgbClr val="0037A4"/>
              </a:buClr>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Other sites in DC, </a:t>
            </a:r>
            <a:b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Oklahoma, California,</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lang="en-US" dirty="0" smtClean="0">
                <a:latin typeface="Arial" pitchFamily="34" charset="0"/>
                <a:cs typeface="Arial" pitchFamily="34" charset="0"/>
              </a:rPr>
              <a:t>Massachusetts, Texas,</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r>
            <a:b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Alabama, Pennsylvania</a:t>
            </a:r>
          </a:p>
          <a:p>
            <a:pPr marL="228600" marR="0" lvl="0" indent="-228600" algn="l" defTabSz="914400" rtl="0" eaLnBrk="1" fontAlgn="auto" latinLnBrk="0" hangingPunct="1">
              <a:lnSpc>
                <a:spcPts val="2200"/>
              </a:lnSpc>
              <a:spcBef>
                <a:spcPts val="1200"/>
              </a:spcBef>
              <a:spcAft>
                <a:spcPts val="0"/>
              </a:spcAft>
              <a:buClr>
                <a:srgbClr val="0037A4"/>
              </a:buClr>
              <a:buSzTx/>
              <a:buFont typeface="Arial"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Staff of 250  </a:t>
            </a:r>
          </a:p>
          <a:p>
            <a:pPr marL="228600" marR="0" lvl="0" indent="-228600" algn="l" defTabSz="914400" rtl="0" eaLnBrk="1" fontAlgn="auto" latinLnBrk="0" hangingPunct="1">
              <a:lnSpc>
                <a:spcPts val="2200"/>
              </a:lnSpc>
              <a:spcBef>
                <a:spcPts val="600"/>
              </a:spcBef>
              <a:spcAft>
                <a:spcPts val="0"/>
              </a:spcAft>
              <a:buClr>
                <a:srgbClr val="0037A4"/>
              </a:buClr>
              <a:buSzTx/>
              <a:buFont typeface="Arial"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Market opportunities </a:t>
            </a:r>
            <a:b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are creating substantial </a:t>
            </a:r>
            <a:b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growth</a:t>
            </a:r>
          </a:p>
          <a:p>
            <a:pPr marL="228600" indent="-228600">
              <a:lnSpc>
                <a:spcPts val="2200"/>
              </a:lnSpc>
              <a:spcBef>
                <a:spcPts val="600"/>
              </a:spcBef>
              <a:buClr>
                <a:srgbClr val="0037A4"/>
              </a:buClr>
              <a:buFont typeface="Arial" charset="0"/>
              <a:buChar char="&gt;"/>
            </a:pPr>
            <a:r>
              <a:rPr lang="en-US" sz="2000" dirty="0" smtClean="0">
                <a:latin typeface="Arial" pitchFamily="34" charset="0"/>
                <a:cs typeface="Arial" pitchFamily="34" charset="0"/>
              </a:rPr>
              <a:t>1200 patents; 750 products</a:t>
            </a:r>
            <a:endParaRPr lang="en-US" sz="2000" dirty="0">
              <a:latin typeface="Arial" pitchFamily="34" charset="0"/>
              <a:cs typeface="Arial" pitchFamily="34" charset="0"/>
            </a:endParaRPr>
          </a:p>
        </p:txBody>
      </p:sp>
      <p:grpSp>
        <p:nvGrpSpPr>
          <p:cNvPr id="2" name="Group 13"/>
          <p:cNvGrpSpPr/>
          <p:nvPr/>
        </p:nvGrpSpPr>
        <p:grpSpPr>
          <a:xfrm>
            <a:off x="4337008" y="4295775"/>
            <a:ext cx="3937000" cy="2027784"/>
            <a:chOff x="4337008" y="4295775"/>
            <a:chExt cx="3937000" cy="2027784"/>
          </a:xfrm>
        </p:grpSpPr>
        <p:pic>
          <p:nvPicPr>
            <p:cNvPr id="4" name="Picture 2"/>
            <p:cNvPicPr>
              <a:picLocks noChangeAspect="1" noChangeArrowheads="1"/>
            </p:cNvPicPr>
            <p:nvPr/>
          </p:nvPicPr>
          <p:blipFill>
            <a:blip r:embed="rId2" cstate="print"/>
            <a:srcRect/>
            <a:stretch>
              <a:fillRect/>
            </a:stretch>
          </p:blipFill>
          <p:spPr bwMode="auto">
            <a:xfrm>
              <a:off x="4429125" y="4295775"/>
              <a:ext cx="3609975" cy="1752600"/>
            </a:xfrm>
            <a:prstGeom prst="rect">
              <a:avLst/>
            </a:prstGeom>
            <a:noFill/>
            <a:ln w="9525">
              <a:noFill/>
              <a:miter lim="800000"/>
              <a:headEnd/>
              <a:tailEnd/>
            </a:ln>
          </p:spPr>
        </p:pic>
        <p:sp>
          <p:nvSpPr>
            <p:cNvPr id="5" name="Text Box 6"/>
            <p:cNvSpPr txBox="1">
              <a:spLocks noChangeArrowheads="1"/>
            </p:cNvSpPr>
            <p:nvPr/>
          </p:nvSpPr>
          <p:spPr bwMode="auto">
            <a:xfrm>
              <a:off x="4337008" y="6048921"/>
              <a:ext cx="3937000" cy="274638"/>
            </a:xfrm>
            <a:prstGeom prst="rect">
              <a:avLst/>
            </a:prstGeom>
            <a:noFill/>
            <a:ln w="9525">
              <a:noFill/>
              <a:miter lim="800000"/>
              <a:headEnd/>
              <a:tailEnd/>
            </a:ln>
          </p:spPr>
          <p:txBody>
            <a:bodyPr>
              <a:spAutoFit/>
            </a:bodyPr>
            <a:lstStyle/>
            <a:p>
              <a:pPr>
                <a:spcBef>
                  <a:spcPct val="50000"/>
                </a:spcBef>
              </a:pPr>
              <a:r>
                <a:rPr lang="en-US" sz="1200" b="1" dirty="0">
                  <a:latin typeface="Arial" charset="0"/>
                </a:rPr>
                <a:t>Energy &amp; Environmental Technology Center</a:t>
              </a:r>
            </a:p>
          </p:txBody>
        </p:sp>
      </p:grpSp>
      <p:sp>
        <p:nvSpPr>
          <p:cNvPr id="6" name="Text Box 7"/>
          <p:cNvSpPr txBox="1">
            <a:spLocks noChangeArrowheads="1"/>
          </p:cNvSpPr>
          <p:nvPr/>
        </p:nvSpPr>
        <p:spPr bwMode="auto">
          <a:xfrm>
            <a:off x="6614664" y="3322932"/>
            <a:ext cx="2124091" cy="830997"/>
          </a:xfrm>
          <a:prstGeom prst="rect">
            <a:avLst/>
          </a:prstGeom>
          <a:noFill/>
          <a:ln w="12700">
            <a:noFill/>
            <a:miter lim="800000"/>
            <a:headEnd type="none" w="sm" len="sm"/>
            <a:tailEnd type="none" w="sm" len="sm"/>
          </a:ln>
        </p:spPr>
        <p:txBody>
          <a:bodyPr wrap="square">
            <a:spAutoFit/>
          </a:bodyPr>
          <a:lstStyle/>
          <a:p>
            <a:pPr algn="r">
              <a:lnSpc>
                <a:spcPts val="1400"/>
              </a:lnSpc>
              <a:spcBef>
                <a:spcPct val="50000"/>
              </a:spcBef>
            </a:pPr>
            <a:r>
              <a:rPr lang="en-US" sz="1200" b="1" dirty="0" smtClean="0">
                <a:latin typeface="Arial" charset="0"/>
              </a:rPr>
              <a:t>Pilot-Scale Gasification Campus</a:t>
            </a:r>
            <a:r>
              <a:rPr lang="en-US" sz="1200" b="1" dirty="0" smtClean="0">
                <a:latin typeface="Arial"/>
                <a:cs typeface="Arial"/>
              </a:rPr>
              <a:t>–</a:t>
            </a:r>
            <a:r>
              <a:rPr lang="en-US" sz="1200" b="1" dirty="0" smtClean="0">
                <a:latin typeface="Arial" charset="0"/>
              </a:rPr>
              <a:t>Flex-Fuel Test Facility and Advanced Gasification Test Facility</a:t>
            </a:r>
            <a:endParaRPr lang="en-US" sz="1200" b="1" dirty="0">
              <a:latin typeface="Arial" charset="0"/>
            </a:endParaRPr>
          </a:p>
        </p:txBody>
      </p:sp>
      <p:grpSp>
        <p:nvGrpSpPr>
          <p:cNvPr id="3" name="Group 14"/>
          <p:cNvGrpSpPr/>
          <p:nvPr/>
        </p:nvGrpSpPr>
        <p:grpSpPr>
          <a:xfrm>
            <a:off x="3553797" y="3133725"/>
            <a:ext cx="2923203" cy="1952625"/>
            <a:chOff x="3553797" y="3133725"/>
            <a:chExt cx="2923203" cy="1952625"/>
          </a:xfrm>
        </p:grpSpPr>
        <p:sp>
          <p:nvSpPr>
            <p:cNvPr id="7" name="Text Box 8"/>
            <p:cNvSpPr txBox="1">
              <a:spLocks noChangeArrowheads="1"/>
            </p:cNvSpPr>
            <p:nvPr/>
          </p:nvSpPr>
          <p:spPr bwMode="auto">
            <a:xfrm>
              <a:off x="3553797" y="4629150"/>
              <a:ext cx="804863" cy="457200"/>
            </a:xfrm>
            <a:prstGeom prst="rect">
              <a:avLst/>
            </a:prstGeom>
            <a:noFill/>
            <a:ln w="9525">
              <a:noFill/>
              <a:miter lim="800000"/>
              <a:headEnd/>
              <a:tailEnd/>
            </a:ln>
          </p:spPr>
          <p:txBody>
            <a:bodyPr>
              <a:spAutoFit/>
            </a:bodyPr>
            <a:lstStyle/>
            <a:p>
              <a:pPr>
                <a:spcBef>
                  <a:spcPct val="50000"/>
                </a:spcBef>
              </a:pPr>
              <a:r>
                <a:rPr lang="en-US" sz="1200" b="1" dirty="0">
                  <a:latin typeface="Arial" charset="0"/>
                </a:rPr>
                <a:t>Offices &amp; Labs</a:t>
              </a:r>
            </a:p>
          </p:txBody>
        </p:sp>
        <p:pic>
          <p:nvPicPr>
            <p:cNvPr id="9" name="Picture 10"/>
            <p:cNvPicPr>
              <a:picLocks noChangeAspect="1" noChangeArrowheads="1"/>
            </p:cNvPicPr>
            <p:nvPr/>
          </p:nvPicPr>
          <p:blipFill>
            <a:blip r:embed="rId3" cstate="print"/>
            <a:srcRect/>
            <a:stretch>
              <a:fillRect/>
            </a:stretch>
          </p:blipFill>
          <p:spPr bwMode="auto">
            <a:xfrm>
              <a:off x="3638550" y="3133725"/>
              <a:ext cx="2838450" cy="1514475"/>
            </a:xfrm>
            <a:prstGeom prst="rect">
              <a:avLst/>
            </a:prstGeom>
            <a:noFill/>
            <a:ln w="9525">
              <a:noFill/>
              <a:miter lim="800000"/>
              <a:headEnd/>
              <a:tailEnd/>
            </a:ln>
          </p:spPr>
        </p:pic>
      </p:grpSp>
      <p:pic>
        <p:nvPicPr>
          <p:cNvPr id="10" name="Picture 9" descr="IMG_0032 rsz.jpg"/>
          <p:cNvPicPr>
            <a:picLocks noChangeAspect="1"/>
          </p:cNvPicPr>
          <p:nvPr/>
        </p:nvPicPr>
        <p:blipFill>
          <a:blip r:embed="rId4" cstate="print"/>
          <a:stretch>
            <a:fillRect/>
          </a:stretch>
        </p:blipFill>
        <p:spPr>
          <a:xfrm>
            <a:off x="4299185" y="1451560"/>
            <a:ext cx="2216256" cy="1477504"/>
          </a:xfrm>
          <a:prstGeom prst="rect">
            <a:avLst/>
          </a:prstGeom>
        </p:spPr>
      </p:pic>
      <p:sp>
        <p:nvSpPr>
          <p:cNvPr id="12" name="Rectangle 4"/>
          <p:cNvSpPr txBox="1">
            <a:spLocks noChangeArrowheads="1"/>
          </p:cNvSpPr>
          <p:nvPr/>
        </p:nvSpPr>
        <p:spPr>
          <a:xfrm>
            <a:off x="381908" y="242661"/>
            <a:ext cx="72390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38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37A4"/>
                </a:solidFill>
                <a:effectLst/>
                <a:uLnTx/>
                <a:uFillTx/>
                <a:latin typeface="Arial" pitchFamily="34" charset="0"/>
                <a:ea typeface="+mj-ea"/>
                <a:cs typeface="Arial" pitchFamily="34" charset="0"/>
              </a:rPr>
              <a:t>GTI Overview</a:t>
            </a:r>
          </a:p>
        </p:txBody>
      </p:sp>
      <p:pic>
        <p:nvPicPr>
          <p:cNvPr id="14" name="Picture 13" descr="IMG_0084 crop gasification facilities rsz.jpg"/>
          <p:cNvPicPr>
            <a:picLocks noChangeAspect="1"/>
          </p:cNvPicPr>
          <p:nvPr/>
        </p:nvPicPr>
        <p:blipFill>
          <a:blip r:embed="rId5" cstate="print"/>
          <a:srcRect l="10342" t="10167" r="23641" b="21204"/>
          <a:stretch>
            <a:fillRect/>
          </a:stretch>
        </p:blipFill>
        <p:spPr>
          <a:xfrm>
            <a:off x="6690914" y="1628879"/>
            <a:ext cx="2150918" cy="1683327"/>
          </a:xfrm>
          <a:prstGeom prst="rect">
            <a:avLst/>
          </a:prstGeom>
        </p:spPr>
      </p:pic>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1649"/>
          </a:xfrm>
        </p:spPr>
        <p:txBody>
          <a:bodyPr>
            <a:noAutofit/>
          </a:bodyPr>
          <a:lstStyle/>
          <a:p>
            <a:r>
              <a:rPr lang="en-US" sz="2800" dirty="0" smtClean="0"/>
              <a:t>New Operations Technologies – GPS, Geospatial</a:t>
            </a:r>
            <a:endParaRPr lang="en-US" sz="2800" dirty="0"/>
          </a:p>
        </p:txBody>
      </p:sp>
      <p:sp>
        <p:nvSpPr>
          <p:cNvPr id="4" name="Content Placeholder 3"/>
          <p:cNvSpPr>
            <a:spLocks noGrp="1"/>
          </p:cNvSpPr>
          <p:nvPr>
            <p:ph idx="1"/>
          </p:nvPr>
        </p:nvSpPr>
        <p:spPr>
          <a:xfrm>
            <a:off x="381000" y="1600201"/>
            <a:ext cx="4191000" cy="4495800"/>
          </a:xfrm>
        </p:spPr>
        <p:txBody>
          <a:bodyPr>
            <a:normAutofit fontScale="92500"/>
          </a:bodyPr>
          <a:lstStyle/>
          <a:p>
            <a:r>
              <a:rPr lang="en-US" dirty="0" smtClean="0"/>
              <a:t>GPS-Enabled Leak Surveying</a:t>
            </a:r>
          </a:p>
          <a:p>
            <a:r>
              <a:rPr lang="en-US" dirty="0" smtClean="0"/>
              <a:t>GPS Cameras for Joint Inspection</a:t>
            </a:r>
          </a:p>
          <a:p>
            <a:r>
              <a:rPr lang="en-US" dirty="0" smtClean="0"/>
              <a:t>GPS for New Installations</a:t>
            </a:r>
          </a:p>
          <a:p>
            <a:r>
              <a:rPr lang="en-US" dirty="0" smtClean="0"/>
              <a:t>Geospatial mapping for emergency response</a:t>
            </a:r>
          </a:p>
          <a:p>
            <a:r>
              <a:rPr lang="en-US" dirty="0" smtClean="0"/>
              <a:t>GPS for third party damage prevention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267200" y="1600200"/>
            <a:ext cx="2448499" cy="1600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239000" y="3429000"/>
            <a:ext cx="1752600" cy="237408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010400" y="1752600"/>
            <a:ext cx="1952625" cy="137275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724400" y="4904682"/>
            <a:ext cx="1976438" cy="1258183"/>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rot="10800000" flipV="1">
            <a:off x="4800600" y="3657600"/>
            <a:ext cx="1962150" cy="11445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High Accuracy GPS</a:t>
            </a:r>
            <a:endParaRPr lang="en-US" sz="2800" dirty="0"/>
          </a:p>
        </p:txBody>
      </p:sp>
      <p:sp>
        <p:nvSpPr>
          <p:cNvPr id="3" name="Content Placeholder 2"/>
          <p:cNvSpPr>
            <a:spLocks noGrp="1"/>
          </p:cNvSpPr>
          <p:nvPr>
            <p:ph idx="1"/>
          </p:nvPr>
        </p:nvSpPr>
        <p:spPr>
          <a:xfrm>
            <a:off x="457200" y="1600200"/>
            <a:ext cx="5141742" cy="4525963"/>
          </a:xfrm>
        </p:spPr>
        <p:txBody>
          <a:bodyPr>
            <a:normAutofit/>
          </a:bodyPr>
          <a:lstStyle/>
          <a:p>
            <a:r>
              <a:rPr lang="en-US" dirty="0" smtClean="0"/>
              <a:t>GTI partnered with </a:t>
            </a:r>
            <a:r>
              <a:rPr lang="en-US" dirty="0" err="1" smtClean="0"/>
              <a:t>NavCom</a:t>
            </a:r>
            <a:r>
              <a:rPr lang="en-US" dirty="0" smtClean="0"/>
              <a:t> to provide high accuracy GPS for smart phones and tablets</a:t>
            </a:r>
          </a:p>
          <a:p>
            <a:pPr lvl="1"/>
            <a:r>
              <a:rPr lang="en-US" dirty="0" smtClean="0"/>
              <a:t>Sub-foot quality data in real time </a:t>
            </a:r>
          </a:p>
          <a:p>
            <a:pPr lvl="1"/>
            <a:r>
              <a:rPr lang="en-US" dirty="0" smtClean="0"/>
              <a:t>No need for post processing or a base station</a:t>
            </a:r>
          </a:p>
          <a:p>
            <a:pPr lvl="1"/>
            <a:r>
              <a:rPr lang="en-US" dirty="0" smtClean="0"/>
              <a:t>Field data directly inserted into the GIS (with controls)</a:t>
            </a:r>
          </a:p>
          <a:p>
            <a:pPr lvl="1"/>
            <a:endParaRPr lang="en-US" dirty="0" smtClean="0"/>
          </a:p>
        </p:txBody>
      </p:sp>
      <p:pic>
        <p:nvPicPr>
          <p:cNvPr id="5" name="Picture 4" descr="HighAccGPS3.jpg"/>
          <p:cNvPicPr>
            <a:picLocks noChangeAspect="1"/>
          </p:cNvPicPr>
          <p:nvPr/>
        </p:nvPicPr>
        <p:blipFill>
          <a:blip r:embed="rId2" cstate="print"/>
          <a:stretch>
            <a:fillRect/>
          </a:stretch>
        </p:blipFill>
        <p:spPr>
          <a:xfrm>
            <a:off x="6090358" y="2150608"/>
            <a:ext cx="2562225"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Lifecycle Tracking		</a:t>
            </a:r>
            <a:endParaRPr lang="en-US" dirty="0"/>
          </a:p>
        </p:txBody>
      </p:sp>
      <p:sp>
        <p:nvSpPr>
          <p:cNvPr id="3" name="Content Placeholder 2"/>
          <p:cNvSpPr>
            <a:spLocks noGrp="1"/>
          </p:cNvSpPr>
          <p:nvPr>
            <p:ph idx="1"/>
          </p:nvPr>
        </p:nvSpPr>
        <p:spPr>
          <a:xfrm>
            <a:off x="457200" y="1600200"/>
            <a:ext cx="6056141" cy="4525963"/>
          </a:xfrm>
        </p:spPr>
        <p:txBody>
          <a:bodyPr>
            <a:normAutofit/>
          </a:bodyPr>
          <a:lstStyle/>
          <a:p>
            <a:r>
              <a:rPr lang="en-US" dirty="0" smtClean="0"/>
              <a:t>GTI’s technology solution to implement ASTM F2897-11a</a:t>
            </a:r>
          </a:p>
          <a:p>
            <a:pPr lvl="1"/>
            <a:r>
              <a:rPr lang="en-US" dirty="0" smtClean="0"/>
              <a:t>Barcode scanner</a:t>
            </a:r>
          </a:p>
          <a:p>
            <a:pPr lvl="1"/>
            <a:r>
              <a:rPr lang="en-US" dirty="0" smtClean="0"/>
              <a:t>High accuracy GPS receiver</a:t>
            </a:r>
          </a:p>
          <a:p>
            <a:pPr lvl="1"/>
            <a:r>
              <a:rPr lang="en-US" dirty="0" smtClean="0"/>
              <a:t>Tablet device with GIS-based data collection software</a:t>
            </a:r>
          </a:p>
          <a:p>
            <a:pPr lvl="1"/>
            <a:r>
              <a:rPr lang="en-US" dirty="0" smtClean="0"/>
              <a:t>Application to convert barcode into asset attributes to auto populate the GIS</a:t>
            </a:r>
          </a:p>
          <a:p>
            <a:endParaRPr lang="en-US" dirty="0"/>
          </a:p>
        </p:txBody>
      </p:sp>
      <p:pic>
        <p:nvPicPr>
          <p:cNvPr id="5" name="Picture 4" descr="Rob with barcodes.JPG"/>
          <p:cNvPicPr>
            <a:picLocks noChangeAspect="1"/>
          </p:cNvPicPr>
          <p:nvPr/>
        </p:nvPicPr>
        <p:blipFill>
          <a:blip r:embed="rId2" cstate="print"/>
          <a:stretch>
            <a:fillRect/>
          </a:stretch>
        </p:blipFill>
        <p:spPr>
          <a:xfrm rot="5400000">
            <a:off x="6924996" y="4128627"/>
            <a:ext cx="2305136" cy="1728852"/>
          </a:xfrm>
          <a:prstGeom prst="rect">
            <a:avLst/>
          </a:prstGeom>
        </p:spPr>
      </p:pic>
      <p:pic>
        <p:nvPicPr>
          <p:cNvPr id="6" name="Picture 5" descr="fitting with barcodes.JPG"/>
          <p:cNvPicPr>
            <a:picLocks noChangeAspect="1"/>
          </p:cNvPicPr>
          <p:nvPr/>
        </p:nvPicPr>
        <p:blipFill>
          <a:blip r:embed="rId3" cstate="print"/>
          <a:stretch>
            <a:fillRect/>
          </a:stretch>
        </p:blipFill>
        <p:spPr>
          <a:xfrm rot="5400000">
            <a:off x="6918251" y="1737693"/>
            <a:ext cx="2275256" cy="170644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0999" y="228600"/>
            <a:ext cx="8305801" cy="1066800"/>
          </a:xfrm>
        </p:spPr>
        <p:txBody>
          <a:bodyPr>
            <a:noAutofit/>
          </a:bodyPr>
          <a:lstStyle/>
          <a:p>
            <a:pPr algn="ctr"/>
            <a:r>
              <a:rPr lang="en-US" u="sng" dirty="0" smtClean="0"/>
              <a:t>Internal</a:t>
            </a:r>
            <a:r>
              <a:rPr lang="en-US" dirty="0" smtClean="0"/>
              <a:t> Inspection – Optimization Program</a:t>
            </a:r>
            <a:endParaRPr lang="en-US" dirty="0"/>
          </a:p>
        </p:txBody>
      </p:sp>
      <p:pic>
        <p:nvPicPr>
          <p:cNvPr id="1026" name="Picture 2"/>
          <p:cNvPicPr>
            <a:picLocks noChangeAspect="1" noChangeArrowheads="1"/>
          </p:cNvPicPr>
          <p:nvPr/>
        </p:nvPicPr>
        <p:blipFill>
          <a:blip r:embed="rId2" cstate="print"/>
          <a:srcRect l="2551" t="5697" b="34868"/>
          <a:stretch>
            <a:fillRect/>
          </a:stretch>
        </p:blipFill>
        <p:spPr bwMode="auto">
          <a:xfrm>
            <a:off x="228600" y="1447800"/>
            <a:ext cx="8375490" cy="4750128"/>
          </a:xfrm>
          <a:prstGeom prst="rect">
            <a:avLst/>
          </a:prstGeom>
          <a:noFill/>
          <a:ln w="9525">
            <a:noFill/>
            <a:miter lim="800000"/>
            <a:headEnd/>
            <a:tailEnd/>
          </a:ln>
          <a:effectLst/>
        </p:spPr>
      </p:pic>
      <p:sp>
        <p:nvSpPr>
          <p:cNvPr id="4" name="TextBox 3"/>
          <p:cNvSpPr txBox="1"/>
          <p:nvPr/>
        </p:nvSpPr>
        <p:spPr>
          <a:xfrm>
            <a:off x="3505200" y="5943600"/>
            <a:ext cx="990600" cy="369332"/>
          </a:xfrm>
          <a:prstGeom prst="rect">
            <a:avLst/>
          </a:prstGeom>
          <a:noFill/>
        </p:spPr>
        <p:txBody>
          <a:bodyPr wrap="square" rtlCol="0">
            <a:spAutoFit/>
          </a:bodyPr>
          <a:lstStyle/>
          <a:p>
            <a:pPr>
              <a:buFont typeface="Arial" pitchFamily="34" charset="0"/>
              <a:buChar char="•"/>
            </a:pPr>
            <a:r>
              <a:rPr lang="en-US" dirty="0" smtClean="0"/>
              <a:t> </a:t>
            </a:r>
            <a:r>
              <a:rPr lang="en-US" sz="1400" dirty="0" smtClean="0"/>
              <a:t> EMAT</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63318"/>
            <a:ext cx="8839200" cy="1132082"/>
          </a:xfrm>
        </p:spPr>
        <p:txBody>
          <a:bodyPr>
            <a:noAutofit/>
          </a:bodyPr>
          <a:lstStyle/>
          <a:p>
            <a:pPr algn="ctr"/>
            <a:r>
              <a:rPr lang="en-US" dirty="0" smtClean="0"/>
              <a:t>Project: Understanding Threat Interactions </a:t>
            </a:r>
          </a:p>
        </p:txBody>
      </p:sp>
      <p:graphicFrame>
        <p:nvGraphicFramePr>
          <p:cNvPr id="6" name="Diagram 5"/>
          <p:cNvGraphicFramePr/>
          <p:nvPr/>
        </p:nvGraphicFramePr>
        <p:xfrm>
          <a:off x="197245" y="1916266"/>
          <a:ext cx="4215730" cy="4385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txBox="1">
            <a:spLocks noChangeArrowheads="1"/>
          </p:cNvSpPr>
          <p:nvPr/>
        </p:nvSpPr>
        <p:spPr bwMode="auto">
          <a:xfrm>
            <a:off x="4343400" y="1524000"/>
            <a:ext cx="4611757" cy="4800600"/>
          </a:xfrm>
          <a:prstGeom prst="rect">
            <a:avLst/>
          </a:prstGeom>
          <a:noFill/>
          <a:ln w="9525">
            <a:noFill/>
            <a:miter lim="800000"/>
            <a:headEnd/>
            <a:tailEnd/>
          </a:ln>
        </p:spPr>
        <p:txBody>
          <a:bodyPr/>
          <a:lstStyle/>
          <a:p>
            <a:pPr marL="228600" indent="-228600">
              <a:lnSpc>
                <a:spcPts val="1800"/>
              </a:lnSpc>
              <a:spcAft>
                <a:spcPts val="600"/>
              </a:spcAft>
              <a:buClr>
                <a:srgbClr val="0037A4"/>
              </a:buClr>
              <a:buFont typeface="Arial" pitchFamily="34" charset="0"/>
              <a:buChar char="&gt;"/>
            </a:pPr>
            <a:r>
              <a:rPr lang="en-US" sz="1600" b="1" dirty="0" smtClean="0">
                <a:latin typeface="Arial" pitchFamily="34" charset="0"/>
                <a:cs typeface="Arial" pitchFamily="34" charset="0"/>
              </a:rPr>
              <a:t>Background</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Many pipeline incidents are the result of multiple, interacting causes, not a single threat.</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Individual threats can each be at “acceptable” levels but when overlaid result in a significant threat to the pipeline or even a failure.</a:t>
            </a:r>
          </a:p>
          <a:p>
            <a:pPr marL="228600" indent="-228600">
              <a:lnSpc>
                <a:spcPts val="1800"/>
              </a:lnSpc>
              <a:spcBef>
                <a:spcPts val="800"/>
              </a:spcBef>
              <a:spcAft>
                <a:spcPts val="600"/>
              </a:spcAft>
              <a:buClr>
                <a:srgbClr val="0037A4"/>
              </a:buClr>
              <a:buFont typeface="Arial" pitchFamily="34" charset="0"/>
              <a:buChar char="&gt;"/>
            </a:pPr>
            <a:r>
              <a:rPr lang="en-US" sz="1600" b="1" dirty="0" smtClean="0">
                <a:latin typeface="Arial" pitchFamily="34" charset="0"/>
                <a:cs typeface="Arial" pitchFamily="34" charset="0"/>
              </a:rPr>
              <a:t>Approach</a:t>
            </a:r>
            <a:endParaRPr lang="en-US" sz="1600" dirty="0" smtClean="0">
              <a:latin typeface="Arial" pitchFamily="34" charset="0"/>
              <a:cs typeface="Arial" pitchFamily="34" charset="0"/>
            </a:endParaRP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Identify threat combinations to address and control,</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Develop a method to calculate threat interaction levels and severity, and</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Provide a method to continuously monitor threat interactions and flag concerns at trigger points.</a:t>
            </a:r>
          </a:p>
          <a:p>
            <a:pPr marL="228600" indent="-228600">
              <a:lnSpc>
                <a:spcPts val="1800"/>
              </a:lnSpc>
              <a:spcBef>
                <a:spcPts val="800"/>
              </a:spcBef>
              <a:spcAft>
                <a:spcPts val="600"/>
              </a:spcAft>
              <a:buClr>
                <a:srgbClr val="0037A4"/>
              </a:buClr>
              <a:buFont typeface="Arial" pitchFamily="34" charset="0"/>
              <a:buChar char="&gt;"/>
            </a:pPr>
            <a:r>
              <a:rPr lang="en-US" sz="1600" b="1" dirty="0" smtClean="0">
                <a:latin typeface="Arial" pitchFamily="34" charset="0"/>
                <a:cs typeface="Arial" pitchFamily="34" charset="0"/>
              </a:rPr>
              <a:t>Benefits</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Operators will be able to adequately identify combinations of threats and their associated risk.</a:t>
            </a:r>
          </a:p>
          <a:p>
            <a:pPr lvl="1" indent="-228600">
              <a:lnSpc>
                <a:spcPts val="1600"/>
              </a:lnSpc>
              <a:spcAft>
                <a:spcPts val="600"/>
              </a:spcAft>
              <a:buClr>
                <a:srgbClr val="0037A4"/>
              </a:buClr>
              <a:buFont typeface="Courier New" pitchFamily="49" charset="0"/>
              <a:buChar char="-"/>
            </a:pPr>
            <a:r>
              <a:rPr lang="en-US" sz="1400" dirty="0" smtClean="0">
                <a:latin typeface="Arial" pitchFamily="34" charset="0"/>
                <a:cs typeface="Arial" pitchFamily="34" charset="0"/>
              </a:rPr>
              <a:t>Reduction of an operator’s risk and enhancement of compliance with Subpart O regulations. </a:t>
            </a:r>
          </a:p>
          <a:p>
            <a:pPr marL="228600" indent="-228600">
              <a:buClr>
                <a:srgbClr val="0037A4"/>
              </a:buClr>
              <a:buFont typeface="Arial" pitchFamily="34" charset="0"/>
              <a:buChar char="&gt;"/>
            </a:pPr>
            <a:endParaRPr lang="en-US" sz="1500" b="1" dirty="0" smtClean="0">
              <a:latin typeface="Arial" pitchFamily="34" charset="0"/>
              <a:cs typeface="Arial" pitchFamily="34" charset="0"/>
            </a:endParaRPr>
          </a:p>
          <a:p>
            <a:pPr indent="-228600">
              <a:buClr>
                <a:srgbClr val="0037A4"/>
              </a:buClr>
              <a:buFont typeface="Courier New" pitchFamily="49" charset="0"/>
              <a:buChar char="-"/>
            </a:pPr>
            <a:endParaRPr lang="en-US" sz="1400" dirty="0" smtClean="0">
              <a:latin typeface="Arial" pitchFamily="34" charset="0"/>
              <a:cs typeface="Arial" pitchFamily="34" charset="0"/>
            </a:endParaRPr>
          </a:p>
          <a:p>
            <a:pPr marL="228600" indent="-228600">
              <a:buClr>
                <a:srgbClr val="0037A4"/>
              </a:buClr>
              <a:buFont typeface="Arial" pitchFamily="34" charset="0"/>
              <a:buChar char="&gt;"/>
            </a:pPr>
            <a:endParaRPr lang="en-US" sz="1500" dirty="0">
              <a:latin typeface="Arial" pitchFamily="34" charset="0"/>
              <a:cs typeface="Arial" pitchFamily="34" charset="0"/>
            </a:endParaRPr>
          </a:p>
        </p:txBody>
      </p:sp>
      <p:grpSp>
        <p:nvGrpSpPr>
          <p:cNvPr id="2" name="Group 10"/>
          <p:cNvGrpSpPr/>
          <p:nvPr/>
        </p:nvGrpSpPr>
        <p:grpSpPr>
          <a:xfrm>
            <a:off x="172763" y="1137036"/>
            <a:ext cx="1139202" cy="1177956"/>
            <a:chOff x="1610466" y="67688"/>
            <a:chExt cx="1236142" cy="1236142"/>
          </a:xfrm>
        </p:grpSpPr>
        <p:sp>
          <p:nvSpPr>
            <p:cNvPr id="12" name="Oval 11"/>
            <p:cNvSpPr/>
            <p:nvPr/>
          </p:nvSpPr>
          <p:spPr>
            <a:xfrm>
              <a:off x="1610466" y="67688"/>
              <a:ext cx="1236142" cy="1236142"/>
            </a:xfrm>
            <a:prstGeom prst="ellipse">
              <a:avLst/>
            </a:prstGeom>
            <a:solidFill>
              <a:schemeClr val="accent2">
                <a:lumMod val="75000"/>
              </a:schemeClr>
            </a:solidFill>
          </p:spPr>
          <p:style>
            <a:lnRef idx="0">
              <a:schemeClr val="lt1">
                <a:hueOff val="0"/>
                <a:satOff val="0"/>
                <a:lumOff val="0"/>
                <a:alphaOff val="0"/>
              </a:schemeClr>
            </a:lnRef>
            <a:fillRef idx="3">
              <a:scrgbClr r="0" g="0" b="0"/>
            </a:fillRef>
            <a:effectRef idx="3">
              <a:schemeClr val="accent3">
                <a:alpha val="50000"/>
                <a:hueOff val="0"/>
                <a:satOff val="0"/>
                <a:lumOff val="0"/>
                <a:alphaOff val="0"/>
              </a:schemeClr>
            </a:effectRef>
            <a:fontRef idx="minor">
              <a:schemeClr val="tx1"/>
            </a:fontRef>
          </p:style>
        </p:sp>
        <p:sp>
          <p:nvSpPr>
            <p:cNvPr id="13" name="Oval 4"/>
            <p:cNvSpPr/>
            <p:nvPr/>
          </p:nvSpPr>
          <p:spPr>
            <a:xfrm>
              <a:off x="1791495" y="248717"/>
              <a:ext cx="874084" cy="8740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000" b="1" kern="1200" dirty="0" smtClean="0">
                  <a:latin typeface="Arial" pitchFamily="34" charset="0"/>
                  <a:cs typeface="Arial" pitchFamily="34" charset="0"/>
                </a:rPr>
                <a:t>Unknown, Hidden, and Incorrect Operations Threats</a:t>
              </a:r>
              <a:endParaRPr lang="en-US" sz="1000" kern="1200"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GTI DIMP Consequence Model</a:t>
            </a:r>
            <a:endParaRPr lang="en-US" sz="2800" dirty="0"/>
          </a:p>
        </p:txBody>
      </p:sp>
      <p:sp>
        <p:nvSpPr>
          <p:cNvPr id="3" name="Content Placeholder 2"/>
          <p:cNvSpPr>
            <a:spLocks noGrp="1"/>
          </p:cNvSpPr>
          <p:nvPr>
            <p:ph idx="1"/>
          </p:nvPr>
        </p:nvSpPr>
        <p:spPr>
          <a:xfrm>
            <a:off x="457200" y="1600200"/>
            <a:ext cx="7924800" cy="4525963"/>
          </a:xfrm>
        </p:spPr>
        <p:txBody>
          <a:bodyPr>
            <a:normAutofit/>
          </a:bodyPr>
          <a:lstStyle/>
          <a:p>
            <a:pPr>
              <a:buFont typeface="Arial" charset="0"/>
              <a:buChar char="&gt;"/>
            </a:pPr>
            <a:r>
              <a:rPr lang="en-US" dirty="0" smtClean="0"/>
              <a:t>Developing a model that quantifies the consequence of failure for distribution systems and DIMP based on various factors, such as: </a:t>
            </a:r>
          </a:p>
          <a:p>
            <a:pPr lvl="1">
              <a:buFont typeface="Arial" pitchFamily="34" charset="0"/>
              <a:buChar char="-"/>
            </a:pPr>
            <a:r>
              <a:rPr lang="en-US" sz="1800" dirty="0" smtClean="0"/>
              <a:t>population density, proximity of critical infrastructure and business districts, failure mode based on material properties, gas migration patterns, soil and surface conditions, pressure and potential energy</a:t>
            </a:r>
          </a:p>
          <a:p>
            <a:pPr lvl="1">
              <a:buFont typeface="Arial" pitchFamily="34" charset="0"/>
              <a:buChar char="-"/>
            </a:pPr>
            <a:endParaRPr lang="en-US" sz="1800" dirty="0" smtClean="0">
              <a:cs typeface="Arial" charset="0"/>
            </a:endParaRPr>
          </a:p>
          <a:p>
            <a:r>
              <a:rPr lang="en-US" dirty="0" smtClean="0"/>
              <a:t>Model will assist in prioritizing replacements and the deployment of other mitigation techniques based on risk (not just probability of failure)</a:t>
            </a:r>
            <a:endParaRPr lang="en-US" dirty="0" smtClean="0">
              <a:cs typeface="Arial" charset="0"/>
            </a:endParaRP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914400" y="1600200"/>
            <a:ext cx="7239000" cy="4572000"/>
          </a:xfrm>
          <a:prstGeom prst="roundRect">
            <a:avLst>
              <a:gd name="adj" fmla="val 603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tx1"/>
                </a:solidFill>
              </a:rPr>
              <a:t>Key Challenges by Sector</a:t>
            </a:r>
          </a:p>
        </p:txBody>
      </p:sp>
      <p:sp>
        <p:nvSpPr>
          <p:cNvPr id="2" name="Title 1"/>
          <p:cNvSpPr>
            <a:spLocks noGrp="1"/>
          </p:cNvSpPr>
          <p:nvPr>
            <p:ph type="title"/>
          </p:nvPr>
        </p:nvSpPr>
        <p:spPr>
          <a:xfrm>
            <a:off x="381000" y="381000"/>
            <a:ext cx="8229600" cy="941649"/>
          </a:xfrm>
        </p:spPr>
        <p:txBody>
          <a:bodyPr>
            <a:normAutofit fontScale="90000"/>
          </a:bodyPr>
          <a:lstStyle/>
          <a:p>
            <a:r>
              <a:rPr lang="en-US" sz="3200" dirty="0" smtClean="0"/>
              <a:t>Key Challenges to Achieving the Smart Energy Grid Challenge</a:t>
            </a:r>
            <a:endParaRPr lang="en-US" sz="3200" dirty="0"/>
          </a:p>
        </p:txBody>
      </p:sp>
      <p:sp>
        <p:nvSpPr>
          <p:cNvPr id="31" name="Rectangle 30"/>
          <p:cNvSpPr/>
          <p:nvPr/>
        </p:nvSpPr>
        <p:spPr>
          <a:xfrm>
            <a:off x="1219200" y="2057400"/>
            <a:ext cx="24384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Supply</a:t>
            </a:r>
            <a:endParaRPr lang="en-US" sz="2800" dirty="0"/>
          </a:p>
        </p:txBody>
      </p:sp>
      <p:sp>
        <p:nvSpPr>
          <p:cNvPr id="32" name="Rectangle 31"/>
          <p:cNvSpPr/>
          <p:nvPr/>
        </p:nvSpPr>
        <p:spPr>
          <a:xfrm>
            <a:off x="1219200" y="3429000"/>
            <a:ext cx="25146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Delivery</a:t>
            </a:r>
            <a:endParaRPr lang="en-US" sz="2800" dirty="0"/>
          </a:p>
        </p:txBody>
      </p:sp>
      <p:sp>
        <p:nvSpPr>
          <p:cNvPr id="33" name="Rectangle 32"/>
          <p:cNvSpPr/>
          <p:nvPr/>
        </p:nvSpPr>
        <p:spPr>
          <a:xfrm>
            <a:off x="1219200" y="4800600"/>
            <a:ext cx="24384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End Use</a:t>
            </a:r>
            <a:endParaRPr lang="en-US" sz="2800" dirty="0"/>
          </a:p>
        </p:txBody>
      </p:sp>
      <p:sp>
        <p:nvSpPr>
          <p:cNvPr id="34" name="Rectangle 33"/>
          <p:cNvSpPr/>
          <p:nvPr/>
        </p:nvSpPr>
        <p:spPr>
          <a:xfrm>
            <a:off x="3657600" y="2057400"/>
            <a:ext cx="41910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Arial" pitchFamily="34" charset="0"/>
              <a:buChar char="•"/>
            </a:pPr>
            <a:r>
              <a:rPr lang="en-US" sz="1600" dirty="0" smtClean="0"/>
              <a:t>Rapid Response Supply</a:t>
            </a:r>
          </a:p>
          <a:p>
            <a:pPr marL="233363" indent="-233363">
              <a:buFont typeface="Arial" pitchFamily="34" charset="0"/>
              <a:buChar char="•"/>
            </a:pPr>
            <a:r>
              <a:rPr lang="en-US" sz="1600" dirty="0" smtClean="0"/>
              <a:t>Better Supply and Demand Forecasting</a:t>
            </a:r>
          </a:p>
          <a:p>
            <a:pPr marL="233363" indent="-233363">
              <a:buFont typeface="Arial" pitchFamily="34" charset="0"/>
              <a:buChar char="•"/>
            </a:pPr>
            <a:r>
              <a:rPr lang="en-US" sz="1600" dirty="0" smtClean="0"/>
              <a:t>Integrated Communications</a:t>
            </a:r>
            <a:endParaRPr lang="en-US" sz="1600" dirty="0"/>
          </a:p>
        </p:txBody>
      </p:sp>
      <p:sp>
        <p:nvSpPr>
          <p:cNvPr id="37" name="Rectangle 36"/>
          <p:cNvSpPr/>
          <p:nvPr/>
        </p:nvSpPr>
        <p:spPr>
          <a:xfrm>
            <a:off x="3657600" y="3429000"/>
            <a:ext cx="41910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Arial" pitchFamily="34" charset="0"/>
              <a:buChar char="•"/>
            </a:pPr>
            <a:r>
              <a:rPr lang="en-US" sz="1600" dirty="0" smtClean="0"/>
              <a:t>Enhanced Infrastructure Flexibility</a:t>
            </a:r>
          </a:p>
          <a:p>
            <a:pPr marL="233363" indent="-233363">
              <a:buFont typeface="Arial" pitchFamily="34" charset="0"/>
              <a:buChar char="•"/>
            </a:pPr>
            <a:r>
              <a:rPr lang="en-US" sz="1600" dirty="0" smtClean="0"/>
              <a:t>Optimized Investment</a:t>
            </a:r>
          </a:p>
          <a:p>
            <a:pPr marL="233363" indent="-233363">
              <a:buFont typeface="Arial" pitchFamily="34" charset="0"/>
              <a:buChar char="•"/>
            </a:pPr>
            <a:r>
              <a:rPr lang="en-US" sz="1600" dirty="0" smtClean="0"/>
              <a:t>Integration of New Supply Sources and End Uses</a:t>
            </a:r>
          </a:p>
          <a:p>
            <a:pPr marL="233363" indent="-233363"/>
            <a:endParaRPr lang="en-US" sz="1400" dirty="0"/>
          </a:p>
        </p:txBody>
      </p:sp>
      <p:sp>
        <p:nvSpPr>
          <p:cNvPr id="38" name="Rectangle 37"/>
          <p:cNvSpPr/>
          <p:nvPr/>
        </p:nvSpPr>
        <p:spPr>
          <a:xfrm>
            <a:off x="3657600" y="4800600"/>
            <a:ext cx="4191000"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Arial" pitchFamily="34" charset="0"/>
              <a:buChar char="•"/>
            </a:pPr>
            <a:r>
              <a:rPr lang="en-US" sz="1600" dirty="0" smtClean="0"/>
              <a:t>Full Fuel Cycle Analysis</a:t>
            </a:r>
          </a:p>
          <a:p>
            <a:pPr marL="233363" indent="-233363">
              <a:buFont typeface="Arial" pitchFamily="34" charset="0"/>
              <a:buChar char="•"/>
            </a:pPr>
            <a:r>
              <a:rPr lang="en-US" sz="1600" dirty="0" smtClean="0"/>
              <a:t>Comparable Energy Information</a:t>
            </a:r>
          </a:p>
          <a:p>
            <a:pPr marL="233363" indent="-233363">
              <a:buFont typeface="Arial" pitchFamily="34" charset="0"/>
              <a:buChar char="•"/>
            </a:pPr>
            <a:r>
              <a:rPr lang="en-US" sz="1600" dirty="0" smtClean="0"/>
              <a:t>Energy Management Tools</a:t>
            </a:r>
          </a:p>
        </p:txBody>
      </p:sp>
      <p:sp>
        <p:nvSpPr>
          <p:cNvPr id="13" name="Oval Callout 12"/>
          <p:cNvSpPr/>
          <p:nvPr/>
        </p:nvSpPr>
        <p:spPr>
          <a:xfrm>
            <a:off x="7086600" y="2514600"/>
            <a:ext cx="1905000" cy="10668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Overarching</a:t>
            </a:r>
          </a:p>
          <a:p>
            <a:pPr algn="ctr"/>
            <a:r>
              <a:rPr lang="en-US" dirty="0" smtClean="0"/>
              <a:t>Emphasis</a:t>
            </a:r>
          </a:p>
          <a:p>
            <a:pPr algn="ctr"/>
            <a:r>
              <a:rPr lang="en-US" dirty="0" smtClean="0"/>
              <a:t>On Safety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1649"/>
          </a:xfrm>
        </p:spPr>
        <p:txBody>
          <a:bodyPr>
            <a:normAutofit/>
          </a:bodyPr>
          <a:lstStyle/>
          <a:p>
            <a:r>
              <a:rPr lang="en-US" sz="2800" dirty="0" smtClean="0"/>
              <a:t>Cyber-Security</a:t>
            </a:r>
            <a:endParaRPr lang="en-US" sz="2800" dirty="0"/>
          </a:p>
        </p:txBody>
      </p:sp>
      <p:sp>
        <p:nvSpPr>
          <p:cNvPr id="3" name="Content Placeholder 2"/>
          <p:cNvSpPr>
            <a:spLocks noGrp="1"/>
          </p:cNvSpPr>
          <p:nvPr>
            <p:ph idx="1"/>
          </p:nvPr>
        </p:nvSpPr>
        <p:spPr/>
        <p:txBody>
          <a:bodyPr>
            <a:normAutofit/>
          </a:bodyPr>
          <a:lstStyle/>
          <a:p>
            <a:r>
              <a:rPr lang="en-US" dirty="0" smtClean="0"/>
              <a:t> Active participation in the Smart Grid Interoperability Panel (SGIP) Gas Technology Domain Expert Working Group (GT-DEWG)</a:t>
            </a:r>
          </a:p>
          <a:p>
            <a:r>
              <a:rPr lang="en-US" dirty="0" smtClean="0"/>
              <a:t>Deliverables:</a:t>
            </a:r>
          </a:p>
          <a:p>
            <a:pPr lvl="1"/>
            <a:r>
              <a:rPr lang="en-US" dirty="0" smtClean="0"/>
              <a:t>Reports of standards activity within the SGIP via quarterly newsletters</a:t>
            </a:r>
          </a:p>
          <a:p>
            <a:pPr lvl="1"/>
            <a:r>
              <a:rPr lang="en-US" dirty="0" smtClean="0"/>
              <a:t>Maintenance of the on-line reference system</a:t>
            </a:r>
          </a:p>
          <a:p>
            <a:pPr lvl="1"/>
            <a:r>
              <a:rPr lang="en-US" dirty="0" smtClean="0"/>
              <a:t>White paper (final report) on the automation of natural gas distribution and smart energy grid interoperability issues (will be made publicly available)</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Delta Map</a:t>
            </a:r>
            <a:endParaRPr lang="en-US" dirty="0"/>
          </a:p>
        </p:txBody>
      </p:sp>
      <p:sp>
        <p:nvSpPr>
          <p:cNvPr id="69" name="Freeform 4"/>
          <p:cNvSpPr>
            <a:spLocks/>
          </p:cNvSpPr>
          <p:nvPr/>
        </p:nvSpPr>
        <p:spPr bwMode="auto">
          <a:xfrm>
            <a:off x="5765800" y="2249487"/>
            <a:ext cx="301625" cy="500063"/>
          </a:xfrm>
          <a:custGeom>
            <a:avLst/>
            <a:gdLst/>
            <a:ahLst/>
            <a:cxnLst>
              <a:cxn ang="0">
                <a:pos x="65" y="12"/>
              </a:cxn>
              <a:cxn ang="0">
                <a:pos x="23" y="85"/>
              </a:cxn>
              <a:cxn ang="0">
                <a:pos x="44" y="112"/>
              </a:cxn>
              <a:cxn ang="0">
                <a:pos x="23" y="145"/>
              </a:cxn>
              <a:cxn ang="0">
                <a:pos x="36" y="156"/>
              </a:cxn>
              <a:cxn ang="0">
                <a:pos x="28" y="179"/>
              </a:cxn>
              <a:cxn ang="0">
                <a:pos x="28" y="216"/>
              </a:cxn>
              <a:cxn ang="0">
                <a:pos x="0" y="229"/>
              </a:cxn>
              <a:cxn ang="0">
                <a:pos x="10" y="240"/>
              </a:cxn>
              <a:cxn ang="0">
                <a:pos x="69" y="379"/>
              </a:cxn>
              <a:cxn ang="0">
                <a:pos x="116" y="396"/>
              </a:cxn>
              <a:cxn ang="0">
                <a:pos x="113" y="367"/>
              </a:cxn>
              <a:cxn ang="0">
                <a:pos x="135" y="345"/>
              </a:cxn>
              <a:cxn ang="0">
                <a:pos x="127" y="321"/>
              </a:cxn>
              <a:cxn ang="0">
                <a:pos x="184" y="293"/>
              </a:cxn>
              <a:cxn ang="0">
                <a:pos x="188" y="255"/>
              </a:cxn>
              <a:cxn ang="0">
                <a:pos x="221" y="253"/>
              </a:cxn>
              <a:cxn ang="0">
                <a:pos x="248" y="223"/>
              </a:cxn>
              <a:cxn ang="0">
                <a:pos x="280" y="203"/>
              </a:cxn>
              <a:cxn ang="0">
                <a:pos x="280" y="179"/>
              </a:cxn>
              <a:cxn ang="0">
                <a:pos x="235" y="171"/>
              </a:cxn>
              <a:cxn ang="0">
                <a:pos x="228" y="144"/>
              </a:cxn>
              <a:cxn ang="0">
                <a:pos x="184" y="140"/>
              </a:cxn>
              <a:cxn ang="0">
                <a:pos x="147" y="23"/>
              </a:cxn>
              <a:cxn ang="0">
                <a:pos x="132" y="0"/>
              </a:cxn>
              <a:cxn ang="0">
                <a:pos x="88" y="9"/>
              </a:cxn>
              <a:cxn ang="0">
                <a:pos x="80" y="20"/>
              </a:cxn>
              <a:cxn ang="0">
                <a:pos x="65" y="12"/>
              </a:cxn>
            </a:cxnLst>
            <a:rect l="0" t="0" r="r" b="b"/>
            <a:pathLst>
              <a:path w="281" h="397">
                <a:moveTo>
                  <a:pt x="65" y="12"/>
                </a:moveTo>
                <a:lnTo>
                  <a:pt x="23" y="85"/>
                </a:lnTo>
                <a:lnTo>
                  <a:pt x="44" y="112"/>
                </a:lnTo>
                <a:lnTo>
                  <a:pt x="23" y="145"/>
                </a:lnTo>
                <a:lnTo>
                  <a:pt x="36" y="156"/>
                </a:lnTo>
                <a:lnTo>
                  <a:pt x="28" y="179"/>
                </a:lnTo>
                <a:lnTo>
                  <a:pt x="28" y="216"/>
                </a:lnTo>
                <a:lnTo>
                  <a:pt x="0" y="229"/>
                </a:lnTo>
                <a:lnTo>
                  <a:pt x="10" y="240"/>
                </a:lnTo>
                <a:lnTo>
                  <a:pt x="69" y="379"/>
                </a:lnTo>
                <a:lnTo>
                  <a:pt x="116" y="396"/>
                </a:lnTo>
                <a:lnTo>
                  <a:pt x="113" y="367"/>
                </a:lnTo>
                <a:lnTo>
                  <a:pt x="135" y="345"/>
                </a:lnTo>
                <a:lnTo>
                  <a:pt x="127" y="321"/>
                </a:lnTo>
                <a:lnTo>
                  <a:pt x="184" y="293"/>
                </a:lnTo>
                <a:lnTo>
                  <a:pt x="188" y="255"/>
                </a:lnTo>
                <a:lnTo>
                  <a:pt x="221" y="253"/>
                </a:lnTo>
                <a:lnTo>
                  <a:pt x="248" y="223"/>
                </a:lnTo>
                <a:lnTo>
                  <a:pt x="280" y="203"/>
                </a:lnTo>
                <a:lnTo>
                  <a:pt x="280" y="179"/>
                </a:lnTo>
                <a:lnTo>
                  <a:pt x="235" y="171"/>
                </a:lnTo>
                <a:lnTo>
                  <a:pt x="228" y="144"/>
                </a:lnTo>
                <a:lnTo>
                  <a:pt x="184" y="140"/>
                </a:lnTo>
                <a:lnTo>
                  <a:pt x="147" y="23"/>
                </a:lnTo>
                <a:lnTo>
                  <a:pt x="132" y="0"/>
                </a:lnTo>
                <a:lnTo>
                  <a:pt x="88" y="9"/>
                </a:lnTo>
                <a:lnTo>
                  <a:pt x="80" y="20"/>
                </a:lnTo>
                <a:lnTo>
                  <a:pt x="65" y="12"/>
                </a:lnTo>
              </a:path>
            </a:pathLst>
          </a:custGeom>
          <a:solidFill>
            <a:srgbClr val="B2B2B2"/>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70" name="Freeform 5"/>
          <p:cNvSpPr>
            <a:spLocks/>
          </p:cNvSpPr>
          <p:nvPr/>
        </p:nvSpPr>
        <p:spPr bwMode="auto">
          <a:xfrm>
            <a:off x="2057400" y="2581275"/>
            <a:ext cx="636588" cy="527050"/>
          </a:xfrm>
          <a:custGeom>
            <a:avLst/>
            <a:gdLst/>
            <a:ahLst/>
            <a:cxnLst>
              <a:cxn ang="0">
                <a:pos x="129" y="0"/>
              </a:cxn>
              <a:cxn ang="0">
                <a:pos x="112" y="8"/>
              </a:cxn>
              <a:cxn ang="0">
                <a:pos x="101" y="45"/>
              </a:cxn>
              <a:cxn ang="0">
                <a:pos x="90" y="76"/>
              </a:cxn>
              <a:cxn ang="0">
                <a:pos x="82" y="100"/>
              </a:cxn>
              <a:cxn ang="0">
                <a:pos x="72" y="127"/>
              </a:cxn>
              <a:cxn ang="0">
                <a:pos x="59" y="155"/>
              </a:cxn>
              <a:cxn ang="0">
                <a:pos x="43" y="184"/>
              </a:cxn>
              <a:cxn ang="0">
                <a:pos x="22" y="218"/>
              </a:cxn>
              <a:cxn ang="0">
                <a:pos x="0" y="251"/>
              </a:cxn>
              <a:cxn ang="0">
                <a:pos x="0" y="324"/>
              </a:cxn>
              <a:cxn ang="0">
                <a:pos x="332" y="387"/>
              </a:cxn>
              <a:cxn ang="0">
                <a:pos x="486" y="417"/>
              </a:cxn>
              <a:cxn ang="0">
                <a:pos x="518" y="272"/>
              </a:cxn>
              <a:cxn ang="0">
                <a:pos x="538" y="259"/>
              </a:cxn>
              <a:cxn ang="0">
                <a:pos x="519" y="227"/>
              </a:cxn>
              <a:cxn ang="0">
                <a:pos x="528" y="194"/>
              </a:cxn>
              <a:cxn ang="0">
                <a:pos x="593" y="139"/>
              </a:cxn>
              <a:cxn ang="0">
                <a:pos x="549" y="88"/>
              </a:cxn>
              <a:cxn ang="0">
                <a:pos x="364" y="53"/>
              </a:cxn>
              <a:cxn ang="0">
                <a:pos x="339" y="67"/>
              </a:cxn>
              <a:cxn ang="0">
                <a:pos x="306" y="42"/>
              </a:cxn>
              <a:cxn ang="0">
                <a:pos x="276" y="69"/>
              </a:cxn>
              <a:cxn ang="0">
                <a:pos x="248" y="42"/>
              </a:cxn>
              <a:cxn ang="0">
                <a:pos x="175" y="44"/>
              </a:cxn>
              <a:cxn ang="0">
                <a:pos x="183" y="4"/>
              </a:cxn>
              <a:cxn ang="0">
                <a:pos x="129" y="0"/>
              </a:cxn>
            </a:cxnLst>
            <a:rect l="0" t="0" r="r" b="b"/>
            <a:pathLst>
              <a:path w="594" h="418">
                <a:moveTo>
                  <a:pt x="129" y="0"/>
                </a:moveTo>
                <a:lnTo>
                  <a:pt x="112" y="8"/>
                </a:lnTo>
                <a:lnTo>
                  <a:pt x="101" y="45"/>
                </a:lnTo>
                <a:lnTo>
                  <a:pt x="90" y="76"/>
                </a:lnTo>
                <a:lnTo>
                  <a:pt x="82" y="100"/>
                </a:lnTo>
                <a:lnTo>
                  <a:pt x="72" y="127"/>
                </a:lnTo>
                <a:lnTo>
                  <a:pt x="59" y="155"/>
                </a:lnTo>
                <a:lnTo>
                  <a:pt x="43" y="184"/>
                </a:lnTo>
                <a:lnTo>
                  <a:pt x="22" y="218"/>
                </a:lnTo>
                <a:lnTo>
                  <a:pt x="0" y="251"/>
                </a:lnTo>
                <a:lnTo>
                  <a:pt x="0" y="324"/>
                </a:lnTo>
                <a:lnTo>
                  <a:pt x="332" y="387"/>
                </a:lnTo>
                <a:lnTo>
                  <a:pt x="486" y="417"/>
                </a:lnTo>
                <a:lnTo>
                  <a:pt x="518" y="272"/>
                </a:lnTo>
                <a:lnTo>
                  <a:pt x="538" y="259"/>
                </a:lnTo>
                <a:lnTo>
                  <a:pt x="519" y="227"/>
                </a:lnTo>
                <a:lnTo>
                  <a:pt x="528" y="194"/>
                </a:lnTo>
                <a:lnTo>
                  <a:pt x="593" y="139"/>
                </a:lnTo>
                <a:lnTo>
                  <a:pt x="549" y="88"/>
                </a:lnTo>
                <a:lnTo>
                  <a:pt x="364" y="53"/>
                </a:lnTo>
                <a:lnTo>
                  <a:pt x="339" y="67"/>
                </a:lnTo>
                <a:lnTo>
                  <a:pt x="306" y="42"/>
                </a:lnTo>
                <a:lnTo>
                  <a:pt x="276" y="69"/>
                </a:lnTo>
                <a:lnTo>
                  <a:pt x="248" y="42"/>
                </a:lnTo>
                <a:lnTo>
                  <a:pt x="175" y="44"/>
                </a:lnTo>
                <a:lnTo>
                  <a:pt x="183" y="4"/>
                </a:lnTo>
                <a:lnTo>
                  <a:pt x="129" y="0"/>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sp>
        <p:nvSpPr>
          <p:cNvPr id="71" name="Freeform 6"/>
          <p:cNvSpPr>
            <a:spLocks/>
          </p:cNvSpPr>
          <p:nvPr/>
        </p:nvSpPr>
        <p:spPr bwMode="auto">
          <a:xfrm>
            <a:off x="2014538" y="3016250"/>
            <a:ext cx="671512" cy="1122362"/>
          </a:xfrm>
          <a:custGeom>
            <a:avLst/>
            <a:gdLst/>
            <a:ahLst/>
            <a:cxnLst>
              <a:cxn ang="0">
                <a:pos x="48" y="0"/>
              </a:cxn>
              <a:cxn ang="0">
                <a:pos x="334" y="53"/>
              </a:cxn>
              <a:cxn ang="0">
                <a:pos x="271" y="315"/>
              </a:cxn>
              <a:cxn ang="0">
                <a:pos x="594" y="713"/>
              </a:cxn>
              <a:cxn ang="0">
                <a:pos x="624" y="763"/>
              </a:cxn>
              <a:cxn ang="0">
                <a:pos x="593" y="788"/>
              </a:cxn>
              <a:cxn ang="0">
                <a:pos x="573" y="831"/>
              </a:cxn>
              <a:cxn ang="0">
                <a:pos x="554" y="857"/>
              </a:cxn>
              <a:cxn ang="0">
                <a:pos x="574" y="880"/>
              </a:cxn>
              <a:cxn ang="0">
                <a:pos x="541" y="888"/>
              </a:cxn>
              <a:cxn ang="0">
                <a:pos x="352" y="881"/>
              </a:cxn>
              <a:cxn ang="0">
                <a:pos x="340" y="829"/>
              </a:cxn>
              <a:cxn ang="0">
                <a:pos x="306" y="792"/>
              </a:cxn>
              <a:cxn ang="0">
                <a:pos x="282" y="780"/>
              </a:cxn>
              <a:cxn ang="0">
                <a:pos x="275" y="752"/>
              </a:cxn>
              <a:cxn ang="0">
                <a:pos x="255" y="738"/>
              </a:cxn>
              <a:cxn ang="0">
                <a:pos x="236" y="719"/>
              </a:cxn>
              <a:cxn ang="0">
                <a:pos x="229" y="698"/>
              </a:cxn>
              <a:cxn ang="0">
                <a:pos x="210" y="684"/>
              </a:cxn>
              <a:cxn ang="0">
                <a:pos x="181" y="692"/>
              </a:cxn>
              <a:cxn ang="0">
                <a:pos x="147" y="681"/>
              </a:cxn>
              <a:cxn ang="0">
                <a:pos x="147" y="670"/>
              </a:cxn>
              <a:cxn ang="0">
                <a:pos x="146" y="645"/>
              </a:cxn>
              <a:cxn ang="0">
                <a:pos x="133" y="618"/>
              </a:cxn>
              <a:cxn ang="0">
                <a:pos x="131" y="596"/>
              </a:cxn>
              <a:cxn ang="0">
                <a:pos x="117" y="576"/>
              </a:cxn>
              <a:cxn ang="0">
                <a:pos x="121" y="558"/>
              </a:cxn>
              <a:cxn ang="0">
                <a:pos x="79" y="512"/>
              </a:cxn>
              <a:cxn ang="0">
                <a:pos x="79" y="486"/>
              </a:cxn>
              <a:cxn ang="0">
                <a:pos x="101" y="477"/>
              </a:cxn>
              <a:cxn ang="0">
                <a:pos x="101" y="460"/>
              </a:cxn>
              <a:cxn ang="0">
                <a:pos x="79" y="456"/>
              </a:cxn>
              <a:cxn ang="0">
                <a:pos x="70" y="431"/>
              </a:cxn>
              <a:cxn ang="0">
                <a:pos x="59" y="388"/>
              </a:cxn>
              <a:cxn ang="0">
                <a:pos x="90" y="411"/>
              </a:cxn>
              <a:cxn ang="0">
                <a:pos x="79" y="381"/>
              </a:cxn>
              <a:cxn ang="0">
                <a:pos x="101" y="381"/>
              </a:cxn>
              <a:cxn ang="0">
                <a:pos x="101" y="359"/>
              </a:cxn>
              <a:cxn ang="0">
                <a:pos x="79" y="344"/>
              </a:cxn>
              <a:cxn ang="0">
                <a:pos x="67" y="365"/>
              </a:cxn>
              <a:cxn ang="0">
                <a:pos x="48" y="357"/>
              </a:cxn>
              <a:cxn ang="0">
                <a:pos x="7" y="258"/>
              </a:cxn>
              <a:cxn ang="0">
                <a:pos x="18" y="186"/>
              </a:cxn>
              <a:cxn ang="0">
                <a:pos x="0" y="146"/>
              </a:cxn>
              <a:cxn ang="0">
                <a:pos x="9" y="115"/>
              </a:cxn>
              <a:cxn ang="0">
                <a:pos x="29" y="109"/>
              </a:cxn>
              <a:cxn ang="0">
                <a:pos x="48" y="60"/>
              </a:cxn>
              <a:cxn ang="0">
                <a:pos x="48" y="0"/>
              </a:cxn>
            </a:cxnLst>
            <a:rect l="0" t="0" r="r" b="b"/>
            <a:pathLst>
              <a:path w="625" h="889">
                <a:moveTo>
                  <a:pt x="48" y="0"/>
                </a:moveTo>
                <a:lnTo>
                  <a:pt x="334" y="53"/>
                </a:lnTo>
                <a:lnTo>
                  <a:pt x="271" y="315"/>
                </a:lnTo>
                <a:lnTo>
                  <a:pt x="594" y="713"/>
                </a:lnTo>
                <a:lnTo>
                  <a:pt x="624" y="763"/>
                </a:lnTo>
                <a:lnTo>
                  <a:pt x="593" y="788"/>
                </a:lnTo>
                <a:lnTo>
                  <a:pt x="573" y="831"/>
                </a:lnTo>
                <a:lnTo>
                  <a:pt x="554" y="857"/>
                </a:lnTo>
                <a:lnTo>
                  <a:pt x="574" y="880"/>
                </a:lnTo>
                <a:lnTo>
                  <a:pt x="541" y="888"/>
                </a:lnTo>
                <a:lnTo>
                  <a:pt x="352" y="881"/>
                </a:lnTo>
                <a:lnTo>
                  <a:pt x="340" y="829"/>
                </a:lnTo>
                <a:lnTo>
                  <a:pt x="306" y="792"/>
                </a:lnTo>
                <a:lnTo>
                  <a:pt x="282" y="780"/>
                </a:lnTo>
                <a:lnTo>
                  <a:pt x="275" y="752"/>
                </a:lnTo>
                <a:lnTo>
                  <a:pt x="255" y="738"/>
                </a:lnTo>
                <a:lnTo>
                  <a:pt x="236" y="719"/>
                </a:lnTo>
                <a:lnTo>
                  <a:pt x="229" y="698"/>
                </a:lnTo>
                <a:lnTo>
                  <a:pt x="210" y="684"/>
                </a:lnTo>
                <a:lnTo>
                  <a:pt x="181" y="692"/>
                </a:lnTo>
                <a:lnTo>
                  <a:pt x="147" y="681"/>
                </a:lnTo>
                <a:lnTo>
                  <a:pt x="147" y="670"/>
                </a:lnTo>
                <a:lnTo>
                  <a:pt x="146" y="645"/>
                </a:lnTo>
                <a:lnTo>
                  <a:pt x="133" y="618"/>
                </a:lnTo>
                <a:lnTo>
                  <a:pt x="131" y="596"/>
                </a:lnTo>
                <a:lnTo>
                  <a:pt x="117" y="576"/>
                </a:lnTo>
                <a:lnTo>
                  <a:pt x="121" y="558"/>
                </a:lnTo>
                <a:lnTo>
                  <a:pt x="79" y="512"/>
                </a:lnTo>
                <a:lnTo>
                  <a:pt x="79" y="486"/>
                </a:lnTo>
                <a:lnTo>
                  <a:pt x="101" y="477"/>
                </a:lnTo>
                <a:lnTo>
                  <a:pt x="101" y="460"/>
                </a:lnTo>
                <a:lnTo>
                  <a:pt x="79" y="456"/>
                </a:lnTo>
                <a:lnTo>
                  <a:pt x="70" y="431"/>
                </a:lnTo>
                <a:lnTo>
                  <a:pt x="59" y="388"/>
                </a:lnTo>
                <a:lnTo>
                  <a:pt x="90" y="411"/>
                </a:lnTo>
                <a:lnTo>
                  <a:pt x="79" y="381"/>
                </a:lnTo>
                <a:lnTo>
                  <a:pt x="101" y="381"/>
                </a:lnTo>
                <a:lnTo>
                  <a:pt x="101" y="359"/>
                </a:lnTo>
                <a:lnTo>
                  <a:pt x="79" y="344"/>
                </a:lnTo>
                <a:lnTo>
                  <a:pt x="67" y="365"/>
                </a:lnTo>
                <a:lnTo>
                  <a:pt x="48" y="357"/>
                </a:lnTo>
                <a:lnTo>
                  <a:pt x="7" y="258"/>
                </a:lnTo>
                <a:lnTo>
                  <a:pt x="18" y="186"/>
                </a:lnTo>
                <a:lnTo>
                  <a:pt x="0" y="146"/>
                </a:lnTo>
                <a:lnTo>
                  <a:pt x="9" y="115"/>
                </a:lnTo>
                <a:lnTo>
                  <a:pt x="29" y="109"/>
                </a:lnTo>
                <a:lnTo>
                  <a:pt x="48" y="60"/>
                </a:lnTo>
                <a:lnTo>
                  <a:pt x="48" y="0"/>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cs typeface="Arial"/>
            </a:endParaRPr>
          </a:p>
        </p:txBody>
      </p:sp>
      <p:grpSp>
        <p:nvGrpSpPr>
          <p:cNvPr id="2" name="Group 7"/>
          <p:cNvGrpSpPr>
            <a:grpSpLocks/>
          </p:cNvGrpSpPr>
          <p:nvPr/>
        </p:nvGrpSpPr>
        <p:grpSpPr bwMode="auto">
          <a:xfrm>
            <a:off x="1757363" y="4229100"/>
            <a:ext cx="573087" cy="368300"/>
            <a:chOff x="703" y="2055"/>
            <a:chExt cx="718" cy="388"/>
          </a:xfrm>
        </p:grpSpPr>
        <p:grpSp>
          <p:nvGrpSpPr>
            <p:cNvPr id="3" name="Group 8"/>
            <p:cNvGrpSpPr>
              <a:grpSpLocks/>
            </p:cNvGrpSpPr>
            <p:nvPr/>
          </p:nvGrpSpPr>
          <p:grpSpPr bwMode="auto">
            <a:xfrm>
              <a:off x="703" y="2055"/>
              <a:ext cx="718" cy="388"/>
              <a:chOff x="703" y="2055"/>
              <a:chExt cx="718" cy="388"/>
            </a:xfrm>
          </p:grpSpPr>
          <p:sp>
            <p:nvSpPr>
              <p:cNvPr id="75" name="Freeform 9"/>
              <p:cNvSpPr>
                <a:spLocks/>
              </p:cNvSpPr>
              <p:nvPr/>
            </p:nvSpPr>
            <p:spPr bwMode="auto">
              <a:xfrm>
                <a:off x="703" y="2103"/>
                <a:ext cx="56" cy="58"/>
              </a:xfrm>
              <a:custGeom>
                <a:avLst/>
                <a:gdLst/>
                <a:ahLst/>
                <a:cxnLst>
                  <a:cxn ang="0">
                    <a:pos x="0" y="57"/>
                  </a:cxn>
                  <a:cxn ang="0">
                    <a:pos x="0" y="39"/>
                  </a:cxn>
                  <a:cxn ang="0">
                    <a:pos x="31" y="0"/>
                  </a:cxn>
                  <a:cxn ang="0">
                    <a:pos x="55" y="11"/>
                  </a:cxn>
                  <a:cxn ang="0">
                    <a:pos x="27" y="57"/>
                  </a:cxn>
                  <a:cxn ang="0">
                    <a:pos x="0" y="57"/>
                  </a:cxn>
                </a:cxnLst>
                <a:rect l="0" t="0" r="r" b="b"/>
                <a:pathLst>
                  <a:path w="56" h="58">
                    <a:moveTo>
                      <a:pt x="0" y="57"/>
                    </a:moveTo>
                    <a:lnTo>
                      <a:pt x="0" y="39"/>
                    </a:lnTo>
                    <a:lnTo>
                      <a:pt x="31" y="0"/>
                    </a:lnTo>
                    <a:lnTo>
                      <a:pt x="55" y="11"/>
                    </a:lnTo>
                    <a:lnTo>
                      <a:pt x="27" y="57"/>
                    </a:lnTo>
                    <a:lnTo>
                      <a:pt x="0" y="57"/>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76" name="Freeform 10"/>
              <p:cNvSpPr>
                <a:spLocks/>
              </p:cNvSpPr>
              <p:nvPr/>
            </p:nvSpPr>
            <p:spPr bwMode="auto">
              <a:xfrm>
                <a:off x="780" y="2055"/>
                <a:ext cx="105" cy="72"/>
              </a:xfrm>
              <a:custGeom>
                <a:avLst/>
                <a:gdLst/>
                <a:ahLst/>
                <a:cxnLst>
                  <a:cxn ang="0">
                    <a:pos x="22" y="7"/>
                  </a:cxn>
                  <a:cxn ang="0">
                    <a:pos x="0" y="41"/>
                  </a:cxn>
                  <a:cxn ang="0">
                    <a:pos x="39" y="64"/>
                  </a:cxn>
                  <a:cxn ang="0">
                    <a:pos x="86" y="71"/>
                  </a:cxn>
                  <a:cxn ang="0">
                    <a:pos x="104" y="42"/>
                  </a:cxn>
                  <a:cxn ang="0">
                    <a:pos x="93" y="0"/>
                  </a:cxn>
                  <a:cxn ang="0">
                    <a:pos x="22" y="7"/>
                  </a:cxn>
                </a:cxnLst>
                <a:rect l="0" t="0" r="r" b="b"/>
                <a:pathLst>
                  <a:path w="105" h="72">
                    <a:moveTo>
                      <a:pt x="22" y="7"/>
                    </a:moveTo>
                    <a:lnTo>
                      <a:pt x="0" y="41"/>
                    </a:lnTo>
                    <a:lnTo>
                      <a:pt x="39" y="64"/>
                    </a:lnTo>
                    <a:lnTo>
                      <a:pt x="86" y="71"/>
                    </a:lnTo>
                    <a:lnTo>
                      <a:pt x="104" y="42"/>
                    </a:lnTo>
                    <a:lnTo>
                      <a:pt x="93" y="0"/>
                    </a:lnTo>
                    <a:lnTo>
                      <a:pt x="22" y="7"/>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77" name="Freeform 11"/>
              <p:cNvSpPr>
                <a:spLocks/>
              </p:cNvSpPr>
              <p:nvPr/>
            </p:nvSpPr>
            <p:spPr bwMode="auto">
              <a:xfrm>
                <a:off x="878" y="2103"/>
                <a:ext cx="154" cy="82"/>
              </a:xfrm>
              <a:custGeom>
                <a:avLst/>
                <a:gdLst/>
                <a:ahLst/>
                <a:cxnLst>
                  <a:cxn ang="0">
                    <a:pos x="0" y="28"/>
                  </a:cxn>
                  <a:cxn ang="0">
                    <a:pos x="104" y="0"/>
                  </a:cxn>
                  <a:cxn ang="0">
                    <a:pos x="123" y="35"/>
                  </a:cxn>
                  <a:cxn ang="0">
                    <a:pos x="144" y="42"/>
                  </a:cxn>
                  <a:cxn ang="0">
                    <a:pos x="153" y="71"/>
                  </a:cxn>
                  <a:cxn ang="0">
                    <a:pos x="100" y="75"/>
                  </a:cxn>
                  <a:cxn ang="0">
                    <a:pos x="64" y="81"/>
                  </a:cxn>
                  <a:cxn ang="0">
                    <a:pos x="0" y="28"/>
                  </a:cxn>
                </a:cxnLst>
                <a:rect l="0" t="0" r="r" b="b"/>
                <a:pathLst>
                  <a:path w="154" h="82">
                    <a:moveTo>
                      <a:pt x="0" y="28"/>
                    </a:moveTo>
                    <a:lnTo>
                      <a:pt x="104" y="0"/>
                    </a:lnTo>
                    <a:lnTo>
                      <a:pt x="123" y="35"/>
                    </a:lnTo>
                    <a:lnTo>
                      <a:pt x="144" y="42"/>
                    </a:lnTo>
                    <a:lnTo>
                      <a:pt x="153" y="71"/>
                    </a:lnTo>
                    <a:lnTo>
                      <a:pt x="100" y="75"/>
                    </a:lnTo>
                    <a:lnTo>
                      <a:pt x="64" y="81"/>
                    </a:lnTo>
                    <a:lnTo>
                      <a:pt x="0" y="28"/>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78" name="Freeform 12"/>
              <p:cNvSpPr>
                <a:spLocks/>
              </p:cNvSpPr>
              <p:nvPr/>
            </p:nvSpPr>
            <p:spPr bwMode="auto">
              <a:xfrm>
                <a:off x="1036" y="2164"/>
                <a:ext cx="122" cy="43"/>
              </a:xfrm>
              <a:custGeom>
                <a:avLst/>
                <a:gdLst/>
                <a:ahLst/>
                <a:cxnLst>
                  <a:cxn ang="0">
                    <a:pos x="18" y="2"/>
                  </a:cxn>
                  <a:cxn ang="0">
                    <a:pos x="0" y="39"/>
                  </a:cxn>
                  <a:cxn ang="0">
                    <a:pos x="32" y="42"/>
                  </a:cxn>
                  <a:cxn ang="0">
                    <a:pos x="52" y="33"/>
                  </a:cxn>
                  <a:cxn ang="0">
                    <a:pos x="88" y="34"/>
                  </a:cxn>
                  <a:cxn ang="0">
                    <a:pos x="121" y="17"/>
                  </a:cxn>
                  <a:cxn ang="0">
                    <a:pos x="100" y="11"/>
                  </a:cxn>
                  <a:cxn ang="0">
                    <a:pos x="84" y="0"/>
                  </a:cxn>
                  <a:cxn ang="0">
                    <a:pos x="18" y="2"/>
                  </a:cxn>
                </a:cxnLst>
                <a:rect l="0" t="0" r="r" b="b"/>
                <a:pathLst>
                  <a:path w="122" h="43">
                    <a:moveTo>
                      <a:pt x="18" y="2"/>
                    </a:moveTo>
                    <a:lnTo>
                      <a:pt x="0" y="39"/>
                    </a:lnTo>
                    <a:lnTo>
                      <a:pt x="32" y="42"/>
                    </a:lnTo>
                    <a:lnTo>
                      <a:pt x="52" y="33"/>
                    </a:lnTo>
                    <a:lnTo>
                      <a:pt x="88" y="34"/>
                    </a:lnTo>
                    <a:lnTo>
                      <a:pt x="121" y="17"/>
                    </a:lnTo>
                    <a:lnTo>
                      <a:pt x="100" y="11"/>
                    </a:lnTo>
                    <a:lnTo>
                      <a:pt x="84" y="0"/>
                    </a:lnTo>
                    <a:lnTo>
                      <a:pt x="18" y="2"/>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79" name="Freeform 13"/>
              <p:cNvSpPr>
                <a:spLocks/>
              </p:cNvSpPr>
              <p:nvPr/>
            </p:nvSpPr>
            <p:spPr bwMode="auto">
              <a:xfrm>
                <a:off x="1072" y="2223"/>
                <a:ext cx="51" cy="32"/>
              </a:xfrm>
              <a:custGeom>
                <a:avLst/>
                <a:gdLst/>
                <a:ahLst/>
                <a:cxnLst>
                  <a:cxn ang="0">
                    <a:pos x="43" y="0"/>
                  </a:cxn>
                  <a:cxn ang="0">
                    <a:pos x="0" y="3"/>
                  </a:cxn>
                  <a:cxn ang="0">
                    <a:pos x="7" y="31"/>
                  </a:cxn>
                  <a:cxn ang="0">
                    <a:pos x="50" y="23"/>
                  </a:cxn>
                  <a:cxn ang="0">
                    <a:pos x="43" y="0"/>
                  </a:cxn>
                </a:cxnLst>
                <a:rect l="0" t="0" r="r" b="b"/>
                <a:pathLst>
                  <a:path w="51" h="32">
                    <a:moveTo>
                      <a:pt x="43" y="0"/>
                    </a:moveTo>
                    <a:lnTo>
                      <a:pt x="0" y="3"/>
                    </a:lnTo>
                    <a:lnTo>
                      <a:pt x="7" y="31"/>
                    </a:lnTo>
                    <a:lnTo>
                      <a:pt x="50" y="23"/>
                    </a:lnTo>
                    <a:lnTo>
                      <a:pt x="43" y="0"/>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80" name="Freeform 14"/>
              <p:cNvSpPr>
                <a:spLocks/>
              </p:cNvSpPr>
              <p:nvPr/>
            </p:nvSpPr>
            <p:spPr bwMode="auto">
              <a:xfrm>
                <a:off x="1126" y="2258"/>
                <a:ext cx="36" cy="30"/>
              </a:xfrm>
              <a:custGeom>
                <a:avLst/>
                <a:gdLst/>
                <a:ahLst/>
                <a:cxnLst>
                  <a:cxn ang="0">
                    <a:pos x="0" y="10"/>
                  </a:cxn>
                  <a:cxn ang="0">
                    <a:pos x="35" y="0"/>
                  </a:cxn>
                  <a:cxn ang="0">
                    <a:pos x="35" y="24"/>
                  </a:cxn>
                  <a:cxn ang="0">
                    <a:pos x="11" y="29"/>
                  </a:cxn>
                  <a:cxn ang="0">
                    <a:pos x="0" y="10"/>
                  </a:cxn>
                </a:cxnLst>
                <a:rect l="0" t="0" r="r" b="b"/>
                <a:pathLst>
                  <a:path w="36" h="30">
                    <a:moveTo>
                      <a:pt x="0" y="10"/>
                    </a:moveTo>
                    <a:lnTo>
                      <a:pt x="35" y="0"/>
                    </a:lnTo>
                    <a:lnTo>
                      <a:pt x="35" y="24"/>
                    </a:lnTo>
                    <a:lnTo>
                      <a:pt x="11" y="29"/>
                    </a:lnTo>
                    <a:lnTo>
                      <a:pt x="0" y="10"/>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81" name="Freeform 15"/>
              <p:cNvSpPr>
                <a:spLocks/>
              </p:cNvSpPr>
              <p:nvPr/>
            </p:nvSpPr>
            <p:spPr bwMode="auto">
              <a:xfrm>
                <a:off x="1213" y="2271"/>
                <a:ext cx="208" cy="172"/>
              </a:xfrm>
              <a:custGeom>
                <a:avLst/>
                <a:gdLst/>
                <a:ahLst/>
                <a:cxnLst>
                  <a:cxn ang="0">
                    <a:pos x="34" y="0"/>
                  </a:cxn>
                  <a:cxn ang="0">
                    <a:pos x="0" y="65"/>
                  </a:cxn>
                  <a:cxn ang="0">
                    <a:pos x="24" y="96"/>
                  </a:cxn>
                  <a:cxn ang="0">
                    <a:pos x="24" y="155"/>
                  </a:cxn>
                  <a:cxn ang="0">
                    <a:pos x="73" y="171"/>
                  </a:cxn>
                  <a:cxn ang="0">
                    <a:pos x="96" y="137"/>
                  </a:cxn>
                  <a:cxn ang="0">
                    <a:pos x="159" y="129"/>
                  </a:cxn>
                  <a:cxn ang="0">
                    <a:pos x="207" y="91"/>
                  </a:cxn>
                  <a:cxn ang="0">
                    <a:pos x="157" y="33"/>
                  </a:cxn>
                  <a:cxn ang="0">
                    <a:pos x="34" y="0"/>
                  </a:cxn>
                </a:cxnLst>
                <a:rect l="0" t="0" r="r" b="b"/>
                <a:pathLst>
                  <a:path w="208" h="172">
                    <a:moveTo>
                      <a:pt x="34" y="0"/>
                    </a:moveTo>
                    <a:lnTo>
                      <a:pt x="0" y="65"/>
                    </a:lnTo>
                    <a:lnTo>
                      <a:pt x="24" y="96"/>
                    </a:lnTo>
                    <a:lnTo>
                      <a:pt x="24" y="155"/>
                    </a:lnTo>
                    <a:lnTo>
                      <a:pt x="73" y="171"/>
                    </a:lnTo>
                    <a:lnTo>
                      <a:pt x="96" y="137"/>
                    </a:lnTo>
                    <a:lnTo>
                      <a:pt x="159" y="129"/>
                    </a:lnTo>
                    <a:lnTo>
                      <a:pt x="207" y="91"/>
                    </a:lnTo>
                    <a:lnTo>
                      <a:pt x="157" y="33"/>
                    </a:lnTo>
                    <a:lnTo>
                      <a:pt x="34" y="0"/>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grpSp>
        <p:sp>
          <p:nvSpPr>
            <p:cNvPr id="74" name="Freeform 16"/>
            <p:cNvSpPr>
              <a:spLocks/>
            </p:cNvSpPr>
            <p:nvPr/>
          </p:nvSpPr>
          <p:spPr bwMode="auto">
            <a:xfrm>
              <a:off x="1139" y="2190"/>
              <a:ext cx="116" cy="69"/>
            </a:xfrm>
            <a:custGeom>
              <a:avLst/>
              <a:gdLst/>
              <a:ahLst/>
              <a:cxnLst>
                <a:cxn ang="0">
                  <a:pos x="23" y="0"/>
                </a:cxn>
                <a:cxn ang="0">
                  <a:pos x="0" y="20"/>
                </a:cxn>
                <a:cxn ang="0">
                  <a:pos x="9" y="36"/>
                </a:cxn>
                <a:cxn ang="0">
                  <a:pos x="31" y="41"/>
                </a:cxn>
                <a:cxn ang="0">
                  <a:pos x="53" y="68"/>
                </a:cxn>
                <a:cxn ang="0">
                  <a:pos x="114" y="57"/>
                </a:cxn>
                <a:cxn ang="0">
                  <a:pos x="115" y="28"/>
                </a:cxn>
                <a:cxn ang="0">
                  <a:pos x="71" y="5"/>
                </a:cxn>
                <a:cxn ang="0">
                  <a:pos x="23" y="0"/>
                </a:cxn>
              </a:cxnLst>
              <a:rect l="0" t="0" r="r" b="b"/>
              <a:pathLst>
                <a:path w="116" h="69">
                  <a:moveTo>
                    <a:pt x="23" y="0"/>
                  </a:moveTo>
                  <a:lnTo>
                    <a:pt x="0" y="20"/>
                  </a:lnTo>
                  <a:lnTo>
                    <a:pt x="9" y="36"/>
                  </a:lnTo>
                  <a:lnTo>
                    <a:pt x="31" y="41"/>
                  </a:lnTo>
                  <a:lnTo>
                    <a:pt x="53" y="68"/>
                  </a:lnTo>
                  <a:lnTo>
                    <a:pt x="114" y="57"/>
                  </a:lnTo>
                  <a:lnTo>
                    <a:pt x="115" y="28"/>
                  </a:lnTo>
                  <a:lnTo>
                    <a:pt x="71" y="5"/>
                  </a:lnTo>
                  <a:lnTo>
                    <a:pt x="23" y="0"/>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grpSp>
      <p:sp>
        <p:nvSpPr>
          <p:cNvPr id="82" name="Freeform 17"/>
          <p:cNvSpPr>
            <a:spLocks/>
          </p:cNvSpPr>
          <p:nvPr/>
        </p:nvSpPr>
        <p:spPr bwMode="auto">
          <a:xfrm>
            <a:off x="1190625" y="1925637"/>
            <a:ext cx="885825" cy="804863"/>
          </a:xfrm>
          <a:custGeom>
            <a:avLst/>
            <a:gdLst/>
            <a:ahLst/>
            <a:cxnLst>
              <a:cxn ang="0">
                <a:pos x="73" y="51"/>
              </a:cxn>
              <a:cxn ang="0">
                <a:pos x="167" y="0"/>
              </a:cxn>
              <a:cxn ang="0">
                <a:pos x="212" y="8"/>
              </a:cxn>
              <a:cxn ang="0">
                <a:pos x="234" y="25"/>
              </a:cxn>
              <a:cxn ang="0">
                <a:pos x="321" y="32"/>
              </a:cxn>
              <a:cxn ang="0">
                <a:pos x="324" y="204"/>
              </a:cxn>
              <a:cxn ang="0">
                <a:pos x="353" y="209"/>
              </a:cxn>
              <a:cxn ang="0">
                <a:pos x="366" y="229"/>
              </a:cxn>
              <a:cxn ang="0">
                <a:pos x="386" y="223"/>
              </a:cxn>
              <a:cxn ang="0">
                <a:pos x="428" y="269"/>
              </a:cxn>
              <a:cxn ang="0">
                <a:pos x="465" y="290"/>
              </a:cxn>
              <a:cxn ang="0">
                <a:pos x="464" y="309"/>
              </a:cxn>
              <a:cxn ang="0">
                <a:pos x="417" y="312"/>
              </a:cxn>
              <a:cxn ang="0">
                <a:pos x="398" y="255"/>
              </a:cxn>
              <a:cxn ang="0">
                <a:pos x="252" y="198"/>
              </a:cxn>
              <a:cxn ang="0">
                <a:pos x="257" y="216"/>
              </a:cxn>
              <a:cxn ang="0">
                <a:pos x="224" y="239"/>
              </a:cxn>
              <a:cxn ang="0">
                <a:pos x="219" y="231"/>
              </a:cxn>
              <a:cxn ang="0">
                <a:pos x="209" y="231"/>
              </a:cxn>
              <a:cxn ang="0">
                <a:pos x="184" y="278"/>
              </a:cxn>
              <a:cxn ang="0">
                <a:pos x="103" y="325"/>
              </a:cxn>
              <a:cxn ang="0">
                <a:pos x="22" y="348"/>
              </a:cxn>
              <a:cxn ang="0">
                <a:pos x="0" y="344"/>
              </a:cxn>
              <a:cxn ang="0">
                <a:pos x="91" y="304"/>
              </a:cxn>
              <a:cxn ang="0">
                <a:pos x="103" y="304"/>
              </a:cxn>
              <a:cxn ang="0">
                <a:pos x="136" y="273"/>
              </a:cxn>
              <a:cxn ang="0">
                <a:pos x="151" y="272"/>
              </a:cxn>
              <a:cxn ang="0">
                <a:pos x="174" y="248"/>
              </a:cxn>
              <a:cxn ang="0">
                <a:pos x="166" y="238"/>
              </a:cxn>
              <a:cxn ang="0">
                <a:pos x="117" y="243"/>
              </a:cxn>
              <a:cxn ang="0">
                <a:pos x="83" y="184"/>
              </a:cxn>
              <a:cxn ang="0">
                <a:pos x="103" y="157"/>
              </a:cxn>
              <a:cxn ang="0">
                <a:pos x="133" y="148"/>
              </a:cxn>
              <a:cxn ang="0">
                <a:pos x="122" y="124"/>
              </a:cxn>
              <a:cxn ang="0">
                <a:pos x="90" y="135"/>
              </a:cxn>
              <a:cxn ang="0">
                <a:pos x="66" y="101"/>
              </a:cxn>
              <a:cxn ang="0">
                <a:pos x="93" y="93"/>
              </a:cxn>
              <a:cxn ang="0">
                <a:pos x="117" y="102"/>
              </a:cxn>
              <a:cxn ang="0">
                <a:pos x="128" y="97"/>
              </a:cxn>
              <a:cxn ang="0">
                <a:pos x="108" y="68"/>
              </a:cxn>
              <a:cxn ang="0">
                <a:pos x="73" y="66"/>
              </a:cxn>
              <a:cxn ang="0">
                <a:pos x="73" y="51"/>
              </a:cxn>
            </a:cxnLst>
            <a:rect l="0" t="0" r="r" b="b"/>
            <a:pathLst>
              <a:path w="466" h="349">
                <a:moveTo>
                  <a:pt x="73" y="51"/>
                </a:moveTo>
                <a:lnTo>
                  <a:pt x="167" y="0"/>
                </a:lnTo>
                <a:lnTo>
                  <a:pt x="212" y="8"/>
                </a:lnTo>
                <a:lnTo>
                  <a:pt x="234" y="25"/>
                </a:lnTo>
                <a:lnTo>
                  <a:pt x="321" y="32"/>
                </a:lnTo>
                <a:lnTo>
                  <a:pt x="324" y="204"/>
                </a:lnTo>
                <a:lnTo>
                  <a:pt x="353" y="209"/>
                </a:lnTo>
                <a:lnTo>
                  <a:pt x="366" y="229"/>
                </a:lnTo>
                <a:lnTo>
                  <a:pt x="386" y="223"/>
                </a:lnTo>
                <a:lnTo>
                  <a:pt x="428" y="269"/>
                </a:lnTo>
                <a:lnTo>
                  <a:pt x="465" y="290"/>
                </a:lnTo>
                <a:lnTo>
                  <a:pt x="464" y="309"/>
                </a:lnTo>
                <a:lnTo>
                  <a:pt x="417" y="312"/>
                </a:lnTo>
                <a:lnTo>
                  <a:pt x="398" y="255"/>
                </a:lnTo>
                <a:lnTo>
                  <a:pt x="252" y="198"/>
                </a:lnTo>
                <a:lnTo>
                  <a:pt x="257" y="216"/>
                </a:lnTo>
                <a:lnTo>
                  <a:pt x="224" y="239"/>
                </a:lnTo>
                <a:lnTo>
                  <a:pt x="219" y="231"/>
                </a:lnTo>
                <a:lnTo>
                  <a:pt x="209" y="231"/>
                </a:lnTo>
                <a:lnTo>
                  <a:pt x="184" y="278"/>
                </a:lnTo>
                <a:lnTo>
                  <a:pt x="103" y="325"/>
                </a:lnTo>
                <a:lnTo>
                  <a:pt x="22" y="348"/>
                </a:lnTo>
                <a:lnTo>
                  <a:pt x="0" y="344"/>
                </a:lnTo>
                <a:lnTo>
                  <a:pt x="91" y="304"/>
                </a:lnTo>
                <a:lnTo>
                  <a:pt x="103" y="304"/>
                </a:lnTo>
                <a:lnTo>
                  <a:pt x="136" y="273"/>
                </a:lnTo>
                <a:lnTo>
                  <a:pt x="151" y="272"/>
                </a:lnTo>
                <a:lnTo>
                  <a:pt x="174" y="248"/>
                </a:lnTo>
                <a:lnTo>
                  <a:pt x="166" y="238"/>
                </a:lnTo>
                <a:lnTo>
                  <a:pt x="117" y="243"/>
                </a:lnTo>
                <a:lnTo>
                  <a:pt x="83" y="184"/>
                </a:lnTo>
                <a:lnTo>
                  <a:pt x="103" y="157"/>
                </a:lnTo>
                <a:lnTo>
                  <a:pt x="133" y="148"/>
                </a:lnTo>
                <a:lnTo>
                  <a:pt x="122" y="124"/>
                </a:lnTo>
                <a:lnTo>
                  <a:pt x="90" y="135"/>
                </a:lnTo>
                <a:lnTo>
                  <a:pt x="66" y="101"/>
                </a:lnTo>
                <a:lnTo>
                  <a:pt x="93" y="93"/>
                </a:lnTo>
                <a:lnTo>
                  <a:pt x="117" y="102"/>
                </a:lnTo>
                <a:lnTo>
                  <a:pt x="128" y="97"/>
                </a:lnTo>
                <a:lnTo>
                  <a:pt x="108" y="68"/>
                </a:lnTo>
                <a:lnTo>
                  <a:pt x="73" y="66"/>
                </a:lnTo>
                <a:lnTo>
                  <a:pt x="73" y="51"/>
                </a:lnTo>
              </a:path>
            </a:pathLst>
          </a:custGeom>
          <a:solidFill>
            <a:srgbClr val="B2B2B2"/>
          </a:solidFill>
          <a:ln w="127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83" name="Freeform 19"/>
          <p:cNvSpPr>
            <a:spLocks/>
          </p:cNvSpPr>
          <p:nvPr/>
        </p:nvSpPr>
        <p:spPr bwMode="auto">
          <a:xfrm>
            <a:off x="5632450" y="3014662"/>
            <a:ext cx="122238" cy="258763"/>
          </a:xfrm>
          <a:custGeom>
            <a:avLst/>
            <a:gdLst/>
            <a:ahLst/>
            <a:cxnLst>
              <a:cxn ang="0">
                <a:pos x="20" y="1"/>
              </a:cxn>
              <a:cxn ang="0">
                <a:pos x="46" y="0"/>
              </a:cxn>
              <a:cxn ang="0">
                <a:pos x="99" y="30"/>
              </a:cxn>
              <a:cxn ang="0">
                <a:pos x="91" y="55"/>
              </a:cxn>
              <a:cxn ang="0">
                <a:pos x="110" y="70"/>
              </a:cxn>
              <a:cxn ang="0">
                <a:pos x="112" y="166"/>
              </a:cxn>
              <a:cxn ang="0">
                <a:pos x="93" y="204"/>
              </a:cxn>
              <a:cxn ang="0">
                <a:pos x="72" y="190"/>
              </a:cxn>
              <a:cxn ang="0">
                <a:pos x="49" y="189"/>
              </a:cxn>
              <a:cxn ang="0">
                <a:pos x="10" y="169"/>
              </a:cxn>
              <a:cxn ang="0">
                <a:pos x="39" y="109"/>
              </a:cxn>
              <a:cxn ang="0">
                <a:pos x="0" y="77"/>
              </a:cxn>
              <a:cxn ang="0">
                <a:pos x="20" y="1"/>
              </a:cxn>
            </a:cxnLst>
            <a:rect l="0" t="0" r="r" b="b"/>
            <a:pathLst>
              <a:path w="113" h="205">
                <a:moveTo>
                  <a:pt x="20" y="1"/>
                </a:moveTo>
                <a:lnTo>
                  <a:pt x="46" y="0"/>
                </a:lnTo>
                <a:lnTo>
                  <a:pt x="99" y="30"/>
                </a:lnTo>
                <a:lnTo>
                  <a:pt x="91" y="55"/>
                </a:lnTo>
                <a:lnTo>
                  <a:pt x="110" y="70"/>
                </a:lnTo>
                <a:lnTo>
                  <a:pt x="112" y="166"/>
                </a:lnTo>
                <a:lnTo>
                  <a:pt x="93" y="204"/>
                </a:lnTo>
                <a:lnTo>
                  <a:pt x="72" y="190"/>
                </a:lnTo>
                <a:lnTo>
                  <a:pt x="49" y="189"/>
                </a:lnTo>
                <a:lnTo>
                  <a:pt x="10" y="169"/>
                </a:lnTo>
                <a:lnTo>
                  <a:pt x="39" y="109"/>
                </a:lnTo>
                <a:lnTo>
                  <a:pt x="0" y="77"/>
                </a:lnTo>
                <a:lnTo>
                  <a:pt x="20" y="1"/>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84" name="Freeform 20"/>
          <p:cNvSpPr>
            <a:spLocks/>
          </p:cNvSpPr>
          <p:nvPr/>
        </p:nvSpPr>
        <p:spPr bwMode="auto">
          <a:xfrm>
            <a:off x="4619625" y="3440112"/>
            <a:ext cx="584200" cy="355600"/>
          </a:xfrm>
          <a:custGeom>
            <a:avLst/>
            <a:gdLst/>
            <a:ahLst/>
            <a:cxnLst>
              <a:cxn ang="0">
                <a:pos x="0" y="280"/>
              </a:cxn>
              <a:cxn ang="0">
                <a:pos x="132" y="263"/>
              </a:cxn>
              <a:cxn ang="0">
                <a:pos x="132" y="250"/>
              </a:cxn>
              <a:cxn ang="0">
                <a:pos x="450" y="209"/>
              </a:cxn>
              <a:cxn ang="0">
                <a:pos x="455" y="188"/>
              </a:cxn>
              <a:cxn ang="0">
                <a:pos x="503" y="172"/>
              </a:cxn>
              <a:cxn ang="0">
                <a:pos x="508" y="149"/>
              </a:cxn>
              <a:cxn ang="0">
                <a:pos x="528" y="142"/>
              </a:cxn>
              <a:cxn ang="0">
                <a:pos x="543" y="109"/>
              </a:cxn>
              <a:cxn ang="0">
                <a:pos x="498" y="75"/>
              </a:cxn>
              <a:cxn ang="0">
                <a:pos x="491" y="30"/>
              </a:cxn>
              <a:cxn ang="0">
                <a:pos x="455" y="8"/>
              </a:cxn>
              <a:cxn ang="0">
                <a:pos x="385" y="21"/>
              </a:cxn>
              <a:cxn ang="0">
                <a:pos x="352" y="1"/>
              </a:cxn>
              <a:cxn ang="0">
                <a:pos x="320" y="0"/>
              </a:cxn>
              <a:cxn ang="0">
                <a:pos x="326" y="30"/>
              </a:cxn>
              <a:cxn ang="0">
                <a:pos x="282" y="46"/>
              </a:cxn>
              <a:cxn ang="0">
                <a:pos x="253" y="116"/>
              </a:cxn>
              <a:cxn ang="0">
                <a:pos x="213" y="105"/>
              </a:cxn>
              <a:cxn ang="0">
                <a:pos x="165" y="131"/>
              </a:cxn>
              <a:cxn ang="0">
                <a:pos x="103" y="141"/>
              </a:cxn>
              <a:cxn ang="0">
                <a:pos x="103" y="181"/>
              </a:cxn>
              <a:cxn ang="0">
                <a:pos x="73" y="179"/>
              </a:cxn>
              <a:cxn ang="0">
                <a:pos x="74" y="214"/>
              </a:cxn>
              <a:cxn ang="0">
                <a:pos x="43" y="200"/>
              </a:cxn>
              <a:cxn ang="0">
                <a:pos x="23" y="207"/>
              </a:cxn>
              <a:cxn ang="0">
                <a:pos x="39" y="230"/>
              </a:cxn>
              <a:cxn ang="0">
                <a:pos x="7" y="261"/>
              </a:cxn>
              <a:cxn ang="0">
                <a:pos x="0" y="280"/>
              </a:cxn>
            </a:cxnLst>
            <a:rect l="0" t="0" r="r" b="b"/>
            <a:pathLst>
              <a:path w="544" h="281">
                <a:moveTo>
                  <a:pt x="0" y="280"/>
                </a:moveTo>
                <a:lnTo>
                  <a:pt x="132" y="263"/>
                </a:lnTo>
                <a:lnTo>
                  <a:pt x="132" y="250"/>
                </a:lnTo>
                <a:lnTo>
                  <a:pt x="450" y="209"/>
                </a:lnTo>
                <a:lnTo>
                  <a:pt x="455" y="188"/>
                </a:lnTo>
                <a:lnTo>
                  <a:pt x="503" y="172"/>
                </a:lnTo>
                <a:lnTo>
                  <a:pt x="508" y="149"/>
                </a:lnTo>
                <a:lnTo>
                  <a:pt x="528" y="142"/>
                </a:lnTo>
                <a:lnTo>
                  <a:pt x="543" y="109"/>
                </a:lnTo>
                <a:lnTo>
                  <a:pt x="498" y="75"/>
                </a:lnTo>
                <a:lnTo>
                  <a:pt x="491" y="30"/>
                </a:lnTo>
                <a:lnTo>
                  <a:pt x="455" y="8"/>
                </a:lnTo>
                <a:lnTo>
                  <a:pt x="385" y="21"/>
                </a:lnTo>
                <a:lnTo>
                  <a:pt x="352" y="1"/>
                </a:lnTo>
                <a:lnTo>
                  <a:pt x="320" y="0"/>
                </a:lnTo>
                <a:lnTo>
                  <a:pt x="326" y="30"/>
                </a:lnTo>
                <a:lnTo>
                  <a:pt x="282" y="46"/>
                </a:lnTo>
                <a:lnTo>
                  <a:pt x="253" y="116"/>
                </a:lnTo>
                <a:lnTo>
                  <a:pt x="213" y="105"/>
                </a:lnTo>
                <a:lnTo>
                  <a:pt x="165" y="131"/>
                </a:lnTo>
                <a:lnTo>
                  <a:pt x="103" y="141"/>
                </a:lnTo>
                <a:lnTo>
                  <a:pt x="103" y="181"/>
                </a:lnTo>
                <a:lnTo>
                  <a:pt x="73" y="179"/>
                </a:lnTo>
                <a:lnTo>
                  <a:pt x="74" y="214"/>
                </a:lnTo>
                <a:lnTo>
                  <a:pt x="43" y="200"/>
                </a:lnTo>
                <a:lnTo>
                  <a:pt x="23" y="207"/>
                </a:lnTo>
                <a:lnTo>
                  <a:pt x="39" y="230"/>
                </a:lnTo>
                <a:lnTo>
                  <a:pt x="7" y="261"/>
                </a:lnTo>
                <a:lnTo>
                  <a:pt x="0" y="280"/>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85" name="Freeform 21"/>
          <p:cNvSpPr>
            <a:spLocks/>
          </p:cNvSpPr>
          <p:nvPr/>
        </p:nvSpPr>
        <p:spPr bwMode="auto">
          <a:xfrm>
            <a:off x="4313238" y="2649537"/>
            <a:ext cx="400050" cy="506413"/>
          </a:xfrm>
          <a:custGeom>
            <a:avLst/>
            <a:gdLst/>
            <a:ahLst/>
            <a:cxnLst>
              <a:cxn ang="0">
                <a:pos x="26" y="27"/>
              </a:cxn>
              <a:cxn ang="0">
                <a:pos x="54" y="23"/>
              </a:cxn>
              <a:cxn ang="0">
                <a:pos x="80" y="23"/>
              </a:cxn>
              <a:cxn ang="0">
                <a:pos x="96" y="0"/>
              </a:cxn>
              <a:cxn ang="0">
                <a:pos x="108" y="29"/>
              </a:cxn>
              <a:cxn ang="0">
                <a:pos x="148" y="29"/>
              </a:cxn>
              <a:cxn ang="0">
                <a:pos x="169" y="56"/>
              </a:cxn>
              <a:cxn ang="0">
                <a:pos x="211" y="49"/>
              </a:cxn>
              <a:cxn ang="0">
                <a:pos x="239" y="66"/>
              </a:cxn>
              <a:cxn ang="0">
                <a:pos x="291" y="78"/>
              </a:cxn>
              <a:cxn ang="0">
                <a:pos x="300" y="99"/>
              </a:cxn>
              <a:cxn ang="0">
                <a:pos x="328" y="100"/>
              </a:cxn>
              <a:cxn ang="0">
                <a:pos x="320" y="121"/>
              </a:cxn>
              <a:cxn ang="0">
                <a:pos x="328" y="144"/>
              </a:cxn>
              <a:cxn ang="0">
                <a:pos x="312" y="174"/>
              </a:cxn>
              <a:cxn ang="0">
                <a:pos x="323" y="181"/>
              </a:cxn>
              <a:cxn ang="0">
                <a:pos x="353" y="148"/>
              </a:cxn>
              <a:cxn ang="0">
                <a:pos x="351" y="137"/>
              </a:cxn>
              <a:cxn ang="0">
                <a:pos x="364" y="132"/>
              </a:cxn>
              <a:cxn ang="0">
                <a:pos x="372" y="148"/>
              </a:cxn>
              <a:cxn ang="0">
                <a:pos x="349" y="171"/>
              </a:cxn>
              <a:cxn ang="0">
                <a:pos x="339" y="221"/>
              </a:cxn>
              <a:cxn ang="0">
                <a:pos x="339" y="306"/>
              </a:cxn>
              <a:cxn ang="0">
                <a:pos x="353" y="321"/>
              </a:cxn>
              <a:cxn ang="0">
                <a:pos x="348" y="374"/>
              </a:cxn>
              <a:cxn ang="0">
                <a:pos x="171" y="400"/>
              </a:cxn>
              <a:cxn ang="0">
                <a:pos x="127" y="375"/>
              </a:cxn>
              <a:cxn ang="0">
                <a:pos x="136" y="343"/>
              </a:cxn>
              <a:cxn ang="0">
                <a:pos x="115" y="309"/>
              </a:cxn>
              <a:cxn ang="0">
                <a:pos x="96" y="265"/>
              </a:cxn>
              <a:cxn ang="0">
                <a:pos x="46" y="222"/>
              </a:cxn>
              <a:cxn ang="0">
                <a:pos x="15" y="222"/>
              </a:cxn>
              <a:cxn ang="0">
                <a:pos x="15" y="163"/>
              </a:cxn>
              <a:cxn ang="0">
                <a:pos x="0" y="141"/>
              </a:cxn>
              <a:cxn ang="0">
                <a:pos x="35" y="107"/>
              </a:cxn>
              <a:cxn ang="0">
                <a:pos x="26" y="27"/>
              </a:cxn>
            </a:cxnLst>
            <a:rect l="0" t="0" r="r" b="b"/>
            <a:pathLst>
              <a:path w="373" h="401">
                <a:moveTo>
                  <a:pt x="26" y="27"/>
                </a:moveTo>
                <a:lnTo>
                  <a:pt x="54" y="23"/>
                </a:lnTo>
                <a:lnTo>
                  <a:pt x="80" y="23"/>
                </a:lnTo>
                <a:lnTo>
                  <a:pt x="96" y="0"/>
                </a:lnTo>
                <a:lnTo>
                  <a:pt x="108" y="29"/>
                </a:lnTo>
                <a:lnTo>
                  <a:pt x="148" y="29"/>
                </a:lnTo>
                <a:lnTo>
                  <a:pt x="169" y="56"/>
                </a:lnTo>
                <a:lnTo>
                  <a:pt x="211" y="49"/>
                </a:lnTo>
                <a:lnTo>
                  <a:pt x="239" y="66"/>
                </a:lnTo>
                <a:lnTo>
                  <a:pt x="291" y="78"/>
                </a:lnTo>
                <a:lnTo>
                  <a:pt x="300" y="99"/>
                </a:lnTo>
                <a:lnTo>
                  <a:pt x="328" y="100"/>
                </a:lnTo>
                <a:lnTo>
                  <a:pt x="320" y="121"/>
                </a:lnTo>
                <a:lnTo>
                  <a:pt x="328" y="144"/>
                </a:lnTo>
                <a:lnTo>
                  <a:pt x="312" y="174"/>
                </a:lnTo>
                <a:lnTo>
                  <a:pt x="323" y="181"/>
                </a:lnTo>
                <a:lnTo>
                  <a:pt x="353" y="148"/>
                </a:lnTo>
                <a:lnTo>
                  <a:pt x="351" y="137"/>
                </a:lnTo>
                <a:lnTo>
                  <a:pt x="364" y="132"/>
                </a:lnTo>
                <a:lnTo>
                  <a:pt x="372" y="148"/>
                </a:lnTo>
                <a:lnTo>
                  <a:pt x="349" y="171"/>
                </a:lnTo>
                <a:lnTo>
                  <a:pt x="339" y="221"/>
                </a:lnTo>
                <a:lnTo>
                  <a:pt x="339" y="306"/>
                </a:lnTo>
                <a:lnTo>
                  <a:pt x="353" y="321"/>
                </a:lnTo>
                <a:lnTo>
                  <a:pt x="348" y="374"/>
                </a:lnTo>
                <a:lnTo>
                  <a:pt x="171" y="400"/>
                </a:lnTo>
                <a:lnTo>
                  <a:pt x="127" y="375"/>
                </a:lnTo>
                <a:lnTo>
                  <a:pt x="136" y="343"/>
                </a:lnTo>
                <a:lnTo>
                  <a:pt x="115" y="309"/>
                </a:lnTo>
                <a:lnTo>
                  <a:pt x="96" y="265"/>
                </a:lnTo>
                <a:lnTo>
                  <a:pt x="46" y="222"/>
                </a:lnTo>
                <a:lnTo>
                  <a:pt x="15" y="222"/>
                </a:lnTo>
                <a:lnTo>
                  <a:pt x="15" y="163"/>
                </a:lnTo>
                <a:lnTo>
                  <a:pt x="0" y="141"/>
                </a:lnTo>
                <a:lnTo>
                  <a:pt x="35" y="107"/>
                </a:lnTo>
                <a:lnTo>
                  <a:pt x="26" y="27"/>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86" name="Freeform 22"/>
          <p:cNvSpPr>
            <a:spLocks/>
          </p:cNvSpPr>
          <p:nvPr/>
        </p:nvSpPr>
        <p:spPr bwMode="auto">
          <a:xfrm>
            <a:off x="4432300" y="3117850"/>
            <a:ext cx="333375" cy="596900"/>
          </a:xfrm>
          <a:custGeom>
            <a:avLst/>
            <a:gdLst/>
            <a:ahLst/>
            <a:cxnLst>
              <a:cxn ang="0">
                <a:pos x="57" y="27"/>
              </a:cxn>
              <a:cxn ang="0">
                <a:pos x="235" y="0"/>
              </a:cxn>
              <a:cxn ang="0">
                <a:pos x="263" y="58"/>
              </a:cxn>
              <a:cxn ang="0">
                <a:pos x="299" y="299"/>
              </a:cxn>
              <a:cxn ang="0">
                <a:pos x="310" y="331"/>
              </a:cxn>
              <a:cxn ang="0">
                <a:pos x="281" y="395"/>
              </a:cxn>
              <a:cxn ang="0">
                <a:pos x="281" y="439"/>
              </a:cxn>
              <a:cxn ang="0">
                <a:pos x="250" y="434"/>
              </a:cxn>
              <a:cxn ang="0">
                <a:pos x="250" y="472"/>
              </a:cxn>
              <a:cxn ang="0">
                <a:pos x="217" y="457"/>
              </a:cxn>
              <a:cxn ang="0">
                <a:pos x="200" y="462"/>
              </a:cxn>
              <a:cxn ang="0">
                <a:pos x="175" y="458"/>
              </a:cxn>
              <a:cxn ang="0">
                <a:pos x="156" y="401"/>
              </a:cxn>
              <a:cxn ang="0">
                <a:pos x="120" y="384"/>
              </a:cxn>
              <a:cxn ang="0">
                <a:pos x="120" y="324"/>
              </a:cxn>
              <a:cxn ang="0">
                <a:pos x="84" y="331"/>
              </a:cxn>
              <a:cxn ang="0">
                <a:pos x="64" y="287"/>
              </a:cxn>
              <a:cxn ang="0">
                <a:pos x="0" y="235"/>
              </a:cxn>
              <a:cxn ang="0">
                <a:pos x="46" y="154"/>
              </a:cxn>
              <a:cxn ang="0">
                <a:pos x="33" y="116"/>
              </a:cxn>
              <a:cxn ang="0">
                <a:pos x="80" y="108"/>
              </a:cxn>
              <a:cxn ang="0">
                <a:pos x="84" y="55"/>
              </a:cxn>
              <a:cxn ang="0">
                <a:pos x="57" y="27"/>
              </a:cxn>
            </a:cxnLst>
            <a:rect l="0" t="0" r="r" b="b"/>
            <a:pathLst>
              <a:path w="311" h="473">
                <a:moveTo>
                  <a:pt x="57" y="27"/>
                </a:moveTo>
                <a:lnTo>
                  <a:pt x="235" y="0"/>
                </a:lnTo>
                <a:lnTo>
                  <a:pt x="263" y="58"/>
                </a:lnTo>
                <a:lnTo>
                  <a:pt x="299" y="299"/>
                </a:lnTo>
                <a:lnTo>
                  <a:pt x="310" y="331"/>
                </a:lnTo>
                <a:lnTo>
                  <a:pt x="281" y="395"/>
                </a:lnTo>
                <a:lnTo>
                  <a:pt x="281" y="439"/>
                </a:lnTo>
                <a:lnTo>
                  <a:pt x="250" y="434"/>
                </a:lnTo>
                <a:lnTo>
                  <a:pt x="250" y="472"/>
                </a:lnTo>
                <a:lnTo>
                  <a:pt x="217" y="457"/>
                </a:lnTo>
                <a:lnTo>
                  <a:pt x="200" y="462"/>
                </a:lnTo>
                <a:lnTo>
                  <a:pt x="175" y="458"/>
                </a:lnTo>
                <a:lnTo>
                  <a:pt x="156" y="401"/>
                </a:lnTo>
                <a:lnTo>
                  <a:pt x="120" y="384"/>
                </a:lnTo>
                <a:lnTo>
                  <a:pt x="120" y="324"/>
                </a:lnTo>
                <a:lnTo>
                  <a:pt x="84" y="331"/>
                </a:lnTo>
                <a:lnTo>
                  <a:pt x="64" y="287"/>
                </a:lnTo>
                <a:lnTo>
                  <a:pt x="0" y="235"/>
                </a:lnTo>
                <a:lnTo>
                  <a:pt x="46" y="154"/>
                </a:lnTo>
                <a:lnTo>
                  <a:pt x="33" y="116"/>
                </a:lnTo>
                <a:lnTo>
                  <a:pt x="80" y="108"/>
                </a:lnTo>
                <a:lnTo>
                  <a:pt x="84" y="55"/>
                </a:lnTo>
                <a:lnTo>
                  <a:pt x="57" y="27"/>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cs typeface="Arial"/>
            </a:endParaRPr>
          </a:p>
        </p:txBody>
      </p:sp>
      <p:sp>
        <p:nvSpPr>
          <p:cNvPr id="87" name="Freeform 23"/>
          <p:cNvSpPr>
            <a:spLocks/>
          </p:cNvSpPr>
          <p:nvPr/>
        </p:nvSpPr>
        <p:spPr bwMode="auto">
          <a:xfrm>
            <a:off x="4914900" y="3067050"/>
            <a:ext cx="331788" cy="415925"/>
          </a:xfrm>
          <a:custGeom>
            <a:avLst/>
            <a:gdLst/>
            <a:ahLst/>
            <a:cxnLst>
              <a:cxn ang="0">
                <a:pos x="0" y="73"/>
              </a:cxn>
              <a:cxn ang="0">
                <a:pos x="138" y="61"/>
              </a:cxn>
              <a:cxn ang="0">
                <a:pos x="167" y="66"/>
              </a:cxn>
              <a:cxn ang="0">
                <a:pos x="233" y="37"/>
              </a:cxn>
              <a:cxn ang="0">
                <a:pos x="248" y="12"/>
              </a:cxn>
              <a:cxn ang="0">
                <a:pos x="286" y="0"/>
              </a:cxn>
              <a:cxn ang="0">
                <a:pos x="308" y="123"/>
              </a:cxn>
              <a:cxn ang="0">
                <a:pos x="292" y="137"/>
              </a:cxn>
              <a:cxn ang="0">
                <a:pos x="295" y="223"/>
              </a:cxn>
              <a:cxn ang="0">
                <a:pos x="265" y="230"/>
              </a:cxn>
              <a:cxn ang="0">
                <a:pos x="248" y="278"/>
              </a:cxn>
              <a:cxn ang="0">
                <a:pos x="223" y="272"/>
              </a:cxn>
              <a:cxn ang="0">
                <a:pos x="215" y="328"/>
              </a:cxn>
              <a:cxn ang="0">
                <a:pos x="181" y="304"/>
              </a:cxn>
              <a:cxn ang="0">
                <a:pos x="113" y="319"/>
              </a:cxn>
              <a:cxn ang="0">
                <a:pos x="84" y="298"/>
              </a:cxn>
              <a:cxn ang="0">
                <a:pos x="45" y="297"/>
              </a:cxn>
              <a:cxn ang="0">
                <a:pos x="25" y="205"/>
              </a:cxn>
              <a:cxn ang="0">
                <a:pos x="0" y="73"/>
              </a:cxn>
            </a:cxnLst>
            <a:rect l="0" t="0" r="r" b="b"/>
            <a:pathLst>
              <a:path w="309" h="329">
                <a:moveTo>
                  <a:pt x="0" y="73"/>
                </a:moveTo>
                <a:lnTo>
                  <a:pt x="138" y="61"/>
                </a:lnTo>
                <a:lnTo>
                  <a:pt x="167" y="66"/>
                </a:lnTo>
                <a:lnTo>
                  <a:pt x="233" y="37"/>
                </a:lnTo>
                <a:lnTo>
                  <a:pt x="248" y="12"/>
                </a:lnTo>
                <a:lnTo>
                  <a:pt x="286" y="0"/>
                </a:lnTo>
                <a:lnTo>
                  <a:pt x="308" y="123"/>
                </a:lnTo>
                <a:lnTo>
                  <a:pt x="292" y="137"/>
                </a:lnTo>
                <a:lnTo>
                  <a:pt x="295" y="223"/>
                </a:lnTo>
                <a:lnTo>
                  <a:pt x="265" y="230"/>
                </a:lnTo>
                <a:lnTo>
                  <a:pt x="248" y="278"/>
                </a:lnTo>
                <a:lnTo>
                  <a:pt x="223" y="272"/>
                </a:lnTo>
                <a:lnTo>
                  <a:pt x="215" y="328"/>
                </a:lnTo>
                <a:lnTo>
                  <a:pt x="181" y="304"/>
                </a:lnTo>
                <a:lnTo>
                  <a:pt x="113" y="319"/>
                </a:lnTo>
                <a:lnTo>
                  <a:pt x="84" y="298"/>
                </a:lnTo>
                <a:lnTo>
                  <a:pt x="45" y="297"/>
                </a:lnTo>
                <a:lnTo>
                  <a:pt x="25" y="205"/>
                </a:lnTo>
                <a:lnTo>
                  <a:pt x="0" y="73"/>
                </a:lnTo>
              </a:path>
            </a:pathLst>
          </a:custGeom>
          <a:solidFill>
            <a:srgbClr val="B2B2B2"/>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cs typeface="Arial"/>
            </a:endParaRPr>
          </a:p>
        </p:txBody>
      </p:sp>
      <p:sp>
        <p:nvSpPr>
          <p:cNvPr id="88" name="Freeform 24"/>
          <p:cNvSpPr>
            <a:spLocks/>
          </p:cNvSpPr>
          <p:nvPr/>
        </p:nvSpPr>
        <p:spPr bwMode="auto">
          <a:xfrm>
            <a:off x="5332413" y="3235325"/>
            <a:ext cx="388937" cy="173037"/>
          </a:xfrm>
          <a:custGeom>
            <a:avLst/>
            <a:gdLst/>
            <a:ahLst/>
            <a:cxnLst>
              <a:cxn ang="0">
                <a:pos x="0" y="46"/>
              </a:cxn>
              <a:cxn ang="0">
                <a:pos x="268" y="0"/>
              </a:cxn>
              <a:cxn ang="0">
                <a:pos x="312" y="93"/>
              </a:cxn>
              <a:cxn ang="0">
                <a:pos x="359" y="83"/>
              </a:cxn>
              <a:cxn ang="0">
                <a:pos x="361" y="129"/>
              </a:cxn>
              <a:cxn ang="0">
                <a:pos x="323" y="136"/>
              </a:cxn>
              <a:cxn ang="0">
                <a:pos x="290" y="105"/>
              </a:cxn>
              <a:cxn ang="0">
                <a:pos x="268" y="68"/>
              </a:cxn>
              <a:cxn ang="0">
                <a:pos x="265" y="16"/>
              </a:cxn>
              <a:cxn ang="0">
                <a:pos x="248" y="42"/>
              </a:cxn>
              <a:cxn ang="0">
                <a:pos x="267" y="119"/>
              </a:cxn>
              <a:cxn ang="0">
                <a:pos x="188" y="131"/>
              </a:cxn>
              <a:cxn ang="0">
                <a:pos x="185" y="74"/>
              </a:cxn>
              <a:cxn ang="0">
                <a:pos x="137" y="49"/>
              </a:cxn>
              <a:cxn ang="0">
                <a:pos x="95" y="44"/>
              </a:cxn>
              <a:cxn ang="0">
                <a:pos x="10" y="83"/>
              </a:cxn>
              <a:cxn ang="0">
                <a:pos x="0" y="46"/>
              </a:cxn>
            </a:cxnLst>
            <a:rect l="0" t="0" r="r" b="b"/>
            <a:pathLst>
              <a:path w="362" h="137">
                <a:moveTo>
                  <a:pt x="0" y="46"/>
                </a:moveTo>
                <a:lnTo>
                  <a:pt x="268" y="0"/>
                </a:lnTo>
                <a:lnTo>
                  <a:pt x="312" y="93"/>
                </a:lnTo>
                <a:lnTo>
                  <a:pt x="359" y="83"/>
                </a:lnTo>
                <a:lnTo>
                  <a:pt x="361" y="129"/>
                </a:lnTo>
                <a:lnTo>
                  <a:pt x="323" y="136"/>
                </a:lnTo>
                <a:lnTo>
                  <a:pt x="290" y="105"/>
                </a:lnTo>
                <a:lnTo>
                  <a:pt x="268" y="68"/>
                </a:lnTo>
                <a:lnTo>
                  <a:pt x="265" y="16"/>
                </a:lnTo>
                <a:lnTo>
                  <a:pt x="248" y="42"/>
                </a:lnTo>
                <a:lnTo>
                  <a:pt x="267" y="119"/>
                </a:lnTo>
                <a:lnTo>
                  <a:pt x="188" y="131"/>
                </a:lnTo>
                <a:lnTo>
                  <a:pt x="185" y="74"/>
                </a:lnTo>
                <a:lnTo>
                  <a:pt x="137" y="49"/>
                </a:lnTo>
                <a:lnTo>
                  <a:pt x="95" y="44"/>
                </a:lnTo>
                <a:lnTo>
                  <a:pt x="10" y="83"/>
                </a:lnTo>
                <a:lnTo>
                  <a:pt x="0" y="46"/>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smtClean="0">
              <a:solidFill>
                <a:srgbClr val="000000"/>
              </a:solidFill>
              <a:latin typeface="Times New Roman" pitchFamily="18" charset="0"/>
              <a:cs typeface="Arial"/>
            </a:endParaRPr>
          </a:p>
        </p:txBody>
      </p:sp>
      <p:sp>
        <p:nvSpPr>
          <p:cNvPr id="89" name="Freeform 25"/>
          <p:cNvSpPr>
            <a:spLocks/>
          </p:cNvSpPr>
          <p:nvPr/>
        </p:nvSpPr>
        <p:spPr bwMode="auto">
          <a:xfrm>
            <a:off x="5680075" y="3398837"/>
            <a:ext cx="41275" cy="77788"/>
          </a:xfrm>
          <a:custGeom>
            <a:avLst/>
            <a:gdLst/>
            <a:ahLst/>
            <a:cxnLst>
              <a:cxn ang="0">
                <a:pos x="0" y="4"/>
              </a:cxn>
              <a:cxn ang="0">
                <a:pos x="37" y="0"/>
              </a:cxn>
              <a:cxn ang="0">
                <a:pos x="15" y="60"/>
              </a:cxn>
              <a:cxn ang="0">
                <a:pos x="1" y="58"/>
              </a:cxn>
              <a:cxn ang="0">
                <a:pos x="0" y="4"/>
              </a:cxn>
            </a:cxnLst>
            <a:rect l="0" t="0" r="r" b="b"/>
            <a:pathLst>
              <a:path w="38" h="61">
                <a:moveTo>
                  <a:pt x="0" y="4"/>
                </a:moveTo>
                <a:lnTo>
                  <a:pt x="37" y="0"/>
                </a:lnTo>
                <a:lnTo>
                  <a:pt x="15" y="60"/>
                </a:lnTo>
                <a:lnTo>
                  <a:pt x="1" y="58"/>
                </a:lnTo>
                <a:lnTo>
                  <a:pt x="0" y="4"/>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90" name="Freeform 26"/>
          <p:cNvSpPr>
            <a:spLocks/>
          </p:cNvSpPr>
          <p:nvPr/>
        </p:nvSpPr>
        <p:spPr bwMode="auto">
          <a:xfrm>
            <a:off x="4975225" y="3860800"/>
            <a:ext cx="430213" cy="485775"/>
          </a:xfrm>
          <a:custGeom>
            <a:avLst/>
            <a:gdLst/>
            <a:ahLst/>
            <a:cxnLst>
              <a:cxn ang="0">
                <a:pos x="0" y="23"/>
              </a:cxn>
              <a:cxn ang="0">
                <a:pos x="4" y="23"/>
              </a:cxn>
              <a:cxn ang="0">
                <a:pos x="96" y="7"/>
              </a:cxn>
              <a:cxn ang="0">
                <a:pos x="179" y="0"/>
              </a:cxn>
              <a:cxn ang="0">
                <a:pos x="167" y="20"/>
              </a:cxn>
              <a:cxn ang="0">
                <a:pos x="192" y="20"/>
              </a:cxn>
              <a:cxn ang="0">
                <a:pos x="334" y="137"/>
              </a:cxn>
              <a:cxn ang="0">
                <a:pos x="391" y="213"/>
              </a:cxn>
              <a:cxn ang="0">
                <a:pos x="399" y="265"/>
              </a:cxn>
              <a:cxn ang="0">
                <a:pos x="380" y="278"/>
              </a:cxn>
              <a:cxn ang="0">
                <a:pos x="391" y="329"/>
              </a:cxn>
              <a:cxn ang="0">
                <a:pos x="351" y="332"/>
              </a:cxn>
              <a:cxn ang="0">
                <a:pos x="351" y="376"/>
              </a:cxn>
              <a:cxn ang="0">
                <a:pos x="319" y="354"/>
              </a:cxn>
              <a:cxn ang="0">
                <a:pos x="114" y="383"/>
              </a:cxn>
              <a:cxn ang="0">
                <a:pos x="67" y="299"/>
              </a:cxn>
              <a:cxn ang="0">
                <a:pos x="101" y="243"/>
              </a:cxn>
              <a:cxn ang="0">
                <a:pos x="57" y="215"/>
              </a:cxn>
              <a:cxn ang="0">
                <a:pos x="0" y="23"/>
              </a:cxn>
            </a:cxnLst>
            <a:rect l="0" t="0" r="r" b="b"/>
            <a:pathLst>
              <a:path w="400" h="384">
                <a:moveTo>
                  <a:pt x="0" y="23"/>
                </a:moveTo>
                <a:lnTo>
                  <a:pt x="4" y="23"/>
                </a:lnTo>
                <a:lnTo>
                  <a:pt x="96" y="7"/>
                </a:lnTo>
                <a:lnTo>
                  <a:pt x="179" y="0"/>
                </a:lnTo>
                <a:lnTo>
                  <a:pt x="167" y="20"/>
                </a:lnTo>
                <a:lnTo>
                  <a:pt x="192" y="20"/>
                </a:lnTo>
                <a:lnTo>
                  <a:pt x="334" y="137"/>
                </a:lnTo>
                <a:lnTo>
                  <a:pt x="391" y="213"/>
                </a:lnTo>
                <a:lnTo>
                  <a:pt x="399" y="265"/>
                </a:lnTo>
                <a:lnTo>
                  <a:pt x="380" y="278"/>
                </a:lnTo>
                <a:lnTo>
                  <a:pt x="391" y="329"/>
                </a:lnTo>
                <a:lnTo>
                  <a:pt x="351" y="332"/>
                </a:lnTo>
                <a:lnTo>
                  <a:pt x="351" y="376"/>
                </a:lnTo>
                <a:lnTo>
                  <a:pt x="319" y="354"/>
                </a:lnTo>
                <a:lnTo>
                  <a:pt x="114" y="383"/>
                </a:lnTo>
                <a:lnTo>
                  <a:pt x="67" y="299"/>
                </a:lnTo>
                <a:lnTo>
                  <a:pt x="101" y="243"/>
                </a:lnTo>
                <a:lnTo>
                  <a:pt x="57" y="215"/>
                </a:lnTo>
                <a:lnTo>
                  <a:pt x="0" y="23"/>
                </a:lnTo>
              </a:path>
            </a:pathLst>
          </a:custGeom>
          <a:solidFill>
            <a:srgbClr val="B2B2B2"/>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91" name="Freeform 27"/>
          <p:cNvSpPr>
            <a:spLocks/>
          </p:cNvSpPr>
          <p:nvPr/>
        </p:nvSpPr>
        <p:spPr bwMode="auto">
          <a:xfrm>
            <a:off x="5697538" y="2792412"/>
            <a:ext cx="285750" cy="142875"/>
          </a:xfrm>
          <a:custGeom>
            <a:avLst/>
            <a:gdLst/>
            <a:ahLst/>
            <a:cxnLst>
              <a:cxn ang="0">
                <a:pos x="0" y="44"/>
              </a:cxn>
              <a:cxn ang="0">
                <a:pos x="135" y="13"/>
              </a:cxn>
              <a:cxn ang="0">
                <a:pos x="150" y="14"/>
              </a:cxn>
              <a:cxn ang="0">
                <a:pos x="167" y="0"/>
              </a:cxn>
              <a:cxn ang="0">
                <a:pos x="180" y="7"/>
              </a:cxn>
              <a:cxn ang="0">
                <a:pos x="164" y="39"/>
              </a:cxn>
              <a:cxn ang="0">
                <a:pos x="193" y="37"/>
              </a:cxn>
              <a:cxn ang="0">
                <a:pos x="208" y="62"/>
              </a:cxn>
              <a:cxn ang="0">
                <a:pos x="227" y="64"/>
              </a:cxn>
              <a:cxn ang="0">
                <a:pos x="241" y="60"/>
              </a:cxn>
              <a:cxn ang="0">
                <a:pos x="241" y="47"/>
              </a:cxn>
              <a:cxn ang="0">
                <a:pos x="218" y="30"/>
              </a:cxn>
              <a:cxn ang="0">
                <a:pos x="235" y="28"/>
              </a:cxn>
              <a:cxn ang="0">
                <a:pos x="265" y="65"/>
              </a:cxn>
              <a:cxn ang="0">
                <a:pos x="236" y="88"/>
              </a:cxn>
              <a:cxn ang="0">
                <a:pos x="204" y="77"/>
              </a:cxn>
              <a:cxn ang="0">
                <a:pos x="184" y="104"/>
              </a:cxn>
              <a:cxn ang="0">
                <a:pos x="144" y="77"/>
              </a:cxn>
              <a:cxn ang="0">
                <a:pos x="10" y="112"/>
              </a:cxn>
              <a:cxn ang="0">
                <a:pos x="0" y="44"/>
              </a:cxn>
            </a:cxnLst>
            <a:rect l="0" t="0" r="r" b="b"/>
            <a:pathLst>
              <a:path w="266" h="113">
                <a:moveTo>
                  <a:pt x="0" y="44"/>
                </a:moveTo>
                <a:lnTo>
                  <a:pt x="135" y="13"/>
                </a:lnTo>
                <a:lnTo>
                  <a:pt x="150" y="14"/>
                </a:lnTo>
                <a:lnTo>
                  <a:pt x="167" y="0"/>
                </a:lnTo>
                <a:lnTo>
                  <a:pt x="180" y="7"/>
                </a:lnTo>
                <a:lnTo>
                  <a:pt x="164" y="39"/>
                </a:lnTo>
                <a:lnTo>
                  <a:pt x="193" y="37"/>
                </a:lnTo>
                <a:lnTo>
                  <a:pt x="208" y="62"/>
                </a:lnTo>
                <a:lnTo>
                  <a:pt x="227" y="64"/>
                </a:lnTo>
                <a:lnTo>
                  <a:pt x="241" y="60"/>
                </a:lnTo>
                <a:lnTo>
                  <a:pt x="241" y="47"/>
                </a:lnTo>
                <a:lnTo>
                  <a:pt x="218" y="30"/>
                </a:lnTo>
                <a:lnTo>
                  <a:pt x="235" y="28"/>
                </a:lnTo>
                <a:lnTo>
                  <a:pt x="265" y="65"/>
                </a:lnTo>
                <a:lnTo>
                  <a:pt x="236" y="88"/>
                </a:lnTo>
                <a:lnTo>
                  <a:pt x="204" y="77"/>
                </a:lnTo>
                <a:lnTo>
                  <a:pt x="184" y="104"/>
                </a:lnTo>
                <a:lnTo>
                  <a:pt x="144" y="77"/>
                </a:lnTo>
                <a:lnTo>
                  <a:pt x="10" y="112"/>
                </a:lnTo>
                <a:lnTo>
                  <a:pt x="0" y="44"/>
                </a:lnTo>
              </a:path>
            </a:pathLst>
          </a:custGeom>
          <a:solidFill>
            <a:srgbClr val="B2B2B2"/>
          </a:solidFill>
          <a:ln w="25400" cap="rnd" cmpd="sng">
            <a:solidFill>
              <a:srgbClr val="000000"/>
            </a:solidFill>
            <a:prstDash val="solid"/>
            <a:round/>
            <a:headEnd/>
            <a:tailEnd/>
          </a:ln>
          <a:effectLst/>
        </p:spPr>
        <p:txBody>
          <a:bodyPr/>
          <a:lstStyle/>
          <a:p>
            <a:pPr marR="0" lvl="0" indent="0" fontAlgn="base">
              <a:lnSpc>
                <a:spcPct val="100000"/>
              </a:lnSpc>
              <a:spcBef>
                <a:spcPct val="0"/>
              </a:spcBef>
              <a:spcAft>
                <a:spcPct val="0"/>
              </a:spcAft>
              <a:buClrTx/>
              <a:buSzTx/>
              <a:buFontTx/>
              <a:buNone/>
              <a:tabLst/>
              <a:defRPr/>
            </a:pPr>
            <a:endParaRPr lang="en-US" sz="2400" smtClean="0">
              <a:solidFill>
                <a:srgbClr val="000000"/>
              </a:solidFill>
              <a:latin typeface="Times New Roman" pitchFamily="18" charset="0"/>
              <a:cs typeface="Arial"/>
            </a:endParaRPr>
          </a:p>
        </p:txBody>
      </p:sp>
      <p:sp>
        <p:nvSpPr>
          <p:cNvPr id="92" name="Freeform 28"/>
          <p:cNvSpPr>
            <a:spLocks/>
          </p:cNvSpPr>
          <p:nvPr/>
        </p:nvSpPr>
        <p:spPr bwMode="auto">
          <a:xfrm>
            <a:off x="5732463" y="2535237"/>
            <a:ext cx="157162" cy="303213"/>
          </a:xfrm>
          <a:custGeom>
            <a:avLst/>
            <a:gdLst/>
            <a:ahLst/>
            <a:cxnLst>
              <a:cxn ang="0">
                <a:pos x="30" y="0"/>
              </a:cxn>
              <a:cxn ang="0">
                <a:pos x="0" y="41"/>
              </a:cxn>
              <a:cxn ang="0">
                <a:pos x="33" y="97"/>
              </a:cxn>
              <a:cxn ang="0">
                <a:pos x="13" y="112"/>
              </a:cxn>
              <a:cxn ang="0">
                <a:pos x="21" y="239"/>
              </a:cxn>
              <a:cxn ang="0">
                <a:pos x="102" y="220"/>
              </a:cxn>
              <a:cxn ang="0">
                <a:pos x="123" y="220"/>
              </a:cxn>
              <a:cxn ang="0">
                <a:pos x="135" y="206"/>
              </a:cxn>
              <a:cxn ang="0">
                <a:pos x="135" y="183"/>
              </a:cxn>
              <a:cxn ang="0">
                <a:pos x="145" y="168"/>
              </a:cxn>
              <a:cxn ang="0">
                <a:pos x="100" y="150"/>
              </a:cxn>
              <a:cxn ang="0">
                <a:pos x="41" y="11"/>
              </a:cxn>
              <a:cxn ang="0">
                <a:pos x="30" y="0"/>
              </a:cxn>
            </a:cxnLst>
            <a:rect l="0" t="0" r="r" b="b"/>
            <a:pathLst>
              <a:path w="146" h="240">
                <a:moveTo>
                  <a:pt x="30" y="0"/>
                </a:moveTo>
                <a:lnTo>
                  <a:pt x="0" y="41"/>
                </a:lnTo>
                <a:lnTo>
                  <a:pt x="33" y="97"/>
                </a:lnTo>
                <a:lnTo>
                  <a:pt x="13" y="112"/>
                </a:lnTo>
                <a:lnTo>
                  <a:pt x="21" y="239"/>
                </a:lnTo>
                <a:lnTo>
                  <a:pt x="102" y="220"/>
                </a:lnTo>
                <a:lnTo>
                  <a:pt x="123" y="220"/>
                </a:lnTo>
                <a:lnTo>
                  <a:pt x="135" y="206"/>
                </a:lnTo>
                <a:lnTo>
                  <a:pt x="135" y="183"/>
                </a:lnTo>
                <a:lnTo>
                  <a:pt x="145" y="168"/>
                </a:lnTo>
                <a:lnTo>
                  <a:pt x="100" y="150"/>
                </a:lnTo>
                <a:lnTo>
                  <a:pt x="41" y="11"/>
                </a:lnTo>
                <a:lnTo>
                  <a:pt x="30" y="0"/>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dirty="0">
              <a:solidFill>
                <a:srgbClr val="84E250"/>
              </a:solidFill>
              <a:latin typeface="Times New Roman" pitchFamily="18" charset="0"/>
              <a:cs typeface="Arial"/>
            </a:endParaRPr>
          </a:p>
        </p:txBody>
      </p:sp>
      <p:sp>
        <p:nvSpPr>
          <p:cNvPr id="93" name="Freeform 29"/>
          <p:cNvSpPr>
            <a:spLocks/>
          </p:cNvSpPr>
          <p:nvPr/>
        </p:nvSpPr>
        <p:spPr bwMode="auto">
          <a:xfrm>
            <a:off x="5708650" y="2900362"/>
            <a:ext cx="147638" cy="123825"/>
          </a:xfrm>
          <a:custGeom>
            <a:avLst/>
            <a:gdLst/>
            <a:ahLst/>
            <a:cxnLst>
              <a:cxn ang="0">
                <a:pos x="0" y="24"/>
              </a:cxn>
              <a:cxn ang="0">
                <a:pos x="105" y="0"/>
              </a:cxn>
              <a:cxn ang="0">
                <a:pos x="137" y="44"/>
              </a:cxn>
              <a:cxn ang="0">
                <a:pos x="118" y="63"/>
              </a:cxn>
              <a:cxn ang="0">
                <a:pos x="85" y="56"/>
              </a:cxn>
              <a:cxn ang="0">
                <a:pos x="33" y="97"/>
              </a:cxn>
              <a:cxn ang="0">
                <a:pos x="5" y="75"/>
              </a:cxn>
              <a:cxn ang="0">
                <a:pos x="0" y="24"/>
              </a:cxn>
            </a:cxnLst>
            <a:rect l="0" t="0" r="r" b="b"/>
            <a:pathLst>
              <a:path w="138" h="98">
                <a:moveTo>
                  <a:pt x="0" y="24"/>
                </a:moveTo>
                <a:lnTo>
                  <a:pt x="105" y="0"/>
                </a:lnTo>
                <a:lnTo>
                  <a:pt x="137" y="44"/>
                </a:lnTo>
                <a:lnTo>
                  <a:pt x="118" y="63"/>
                </a:lnTo>
                <a:lnTo>
                  <a:pt x="85" y="56"/>
                </a:lnTo>
                <a:lnTo>
                  <a:pt x="33" y="97"/>
                </a:lnTo>
                <a:lnTo>
                  <a:pt x="5" y="75"/>
                </a:lnTo>
                <a:lnTo>
                  <a:pt x="0" y="24"/>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94" name="Freeform 30"/>
          <p:cNvSpPr>
            <a:spLocks/>
          </p:cNvSpPr>
          <p:nvPr/>
        </p:nvSpPr>
        <p:spPr bwMode="auto">
          <a:xfrm>
            <a:off x="5821363" y="2889250"/>
            <a:ext cx="76200" cy="69850"/>
          </a:xfrm>
          <a:custGeom>
            <a:avLst/>
            <a:gdLst/>
            <a:ahLst/>
            <a:cxnLst>
              <a:cxn ang="0">
                <a:pos x="0" y="8"/>
              </a:cxn>
              <a:cxn ang="0">
                <a:pos x="29" y="0"/>
              </a:cxn>
              <a:cxn ang="0">
                <a:pos x="70" y="27"/>
              </a:cxn>
              <a:cxn ang="0">
                <a:pos x="62" y="35"/>
              </a:cxn>
              <a:cxn ang="0">
                <a:pos x="42" y="35"/>
              </a:cxn>
              <a:cxn ang="0">
                <a:pos x="32" y="54"/>
              </a:cxn>
              <a:cxn ang="0">
                <a:pos x="0" y="8"/>
              </a:cxn>
            </a:cxnLst>
            <a:rect l="0" t="0" r="r" b="b"/>
            <a:pathLst>
              <a:path w="71" h="55">
                <a:moveTo>
                  <a:pt x="0" y="8"/>
                </a:moveTo>
                <a:lnTo>
                  <a:pt x="29" y="0"/>
                </a:lnTo>
                <a:lnTo>
                  <a:pt x="70" y="27"/>
                </a:lnTo>
                <a:lnTo>
                  <a:pt x="62" y="35"/>
                </a:lnTo>
                <a:lnTo>
                  <a:pt x="42" y="35"/>
                </a:lnTo>
                <a:lnTo>
                  <a:pt x="32" y="54"/>
                </a:lnTo>
                <a:lnTo>
                  <a:pt x="0" y="8"/>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grpSp>
        <p:nvGrpSpPr>
          <p:cNvPr id="4" name="Group 31"/>
          <p:cNvGrpSpPr>
            <a:grpSpLocks/>
          </p:cNvGrpSpPr>
          <p:nvPr/>
        </p:nvGrpSpPr>
        <p:grpSpPr bwMode="auto">
          <a:xfrm>
            <a:off x="4487863" y="2592387"/>
            <a:ext cx="603250" cy="592138"/>
            <a:chOff x="3463" y="1116"/>
            <a:chExt cx="563" cy="469"/>
          </a:xfrm>
        </p:grpSpPr>
        <p:sp>
          <p:nvSpPr>
            <p:cNvPr id="96" name="Freeform 32" descr="Sphere"/>
            <p:cNvSpPr>
              <a:spLocks/>
            </p:cNvSpPr>
            <p:nvPr/>
          </p:nvSpPr>
          <p:spPr bwMode="auto">
            <a:xfrm>
              <a:off x="3463" y="1116"/>
              <a:ext cx="400" cy="159"/>
            </a:xfrm>
            <a:custGeom>
              <a:avLst/>
              <a:gdLst/>
              <a:ahLst/>
              <a:cxnLst>
                <a:cxn ang="0">
                  <a:pos x="0" y="86"/>
                </a:cxn>
                <a:cxn ang="0">
                  <a:pos x="89" y="0"/>
                </a:cxn>
                <a:cxn ang="0">
                  <a:pos x="73" y="35"/>
                </a:cxn>
                <a:cxn ang="0">
                  <a:pos x="85" y="46"/>
                </a:cxn>
                <a:cxn ang="0">
                  <a:pos x="113" y="32"/>
                </a:cxn>
                <a:cxn ang="0">
                  <a:pos x="174" y="53"/>
                </a:cxn>
                <a:cxn ang="0">
                  <a:pos x="201" y="35"/>
                </a:cxn>
                <a:cxn ang="0">
                  <a:pos x="283" y="25"/>
                </a:cxn>
                <a:cxn ang="0">
                  <a:pos x="300" y="48"/>
                </a:cxn>
                <a:cxn ang="0">
                  <a:pos x="332" y="42"/>
                </a:cxn>
                <a:cxn ang="0">
                  <a:pos x="394" y="65"/>
                </a:cxn>
                <a:cxn ang="0">
                  <a:pos x="399" y="83"/>
                </a:cxn>
                <a:cxn ang="0">
                  <a:pos x="331" y="97"/>
                </a:cxn>
                <a:cxn ang="0">
                  <a:pos x="311" y="86"/>
                </a:cxn>
                <a:cxn ang="0">
                  <a:pos x="275" y="90"/>
                </a:cxn>
                <a:cxn ang="0">
                  <a:pos x="236" y="112"/>
                </a:cxn>
                <a:cxn ang="0">
                  <a:pos x="217" y="113"/>
                </a:cxn>
                <a:cxn ang="0">
                  <a:pos x="203" y="97"/>
                </a:cxn>
                <a:cxn ang="0">
                  <a:pos x="180" y="156"/>
                </a:cxn>
                <a:cxn ang="0">
                  <a:pos x="154" y="158"/>
                </a:cxn>
                <a:cxn ang="0">
                  <a:pos x="144" y="134"/>
                </a:cxn>
                <a:cxn ang="0">
                  <a:pos x="90" y="123"/>
                </a:cxn>
                <a:cxn ang="0">
                  <a:pos x="65" y="106"/>
                </a:cxn>
                <a:cxn ang="0">
                  <a:pos x="21" y="112"/>
                </a:cxn>
                <a:cxn ang="0">
                  <a:pos x="0" y="86"/>
                </a:cxn>
              </a:cxnLst>
              <a:rect l="0" t="0" r="r" b="b"/>
              <a:pathLst>
                <a:path w="400" h="159">
                  <a:moveTo>
                    <a:pt x="0" y="86"/>
                  </a:moveTo>
                  <a:lnTo>
                    <a:pt x="89" y="0"/>
                  </a:lnTo>
                  <a:lnTo>
                    <a:pt x="73" y="35"/>
                  </a:lnTo>
                  <a:lnTo>
                    <a:pt x="85" y="46"/>
                  </a:lnTo>
                  <a:lnTo>
                    <a:pt x="113" y="32"/>
                  </a:lnTo>
                  <a:lnTo>
                    <a:pt x="174" y="53"/>
                  </a:lnTo>
                  <a:lnTo>
                    <a:pt x="201" y="35"/>
                  </a:lnTo>
                  <a:lnTo>
                    <a:pt x="283" y="25"/>
                  </a:lnTo>
                  <a:lnTo>
                    <a:pt x="300" y="48"/>
                  </a:lnTo>
                  <a:lnTo>
                    <a:pt x="332" y="42"/>
                  </a:lnTo>
                  <a:lnTo>
                    <a:pt x="394" y="65"/>
                  </a:lnTo>
                  <a:lnTo>
                    <a:pt x="399" y="83"/>
                  </a:lnTo>
                  <a:lnTo>
                    <a:pt x="331" y="97"/>
                  </a:lnTo>
                  <a:lnTo>
                    <a:pt x="311" y="86"/>
                  </a:lnTo>
                  <a:lnTo>
                    <a:pt x="275" y="90"/>
                  </a:lnTo>
                  <a:lnTo>
                    <a:pt x="236" y="112"/>
                  </a:lnTo>
                  <a:lnTo>
                    <a:pt x="217" y="113"/>
                  </a:lnTo>
                  <a:lnTo>
                    <a:pt x="203" y="97"/>
                  </a:lnTo>
                  <a:lnTo>
                    <a:pt x="180" y="156"/>
                  </a:lnTo>
                  <a:lnTo>
                    <a:pt x="154" y="158"/>
                  </a:lnTo>
                  <a:lnTo>
                    <a:pt x="144" y="134"/>
                  </a:lnTo>
                  <a:lnTo>
                    <a:pt x="90" y="123"/>
                  </a:lnTo>
                  <a:lnTo>
                    <a:pt x="65" y="106"/>
                  </a:lnTo>
                  <a:lnTo>
                    <a:pt x="21" y="112"/>
                  </a:lnTo>
                  <a:lnTo>
                    <a:pt x="0" y="86"/>
                  </a:lnTo>
                </a:path>
              </a:pathLst>
            </a:custGeom>
            <a:solidFill>
              <a:srgbClr val="B2B2B2"/>
            </a:solid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sp>
          <p:nvSpPr>
            <p:cNvPr id="97" name="Freeform 33" descr="Sphere"/>
            <p:cNvSpPr>
              <a:spLocks/>
            </p:cNvSpPr>
            <p:nvPr/>
          </p:nvSpPr>
          <p:spPr bwMode="auto">
            <a:xfrm>
              <a:off x="3740" y="1227"/>
              <a:ext cx="286" cy="358"/>
            </a:xfrm>
            <a:custGeom>
              <a:avLst/>
              <a:gdLst/>
              <a:ahLst/>
              <a:cxnLst>
                <a:cxn ang="0">
                  <a:pos x="72" y="14"/>
                </a:cxn>
                <a:cxn ang="0">
                  <a:pos x="82" y="37"/>
                </a:cxn>
                <a:cxn ang="0">
                  <a:pos x="62" y="50"/>
                </a:cxn>
                <a:cxn ang="0">
                  <a:pos x="61" y="107"/>
                </a:cxn>
                <a:cxn ang="0">
                  <a:pos x="51" y="70"/>
                </a:cxn>
                <a:cxn ang="0">
                  <a:pos x="9" y="105"/>
                </a:cxn>
                <a:cxn ang="0">
                  <a:pos x="0" y="207"/>
                </a:cxn>
                <a:cxn ang="0">
                  <a:pos x="26" y="258"/>
                </a:cxn>
                <a:cxn ang="0">
                  <a:pos x="29" y="284"/>
                </a:cxn>
                <a:cxn ang="0">
                  <a:pos x="30" y="305"/>
                </a:cxn>
                <a:cxn ang="0">
                  <a:pos x="29" y="323"/>
                </a:cxn>
                <a:cxn ang="0">
                  <a:pos x="23" y="357"/>
                </a:cxn>
                <a:cxn ang="0">
                  <a:pos x="135" y="350"/>
                </a:cxn>
                <a:cxn ang="0">
                  <a:pos x="283" y="338"/>
                </a:cxn>
                <a:cxn ang="0">
                  <a:pos x="256" y="331"/>
                </a:cxn>
                <a:cxn ang="0">
                  <a:pos x="242" y="312"/>
                </a:cxn>
                <a:cxn ang="0">
                  <a:pos x="264" y="296"/>
                </a:cxn>
                <a:cxn ang="0">
                  <a:pos x="264" y="277"/>
                </a:cxn>
                <a:cxn ang="0">
                  <a:pos x="254" y="259"/>
                </a:cxn>
                <a:cxn ang="0">
                  <a:pos x="264" y="247"/>
                </a:cxn>
                <a:cxn ang="0">
                  <a:pos x="285" y="249"/>
                </a:cxn>
                <a:cxn ang="0">
                  <a:pos x="280" y="199"/>
                </a:cxn>
                <a:cxn ang="0">
                  <a:pos x="275" y="170"/>
                </a:cxn>
                <a:cxn ang="0">
                  <a:pos x="263" y="151"/>
                </a:cxn>
                <a:cxn ang="0">
                  <a:pos x="251" y="140"/>
                </a:cxn>
                <a:cxn ang="0">
                  <a:pos x="233" y="136"/>
                </a:cxn>
                <a:cxn ang="0">
                  <a:pos x="215" y="136"/>
                </a:cxn>
                <a:cxn ang="0">
                  <a:pos x="197" y="160"/>
                </a:cxn>
                <a:cxn ang="0">
                  <a:pos x="184" y="167"/>
                </a:cxn>
                <a:cxn ang="0">
                  <a:pos x="176" y="170"/>
                </a:cxn>
                <a:cxn ang="0">
                  <a:pos x="168" y="166"/>
                </a:cxn>
                <a:cxn ang="0">
                  <a:pos x="165" y="154"/>
                </a:cxn>
                <a:cxn ang="0">
                  <a:pos x="168" y="147"/>
                </a:cxn>
                <a:cxn ang="0">
                  <a:pos x="175" y="140"/>
                </a:cxn>
                <a:cxn ang="0">
                  <a:pos x="183" y="136"/>
                </a:cxn>
                <a:cxn ang="0">
                  <a:pos x="191" y="135"/>
                </a:cxn>
                <a:cxn ang="0">
                  <a:pos x="191" y="121"/>
                </a:cxn>
                <a:cxn ang="0">
                  <a:pos x="212" y="107"/>
                </a:cxn>
                <a:cxn ang="0">
                  <a:pos x="191" y="60"/>
                </a:cxn>
                <a:cxn ang="0">
                  <a:pos x="191" y="37"/>
                </a:cxn>
                <a:cxn ang="0">
                  <a:pos x="155" y="29"/>
                </a:cxn>
                <a:cxn ang="0">
                  <a:pos x="103" y="0"/>
                </a:cxn>
                <a:cxn ang="0">
                  <a:pos x="72" y="14"/>
                </a:cxn>
              </a:cxnLst>
              <a:rect l="0" t="0" r="r" b="b"/>
              <a:pathLst>
                <a:path w="286" h="358">
                  <a:moveTo>
                    <a:pt x="72" y="14"/>
                  </a:moveTo>
                  <a:lnTo>
                    <a:pt x="82" y="37"/>
                  </a:lnTo>
                  <a:lnTo>
                    <a:pt x="62" y="50"/>
                  </a:lnTo>
                  <a:lnTo>
                    <a:pt x="61" y="107"/>
                  </a:lnTo>
                  <a:lnTo>
                    <a:pt x="51" y="70"/>
                  </a:lnTo>
                  <a:lnTo>
                    <a:pt x="9" y="105"/>
                  </a:lnTo>
                  <a:lnTo>
                    <a:pt x="0" y="207"/>
                  </a:lnTo>
                  <a:lnTo>
                    <a:pt x="26" y="258"/>
                  </a:lnTo>
                  <a:lnTo>
                    <a:pt x="29" y="284"/>
                  </a:lnTo>
                  <a:lnTo>
                    <a:pt x="30" y="305"/>
                  </a:lnTo>
                  <a:lnTo>
                    <a:pt x="29" y="323"/>
                  </a:lnTo>
                  <a:lnTo>
                    <a:pt x="23" y="357"/>
                  </a:lnTo>
                  <a:lnTo>
                    <a:pt x="135" y="350"/>
                  </a:lnTo>
                  <a:lnTo>
                    <a:pt x="283" y="338"/>
                  </a:lnTo>
                  <a:lnTo>
                    <a:pt x="256" y="331"/>
                  </a:lnTo>
                  <a:lnTo>
                    <a:pt x="242" y="312"/>
                  </a:lnTo>
                  <a:lnTo>
                    <a:pt x="264" y="296"/>
                  </a:lnTo>
                  <a:lnTo>
                    <a:pt x="264" y="277"/>
                  </a:lnTo>
                  <a:lnTo>
                    <a:pt x="254" y="259"/>
                  </a:lnTo>
                  <a:lnTo>
                    <a:pt x="264" y="247"/>
                  </a:lnTo>
                  <a:lnTo>
                    <a:pt x="285" y="249"/>
                  </a:lnTo>
                  <a:lnTo>
                    <a:pt x="280" y="199"/>
                  </a:lnTo>
                  <a:lnTo>
                    <a:pt x="275" y="170"/>
                  </a:lnTo>
                  <a:lnTo>
                    <a:pt x="263" y="151"/>
                  </a:lnTo>
                  <a:lnTo>
                    <a:pt x="251" y="140"/>
                  </a:lnTo>
                  <a:lnTo>
                    <a:pt x="233" y="136"/>
                  </a:lnTo>
                  <a:lnTo>
                    <a:pt x="215" y="136"/>
                  </a:lnTo>
                  <a:lnTo>
                    <a:pt x="197" y="160"/>
                  </a:lnTo>
                  <a:lnTo>
                    <a:pt x="184" y="167"/>
                  </a:lnTo>
                  <a:lnTo>
                    <a:pt x="176" y="170"/>
                  </a:lnTo>
                  <a:lnTo>
                    <a:pt x="168" y="166"/>
                  </a:lnTo>
                  <a:lnTo>
                    <a:pt x="165" y="154"/>
                  </a:lnTo>
                  <a:lnTo>
                    <a:pt x="168" y="147"/>
                  </a:lnTo>
                  <a:lnTo>
                    <a:pt x="175" y="140"/>
                  </a:lnTo>
                  <a:lnTo>
                    <a:pt x="183" y="136"/>
                  </a:lnTo>
                  <a:lnTo>
                    <a:pt x="191" y="135"/>
                  </a:lnTo>
                  <a:lnTo>
                    <a:pt x="191" y="121"/>
                  </a:lnTo>
                  <a:lnTo>
                    <a:pt x="212" y="107"/>
                  </a:lnTo>
                  <a:lnTo>
                    <a:pt x="191" y="60"/>
                  </a:lnTo>
                  <a:lnTo>
                    <a:pt x="191" y="37"/>
                  </a:lnTo>
                  <a:lnTo>
                    <a:pt x="155" y="29"/>
                  </a:lnTo>
                  <a:lnTo>
                    <a:pt x="103" y="0"/>
                  </a:lnTo>
                  <a:lnTo>
                    <a:pt x="72" y="14"/>
                  </a:lnTo>
                </a:path>
              </a:pathLst>
            </a:custGeom>
            <a:solidFill>
              <a:srgbClr val="B2B2B2"/>
            </a:solid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grpSp>
      <p:sp>
        <p:nvSpPr>
          <p:cNvPr id="98" name="Freeform 34"/>
          <p:cNvSpPr>
            <a:spLocks/>
          </p:cNvSpPr>
          <p:nvPr/>
        </p:nvSpPr>
        <p:spPr bwMode="auto">
          <a:xfrm>
            <a:off x="4713288" y="3160712"/>
            <a:ext cx="258762" cy="460375"/>
          </a:xfrm>
          <a:custGeom>
            <a:avLst/>
            <a:gdLst/>
            <a:ahLst/>
            <a:cxnLst>
              <a:cxn ang="0">
                <a:pos x="0" y="25"/>
              </a:cxn>
              <a:cxn ang="0">
                <a:pos x="28" y="39"/>
              </a:cxn>
              <a:cxn ang="0">
                <a:pos x="54" y="37"/>
              </a:cxn>
              <a:cxn ang="0">
                <a:pos x="64" y="29"/>
              </a:cxn>
              <a:cxn ang="0">
                <a:pos x="70" y="7"/>
              </a:cxn>
              <a:cxn ang="0">
                <a:pos x="187" y="0"/>
              </a:cxn>
              <a:cxn ang="0">
                <a:pos x="240" y="256"/>
              </a:cxn>
              <a:cxn ang="0">
                <a:pos x="235" y="254"/>
              </a:cxn>
              <a:cxn ang="0">
                <a:pos x="195" y="268"/>
              </a:cxn>
              <a:cxn ang="0">
                <a:pos x="167" y="338"/>
              </a:cxn>
              <a:cxn ang="0">
                <a:pos x="127" y="328"/>
              </a:cxn>
              <a:cxn ang="0">
                <a:pos x="78" y="354"/>
              </a:cxn>
              <a:cxn ang="0">
                <a:pos x="15" y="364"/>
              </a:cxn>
              <a:cxn ang="0">
                <a:pos x="44" y="296"/>
              </a:cxn>
              <a:cxn ang="0">
                <a:pos x="31" y="258"/>
              </a:cxn>
              <a:cxn ang="0">
                <a:pos x="0" y="25"/>
              </a:cxn>
            </a:cxnLst>
            <a:rect l="0" t="0" r="r" b="b"/>
            <a:pathLst>
              <a:path w="241" h="365">
                <a:moveTo>
                  <a:pt x="0" y="25"/>
                </a:moveTo>
                <a:lnTo>
                  <a:pt x="28" y="39"/>
                </a:lnTo>
                <a:lnTo>
                  <a:pt x="54" y="37"/>
                </a:lnTo>
                <a:lnTo>
                  <a:pt x="64" y="29"/>
                </a:lnTo>
                <a:lnTo>
                  <a:pt x="70" y="7"/>
                </a:lnTo>
                <a:lnTo>
                  <a:pt x="187" y="0"/>
                </a:lnTo>
                <a:lnTo>
                  <a:pt x="240" y="256"/>
                </a:lnTo>
                <a:lnTo>
                  <a:pt x="235" y="254"/>
                </a:lnTo>
                <a:lnTo>
                  <a:pt x="195" y="268"/>
                </a:lnTo>
                <a:lnTo>
                  <a:pt x="167" y="338"/>
                </a:lnTo>
                <a:lnTo>
                  <a:pt x="127" y="328"/>
                </a:lnTo>
                <a:lnTo>
                  <a:pt x="78" y="354"/>
                </a:lnTo>
                <a:lnTo>
                  <a:pt x="15" y="364"/>
                </a:lnTo>
                <a:lnTo>
                  <a:pt x="44" y="296"/>
                </a:lnTo>
                <a:lnTo>
                  <a:pt x="31" y="258"/>
                </a:lnTo>
                <a:lnTo>
                  <a:pt x="0" y="25"/>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99" name="Freeform 35"/>
          <p:cNvSpPr>
            <a:spLocks/>
          </p:cNvSpPr>
          <p:nvPr/>
        </p:nvSpPr>
        <p:spPr bwMode="auto">
          <a:xfrm>
            <a:off x="2297113" y="3057525"/>
            <a:ext cx="508000" cy="831850"/>
          </a:xfrm>
          <a:custGeom>
            <a:avLst/>
            <a:gdLst/>
            <a:ahLst/>
            <a:cxnLst>
              <a:cxn ang="0">
                <a:pos x="59" y="0"/>
              </a:cxn>
              <a:cxn ang="0">
                <a:pos x="0" y="261"/>
              </a:cxn>
              <a:cxn ang="0">
                <a:pos x="321" y="659"/>
              </a:cxn>
              <a:cxn ang="0">
                <a:pos x="341" y="642"/>
              </a:cxn>
              <a:cxn ang="0">
                <a:pos x="339" y="563"/>
              </a:cxn>
              <a:cxn ang="0">
                <a:pos x="380" y="568"/>
              </a:cxn>
              <a:cxn ang="0">
                <a:pos x="420" y="327"/>
              </a:cxn>
              <a:cxn ang="0">
                <a:pos x="449" y="163"/>
              </a:cxn>
              <a:cxn ang="0">
                <a:pos x="457" y="114"/>
              </a:cxn>
              <a:cxn ang="0">
                <a:pos x="472" y="70"/>
              </a:cxn>
              <a:cxn ang="0">
                <a:pos x="259" y="39"/>
              </a:cxn>
              <a:cxn ang="0">
                <a:pos x="59" y="0"/>
              </a:cxn>
            </a:cxnLst>
            <a:rect l="0" t="0" r="r" b="b"/>
            <a:pathLst>
              <a:path w="473" h="660">
                <a:moveTo>
                  <a:pt x="59" y="0"/>
                </a:moveTo>
                <a:lnTo>
                  <a:pt x="0" y="261"/>
                </a:lnTo>
                <a:lnTo>
                  <a:pt x="321" y="659"/>
                </a:lnTo>
                <a:lnTo>
                  <a:pt x="341" y="642"/>
                </a:lnTo>
                <a:lnTo>
                  <a:pt x="339" y="563"/>
                </a:lnTo>
                <a:lnTo>
                  <a:pt x="380" y="568"/>
                </a:lnTo>
                <a:lnTo>
                  <a:pt x="420" y="327"/>
                </a:lnTo>
                <a:lnTo>
                  <a:pt x="449" y="163"/>
                </a:lnTo>
                <a:lnTo>
                  <a:pt x="457" y="114"/>
                </a:lnTo>
                <a:lnTo>
                  <a:pt x="472" y="70"/>
                </a:lnTo>
                <a:lnTo>
                  <a:pt x="259" y="39"/>
                </a:lnTo>
                <a:lnTo>
                  <a:pt x="59"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0" name="Freeform 36"/>
          <p:cNvSpPr>
            <a:spLocks/>
          </p:cNvSpPr>
          <p:nvPr/>
        </p:nvSpPr>
        <p:spPr bwMode="auto">
          <a:xfrm>
            <a:off x="2586038" y="3692525"/>
            <a:ext cx="514350" cy="620712"/>
          </a:xfrm>
          <a:custGeom>
            <a:avLst/>
            <a:gdLst/>
            <a:ahLst/>
            <a:cxnLst>
              <a:cxn ang="0">
                <a:pos x="121" y="0"/>
              </a:cxn>
              <a:cxn ang="0">
                <a:pos x="112" y="63"/>
              </a:cxn>
              <a:cxn ang="0">
                <a:pos x="70" y="56"/>
              </a:cxn>
              <a:cxn ang="0">
                <a:pos x="72" y="139"/>
              </a:cxn>
              <a:cxn ang="0">
                <a:pos x="53" y="154"/>
              </a:cxn>
              <a:cxn ang="0">
                <a:pos x="82" y="205"/>
              </a:cxn>
              <a:cxn ang="0">
                <a:pos x="53" y="228"/>
              </a:cxn>
              <a:cxn ang="0">
                <a:pos x="37" y="263"/>
              </a:cxn>
              <a:cxn ang="0">
                <a:pos x="14" y="298"/>
              </a:cxn>
              <a:cxn ang="0">
                <a:pos x="30" y="319"/>
              </a:cxn>
              <a:cxn ang="0">
                <a:pos x="2" y="328"/>
              </a:cxn>
              <a:cxn ang="0">
                <a:pos x="0" y="361"/>
              </a:cxn>
              <a:cxn ang="0">
                <a:pos x="269" y="487"/>
              </a:cxn>
              <a:cxn ang="0">
                <a:pos x="421" y="490"/>
              </a:cxn>
              <a:cxn ang="0">
                <a:pos x="479" y="37"/>
              </a:cxn>
              <a:cxn ang="0">
                <a:pos x="121" y="0"/>
              </a:cxn>
            </a:cxnLst>
            <a:rect l="0" t="0" r="r" b="b"/>
            <a:pathLst>
              <a:path w="480" h="491">
                <a:moveTo>
                  <a:pt x="121" y="0"/>
                </a:moveTo>
                <a:lnTo>
                  <a:pt x="112" y="63"/>
                </a:lnTo>
                <a:lnTo>
                  <a:pt x="70" y="56"/>
                </a:lnTo>
                <a:lnTo>
                  <a:pt x="72" y="139"/>
                </a:lnTo>
                <a:lnTo>
                  <a:pt x="53" y="154"/>
                </a:lnTo>
                <a:lnTo>
                  <a:pt x="82" y="205"/>
                </a:lnTo>
                <a:lnTo>
                  <a:pt x="53" y="228"/>
                </a:lnTo>
                <a:lnTo>
                  <a:pt x="37" y="263"/>
                </a:lnTo>
                <a:lnTo>
                  <a:pt x="14" y="298"/>
                </a:lnTo>
                <a:lnTo>
                  <a:pt x="30" y="319"/>
                </a:lnTo>
                <a:lnTo>
                  <a:pt x="2" y="328"/>
                </a:lnTo>
                <a:lnTo>
                  <a:pt x="0" y="361"/>
                </a:lnTo>
                <a:lnTo>
                  <a:pt x="269" y="487"/>
                </a:lnTo>
                <a:lnTo>
                  <a:pt x="421" y="490"/>
                </a:lnTo>
                <a:lnTo>
                  <a:pt x="479" y="37"/>
                </a:lnTo>
                <a:lnTo>
                  <a:pt x="121"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1" name="Freeform 37"/>
          <p:cNvSpPr>
            <a:spLocks/>
          </p:cNvSpPr>
          <p:nvPr/>
        </p:nvSpPr>
        <p:spPr bwMode="auto">
          <a:xfrm>
            <a:off x="3032125" y="3736975"/>
            <a:ext cx="546100" cy="585787"/>
          </a:xfrm>
          <a:custGeom>
            <a:avLst/>
            <a:gdLst/>
            <a:ahLst/>
            <a:cxnLst>
              <a:cxn ang="0">
                <a:pos x="61" y="0"/>
              </a:cxn>
              <a:cxn ang="0">
                <a:pos x="508" y="18"/>
              </a:cxn>
              <a:cxn ang="0">
                <a:pos x="486" y="427"/>
              </a:cxn>
              <a:cxn ang="0">
                <a:pos x="340" y="420"/>
              </a:cxn>
              <a:cxn ang="0">
                <a:pos x="206" y="416"/>
              </a:cxn>
              <a:cxn ang="0">
                <a:pos x="206" y="432"/>
              </a:cxn>
              <a:cxn ang="0">
                <a:pos x="92" y="432"/>
              </a:cxn>
              <a:cxn ang="0">
                <a:pos x="85" y="463"/>
              </a:cxn>
              <a:cxn ang="0">
                <a:pos x="0" y="453"/>
              </a:cxn>
              <a:cxn ang="0">
                <a:pos x="48" y="107"/>
              </a:cxn>
              <a:cxn ang="0">
                <a:pos x="61" y="0"/>
              </a:cxn>
            </a:cxnLst>
            <a:rect l="0" t="0" r="r" b="b"/>
            <a:pathLst>
              <a:path w="509" h="464">
                <a:moveTo>
                  <a:pt x="61" y="0"/>
                </a:moveTo>
                <a:lnTo>
                  <a:pt x="508" y="18"/>
                </a:lnTo>
                <a:lnTo>
                  <a:pt x="486" y="427"/>
                </a:lnTo>
                <a:lnTo>
                  <a:pt x="340" y="420"/>
                </a:lnTo>
                <a:lnTo>
                  <a:pt x="206" y="416"/>
                </a:lnTo>
                <a:lnTo>
                  <a:pt x="206" y="432"/>
                </a:lnTo>
                <a:lnTo>
                  <a:pt x="92" y="432"/>
                </a:lnTo>
                <a:lnTo>
                  <a:pt x="85" y="463"/>
                </a:lnTo>
                <a:lnTo>
                  <a:pt x="0" y="453"/>
                </a:lnTo>
                <a:lnTo>
                  <a:pt x="48" y="107"/>
                </a:lnTo>
                <a:lnTo>
                  <a:pt x="61"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2" name="Freeform 38"/>
          <p:cNvSpPr>
            <a:spLocks/>
          </p:cNvSpPr>
          <p:nvPr/>
        </p:nvSpPr>
        <p:spPr bwMode="auto">
          <a:xfrm>
            <a:off x="3505200" y="3124200"/>
            <a:ext cx="668338" cy="328612"/>
          </a:xfrm>
          <a:custGeom>
            <a:avLst/>
            <a:gdLst/>
            <a:ahLst/>
            <a:cxnLst>
              <a:cxn ang="0">
                <a:pos x="7" y="0"/>
              </a:cxn>
              <a:cxn ang="0">
                <a:pos x="0" y="171"/>
              </a:cxn>
              <a:cxn ang="0">
                <a:pos x="140" y="174"/>
              </a:cxn>
              <a:cxn ang="0">
                <a:pos x="139" y="259"/>
              </a:cxn>
              <a:cxn ang="0">
                <a:pos x="329" y="256"/>
              </a:cxn>
              <a:cxn ang="0">
                <a:pos x="498" y="254"/>
              </a:cxn>
              <a:cxn ang="0">
                <a:pos x="623" y="256"/>
              </a:cxn>
              <a:cxn ang="0">
                <a:pos x="584" y="183"/>
              </a:cxn>
              <a:cxn ang="0">
                <a:pos x="557" y="115"/>
              </a:cxn>
              <a:cxn ang="0">
                <a:pos x="527" y="45"/>
              </a:cxn>
              <a:cxn ang="0">
                <a:pos x="457" y="1"/>
              </a:cxn>
              <a:cxn ang="0">
                <a:pos x="425" y="27"/>
              </a:cxn>
              <a:cxn ang="0">
                <a:pos x="386" y="8"/>
              </a:cxn>
              <a:cxn ang="0">
                <a:pos x="216" y="4"/>
              </a:cxn>
              <a:cxn ang="0">
                <a:pos x="7" y="0"/>
              </a:cxn>
            </a:cxnLst>
            <a:rect l="0" t="0" r="r" b="b"/>
            <a:pathLst>
              <a:path w="624" h="260">
                <a:moveTo>
                  <a:pt x="7" y="0"/>
                </a:moveTo>
                <a:lnTo>
                  <a:pt x="0" y="171"/>
                </a:lnTo>
                <a:lnTo>
                  <a:pt x="140" y="174"/>
                </a:lnTo>
                <a:lnTo>
                  <a:pt x="139" y="259"/>
                </a:lnTo>
                <a:lnTo>
                  <a:pt x="329" y="256"/>
                </a:lnTo>
                <a:lnTo>
                  <a:pt x="498" y="254"/>
                </a:lnTo>
                <a:lnTo>
                  <a:pt x="623" y="256"/>
                </a:lnTo>
                <a:lnTo>
                  <a:pt x="584" y="183"/>
                </a:lnTo>
                <a:lnTo>
                  <a:pt x="557" y="115"/>
                </a:lnTo>
                <a:lnTo>
                  <a:pt x="527" y="45"/>
                </a:lnTo>
                <a:lnTo>
                  <a:pt x="457" y="1"/>
                </a:lnTo>
                <a:lnTo>
                  <a:pt x="425" y="27"/>
                </a:lnTo>
                <a:lnTo>
                  <a:pt x="386" y="8"/>
                </a:lnTo>
                <a:lnTo>
                  <a:pt x="216" y="4"/>
                </a:lnTo>
                <a:lnTo>
                  <a:pt x="7" y="0"/>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3" name="Freeform 39"/>
          <p:cNvSpPr>
            <a:spLocks/>
          </p:cNvSpPr>
          <p:nvPr/>
        </p:nvSpPr>
        <p:spPr bwMode="auto">
          <a:xfrm>
            <a:off x="3973513" y="2427287"/>
            <a:ext cx="525462" cy="642938"/>
          </a:xfrm>
          <a:custGeom>
            <a:avLst/>
            <a:gdLst/>
            <a:ahLst/>
            <a:cxnLst>
              <a:cxn ang="0">
                <a:pos x="0" y="39"/>
              </a:cxn>
              <a:cxn ang="0">
                <a:pos x="128" y="39"/>
              </a:cxn>
              <a:cxn ang="0">
                <a:pos x="126" y="0"/>
              </a:cxn>
              <a:cxn ang="0">
                <a:pos x="154" y="11"/>
              </a:cxn>
              <a:cxn ang="0">
                <a:pos x="160" y="41"/>
              </a:cxn>
              <a:cxn ang="0">
                <a:pos x="221" y="74"/>
              </a:cxn>
              <a:cxn ang="0">
                <a:pos x="240" y="60"/>
              </a:cxn>
              <a:cxn ang="0">
                <a:pos x="276" y="60"/>
              </a:cxn>
              <a:cxn ang="0">
                <a:pos x="304" y="90"/>
              </a:cxn>
              <a:cxn ang="0">
                <a:pos x="323" y="78"/>
              </a:cxn>
              <a:cxn ang="0">
                <a:pos x="376" y="90"/>
              </a:cxn>
              <a:cxn ang="0">
                <a:pos x="395" y="69"/>
              </a:cxn>
              <a:cxn ang="0">
                <a:pos x="429" y="86"/>
              </a:cxn>
              <a:cxn ang="0">
                <a:pos x="489" y="83"/>
              </a:cxn>
              <a:cxn ang="0">
                <a:pos x="391" y="146"/>
              </a:cxn>
              <a:cxn ang="0">
                <a:pos x="343" y="202"/>
              </a:cxn>
              <a:cxn ang="0">
                <a:pos x="352" y="282"/>
              </a:cxn>
              <a:cxn ang="0">
                <a:pos x="319" y="315"/>
              </a:cxn>
              <a:cxn ang="0">
                <a:pos x="332" y="338"/>
              </a:cxn>
              <a:cxn ang="0">
                <a:pos x="332" y="398"/>
              </a:cxn>
              <a:cxn ang="0">
                <a:pos x="365" y="398"/>
              </a:cxn>
              <a:cxn ang="0">
                <a:pos x="415" y="441"/>
              </a:cxn>
              <a:cxn ang="0">
                <a:pos x="435" y="493"/>
              </a:cxn>
              <a:cxn ang="0">
                <a:pos x="89" y="508"/>
              </a:cxn>
              <a:cxn ang="0">
                <a:pos x="90" y="367"/>
              </a:cxn>
              <a:cxn ang="0">
                <a:pos x="59" y="336"/>
              </a:cxn>
              <a:cxn ang="0">
                <a:pos x="71" y="299"/>
              </a:cxn>
              <a:cxn ang="0">
                <a:pos x="81" y="278"/>
              </a:cxn>
              <a:cxn ang="0">
                <a:pos x="59" y="181"/>
              </a:cxn>
              <a:cxn ang="0">
                <a:pos x="30" y="116"/>
              </a:cxn>
              <a:cxn ang="0">
                <a:pos x="0" y="39"/>
              </a:cxn>
            </a:cxnLst>
            <a:rect l="0" t="0" r="r" b="b"/>
            <a:pathLst>
              <a:path w="490" h="509">
                <a:moveTo>
                  <a:pt x="0" y="39"/>
                </a:moveTo>
                <a:lnTo>
                  <a:pt x="128" y="39"/>
                </a:lnTo>
                <a:lnTo>
                  <a:pt x="126" y="0"/>
                </a:lnTo>
                <a:lnTo>
                  <a:pt x="154" y="11"/>
                </a:lnTo>
                <a:lnTo>
                  <a:pt x="160" y="41"/>
                </a:lnTo>
                <a:lnTo>
                  <a:pt x="221" y="74"/>
                </a:lnTo>
                <a:lnTo>
                  <a:pt x="240" y="60"/>
                </a:lnTo>
                <a:lnTo>
                  <a:pt x="276" y="60"/>
                </a:lnTo>
                <a:lnTo>
                  <a:pt x="304" y="90"/>
                </a:lnTo>
                <a:lnTo>
                  <a:pt x="323" y="78"/>
                </a:lnTo>
                <a:lnTo>
                  <a:pt x="376" y="90"/>
                </a:lnTo>
                <a:lnTo>
                  <a:pt x="395" y="69"/>
                </a:lnTo>
                <a:lnTo>
                  <a:pt x="429" y="86"/>
                </a:lnTo>
                <a:lnTo>
                  <a:pt x="489" y="83"/>
                </a:lnTo>
                <a:lnTo>
                  <a:pt x="391" y="146"/>
                </a:lnTo>
                <a:lnTo>
                  <a:pt x="343" y="202"/>
                </a:lnTo>
                <a:lnTo>
                  <a:pt x="352" y="282"/>
                </a:lnTo>
                <a:lnTo>
                  <a:pt x="319" y="315"/>
                </a:lnTo>
                <a:lnTo>
                  <a:pt x="332" y="338"/>
                </a:lnTo>
                <a:lnTo>
                  <a:pt x="332" y="398"/>
                </a:lnTo>
                <a:lnTo>
                  <a:pt x="365" y="398"/>
                </a:lnTo>
                <a:lnTo>
                  <a:pt x="415" y="441"/>
                </a:lnTo>
                <a:lnTo>
                  <a:pt x="435" y="493"/>
                </a:lnTo>
                <a:lnTo>
                  <a:pt x="89" y="508"/>
                </a:lnTo>
                <a:lnTo>
                  <a:pt x="90" y="367"/>
                </a:lnTo>
                <a:lnTo>
                  <a:pt x="59" y="336"/>
                </a:lnTo>
                <a:lnTo>
                  <a:pt x="71" y="299"/>
                </a:lnTo>
                <a:lnTo>
                  <a:pt x="81" y="278"/>
                </a:lnTo>
                <a:lnTo>
                  <a:pt x="59" y="181"/>
                </a:lnTo>
                <a:lnTo>
                  <a:pt x="30" y="116"/>
                </a:lnTo>
                <a:lnTo>
                  <a:pt x="0" y="39"/>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04" name="Freeform 40"/>
          <p:cNvSpPr>
            <a:spLocks/>
          </p:cNvSpPr>
          <p:nvPr/>
        </p:nvSpPr>
        <p:spPr bwMode="auto">
          <a:xfrm>
            <a:off x="2736850" y="2381250"/>
            <a:ext cx="795338" cy="539750"/>
          </a:xfrm>
          <a:custGeom>
            <a:avLst/>
            <a:gdLst/>
            <a:ahLst/>
            <a:cxnLst>
              <a:cxn ang="0">
                <a:pos x="12" y="0"/>
              </a:cxn>
              <a:cxn ang="0">
                <a:pos x="157" y="16"/>
              </a:cxn>
              <a:cxn ang="0">
                <a:pos x="245" y="28"/>
              </a:cxn>
              <a:cxn ang="0">
                <a:pos x="361" y="39"/>
              </a:cxn>
              <a:cxn ang="0">
                <a:pos x="468" y="49"/>
              </a:cxn>
              <a:cxn ang="0">
                <a:pos x="652" y="61"/>
              </a:cxn>
              <a:cxn ang="0">
                <a:pos x="740" y="67"/>
              </a:cxn>
              <a:cxn ang="0">
                <a:pos x="737" y="415"/>
              </a:cxn>
              <a:cxn ang="0">
                <a:pos x="284" y="380"/>
              </a:cxn>
              <a:cxn ang="0">
                <a:pos x="275" y="427"/>
              </a:cxn>
              <a:cxn ang="0">
                <a:pos x="257" y="404"/>
              </a:cxn>
              <a:cxn ang="0">
                <a:pos x="216" y="408"/>
              </a:cxn>
              <a:cxn ang="0">
                <a:pos x="156" y="417"/>
              </a:cxn>
              <a:cxn ang="0">
                <a:pos x="145" y="356"/>
              </a:cxn>
              <a:cxn ang="0">
                <a:pos x="74" y="308"/>
              </a:cxn>
              <a:cxn ang="0">
                <a:pos x="85" y="263"/>
              </a:cxn>
              <a:cxn ang="0">
                <a:pos x="92" y="226"/>
              </a:cxn>
              <a:cxn ang="0">
                <a:pos x="0" y="105"/>
              </a:cxn>
              <a:cxn ang="0">
                <a:pos x="12" y="0"/>
              </a:cxn>
            </a:cxnLst>
            <a:rect l="0" t="0" r="r" b="b"/>
            <a:pathLst>
              <a:path w="741" h="428">
                <a:moveTo>
                  <a:pt x="12" y="0"/>
                </a:moveTo>
                <a:lnTo>
                  <a:pt x="157" y="16"/>
                </a:lnTo>
                <a:lnTo>
                  <a:pt x="245" y="28"/>
                </a:lnTo>
                <a:lnTo>
                  <a:pt x="361" y="39"/>
                </a:lnTo>
                <a:lnTo>
                  <a:pt x="468" y="49"/>
                </a:lnTo>
                <a:lnTo>
                  <a:pt x="652" y="61"/>
                </a:lnTo>
                <a:lnTo>
                  <a:pt x="740" y="67"/>
                </a:lnTo>
                <a:lnTo>
                  <a:pt x="737" y="415"/>
                </a:lnTo>
                <a:lnTo>
                  <a:pt x="284" y="380"/>
                </a:lnTo>
                <a:lnTo>
                  <a:pt x="275" y="427"/>
                </a:lnTo>
                <a:lnTo>
                  <a:pt x="257" y="404"/>
                </a:lnTo>
                <a:lnTo>
                  <a:pt x="216" y="408"/>
                </a:lnTo>
                <a:lnTo>
                  <a:pt x="156" y="417"/>
                </a:lnTo>
                <a:lnTo>
                  <a:pt x="145" y="356"/>
                </a:lnTo>
                <a:lnTo>
                  <a:pt x="74" y="308"/>
                </a:lnTo>
                <a:lnTo>
                  <a:pt x="85" y="263"/>
                </a:lnTo>
                <a:lnTo>
                  <a:pt x="92" y="226"/>
                </a:lnTo>
                <a:lnTo>
                  <a:pt x="0" y="105"/>
                </a:lnTo>
                <a:lnTo>
                  <a:pt x="12" y="0"/>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5" name="Freeform 41"/>
          <p:cNvSpPr>
            <a:spLocks/>
          </p:cNvSpPr>
          <p:nvPr/>
        </p:nvSpPr>
        <p:spPr bwMode="auto">
          <a:xfrm>
            <a:off x="2176463" y="2286000"/>
            <a:ext cx="511175" cy="407987"/>
          </a:xfrm>
          <a:custGeom>
            <a:avLst/>
            <a:gdLst/>
            <a:ahLst/>
            <a:cxnLst>
              <a:cxn ang="0">
                <a:pos x="120" y="0"/>
              </a:cxn>
              <a:cxn ang="0">
                <a:pos x="217" y="25"/>
              </a:cxn>
              <a:cxn ang="0">
                <a:pos x="292" y="40"/>
              </a:cxn>
              <a:cxn ang="0">
                <a:pos x="328" y="48"/>
              </a:cxn>
              <a:cxn ang="0">
                <a:pos x="365" y="53"/>
              </a:cxn>
              <a:cxn ang="0">
                <a:pos x="415" y="61"/>
              </a:cxn>
              <a:cxn ang="0">
                <a:pos x="475" y="71"/>
              </a:cxn>
              <a:cxn ang="0">
                <a:pos x="436" y="322"/>
              </a:cxn>
              <a:cxn ang="0">
                <a:pos x="252" y="286"/>
              </a:cxn>
              <a:cxn ang="0">
                <a:pos x="226" y="302"/>
              </a:cxn>
              <a:cxn ang="0">
                <a:pos x="193" y="277"/>
              </a:cxn>
              <a:cxn ang="0">
                <a:pos x="164" y="302"/>
              </a:cxn>
              <a:cxn ang="0">
                <a:pos x="137" y="281"/>
              </a:cxn>
              <a:cxn ang="0">
                <a:pos x="61" y="277"/>
              </a:cxn>
              <a:cxn ang="0">
                <a:pos x="72" y="237"/>
              </a:cxn>
              <a:cxn ang="0">
                <a:pos x="17" y="233"/>
              </a:cxn>
              <a:cxn ang="0">
                <a:pos x="12" y="209"/>
              </a:cxn>
              <a:cxn ang="0">
                <a:pos x="22" y="184"/>
              </a:cxn>
              <a:cxn ang="0">
                <a:pos x="9" y="163"/>
              </a:cxn>
              <a:cxn ang="0">
                <a:pos x="10" y="100"/>
              </a:cxn>
              <a:cxn ang="0">
                <a:pos x="0" y="51"/>
              </a:cxn>
              <a:cxn ang="0">
                <a:pos x="7" y="33"/>
              </a:cxn>
              <a:cxn ang="0">
                <a:pos x="30" y="40"/>
              </a:cxn>
              <a:cxn ang="0">
                <a:pos x="56" y="69"/>
              </a:cxn>
              <a:cxn ang="0">
                <a:pos x="102" y="75"/>
              </a:cxn>
              <a:cxn ang="0">
                <a:pos x="114" y="98"/>
              </a:cxn>
              <a:cxn ang="0">
                <a:pos x="92" y="98"/>
              </a:cxn>
              <a:cxn ang="0">
                <a:pos x="89" y="118"/>
              </a:cxn>
              <a:cxn ang="0">
                <a:pos x="102" y="121"/>
              </a:cxn>
              <a:cxn ang="0">
                <a:pos x="108" y="140"/>
              </a:cxn>
              <a:cxn ang="0">
                <a:pos x="80" y="155"/>
              </a:cxn>
              <a:cxn ang="0">
                <a:pos x="80" y="168"/>
              </a:cxn>
              <a:cxn ang="0">
                <a:pos x="111" y="168"/>
              </a:cxn>
              <a:cxn ang="0">
                <a:pos x="120" y="134"/>
              </a:cxn>
              <a:cxn ang="0">
                <a:pos x="144" y="113"/>
              </a:cxn>
              <a:cxn ang="0">
                <a:pos x="114" y="58"/>
              </a:cxn>
              <a:cxn ang="0">
                <a:pos x="133" y="41"/>
              </a:cxn>
              <a:cxn ang="0">
                <a:pos x="120" y="0"/>
              </a:cxn>
            </a:cxnLst>
            <a:rect l="0" t="0" r="r" b="b"/>
            <a:pathLst>
              <a:path w="476" h="323">
                <a:moveTo>
                  <a:pt x="120" y="0"/>
                </a:moveTo>
                <a:lnTo>
                  <a:pt x="217" y="25"/>
                </a:lnTo>
                <a:lnTo>
                  <a:pt x="292" y="40"/>
                </a:lnTo>
                <a:lnTo>
                  <a:pt x="328" y="48"/>
                </a:lnTo>
                <a:lnTo>
                  <a:pt x="365" y="53"/>
                </a:lnTo>
                <a:lnTo>
                  <a:pt x="415" y="61"/>
                </a:lnTo>
                <a:lnTo>
                  <a:pt x="475" y="71"/>
                </a:lnTo>
                <a:lnTo>
                  <a:pt x="436" y="322"/>
                </a:lnTo>
                <a:lnTo>
                  <a:pt x="252" y="286"/>
                </a:lnTo>
                <a:lnTo>
                  <a:pt x="226" y="302"/>
                </a:lnTo>
                <a:lnTo>
                  <a:pt x="193" y="277"/>
                </a:lnTo>
                <a:lnTo>
                  <a:pt x="164" y="302"/>
                </a:lnTo>
                <a:lnTo>
                  <a:pt x="137" y="281"/>
                </a:lnTo>
                <a:lnTo>
                  <a:pt x="61" y="277"/>
                </a:lnTo>
                <a:lnTo>
                  <a:pt x="72" y="237"/>
                </a:lnTo>
                <a:lnTo>
                  <a:pt x="17" y="233"/>
                </a:lnTo>
                <a:lnTo>
                  <a:pt x="12" y="209"/>
                </a:lnTo>
                <a:lnTo>
                  <a:pt x="22" y="184"/>
                </a:lnTo>
                <a:lnTo>
                  <a:pt x="9" y="163"/>
                </a:lnTo>
                <a:lnTo>
                  <a:pt x="10" y="100"/>
                </a:lnTo>
                <a:lnTo>
                  <a:pt x="0" y="51"/>
                </a:lnTo>
                <a:lnTo>
                  <a:pt x="7" y="33"/>
                </a:lnTo>
                <a:lnTo>
                  <a:pt x="30" y="40"/>
                </a:lnTo>
                <a:lnTo>
                  <a:pt x="56" y="69"/>
                </a:lnTo>
                <a:lnTo>
                  <a:pt x="102" y="75"/>
                </a:lnTo>
                <a:lnTo>
                  <a:pt x="114" y="98"/>
                </a:lnTo>
                <a:lnTo>
                  <a:pt x="92" y="98"/>
                </a:lnTo>
                <a:lnTo>
                  <a:pt x="89" y="118"/>
                </a:lnTo>
                <a:lnTo>
                  <a:pt x="102" y="121"/>
                </a:lnTo>
                <a:lnTo>
                  <a:pt x="108" y="140"/>
                </a:lnTo>
                <a:lnTo>
                  <a:pt x="80" y="155"/>
                </a:lnTo>
                <a:lnTo>
                  <a:pt x="80" y="168"/>
                </a:lnTo>
                <a:lnTo>
                  <a:pt x="111" y="168"/>
                </a:lnTo>
                <a:lnTo>
                  <a:pt x="120" y="134"/>
                </a:lnTo>
                <a:lnTo>
                  <a:pt x="144" y="113"/>
                </a:lnTo>
                <a:lnTo>
                  <a:pt x="114" y="58"/>
                </a:lnTo>
                <a:lnTo>
                  <a:pt x="133" y="41"/>
                </a:lnTo>
                <a:lnTo>
                  <a:pt x="120" y="0"/>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06" name="Freeform 42"/>
          <p:cNvSpPr>
            <a:spLocks/>
          </p:cNvSpPr>
          <p:nvPr/>
        </p:nvSpPr>
        <p:spPr bwMode="auto">
          <a:xfrm>
            <a:off x="2984500" y="2855912"/>
            <a:ext cx="542925" cy="485775"/>
          </a:xfrm>
          <a:custGeom>
            <a:avLst/>
            <a:gdLst/>
            <a:ahLst/>
            <a:cxnLst>
              <a:cxn ang="0">
                <a:pos x="49" y="0"/>
              </a:cxn>
              <a:cxn ang="0">
                <a:pos x="30" y="143"/>
              </a:cxn>
              <a:cxn ang="0">
                <a:pos x="0" y="348"/>
              </a:cxn>
              <a:cxn ang="0">
                <a:pos x="146" y="358"/>
              </a:cxn>
              <a:cxn ang="0">
                <a:pos x="486" y="384"/>
              </a:cxn>
              <a:cxn ang="0">
                <a:pos x="504" y="39"/>
              </a:cxn>
              <a:cxn ang="0">
                <a:pos x="49" y="0"/>
              </a:cxn>
            </a:cxnLst>
            <a:rect l="0" t="0" r="r" b="b"/>
            <a:pathLst>
              <a:path w="505" h="385">
                <a:moveTo>
                  <a:pt x="49" y="0"/>
                </a:moveTo>
                <a:lnTo>
                  <a:pt x="30" y="143"/>
                </a:lnTo>
                <a:lnTo>
                  <a:pt x="0" y="348"/>
                </a:lnTo>
                <a:lnTo>
                  <a:pt x="146" y="358"/>
                </a:lnTo>
                <a:lnTo>
                  <a:pt x="486" y="384"/>
                </a:lnTo>
                <a:lnTo>
                  <a:pt x="504" y="39"/>
                </a:lnTo>
                <a:lnTo>
                  <a:pt x="49"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7" name="Freeform 43"/>
          <p:cNvSpPr>
            <a:spLocks/>
          </p:cNvSpPr>
          <p:nvPr/>
        </p:nvSpPr>
        <p:spPr bwMode="auto">
          <a:xfrm>
            <a:off x="3097213" y="3319462"/>
            <a:ext cx="566737" cy="458788"/>
          </a:xfrm>
          <a:custGeom>
            <a:avLst/>
            <a:gdLst/>
            <a:ahLst/>
            <a:cxnLst>
              <a:cxn ang="0">
                <a:pos x="43" y="0"/>
              </a:cxn>
              <a:cxn ang="0">
                <a:pos x="17" y="217"/>
              </a:cxn>
              <a:cxn ang="0">
                <a:pos x="0" y="342"/>
              </a:cxn>
              <a:cxn ang="0">
                <a:pos x="263" y="354"/>
              </a:cxn>
              <a:cxn ang="0">
                <a:pos x="514" y="362"/>
              </a:cxn>
              <a:cxn ang="0">
                <a:pos x="522" y="192"/>
              </a:cxn>
              <a:cxn ang="0">
                <a:pos x="527" y="27"/>
              </a:cxn>
              <a:cxn ang="0">
                <a:pos x="382" y="24"/>
              </a:cxn>
              <a:cxn ang="0">
                <a:pos x="43" y="0"/>
              </a:cxn>
            </a:cxnLst>
            <a:rect l="0" t="0" r="r" b="b"/>
            <a:pathLst>
              <a:path w="528" h="363">
                <a:moveTo>
                  <a:pt x="43" y="0"/>
                </a:moveTo>
                <a:lnTo>
                  <a:pt x="17" y="217"/>
                </a:lnTo>
                <a:lnTo>
                  <a:pt x="0" y="342"/>
                </a:lnTo>
                <a:lnTo>
                  <a:pt x="263" y="354"/>
                </a:lnTo>
                <a:lnTo>
                  <a:pt x="514" y="362"/>
                </a:lnTo>
                <a:lnTo>
                  <a:pt x="522" y="192"/>
                </a:lnTo>
                <a:lnTo>
                  <a:pt x="527" y="27"/>
                </a:lnTo>
                <a:lnTo>
                  <a:pt x="382" y="24"/>
                </a:lnTo>
                <a:lnTo>
                  <a:pt x="43" y="0"/>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8" name="Freeform 44"/>
          <p:cNvSpPr>
            <a:spLocks/>
          </p:cNvSpPr>
          <p:nvPr/>
        </p:nvSpPr>
        <p:spPr bwMode="auto">
          <a:xfrm>
            <a:off x="3529013" y="2466975"/>
            <a:ext cx="533400" cy="341312"/>
          </a:xfrm>
          <a:custGeom>
            <a:avLst/>
            <a:gdLst/>
            <a:ahLst/>
            <a:cxnLst>
              <a:cxn ang="0">
                <a:pos x="1" y="0"/>
              </a:cxn>
              <a:cxn ang="0">
                <a:pos x="415" y="8"/>
              </a:cxn>
              <a:cxn ang="0">
                <a:pos x="446" y="87"/>
              </a:cxn>
              <a:cxn ang="0">
                <a:pos x="475" y="147"/>
              </a:cxn>
              <a:cxn ang="0">
                <a:pos x="496" y="246"/>
              </a:cxn>
              <a:cxn ang="0">
                <a:pos x="483" y="269"/>
              </a:cxn>
              <a:cxn ang="0">
                <a:pos x="330" y="264"/>
              </a:cxn>
              <a:cxn ang="0">
                <a:pos x="0" y="260"/>
              </a:cxn>
              <a:cxn ang="0">
                <a:pos x="1" y="0"/>
              </a:cxn>
            </a:cxnLst>
            <a:rect l="0" t="0" r="r" b="b"/>
            <a:pathLst>
              <a:path w="497" h="270">
                <a:moveTo>
                  <a:pt x="1" y="0"/>
                </a:moveTo>
                <a:lnTo>
                  <a:pt x="415" y="8"/>
                </a:lnTo>
                <a:lnTo>
                  <a:pt x="446" y="87"/>
                </a:lnTo>
                <a:lnTo>
                  <a:pt x="475" y="147"/>
                </a:lnTo>
                <a:lnTo>
                  <a:pt x="496" y="246"/>
                </a:lnTo>
                <a:lnTo>
                  <a:pt x="483" y="269"/>
                </a:lnTo>
                <a:lnTo>
                  <a:pt x="330" y="264"/>
                </a:lnTo>
                <a:lnTo>
                  <a:pt x="0" y="260"/>
                </a:lnTo>
                <a:lnTo>
                  <a:pt x="1" y="0"/>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09" name="Freeform 45"/>
          <p:cNvSpPr>
            <a:spLocks/>
          </p:cNvSpPr>
          <p:nvPr/>
        </p:nvSpPr>
        <p:spPr bwMode="auto">
          <a:xfrm>
            <a:off x="3648075" y="3443287"/>
            <a:ext cx="588963" cy="325438"/>
          </a:xfrm>
          <a:custGeom>
            <a:avLst/>
            <a:gdLst/>
            <a:ahLst/>
            <a:cxnLst>
              <a:cxn ang="0">
                <a:pos x="5" y="2"/>
              </a:cxn>
              <a:cxn ang="0">
                <a:pos x="4" y="149"/>
              </a:cxn>
              <a:cxn ang="0">
                <a:pos x="0" y="254"/>
              </a:cxn>
              <a:cxn ang="0">
                <a:pos x="547" y="257"/>
              </a:cxn>
              <a:cxn ang="0">
                <a:pos x="536" y="123"/>
              </a:cxn>
              <a:cxn ang="0">
                <a:pos x="536" y="72"/>
              </a:cxn>
              <a:cxn ang="0">
                <a:pos x="492" y="41"/>
              </a:cxn>
              <a:cxn ang="0">
                <a:pos x="505" y="14"/>
              </a:cxn>
              <a:cxn ang="0">
                <a:pos x="487" y="0"/>
              </a:cxn>
              <a:cxn ang="0">
                <a:pos x="239" y="2"/>
              </a:cxn>
              <a:cxn ang="0">
                <a:pos x="5" y="2"/>
              </a:cxn>
            </a:cxnLst>
            <a:rect l="0" t="0" r="r" b="b"/>
            <a:pathLst>
              <a:path w="548" h="258">
                <a:moveTo>
                  <a:pt x="5" y="2"/>
                </a:moveTo>
                <a:lnTo>
                  <a:pt x="4" y="149"/>
                </a:lnTo>
                <a:lnTo>
                  <a:pt x="0" y="254"/>
                </a:lnTo>
                <a:lnTo>
                  <a:pt x="547" y="257"/>
                </a:lnTo>
                <a:lnTo>
                  <a:pt x="536" y="123"/>
                </a:lnTo>
                <a:lnTo>
                  <a:pt x="536" y="72"/>
                </a:lnTo>
                <a:lnTo>
                  <a:pt x="492" y="41"/>
                </a:lnTo>
                <a:lnTo>
                  <a:pt x="505" y="14"/>
                </a:lnTo>
                <a:lnTo>
                  <a:pt x="487" y="0"/>
                </a:lnTo>
                <a:lnTo>
                  <a:pt x="239" y="2"/>
                </a:lnTo>
                <a:lnTo>
                  <a:pt x="5" y="2"/>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10" name="Freeform 46"/>
          <p:cNvSpPr>
            <a:spLocks/>
          </p:cNvSpPr>
          <p:nvPr/>
        </p:nvSpPr>
        <p:spPr bwMode="auto">
          <a:xfrm>
            <a:off x="4060825" y="3048000"/>
            <a:ext cx="465138" cy="327025"/>
          </a:xfrm>
          <a:custGeom>
            <a:avLst/>
            <a:gdLst/>
            <a:ahLst/>
            <a:cxnLst>
              <a:cxn ang="0">
                <a:pos x="7" y="13"/>
              </a:cxn>
              <a:cxn ang="0">
                <a:pos x="0" y="58"/>
              </a:cxn>
              <a:cxn ang="0">
                <a:pos x="9" y="106"/>
              </a:cxn>
              <a:cxn ang="0">
                <a:pos x="49" y="204"/>
              </a:cxn>
              <a:cxn ang="0">
                <a:pos x="72" y="258"/>
              </a:cxn>
              <a:cxn ang="0">
                <a:pos x="325" y="245"/>
              </a:cxn>
              <a:cxn ang="0">
                <a:pos x="366" y="258"/>
              </a:cxn>
              <a:cxn ang="0">
                <a:pos x="392" y="207"/>
              </a:cxn>
              <a:cxn ang="0">
                <a:pos x="382" y="172"/>
              </a:cxn>
              <a:cxn ang="0">
                <a:pos x="425" y="164"/>
              </a:cxn>
              <a:cxn ang="0">
                <a:pos x="431" y="108"/>
              </a:cxn>
              <a:cxn ang="0">
                <a:pos x="405" y="83"/>
              </a:cxn>
              <a:cxn ang="0">
                <a:pos x="361" y="58"/>
              </a:cxn>
              <a:cxn ang="0">
                <a:pos x="371" y="24"/>
              </a:cxn>
              <a:cxn ang="0">
                <a:pos x="351" y="0"/>
              </a:cxn>
              <a:cxn ang="0">
                <a:pos x="257" y="4"/>
              </a:cxn>
              <a:cxn ang="0">
                <a:pos x="161" y="7"/>
              </a:cxn>
              <a:cxn ang="0">
                <a:pos x="7" y="13"/>
              </a:cxn>
            </a:cxnLst>
            <a:rect l="0" t="0" r="r" b="b"/>
            <a:pathLst>
              <a:path w="432" h="259">
                <a:moveTo>
                  <a:pt x="7" y="13"/>
                </a:moveTo>
                <a:lnTo>
                  <a:pt x="0" y="58"/>
                </a:lnTo>
                <a:lnTo>
                  <a:pt x="9" y="106"/>
                </a:lnTo>
                <a:lnTo>
                  <a:pt x="49" y="204"/>
                </a:lnTo>
                <a:lnTo>
                  <a:pt x="72" y="258"/>
                </a:lnTo>
                <a:lnTo>
                  <a:pt x="325" y="245"/>
                </a:lnTo>
                <a:lnTo>
                  <a:pt x="366" y="258"/>
                </a:lnTo>
                <a:lnTo>
                  <a:pt x="392" y="207"/>
                </a:lnTo>
                <a:lnTo>
                  <a:pt x="382" y="172"/>
                </a:lnTo>
                <a:lnTo>
                  <a:pt x="425" y="164"/>
                </a:lnTo>
                <a:lnTo>
                  <a:pt x="431" y="108"/>
                </a:lnTo>
                <a:lnTo>
                  <a:pt x="405" y="83"/>
                </a:lnTo>
                <a:lnTo>
                  <a:pt x="361" y="58"/>
                </a:lnTo>
                <a:lnTo>
                  <a:pt x="371" y="24"/>
                </a:lnTo>
                <a:lnTo>
                  <a:pt x="351" y="0"/>
                </a:lnTo>
                <a:lnTo>
                  <a:pt x="257" y="4"/>
                </a:lnTo>
                <a:lnTo>
                  <a:pt x="161" y="7"/>
                </a:lnTo>
                <a:lnTo>
                  <a:pt x="7" y="13"/>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11" name="Freeform 47"/>
          <p:cNvSpPr>
            <a:spLocks/>
          </p:cNvSpPr>
          <p:nvPr/>
        </p:nvSpPr>
        <p:spPr bwMode="auto">
          <a:xfrm>
            <a:off x="4127500" y="3346736"/>
            <a:ext cx="527050" cy="473075"/>
          </a:xfrm>
          <a:custGeom>
            <a:avLst/>
            <a:gdLst/>
            <a:ahLst/>
            <a:cxnLst>
              <a:cxn ang="0">
                <a:pos x="0" y="12"/>
              </a:cxn>
              <a:cxn ang="0">
                <a:pos x="214" y="0"/>
              </a:cxn>
              <a:cxn ang="0">
                <a:pos x="260" y="0"/>
              </a:cxn>
              <a:cxn ang="0">
                <a:pos x="294" y="11"/>
              </a:cxn>
              <a:cxn ang="0">
                <a:pos x="276" y="42"/>
              </a:cxn>
              <a:cxn ang="0">
                <a:pos x="338" y="96"/>
              </a:cxn>
              <a:cxn ang="0">
                <a:pos x="359" y="140"/>
              </a:cxn>
              <a:cxn ang="0">
                <a:pos x="395" y="129"/>
              </a:cxn>
              <a:cxn ang="0">
                <a:pos x="395" y="192"/>
              </a:cxn>
              <a:cxn ang="0">
                <a:pos x="432" y="210"/>
              </a:cxn>
              <a:cxn ang="0">
                <a:pos x="449" y="265"/>
              </a:cxn>
              <a:cxn ang="0">
                <a:pos x="476" y="270"/>
              </a:cxn>
              <a:cxn ang="0">
                <a:pos x="491" y="293"/>
              </a:cxn>
              <a:cxn ang="0">
                <a:pos x="457" y="326"/>
              </a:cxn>
              <a:cxn ang="0">
                <a:pos x="447" y="363"/>
              </a:cxn>
              <a:cxn ang="0">
                <a:pos x="400" y="373"/>
              </a:cxn>
              <a:cxn ang="0">
                <a:pos x="412" y="332"/>
              </a:cxn>
              <a:cxn ang="0">
                <a:pos x="227" y="347"/>
              </a:cxn>
              <a:cxn ang="0">
                <a:pos x="95" y="361"/>
              </a:cxn>
              <a:cxn ang="0">
                <a:pos x="87" y="322"/>
              </a:cxn>
              <a:cxn ang="0">
                <a:pos x="78" y="203"/>
              </a:cxn>
              <a:cxn ang="0">
                <a:pos x="77" y="138"/>
              </a:cxn>
              <a:cxn ang="0">
                <a:pos x="33" y="108"/>
              </a:cxn>
              <a:cxn ang="0">
                <a:pos x="49" y="81"/>
              </a:cxn>
              <a:cxn ang="0">
                <a:pos x="28" y="66"/>
              </a:cxn>
              <a:cxn ang="0">
                <a:pos x="0" y="12"/>
              </a:cxn>
            </a:cxnLst>
            <a:rect l="0" t="0" r="r" b="b"/>
            <a:pathLst>
              <a:path w="492" h="374">
                <a:moveTo>
                  <a:pt x="0" y="12"/>
                </a:moveTo>
                <a:lnTo>
                  <a:pt x="214" y="0"/>
                </a:lnTo>
                <a:lnTo>
                  <a:pt x="260" y="0"/>
                </a:lnTo>
                <a:lnTo>
                  <a:pt x="294" y="11"/>
                </a:lnTo>
                <a:lnTo>
                  <a:pt x="276" y="42"/>
                </a:lnTo>
                <a:lnTo>
                  <a:pt x="338" y="96"/>
                </a:lnTo>
                <a:lnTo>
                  <a:pt x="359" y="140"/>
                </a:lnTo>
                <a:lnTo>
                  <a:pt x="395" y="129"/>
                </a:lnTo>
                <a:lnTo>
                  <a:pt x="395" y="192"/>
                </a:lnTo>
                <a:lnTo>
                  <a:pt x="432" y="210"/>
                </a:lnTo>
                <a:lnTo>
                  <a:pt x="449" y="265"/>
                </a:lnTo>
                <a:lnTo>
                  <a:pt x="476" y="270"/>
                </a:lnTo>
                <a:lnTo>
                  <a:pt x="491" y="293"/>
                </a:lnTo>
                <a:lnTo>
                  <a:pt x="457" y="326"/>
                </a:lnTo>
                <a:lnTo>
                  <a:pt x="447" y="363"/>
                </a:lnTo>
                <a:lnTo>
                  <a:pt x="400" y="373"/>
                </a:lnTo>
                <a:lnTo>
                  <a:pt x="412" y="332"/>
                </a:lnTo>
                <a:lnTo>
                  <a:pt x="227" y="347"/>
                </a:lnTo>
                <a:lnTo>
                  <a:pt x="95" y="361"/>
                </a:lnTo>
                <a:lnTo>
                  <a:pt x="87" y="322"/>
                </a:lnTo>
                <a:lnTo>
                  <a:pt x="78" y="203"/>
                </a:lnTo>
                <a:lnTo>
                  <a:pt x="77" y="138"/>
                </a:lnTo>
                <a:lnTo>
                  <a:pt x="33" y="108"/>
                </a:lnTo>
                <a:lnTo>
                  <a:pt x="49" y="81"/>
                </a:lnTo>
                <a:lnTo>
                  <a:pt x="28" y="66"/>
                </a:lnTo>
                <a:lnTo>
                  <a:pt x="0" y="12"/>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12" name="Freeform 48"/>
          <p:cNvSpPr>
            <a:spLocks/>
          </p:cNvSpPr>
          <p:nvPr/>
        </p:nvSpPr>
        <p:spPr bwMode="auto">
          <a:xfrm>
            <a:off x="4581525" y="3668712"/>
            <a:ext cx="673100" cy="265113"/>
          </a:xfrm>
          <a:custGeom>
            <a:avLst/>
            <a:gdLst/>
            <a:ahLst/>
            <a:cxnLst>
              <a:cxn ang="0">
                <a:pos x="36" y="95"/>
              </a:cxn>
              <a:cxn ang="0">
                <a:pos x="36" y="99"/>
              </a:cxn>
              <a:cxn ang="0">
                <a:pos x="26" y="119"/>
              </a:cxn>
              <a:cxn ang="0">
                <a:pos x="38" y="146"/>
              </a:cxn>
              <a:cxn ang="0">
                <a:pos x="0" y="169"/>
              </a:cxn>
              <a:cxn ang="0">
                <a:pos x="7" y="210"/>
              </a:cxn>
              <a:cxn ang="0">
                <a:pos x="172" y="197"/>
              </a:cxn>
              <a:cxn ang="0">
                <a:pos x="366" y="177"/>
              </a:cxn>
              <a:cxn ang="0">
                <a:pos x="464" y="160"/>
              </a:cxn>
              <a:cxn ang="0">
                <a:pos x="483" y="107"/>
              </a:cxn>
              <a:cxn ang="0">
                <a:pos x="518" y="104"/>
              </a:cxn>
              <a:cxn ang="0">
                <a:pos x="625" y="0"/>
              </a:cxn>
              <a:cxn ang="0">
                <a:pos x="486" y="25"/>
              </a:cxn>
              <a:cxn ang="0">
                <a:pos x="163" y="68"/>
              </a:cxn>
              <a:cxn ang="0">
                <a:pos x="166" y="81"/>
              </a:cxn>
              <a:cxn ang="0">
                <a:pos x="36" y="95"/>
              </a:cxn>
            </a:cxnLst>
            <a:rect l="0" t="0" r="r" b="b"/>
            <a:pathLst>
              <a:path w="626" h="211">
                <a:moveTo>
                  <a:pt x="36" y="95"/>
                </a:moveTo>
                <a:lnTo>
                  <a:pt x="36" y="99"/>
                </a:lnTo>
                <a:lnTo>
                  <a:pt x="26" y="119"/>
                </a:lnTo>
                <a:lnTo>
                  <a:pt x="38" y="146"/>
                </a:lnTo>
                <a:lnTo>
                  <a:pt x="0" y="169"/>
                </a:lnTo>
                <a:lnTo>
                  <a:pt x="7" y="210"/>
                </a:lnTo>
                <a:lnTo>
                  <a:pt x="172" y="197"/>
                </a:lnTo>
                <a:lnTo>
                  <a:pt x="366" y="177"/>
                </a:lnTo>
                <a:lnTo>
                  <a:pt x="464" y="160"/>
                </a:lnTo>
                <a:lnTo>
                  <a:pt x="483" y="107"/>
                </a:lnTo>
                <a:lnTo>
                  <a:pt x="518" y="104"/>
                </a:lnTo>
                <a:lnTo>
                  <a:pt x="625" y="0"/>
                </a:lnTo>
                <a:lnTo>
                  <a:pt x="486" y="25"/>
                </a:lnTo>
                <a:lnTo>
                  <a:pt x="163" y="68"/>
                </a:lnTo>
                <a:lnTo>
                  <a:pt x="166" y="81"/>
                </a:lnTo>
                <a:lnTo>
                  <a:pt x="36" y="95"/>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sp>
        <p:nvSpPr>
          <p:cNvPr id="113" name="Freeform 49"/>
          <p:cNvSpPr>
            <a:spLocks/>
          </p:cNvSpPr>
          <p:nvPr/>
        </p:nvSpPr>
        <p:spPr bwMode="auto">
          <a:xfrm>
            <a:off x="5156200" y="3795712"/>
            <a:ext cx="393700" cy="336550"/>
          </a:xfrm>
          <a:custGeom>
            <a:avLst/>
            <a:gdLst/>
            <a:ahLst/>
            <a:cxnLst>
              <a:cxn ang="0">
                <a:pos x="13" y="48"/>
              </a:cxn>
              <a:cxn ang="0">
                <a:pos x="43" y="22"/>
              </a:cxn>
              <a:cxn ang="0">
                <a:pos x="152" y="0"/>
              </a:cxn>
              <a:cxn ang="0">
                <a:pos x="185" y="14"/>
              </a:cxn>
              <a:cxn ang="0">
                <a:pos x="256" y="4"/>
              </a:cxn>
              <a:cxn ang="0">
                <a:pos x="314" y="41"/>
              </a:cxn>
              <a:cxn ang="0">
                <a:pos x="366" y="71"/>
              </a:cxn>
              <a:cxn ang="0">
                <a:pos x="336" y="151"/>
              </a:cxn>
              <a:cxn ang="0">
                <a:pos x="292" y="191"/>
              </a:cxn>
              <a:cxn ang="0">
                <a:pos x="244" y="203"/>
              </a:cxn>
              <a:cxn ang="0">
                <a:pos x="253" y="235"/>
              </a:cxn>
              <a:cxn ang="0">
                <a:pos x="224" y="266"/>
              </a:cxn>
              <a:cxn ang="0">
                <a:pos x="168" y="191"/>
              </a:cxn>
              <a:cxn ang="0">
                <a:pos x="23" y="71"/>
              </a:cxn>
              <a:cxn ang="0">
                <a:pos x="0" y="71"/>
              </a:cxn>
              <a:cxn ang="0">
                <a:pos x="13" y="48"/>
              </a:cxn>
            </a:cxnLst>
            <a:rect l="0" t="0" r="r" b="b"/>
            <a:pathLst>
              <a:path w="367" h="267">
                <a:moveTo>
                  <a:pt x="13" y="48"/>
                </a:moveTo>
                <a:lnTo>
                  <a:pt x="43" y="22"/>
                </a:lnTo>
                <a:lnTo>
                  <a:pt x="152" y="0"/>
                </a:lnTo>
                <a:lnTo>
                  <a:pt x="185" y="14"/>
                </a:lnTo>
                <a:lnTo>
                  <a:pt x="256" y="4"/>
                </a:lnTo>
                <a:lnTo>
                  <a:pt x="314" y="41"/>
                </a:lnTo>
                <a:lnTo>
                  <a:pt x="366" y="71"/>
                </a:lnTo>
                <a:lnTo>
                  <a:pt x="336" y="151"/>
                </a:lnTo>
                <a:lnTo>
                  <a:pt x="292" y="191"/>
                </a:lnTo>
                <a:lnTo>
                  <a:pt x="244" y="203"/>
                </a:lnTo>
                <a:lnTo>
                  <a:pt x="253" y="235"/>
                </a:lnTo>
                <a:lnTo>
                  <a:pt x="224" y="266"/>
                </a:lnTo>
                <a:lnTo>
                  <a:pt x="168" y="191"/>
                </a:lnTo>
                <a:lnTo>
                  <a:pt x="23" y="71"/>
                </a:lnTo>
                <a:lnTo>
                  <a:pt x="0" y="71"/>
                </a:lnTo>
                <a:lnTo>
                  <a:pt x="13" y="48"/>
                </a:lnTo>
              </a:path>
            </a:pathLst>
          </a:custGeom>
          <a:pattFill prst="pct90">
            <a:fgClr>
              <a:srgbClr val="00FF00"/>
            </a:fgClr>
            <a:bgClr>
              <a:srgbClr val="00FF00"/>
            </a:bgClr>
          </a:patt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sp>
        <p:nvSpPr>
          <p:cNvPr id="114" name="Freeform 50"/>
          <p:cNvSpPr>
            <a:spLocks/>
          </p:cNvSpPr>
          <p:nvPr/>
        </p:nvSpPr>
        <p:spPr bwMode="auto">
          <a:xfrm>
            <a:off x="5105400" y="3298825"/>
            <a:ext cx="592138" cy="403225"/>
          </a:xfrm>
          <a:custGeom>
            <a:avLst/>
            <a:gdLst/>
            <a:ahLst/>
            <a:cxnLst>
              <a:cxn ang="0">
                <a:pos x="90" y="222"/>
              </a:cxn>
              <a:cxn ang="0">
                <a:pos x="74" y="254"/>
              </a:cxn>
              <a:cxn ang="0">
                <a:pos x="51" y="263"/>
              </a:cxn>
              <a:cxn ang="0">
                <a:pos x="51" y="284"/>
              </a:cxn>
              <a:cxn ang="0">
                <a:pos x="2" y="301"/>
              </a:cxn>
              <a:cxn ang="0">
                <a:pos x="0" y="318"/>
              </a:cxn>
              <a:cxn ang="0">
                <a:pos x="131" y="296"/>
              </a:cxn>
              <a:cxn ang="0">
                <a:pos x="367" y="250"/>
              </a:cxn>
              <a:cxn ang="0">
                <a:pos x="551" y="210"/>
              </a:cxn>
              <a:cxn ang="0">
                <a:pos x="551" y="178"/>
              </a:cxn>
              <a:cxn ang="0">
                <a:pos x="530" y="168"/>
              </a:cxn>
              <a:cxn ang="0">
                <a:pos x="514" y="184"/>
              </a:cxn>
              <a:cxn ang="0">
                <a:pos x="505" y="140"/>
              </a:cxn>
              <a:cxn ang="0">
                <a:pos x="514" y="102"/>
              </a:cxn>
              <a:cxn ang="0">
                <a:pos x="447" y="74"/>
              </a:cxn>
              <a:cxn ang="0">
                <a:pos x="400" y="81"/>
              </a:cxn>
              <a:cxn ang="0">
                <a:pos x="398" y="22"/>
              </a:cxn>
              <a:cxn ang="0">
                <a:pos x="351" y="0"/>
              </a:cxn>
              <a:cxn ang="0">
                <a:pos x="315" y="13"/>
              </a:cxn>
              <a:cxn ang="0">
                <a:pos x="290" y="69"/>
              </a:cxn>
              <a:cxn ang="0">
                <a:pos x="248" y="91"/>
              </a:cxn>
              <a:cxn ang="0">
                <a:pos x="230" y="179"/>
              </a:cxn>
              <a:cxn ang="0">
                <a:pos x="161" y="222"/>
              </a:cxn>
              <a:cxn ang="0">
                <a:pos x="105" y="240"/>
              </a:cxn>
              <a:cxn ang="0">
                <a:pos x="90" y="222"/>
              </a:cxn>
            </a:cxnLst>
            <a:rect l="0" t="0" r="r" b="b"/>
            <a:pathLst>
              <a:path w="552" h="319">
                <a:moveTo>
                  <a:pt x="90" y="222"/>
                </a:moveTo>
                <a:lnTo>
                  <a:pt x="74" y="254"/>
                </a:lnTo>
                <a:lnTo>
                  <a:pt x="51" y="263"/>
                </a:lnTo>
                <a:lnTo>
                  <a:pt x="51" y="284"/>
                </a:lnTo>
                <a:lnTo>
                  <a:pt x="2" y="301"/>
                </a:lnTo>
                <a:lnTo>
                  <a:pt x="0" y="318"/>
                </a:lnTo>
                <a:lnTo>
                  <a:pt x="131" y="296"/>
                </a:lnTo>
                <a:lnTo>
                  <a:pt x="367" y="250"/>
                </a:lnTo>
                <a:lnTo>
                  <a:pt x="551" y="210"/>
                </a:lnTo>
                <a:lnTo>
                  <a:pt x="551" y="178"/>
                </a:lnTo>
                <a:lnTo>
                  <a:pt x="530" y="168"/>
                </a:lnTo>
                <a:lnTo>
                  <a:pt x="514" y="184"/>
                </a:lnTo>
                <a:lnTo>
                  <a:pt x="505" y="140"/>
                </a:lnTo>
                <a:lnTo>
                  <a:pt x="514" y="102"/>
                </a:lnTo>
                <a:lnTo>
                  <a:pt x="447" y="74"/>
                </a:lnTo>
                <a:lnTo>
                  <a:pt x="400" y="81"/>
                </a:lnTo>
                <a:lnTo>
                  <a:pt x="398" y="22"/>
                </a:lnTo>
                <a:lnTo>
                  <a:pt x="351" y="0"/>
                </a:lnTo>
                <a:lnTo>
                  <a:pt x="315" y="13"/>
                </a:lnTo>
                <a:lnTo>
                  <a:pt x="290" y="69"/>
                </a:lnTo>
                <a:lnTo>
                  <a:pt x="248" y="91"/>
                </a:lnTo>
                <a:lnTo>
                  <a:pt x="230" y="179"/>
                </a:lnTo>
                <a:lnTo>
                  <a:pt x="161" y="222"/>
                </a:lnTo>
                <a:lnTo>
                  <a:pt x="105" y="240"/>
                </a:lnTo>
                <a:lnTo>
                  <a:pt x="90" y="222"/>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cs typeface="Arial"/>
            </a:endParaRPr>
          </a:p>
        </p:txBody>
      </p:sp>
      <p:sp>
        <p:nvSpPr>
          <p:cNvPr id="115" name="Freeform 51"/>
          <p:cNvSpPr>
            <a:spLocks/>
          </p:cNvSpPr>
          <p:nvPr/>
        </p:nvSpPr>
        <p:spPr bwMode="auto">
          <a:xfrm>
            <a:off x="3249613" y="3822700"/>
            <a:ext cx="1104900" cy="1112837"/>
          </a:xfrm>
          <a:custGeom>
            <a:avLst/>
            <a:gdLst/>
            <a:ahLst/>
            <a:cxnLst>
              <a:cxn ang="0">
                <a:pos x="297" y="0"/>
              </a:cxn>
              <a:cxn ang="0">
                <a:pos x="525" y="7"/>
              </a:cxn>
              <a:cxn ang="0">
                <a:pos x="525" y="166"/>
              </a:cxn>
              <a:cxn ang="0">
                <a:pos x="641" y="210"/>
              </a:cxn>
              <a:cxn ang="0">
                <a:pos x="673" y="195"/>
              </a:cxn>
              <a:cxn ang="0">
                <a:pos x="748" y="230"/>
              </a:cxn>
              <a:cxn ang="0">
                <a:pos x="794" y="228"/>
              </a:cxn>
              <a:cxn ang="0">
                <a:pos x="882" y="193"/>
              </a:cxn>
              <a:cxn ang="0">
                <a:pos x="933" y="226"/>
              </a:cxn>
              <a:cxn ang="0">
                <a:pos x="977" y="235"/>
              </a:cxn>
              <a:cxn ang="0">
                <a:pos x="977" y="365"/>
              </a:cxn>
              <a:cxn ang="0">
                <a:pos x="1029" y="446"/>
              </a:cxn>
              <a:cxn ang="0">
                <a:pos x="1016" y="557"/>
              </a:cxn>
              <a:cxn ang="0">
                <a:pos x="961" y="601"/>
              </a:cxn>
              <a:cxn ang="0">
                <a:pos x="949" y="560"/>
              </a:cxn>
              <a:cxn ang="0">
                <a:pos x="933" y="579"/>
              </a:cxn>
              <a:cxn ang="0">
                <a:pos x="944" y="605"/>
              </a:cxn>
              <a:cxn ang="0">
                <a:pos x="845" y="672"/>
              </a:cxn>
              <a:cxn ang="0">
                <a:pos x="820" y="675"/>
              </a:cxn>
              <a:cxn ang="0">
                <a:pos x="768" y="709"/>
              </a:cxn>
              <a:cxn ang="0">
                <a:pos x="768" y="727"/>
              </a:cxn>
              <a:cxn ang="0">
                <a:pos x="753" y="730"/>
              </a:cxn>
              <a:cxn ang="0">
                <a:pos x="765" y="753"/>
              </a:cxn>
              <a:cxn ang="0">
                <a:pos x="737" y="786"/>
              </a:cxn>
              <a:cxn ang="0">
                <a:pos x="753" y="834"/>
              </a:cxn>
              <a:cxn ang="0">
                <a:pos x="768" y="850"/>
              </a:cxn>
              <a:cxn ang="0">
                <a:pos x="765" y="880"/>
              </a:cxn>
              <a:cxn ang="0">
                <a:pos x="724" y="880"/>
              </a:cxn>
              <a:cxn ang="0">
                <a:pos x="688" y="865"/>
              </a:cxn>
              <a:cxn ang="0">
                <a:pos x="665" y="868"/>
              </a:cxn>
              <a:cxn ang="0">
                <a:pos x="585" y="842"/>
              </a:cxn>
              <a:cxn ang="0">
                <a:pos x="549" y="742"/>
              </a:cxn>
              <a:cxn ang="0">
                <a:pos x="492" y="693"/>
              </a:cxn>
              <a:cxn ang="0">
                <a:pos x="443" y="605"/>
              </a:cxn>
              <a:cxn ang="0">
                <a:pos x="420" y="597"/>
              </a:cxn>
              <a:cxn ang="0">
                <a:pos x="394" y="574"/>
              </a:cxn>
              <a:cxn ang="0">
                <a:pos x="369" y="574"/>
              </a:cxn>
              <a:cxn ang="0">
                <a:pos x="330" y="567"/>
              </a:cxn>
              <a:cxn ang="0">
                <a:pos x="301" y="574"/>
              </a:cxn>
              <a:cxn ang="0">
                <a:pos x="281" y="618"/>
              </a:cxn>
              <a:cxn ang="0">
                <a:pos x="250" y="626"/>
              </a:cxn>
              <a:cxn ang="0">
                <a:pos x="185" y="592"/>
              </a:cxn>
              <a:cxn ang="0">
                <a:pos x="146" y="550"/>
              </a:cxn>
              <a:cxn ang="0">
                <a:pos x="139" y="499"/>
              </a:cxn>
              <a:cxn ang="0">
                <a:pos x="111" y="464"/>
              </a:cxn>
              <a:cxn ang="0">
                <a:pos x="48" y="417"/>
              </a:cxn>
              <a:cxn ang="0">
                <a:pos x="0" y="366"/>
              </a:cxn>
              <a:cxn ang="0">
                <a:pos x="0" y="345"/>
              </a:cxn>
              <a:cxn ang="0">
                <a:pos x="154" y="347"/>
              </a:cxn>
              <a:cxn ang="0">
                <a:pos x="281" y="356"/>
              </a:cxn>
              <a:cxn ang="0">
                <a:pos x="297" y="0"/>
              </a:cxn>
            </a:cxnLst>
            <a:rect l="0" t="0" r="r" b="b"/>
            <a:pathLst>
              <a:path w="1030" h="881">
                <a:moveTo>
                  <a:pt x="297" y="0"/>
                </a:moveTo>
                <a:lnTo>
                  <a:pt x="525" y="7"/>
                </a:lnTo>
                <a:lnTo>
                  <a:pt x="525" y="166"/>
                </a:lnTo>
                <a:lnTo>
                  <a:pt x="641" y="210"/>
                </a:lnTo>
                <a:lnTo>
                  <a:pt x="673" y="195"/>
                </a:lnTo>
                <a:lnTo>
                  <a:pt x="748" y="230"/>
                </a:lnTo>
                <a:lnTo>
                  <a:pt x="794" y="228"/>
                </a:lnTo>
                <a:lnTo>
                  <a:pt x="882" y="193"/>
                </a:lnTo>
                <a:lnTo>
                  <a:pt x="933" y="226"/>
                </a:lnTo>
                <a:lnTo>
                  <a:pt x="977" y="235"/>
                </a:lnTo>
                <a:lnTo>
                  <a:pt x="977" y="365"/>
                </a:lnTo>
                <a:lnTo>
                  <a:pt x="1029" y="446"/>
                </a:lnTo>
                <a:lnTo>
                  <a:pt x="1016" y="557"/>
                </a:lnTo>
                <a:lnTo>
                  <a:pt x="961" y="601"/>
                </a:lnTo>
                <a:lnTo>
                  <a:pt x="949" y="560"/>
                </a:lnTo>
                <a:lnTo>
                  <a:pt x="933" y="579"/>
                </a:lnTo>
                <a:lnTo>
                  <a:pt x="944" y="605"/>
                </a:lnTo>
                <a:lnTo>
                  <a:pt x="845" y="672"/>
                </a:lnTo>
                <a:lnTo>
                  <a:pt x="820" y="675"/>
                </a:lnTo>
                <a:lnTo>
                  <a:pt x="768" y="709"/>
                </a:lnTo>
                <a:lnTo>
                  <a:pt x="768" y="727"/>
                </a:lnTo>
                <a:lnTo>
                  <a:pt x="753" y="730"/>
                </a:lnTo>
                <a:lnTo>
                  <a:pt x="765" y="753"/>
                </a:lnTo>
                <a:lnTo>
                  <a:pt x="737" y="786"/>
                </a:lnTo>
                <a:lnTo>
                  <a:pt x="753" y="834"/>
                </a:lnTo>
                <a:lnTo>
                  <a:pt x="768" y="850"/>
                </a:lnTo>
                <a:lnTo>
                  <a:pt x="765" y="880"/>
                </a:lnTo>
                <a:lnTo>
                  <a:pt x="724" y="880"/>
                </a:lnTo>
                <a:lnTo>
                  <a:pt x="688" y="865"/>
                </a:lnTo>
                <a:lnTo>
                  <a:pt x="665" y="868"/>
                </a:lnTo>
                <a:lnTo>
                  <a:pt x="585" y="842"/>
                </a:lnTo>
                <a:lnTo>
                  <a:pt x="549" y="742"/>
                </a:lnTo>
                <a:lnTo>
                  <a:pt x="492" y="693"/>
                </a:lnTo>
                <a:lnTo>
                  <a:pt x="443" y="605"/>
                </a:lnTo>
                <a:lnTo>
                  <a:pt x="420" y="597"/>
                </a:lnTo>
                <a:lnTo>
                  <a:pt x="394" y="574"/>
                </a:lnTo>
                <a:lnTo>
                  <a:pt x="369" y="574"/>
                </a:lnTo>
                <a:lnTo>
                  <a:pt x="330" y="567"/>
                </a:lnTo>
                <a:lnTo>
                  <a:pt x="301" y="574"/>
                </a:lnTo>
                <a:lnTo>
                  <a:pt x="281" y="618"/>
                </a:lnTo>
                <a:lnTo>
                  <a:pt x="250" y="626"/>
                </a:lnTo>
                <a:lnTo>
                  <a:pt x="185" y="592"/>
                </a:lnTo>
                <a:lnTo>
                  <a:pt x="146" y="550"/>
                </a:lnTo>
                <a:lnTo>
                  <a:pt x="139" y="499"/>
                </a:lnTo>
                <a:lnTo>
                  <a:pt x="111" y="464"/>
                </a:lnTo>
                <a:lnTo>
                  <a:pt x="48" y="417"/>
                </a:lnTo>
                <a:lnTo>
                  <a:pt x="0" y="366"/>
                </a:lnTo>
                <a:lnTo>
                  <a:pt x="0" y="345"/>
                </a:lnTo>
                <a:lnTo>
                  <a:pt x="154" y="347"/>
                </a:lnTo>
                <a:lnTo>
                  <a:pt x="281" y="356"/>
                </a:lnTo>
                <a:lnTo>
                  <a:pt x="297" y="0"/>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smtClean="0">
              <a:solidFill>
                <a:srgbClr val="000000"/>
              </a:solidFill>
              <a:latin typeface="Times New Roman" pitchFamily="18" charset="0"/>
              <a:cs typeface="Arial"/>
            </a:endParaRPr>
          </a:p>
        </p:txBody>
      </p:sp>
      <p:sp>
        <p:nvSpPr>
          <p:cNvPr id="116" name="Freeform 53"/>
          <p:cNvSpPr>
            <a:spLocks/>
          </p:cNvSpPr>
          <p:nvPr/>
        </p:nvSpPr>
        <p:spPr bwMode="auto">
          <a:xfrm>
            <a:off x="4297363" y="4149725"/>
            <a:ext cx="469900" cy="412750"/>
          </a:xfrm>
          <a:custGeom>
            <a:avLst/>
            <a:gdLst/>
            <a:ahLst/>
            <a:cxnLst>
              <a:cxn ang="0">
                <a:pos x="0" y="7"/>
              </a:cxn>
              <a:cxn ang="0">
                <a:pos x="219" y="0"/>
              </a:cxn>
              <a:cxn ang="0">
                <a:pos x="257" y="67"/>
              </a:cxn>
              <a:cxn ang="0">
                <a:pos x="224" y="145"/>
              </a:cxn>
              <a:cxn ang="0">
                <a:pos x="213" y="181"/>
              </a:cxn>
              <a:cxn ang="0">
                <a:pos x="360" y="166"/>
              </a:cxn>
              <a:cxn ang="0">
                <a:pos x="370" y="219"/>
              </a:cxn>
              <a:cxn ang="0">
                <a:pos x="325" y="213"/>
              </a:cxn>
              <a:cxn ang="0">
                <a:pos x="306" y="236"/>
              </a:cxn>
              <a:cxn ang="0">
                <a:pos x="328" y="250"/>
              </a:cxn>
              <a:cxn ang="0">
                <a:pos x="368" y="233"/>
              </a:cxn>
              <a:cxn ang="0">
                <a:pos x="370" y="257"/>
              </a:cxn>
              <a:cxn ang="0">
                <a:pos x="394" y="236"/>
              </a:cxn>
              <a:cxn ang="0">
                <a:pos x="409" y="236"/>
              </a:cxn>
              <a:cxn ang="0">
                <a:pos x="391" y="280"/>
              </a:cxn>
              <a:cxn ang="0">
                <a:pos x="427" y="287"/>
              </a:cxn>
              <a:cxn ang="0">
                <a:pos x="438" y="311"/>
              </a:cxn>
              <a:cxn ang="0">
                <a:pos x="422" y="318"/>
              </a:cxn>
              <a:cxn ang="0">
                <a:pos x="399" y="303"/>
              </a:cxn>
              <a:cxn ang="0">
                <a:pos x="356" y="292"/>
              </a:cxn>
              <a:cxn ang="0">
                <a:pos x="365" y="320"/>
              </a:cxn>
              <a:cxn ang="0">
                <a:pos x="344" y="325"/>
              </a:cxn>
              <a:cxn ang="0">
                <a:pos x="327" y="299"/>
              </a:cxn>
              <a:cxn ang="0">
                <a:pos x="316" y="315"/>
              </a:cxn>
              <a:cxn ang="0">
                <a:pos x="252" y="315"/>
              </a:cxn>
              <a:cxn ang="0">
                <a:pos x="252" y="299"/>
              </a:cxn>
              <a:cxn ang="0">
                <a:pos x="228" y="280"/>
              </a:cxn>
              <a:cxn ang="0">
                <a:pos x="180" y="278"/>
              </a:cxn>
              <a:cxn ang="0">
                <a:pos x="220" y="299"/>
              </a:cxn>
              <a:cxn ang="0">
                <a:pos x="164" y="310"/>
              </a:cxn>
              <a:cxn ang="0">
                <a:pos x="76" y="295"/>
              </a:cxn>
              <a:cxn ang="0">
                <a:pos x="43" y="299"/>
              </a:cxn>
              <a:cxn ang="0">
                <a:pos x="54" y="189"/>
              </a:cxn>
              <a:cxn ang="0">
                <a:pos x="1" y="103"/>
              </a:cxn>
              <a:cxn ang="0">
                <a:pos x="0" y="7"/>
              </a:cxn>
            </a:cxnLst>
            <a:rect l="0" t="0" r="r" b="b"/>
            <a:pathLst>
              <a:path w="439" h="326">
                <a:moveTo>
                  <a:pt x="0" y="7"/>
                </a:moveTo>
                <a:lnTo>
                  <a:pt x="219" y="0"/>
                </a:lnTo>
                <a:lnTo>
                  <a:pt x="257" y="67"/>
                </a:lnTo>
                <a:lnTo>
                  <a:pt x="224" y="145"/>
                </a:lnTo>
                <a:lnTo>
                  <a:pt x="213" y="181"/>
                </a:lnTo>
                <a:lnTo>
                  <a:pt x="360" y="166"/>
                </a:lnTo>
                <a:lnTo>
                  <a:pt x="370" y="219"/>
                </a:lnTo>
                <a:lnTo>
                  <a:pt x="325" y="213"/>
                </a:lnTo>
                <a:lnTo>
                  <a:pt x="306" y="236"/>
                </a:lnTo>
                <a:lnTo>
                  <a:pt x="328" y="250"/>
                </a:lnTo>
                <a:lnTo>
                  <a:pt x="368" y="233"/>
                </a:lnTo>
                <a:lnTo>
                  <a:pt x="370" y="257"/>
                </a:lnTo>
                <a:lnTo>
                  <a:pt x="394" y="236"/>
                </a:lnTo>
                <a:lnTo>
                  <a:pt x="409" y="236"/>
                </a:lnTo>
                <a:lnTo>
                  <a:pt x="391" y="280"/>
                </a:lnTo>
                <a:lnTo>
                  <a:pt x="427" y="287"/>
                </a:lnTo>
                <a:lnTo>
                  <a:pt x="438" y="311"/>
                </a:lnTo>
                <a:lnTo>
                  <a:pt x="422" y="318"/>
                </a:lnTo>
                <a:lnTo>
                  <a:pt x="399" y="303"/>
                </a:lnTo>
                <a:lnTo>
                  <a:pt x="356" y="292"/>
                </a:lnTo>
                <a:lnTo>
                  <a:pt x="365" y="320"/>
                </a:lnTo>
                <a:lnTo>
                  <a:pt x="344" y="325"/>
                </a:lnTo>
                <a:lnTo>
                  <a:pt x="327" y="299"/>
                </a:lnTo>
                <a:lnTo>
                  <a:pt x="316" y="315"/>
                </a:lnTo>
                <a:lnTo>
                  <a:pt x="252" y="315"/>
                </a:lnTo>
                <a:lnTo>
                  <a:pt x="252" y="299"/>
                </a:lnTo>
                <a:lnTo>
                  <a:pt x="228" y="280"/>
                </a:lnTo>
                <a:lnTo>
                  <a:pt x="180" y="278"/>
                </a:lnTo>
                <a:lnTo>
                  <a:pt x="220" y="299"/>
                </a:lnTo>
                <a:lnTo>
                  <a:pt x="164" y="310"/>
                </a:lnTo>
                <a:lnTo>
                  <a:pt x="76" y="295"/>
                </a:lnTo>
                <a:lnTo>
                  <a:pt x="43" y="299"/>
                </a:lnTo>
                <a:lnTo>
                  <a:pt x="54" y="189"/>
                </a:lnTo>
                <a:lnTo>
                  <a:pt x="1" y="103"/>
                </a:lnTo>
                <a:lnTo>
                  <a:pt x="0" y="7"/>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dirty="0">
              <a:solidFill>
                <a:srgbClr val="66FF33"/>
              </a:solidFill>
              <a:latin typeface="Times New Roman" pitchFamily="18" charset="0"/>
              <a:ea typeface="+mn-ea"/>
              <a:cs typeface="Arial"/>
            </a:endParaRPr>
          </a:p>
        </p:txBody>
      </p:sp>
      <p:sp>
        <p:nvSpPr>
          <p:cNvPr id="117" name="Freeform 54"/>
          <p:cNvSpPr>
            <a:spLocks/>
          </p:cNvSpPr>
          <p:nvPr/>
        </p:nvSpPr>
        <p:spPr bwMode="auto">
          <a:xfrm>
            <a:off x="2716213" y="3146425"/>
            <a:ext cx="425450" cy="595312"/>
          </a:xfrm>
          <a:custGeom>
            <a:avLst/>
            <a:gdLst/>
            <a:ahLst/>
            <a:cxnLst>
              <a:cxn ang="0">
                <a:pos x="73" y="0"/>
              </a:cxn>
              <a:cxn ang="0">
                <a:pos x="266" y="24"/>
              </a:cxn>
              <a:cxn ang="0">
                <a:pos x="253" y="114"/>
              </a:cxn>
              <a:cxn ang="0">
                <a:pos x="395" y="126"/>
              </a:cxn>
              <a:cxn ang="0">
                <a:pos x="356" y="470"/>
              </a:cxn>
              <a:cxn ang="0">
                <a:pos x="0" y="434"/>
              </a:cxn>
              <a:cxn ang="0">
                <a:pos x="36" y="215"/>
              </a:cxn>
              <a:cxn ang="0">
                <a:pos x="73" y="0"/>
              </a:cxn>
            </a:cxnLst>
            <a:rect l="0" t="0" r="r" b="b"/>
            <a:pathLst>
              <a:path w="396" h="471">
                <a:moveTo>
                  <a:pt x="73" y="0"/>
                </a:moveTo>
                <a:lnTo>
                  <a:pt x="266" y="24"/>
                </a:lnTo>
                <a:lnTo>
                  <a:pt x="253" y="114"/>
                </a:lnTo>
                <a:lnTo>
                  <a:pt x="395" y="126"/>
                </a:lnTo>
                <a:lnTo>
                  <a:pt x="356" y="470"/>
                </a:lnTo>
                <a:lnTo>
                  <a:pt x="0" y="434"/>
                </a:lnTo>
                <a:lnTo>
                  <a:pt x="36" y="215"/>
                </a:lnTo>
                <a:lnTo>
                  <a:pt x="73"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18" name="Freeform 55"/>
          <p:cNvSpPr>
            <a:spLocks/>
          </p:cNvSpPr>
          <p:nvPr/>
        </p:nvSpPr>
        <p:spPr bwMode="auto">
          <a:xfrm>
            <a:off x="2576513" y="2376487"/>
            <a:ext cx="457200" cy="804863"/>
          </a:xfrm>
          <a:custGeom>
            <a:avLst/>
            <a:gdLst/>
            <a:ahLst/>
            <a:cxnLst>
              <a:cxn ang="0">
                <a:pos x="102" y="0"/>
              </a:cxn>
              <a:cxn ang="0">
                <a:pos x="64" y="248"/>
              </a:cxn>
              <a:cxn ang="0">
                <a:pos x="103" y="301"/>
              </a:cxn>
              <a:cxn ang="0">
                <a:pos x="41" y="357"/>
              </a:cxn>
              <a:cxn ang="0">
                <a:pos x="33" y="394"/>
              </a:cxn>
              <a:cxn ang="0">
                <a:pos x="50" y="421"/>
              </a:cxn>
              <a:cxn ang="0">
                <a:pos x="33" y="435"/>
              </a:cxn>
              <a:cxn ang="0">
                <a:pos x="0" y="579"/>
              </a:cxn>
              <a:cxn ang="0">
                <a:pos x="201" y="612"/>
              </a:cxn>
              <a:cxn ang="0">
                <a:pos x="393" y="636"/>
              </a:cxn>
              <a:cxn ang="0">
                <a:pos x="413" y="504"/>
              </a:cxn>
              <a:cxn ang="0">
                <a:pos x="424" y="432"/>
              </a:cxn>
              <a:cxn ang="0">
                <a:pos x="405" y="406"/>
              </a:cxn>
              <a:cxn ang="0">
                <a:pos x="361" y="413"/>
              </a:cxn>
              <a:cxn ang="0">
                <a:pos x="304" y="419"/>
              </a:cxn>
              <a:cxn ang="0">
                <a:pos x="294" y="360"/>
              </a:cxn>
              <a:cxn ang="0">
                <a:pos x="224" y="312"/>
              </a:cxn>
              <a:cxn ang="0">
                <a:pos x="233" y="281"/>
              </a:cxn>
              <a:cxn ang="0">
                <a:pos x="240" y="227"/>
              </a:cxn>
              <a:cxn ang="0">
                <a:pos x="151" y="110"/>
              </a:cxn>
              <a:cxn ang="0">
                <a:pos x="163" y="7"/>
              </a:cxn>
              <a:cxn ang="0">
                <a:pos x="102" y="0"/>
              </a:cxn>
            </a:cxnLst>
            <a:rect l="0" t="0" r="r" b="b"/>
            <a:pathLst>
              <a:path w="425" h="637">
                <a:moveTo>
                  <a:pt x="102" y="0"/>
                </a:moveTo>
                <a:lnTo>
                  <a:pt x="64" y="248"/>
                </a:lnTo>
                <a:lnTo>
                  <a:pt x="103" y="301"/>
                </a:lnTo>
                <a:lnTo>
                  <a:pt x="41" y="357"/>
                </a:lnTo>
                <a:lnTo>
                  <a:pt x="33" y="394"/>
                </a:lnTo>
                <a:lnTo>
                  <a:pt x="50" y="421"/>
                </a:lnTo>
                <a:lnTo>
                  <a:pt x="33" y="435"/>
                </a:lnTo>
                <a:lnTo>
                  <a:pt x="0" y="579"/>
                </a:lnTo>
                <a:lnTo>
                  <a:pt x="201" y="612"/>
                </a:lnTo>
                <a:lnTo>
                  <a:pt x="393" y="636"/>
                </a:lnTo>
                <a:lnTo>
                  <a:pt x="413" y="504"/>
                </a:lnTo>
                <a:lnTo>
                  <a:pt x="424" y="432"/>
                </a:lnTo>
                <a:lnTo>
                  <a:pt x="405" y="406"/>
                </a:lnTo>
                <a:lnTo>
                  <a:pt x="361" y="413"/>
                </a:lnTo>
                <a:lnTo>
                  <a:pt x="304" y="419"/>
                </a:lnTo>
                <a:lnTo>
                  <a:pt x="294" y="360"/>
                </a:lnTo>
                <a:lnTo>
                  <a:pt x="224" y="312"/>
                </a:lnTo>
                <a:lnTo>
                  <a:pt x="233" y="281"/>
                </a:lnTo>
                <a:lnTo>
                  <a:pt x="240" y="227"/>
                </a:lnTo>
                <a:lnTo>
                  <a:pt x="151" y="110"/>
                </a:lnTo>
                <a:lnTo>
                  <a:pt x="163" y="7"/>
                </a:lnTo>
                <a:lnTo>
                  <a:pt x="102" y="0"/>
                </a:lnTo>
              </a:path>
            </a:pathLst>
          </a:custGeom>
          <a:solidFill>
            <a:srgbClr val="00FF00"/>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19" name="Freeform 56"/>
          <p:cNvSpPr>
            <a:spLocks/>
          </p:cNvSpPr>
          <p:nvPr/>
        </p:nvSpPr>
        <p:spPr bwMode="auto">
          <a:xfrm>
            <a:off x="4876800" y="4278312"/>
            <a:ext cx="735013" cy="539750"/>
          </a:xfrm>
          <a:custGeom>
            <a:avLst/>
            <a:gdLst/>
            <a:ahLst/>
            <a:cxnLst>
              <a:cxn ang="0">
                <a:pos x="0" y="41"/>
              </a:cxn>
              <a:cxn ang="0">
                <a:pos x="188" y="24"/>
              </a:cxn>
              <a:cxn ang="0">
                <a:pos x="208" y="52"/>
              </a:cxn>
              <a:cxn ang="0">
                <a:pos x="409" y="24"/>
              </a:cxn>
              <a:cxn ang="0">
                <a:pos x="444" y="47"/>
              </a:cxn>
              <a:cxn ang="0">
                <a:pos x="444" y="4"/>
              </a:cxn>
              <a:cxn ang="0">
                <a:pos x="442" y="0"/>
              </a:cxn>
              <a:cxn ang="0">
                <a:pos x="481" y="2"/>
              </a:cxn>
              <a:cxn ang="0">
                <a:pos x="524" y="68"/>
              </a:cxn>
              <a:cxn ang="0">
                <a:pos x="592" y="157"/>
              </a:cxn>
              <a:cxn ang="0">
                <a:pos x="626" y="235"/>
              </a:cxn>
              <a:cxn ang="0">
                <a:pos x="677" y="289"/>
              </a:cxn>
              <a:cxn ang="0">
                <a:pos x="685" y="367"/>
              </a:cxn>
              <a:cxn ang="0">
                <a:pos x="669" y="413"/>
              </a:cxn>
              <a:cxn ang="0">
                <a:pos x="597" y="426"/>
              </a:cxn>
              <a:cxn ang="0">
                <a:pos x="584" y="406"/>
              </a:cxn>
              <a:cxn ang="0">
                <a:pos x="533" y="378"/>
              </a:cxn>
              <a:cxn ang="0">
                <a:pos x="517" y="348"/>
              </a:cxn>
              <a:cxn ang="0">
                <a:pos x="504" y="338"/>
              </a:cxn>
              <a:cxn ang="0">
                <a:pos x="496" y="310"/>
              </a:cxn>
              <a:cxn ang="0">
                <a:pos x="484" y="318"/>
              </a:cxn>
              <a:cxn ang="0">
                <a:pos x="444" y="282"/>
              </a:cxn>
              <a:cxn ang="0">
                <a:pos x="453" y="249"/>
              </a:cxn>
              <a:cxn ang="0">
                <a:pos x="444" y="231"/>
              </a:cxn>
              <a:cxn ang="0">
                <a:pos x="432" y="237"/>
              </a:cxn>
              <a:cxn ang="0">
                <a:pos x="434" y="256"/>
              </a:cxn>
              <a:cxn ang="0">
                <a:pos x="420" y="231"/>
              </a:cxn>
              <a:cxn ang="0">
                <a:pos x="422" y="171"/>
              </a:cxn>
              <a:cxn ang="0">
                <a:pos x="396" y="136"/>
              </a:cxn>
              <a:cxn ang="0">
                <a:pos x="332" y="106"/>
              </a:cxn>
              <a:cxn ang="0">
                <a:pos x="300" y="73"/>
              </a:cxn>
              <a:cxn ang="0">
                <a:pos x="264" y="70"/>
              </a:cxn>
              <a:cxn ang="0">
                <a:pos x="249" y="90"/>
              </a:cxn>
              <a:cxn ang="0">
                <a:pos x="196" y="105"/>
              </a:cxn>
              <a:cxn ang="0">
                <a:pos x="165" y="90"/>
              </a:cxn>
              <a:cxn ang="0">
                <a:pos x="149" y="68"/>
              </a:cxn>
              <a:cxn ang="0">
                <a:pos x="49" y="87"/>
              </a:cxn>
              <a:cxn ang="0">
                <a:pos x="28" y="72"/>
              </a:cxn>
              <a:cxn ang="0">
                <a:pos x="5" y="89"/>
              </a:cxn>
              <a:cxn ang="0">
                <a:pos x="0" y="41"/>
              </a:cxn>
            </a:cxnLst>
            <a:rect l="0" t="0" r="r" b="b"/>
            <a:pathLst>
              <a:path w="686" h="427">
                <a:moveTo>
                  <a:pt x="0" y="41"/>
                </a:moveTo>
                <a:lnTo>
                  <a:pt x="188" y="24"/>
                </a:lnTo>
                <a:lnTo>
                  <a:pt x="208" y="52"/>
                </a:lnTo>
                <a:lnTo>
                  <a:pt x="409" y="24"/>
                </a:lnTo>
                <a:lnTo>
                  <a:pt x="444" y="47"/>
                </a:lnTo>
                <a:lnTo>
                  <a:pt x="444" y="4"/>
                </a:lnTo>
                <a:lnTo>
                  <a:pt x="442" y="0"/>
                </a:lnTo>
                <a:lnTo>
                  <a:pt x="481" y="2"/>
                </a:lnTo>
                <a:lnTo>
                  <a:pt x="524" y="68"/>
                </a:lnTo>
                <a:lnTo>
                  <a:pt x="592" y="157"/>
                </a:lnTo>
                <a:lnTo>
                  <a:pt x="626" y="235"/>
                </a:lnTo>
                <a:lnTo>
                  <a:pt x="677" y="289"/>
                </a:lnTo>
                <a:lnTo>
                  <a:pt x="685" y="367"/>
                </a:lnTo>
                <a:lnTo>
                  <a:pt x="669" y="413"/>
                </a:lnTo>
                <a:lnTo>
                  <a:pt x="597" y="426"/>
                </a:lnTo>
                <a:lnTo>
                  <a:pt x="584" y="406"/>
                </a:lnTo>
                <a:lnTo>
                  <a:pt x="533" y="378"/>
                </a:lnTo>
                <a:lnTo>
                  <a:pt x="517" y="348"/>
                </a:lnTo>
                <a:lnTo>
                  <a:pt x="504" y="338"/>
                </a:lnTo>
                <a:lnTo>
                  <a:pt x="496" y="310"/>
                </a:lnTo>
                <a:lnTo>
                  <a:pt x="484" y="318"/>
                </a:lnTo>
                <a:lnTo>
                  <a:pt x="444" y="282"/>
                </a:lnTo>
                <a:lnTo>
                  <a:pt x="453" y="249"/>
                </a:lnTo>
                <a:lnTo>
                  <a:pt x="444" y="231"/>
                </a:lnTo>
                <a:lnTo>
                  <a:pt x="432" y="237"/>
                </a:lnTo>
                <a:lnTo>
                  <a:pt x="434" y="256"/>
                </a:lnTo>
                <a:lnTo>
                  <a:pt x="420" y="231"/>
                </a:lnTo>
                <a:lnTo>
                  <a:pt x="422" y="171"/>
                </a:lnTo>
                <a:lnTo>
                  <a:pt x="396" y="136"/>
                </a:lnTo>
                <a:lnTo>
                  <a:pt x="332" y="106"/>
                </a:lnTo>
                <a:lnTo>
                  <a:pt x="300" y="73"/>
                </a:lnTo>
                <a:lnTo>
                  <a:pt x="264" y="70"/>
                </a:lnTo>
                <a:lnTo>
                  <a:pt x="249" y="90"/>
                </a:lnTo>
                <a:lnTo>
                  <a:pt x="196" y="105"/>
                </a:lnTo>
                <a:lnTo>
                  <a:pt x="165" y="90"/>
                </a:lnTo>
                <a:lnTo>
                  <a:pt x="149" y="68"/>
                </a:lnTo>
                <a:lnTo>
                  <a:pt x="49" y="87"/>
                </a:lnTo>
                <a:lnTo>
                  <a:pt x="28" y="72"/>
                </a:lnTo>
                <a:lnTo>
                  <a:pt x="5" y="89"/>
                </a:lnTo>
                <a:lnTo>
                  <a:pt x="0" y="41"/>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0" name="Freeform 57" descr="Wide downward diagonal"/>
          <p:cNvSpPr>
            <a:spLocks/>
          </p:cNvSpPr>
          <p:nvPr/>
        </p:nvSpPr>
        <p:spPr bwMode="auto">
          <a:xfrm>
            <a:off x="5221288" y="2976562"/>
            <a:ext cx="455612" cy="323850"/>
          </a:xfrm>
          <a:custGeom>
            <a:avLst/>
            <a:gdLst/>
            <a:ahLst/>
            <a:cxnLst>
              <a:cxn ang="0">
                <a:pos x="38" y="37"/>
              </a:cxn>
              <a:cxn ang="0">
                <a:pos x="0" y="71"/>
              </a:cxn>
              <a:cxn ang="0">
                <a:pos x="21" y="195"/>
              </a:cxn>
              <a:cxn ang="0">
                <a:pos x="38" y="256"/>
              </a:cxn>
              <a:cxn ang="0">
                <a:pos x="111" y="251"/>
              </a:cxn>
              <a:cxn ang="0">
                <a:pos x="378" y="204"/>
              </a:cxn>
              <a:cxn ang="0">
                <a:pos x="396" y="197"/>
              </a:cxn>
              <a:cxn ang="0">
                <a:pos x="423" y="139"/>
              </a:cxn>
              <a:cxn ang="0">
                <a:pos x="383" y="107"/>
              </a:cxn>
              <a:cxn ang="0">
                <a:pos x="404" y="33"/>
              </a:cxn>
              <a:cxn ang="0">
                <a:pos x="373" y="25"/>
              </a:cxn>
              <a:cxn ang="0">
                <a:pos x="373" y="7"/>
              </a:cxn>
              <a:cxn ang="0">
                <a:pos x="360" y="0"/>
              </a:cxn>
              <a:cxn ang="0">
                <a:pos x="51" y="53"/>
              </a:cxn>
              <a:cxn ang="0">
                <a:pos x="38" y="37"/>
              </a:cxn>
            </a:cxnLst>
            <a:rect l="0" t="0" r="r" b="b"/>
            <a:pathLst>
              <a:path w="424" h="257">
                <a:moveTo>
                  <a:pt x="38" y="37"/>
                </a:moveTo>
                <a:lnTo>
                  <a:pt x="0" y="71"/>
                </a:lnTo>
                <a:lnTo>
                  <a:pt x="21" y="195"/>
                </a:lnTo>
                <a:lnTo>
                  <a:pt x="38" y="256"/>
                </a:lnTo>
                <a:lnTo>
                  <a:pt x="111" y="251"/>
                </a:lnTo>
                <a:lnTo>
                  <a:pt x="378" y="204"/>
                </a:lnTo>
                <a:lnTo>
                  <a:pt x="396" y="197"/>
                </a:lnTo>
                <a:lnTo>
                  <a:pt x="423" y="139"/>
                </a:lnTo>
                <a:lnTo>
                  <a:pt x="383" y="107"/>
                </a:lnTo>
                <a:lnTo>
                  <a:pt x="404" y="33"/>
                </a:lnTo>
                <a:lnTo>
                  <a:pt x="373" y="25"/>
                </a:lnTo>
                <a:lnTo>
                  <a:pt x="373" y="7"/>
                </a:lnTo>
                <a:lnTo>
                  <a:pt x="360" y="0"/>
                </a:lnTo>
                <a:lnTo>
                  <a:pt x="51" y="53"/>
                </a:lnTo>
                <a:lnTo>
                  <a:pt x="38" y="37"/>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defRPr/>
            </a:pPr>
            <a:endParaRPr lang="en-US" sz="2400" dirty="0">
              <a:solidFill>
                <a:srgbClr val="000000"/>
              </a:solidFill>
              <a:latin typeface="Times New Roman" pitchFamily="18" charset="0"/>
              <a:cs typeface="Arial"/>
            </a:endParaRPr>
          </a:p>
        </p:txBody>
      </p:sp>
      <p:sp>
        <p:nvSpPr>
          <p:cNvPr id="121" name="Freeform 58"/>
          <p:cNvSpPr>
            <a:spLocks/>
          </p:cNvSpPr>
          <p:nvPr/>
        </p:nvSpPr>
        <p:spPr bwMode="auto">
          <a:xfrm>
            <a:off x="5260975" y="2611437"/>
            <a:ext cx="503238" cy="444500"/>
          </a:xfrm>
          <a:custGeom>
            <a:avLst/>
            <a:gdLst/>
            <a:ahLst/>
            <a:cxnLst>
              <a:cxn ang="0">
                <a:pos x="35" y="235"/>
              </a:cxn>
              <a:cxn ang="0">
                <a:pos x="79" y="214"/>
              </a:cxn>
              <a:cxn ang="0">
                <a:pos x="139" y="210"/>
              </a:cxn>
              <a:cxn ang="0">
                <a:pos x="154" y="191"/>
              </a:cxn>
              <a:cxn ang="0">
                <a:pos x="175" y="189"/>
              </a:cxn>
              <a:cxn ang="0">
                <a:pos x="187" y="169"/>
              </a:cxn>
              <a:cxn ang="0">
                <a:pos x="207" y="161"/>
              </a:cxn>
              <a:cxn ang="0">
                <a:pos x="198" y="124"/>
              </a:cxn>
              <a:cxn ang="0">
                <a:pos x="186" y="115"/>
              </a:cxn>
              <a:cxn ang="0">
                <a:pos x="211" y="86"/>
              </a:cxn>
              <a:cxn ang="0">
                <a:pos x="227" y="86"/>
              </a:cxn>
              <a:cxn ang="0">
                <a:pos x="281" y="23"/>
              </a:cxn>
              <a:cxn ang="0">
                <a:pos x="366" y="0"/>
              </a:cxn>
              <a:cxn ang="0">
                <a:pos x="374" y="58"/>
              </a:cxn>
              <a:cxn ang="0">
                <a:pos x="379" y="56"/>
              </a:cxn>
              <a:cxn ang="0">
                <a:pos x="399" y="77"/>
              </a:cxn>
              <a:cxn ang="0">
                <a:pos x="400" y="137"/>
              </a:cxn>
              <a:cxn ang="0">
                <a:pos x="425" y="186"/>
              </a:cxn>
              <a:cxn ang="0">
                <a:pos x="435" y="250"/>
              </a:cxn>
              <a:cxn ang="0">
                <a:pos x="438" y="305"/>
              </a:cxn>
              <a:cxn ang="0">
                <a:pos x="467" y="323"/>
              </a:cxn>
              <a:cxn ang="0">
                <a:pos x="445" y="351"/>
              </a:cxn>
              <a:cxn ang="0">
                <a:pos x="391" y="318"/>
              </a:cxn>
              <a:cxn ang="0">
                <a:pos x="363" y="321"/>
              </a:cxn>
              <a:cxn ang="0">
                <a:pos x="335" y="313"/>
              </a:cxn>
              <a:cxn ang="0">
                <a:pos x="336" y="295"/>
              </a:cxn>
              <a:cxn ang="0">
                <a:pos x="319" y="289"/>
              </a:cxn>
              <a:cxn ang="0">
                <a:pos x="13" y="343"/>
              </a:cxn>
              <a:cxn ang="0">
                <a:pos x="0" y="327"/>
              </a:cxn>
              <a:cxn ang="0">
                <a:pos x="46" y="264"/>
              </a:cxn>
              <a:cxn ang="0">
                <a:pos x="35" y="235"/>
              </a:cxn>
            </a:cxnLst>
            <a:rect l="0" t="0" r="r" b="b"/>
            <a:pathLst>
              <a:path w="468" h="352">
                <a:moveTo>
                  <a:pt x="35" y="235"/>
                </a:moveTo>
                <a:lnTo>
                  <a:pt x="79" y="214"/>
                </a:lnTo>
                <a:lnTo>
                  <a:pt x="139" y="210"/>
                </a:lnTo>
                <a:lnTo>
                  <a:pt x="154" y="191"/>
                </a:lnTo>
                <a:lnTo>
                  <a:pt x="175" y="189"/>
                </a:lnTo>
                <a:lnTo>
                  <a:pt x="187" y="169"/>
                </a:lnTo>
                <a:lnTo>
                  <a:pt x="207" y="161"/>
                </a:lnTo>
                <a:lnTo>
                  <a:pt x="198" y="124"/>
                </a:lnTo>
                <a:lnTo>
                  <a:pt x="186" y="115"/>
                </a:lnTo>
                <a:lnTo>
                  <a:pt x="211" y="86"/>
                </a:lnTo>
                <a:lnTo>
                  <a:pt x="227" y="86"/>
                </a:lnTo>
                <a:lnTo>
                  <a:pt x="281" y="23"/>
                </a:lnTo>
                <a:lnTo>
                  <a:pt x="366" y="0"/>
                </a:lnTo>
                <a:lnTo>
                  <a:pt x="374" y="58"/>
                </a:lnTo>
                <a:lnTo>
                  <a:pt x="379" y="56"/>
                </a:lnTo>
                <a:lnTo>
                  <a:pt x="399" y="77"/>
                </a:lnTo>
                <a:lnTo>
                  <a:pt x="400" y="137"/>
                </a:lnTo>
                <a:lnTo>
                  <a:pt x="425" y="186"/>
                </a:lnTo>
                <a:lnTo>
                  <a:pt x="435" y="250"/>
                </a:lnTo>
                <a:lnTo>
                  <a:pt x="438" y="305"/>
                </a:lnTo>
                <a:lnTo>
                  <a:pt x="467" y="323"/>
                </a:lnTo>
                <a:lnTo>
                  <a:pt x="445" y="351"/>
                </a:lnTo>
                <a:lnTo>
                  <a:pt x="391" y="318"/>
                </a:lnTo>
                <a:lnTo>
                  <a:pt x="363" y="321"/>
                </a:lnTo>
                <a:lnTo>
                  <a:pt x="335" y="313"/>
                </a:lnTo>
                <a:lnTo>
                  <a:pt x="336" y="295"/>
                </a:lnTo>
                <a:lnTo>
                  <a:pt x="319" y="289"/>
                </a:lnTo>
                <a:lnTo>
                  <a:pt x="13" y="343"/>
                </a:lnTo>
                <a:lnTo>
                  <a:pt x="0" y="327"/>
                </a:lnTo>
                <a:lnTo>
                  <a:pt x="46" y="264"/>
                </a:lnTo>
                <a:lnTo>
                  <a:pt x="35" y="235"/>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dirty="0">
              <a:solidFill>
                <a:srgbClr val="84E250"/>
              </a:solidFill>
              <a:latin typeface="Times New Roman" pitchFamily="18" charset="0"/>
              <a:ea typeface="+mn-ea"/>
              <a:cs typeface="Arial"/>
            </a:endParaRPr>
          </a:p>
        </p:txBody>
      </p:sp>
      <p:sp>
        <p:nvSpPr>
          <p:cNvPr id="122" name="Freeform 59"/>
          <p:cNvSpPr>
            <a:spLocks/>
          </p:cNvSpPr>
          <p:nvPr/>
        </p:nvSpPr>
        <p:spPr bwMode="auto">
          <a:xfrm>
            <a:off x="4241800" y="3776662"/>
            <a:ext cx="385763" cy="390525"/>
          </a:xfrm>
          <a:custGeom>
            <a:avLst/>
            <a:gdLst/>
            <a:ahLst/>
            <a:cxnLst>
              <a:cxn ang="0">
                <a:pos x="0" y="28"/>
              </a:cxn>
              <a:cxn ang="0">
                <a:pos x="140" y="12"/>
              </a:cxn>
              <a:cxn ang="0">
                <a:pos x="315" y="0"/>
              </a:cxn>
              <a:cxn ang="0">
                <a:pos x="306" y="40"/>
              </a:cxn>
              <a:cxn ang="0">
                <a:pos x="344" y="32"/>
              </a:cxn>
              <a:cxn ang="0">
                <a:pos x="358" y="59"/>
              </a:cxn>
              <a:cxn ang="0">
                <a:pos x="318" y="84"/>
              </a:cxn>
              <a:cxn ang="0">
                <a:pos x="327" y="126"/>
              </a:cxn>
              <a:cxn ang="0">
                <a:pos x="285" y="197"/>
              </a:cxn>
              <a:cxn ang="0">
                <a:pos x="255" y="241"/>
              </a:cxn>
              <a:cxn ang="0">
                <a:pos x="272" y="298"/>
              </a:cxn>
              <a:cxn ang="0">
                <a:pos x="51" y="308"/>
              </a:cxn>
              <a:cxn ang="0">
                <a:pos x="50" y="273"/>
              </a:cxn>
              <a:cxn ang="0">
                <a:pos x="7" y="265"/>
              </a:cxn>
              <a:cxn ang="0">
                <a:pos x="7" y="84"/>
              </a:cxn>
              <a:cxn ang="0">
                <a:pos x="0" y="28"/>
              </a:cxn>
            </a:cxnLst>
            <a:rect l="0" t="0" r="r" b="b"/>
            <a:pathLst>
              <a:path w="359" h="309">
                <a:moveTo>
                  <a:pt x="0" y="28"/>
                </a:moveTo>
                <a:lnTo>
                  <a:pt x="140" y="12"/>
                </a:lnTo>
                <a:lnTo>
                  <a:pt x="315" y="0"/>
                </a:lnTo>
                <a:lnTo>
                  <a:pt x="306" y="40"/>
                </a:lnTo>
                <a:lnTo>
                  <a:pt x="344" y="32"/>
                </a:lnTo>
                <a:lnTo>
                  <a:pt x="358" y="59"/>
                </a:lnTo>
                <a:lnTo>
                  <a:pt x="318" y="84"/>
                </a:lnTo>
                <a:lnTo>
                  <a:pt x="327" y="126"/>
                </a:lnTo>
                <a:lnTo>
                  <a:pt x="285" y="197"/>
                </a:lnTo>
                <a:lnTo>
                  <a:pt x="255" y="241"/>
                </a:lnTo>
                <a:lnTo>
                  <a:pt x="272" y="298"/>
                </a:lnTo>
                <a:lnTo>
                  <a:pt x="51" y="308"/>
                </a:lnTo>
                <a:lnTo>
                  <a:pt x="50" y="273"/>
                </a:lnTo>
                <a:lnTo>
                  <a:pt x="7" y="265"/>
                </a:lnTo>
                <a:lnTo>
                  <a:pt x="7" y="84"/>
                </a:lnTo>
                <a:lnTo>
                  <a:pt x="0" y="28"/>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23" name="Freeform 60"/>
          <p:cNvSpPr>
            <a:spLocks/>
          </p:cNvSpPr>
          <p:nvPr/>
        </p:nvSpPr>
        <p:spPr bwMode="auto">
          <a:xfrm>
            <a:off x="3514725" y="2792412"/>
            <a:ext cx="560388" cy="400050"/>
          </a:xfrm>
          <a:custGeom>
            <a:avLst/>
            <a:gdLst/>
            <a:ahLst/>
            <a:cxnLst>
              <a:cxn ang="0">
                <a:pos x="9" y="0"/>
              </a:cxn>
              <a:cxn ang="0">
                <a:pos x="7" y="122"/>
              </a:cxn>
              <a:cxn ang="0">
                <a:pos x="0" y="265"/>
              </a:cxn>
              <a:cxn ang="0">
                <a:pos x="378" y="270"/>
              </a:cxn>
              <a:cxn ang="0">
                <a:pos x="419" y="290"/>
              </a:cxn>
              <a:cxn ang="0">
                <a:pos x="447" y="263"/>
              </a:cxn>
              <a:cxn ang="0">
                <a:pos x="522" y="315"/>
              </a:cxn>
              <a:cxn ang="0">
                <a:pos x="511" y="261"/>
              </a:cxn>
              <a:cxn ang="0">
                <a:pos x="517" y="218"/>
              </a:cxn>
              <a:cxn ang="0">
                <a:pos x="522" y="75"/>
              </a:cxn>
              <a:cxn ang="0">
                <a:pos x="488" y="44"/>
              </a:cxn>
              <a:cxn ang="0">
                <a:pos x="501" y="4"/>
              </a:cxn>
              <a:cxn ang="0">
                <a:pos x="253" y="4"/>
              </a:cxn>
              <a:cxn ang="0">
                <a:pos x="9" y="0"/>
              </a:cxn>
            </a:cxnLst>
            <a:rect l="0" t="0" r="r" b="b"/>
            <a:pathLst>
              <a:path w="523" h="316">
                <a:moveTo>
                  <a:pt x="9" y="0"/>
                </a:moveTo>
                <a:lnTo>
                  <a:pt x="7" y="122"/>
                </a:lnTo>
                <a:lnTo>
                  <a:pt x="0" y="265"/>
                </a:lnTo>
                <a:lnTo>
                  <a:pt x="378" y="270"/>
                </a:lnTo>
                <a:lnTo>
                  <a:pt x="419" y="290"/>
                </a:lnTo>
                <a:lnTo>
                  <a:pt x="447" y="263"/>
                </a:lnTo>
                <a:lnTo>
                  <a:pt x="522" y="315"/>
                </a:lnTo>
                <a:lnTo>
                  <a:pt x="511" y="261"/>
                </a:lnTo>
                <a:lnTo>
                  <a:pt x="517" y="218"/>
                </a:lnTo>
                <a:lnTo>
                  <a:pt x="522" y="75"/>
                </a:lnTo>
                <a:lnTo>
                  <a:pt x="488" y="44"/>
                </a:lnTo>
                <a:lnTo>
                  <a:pt x="501" y="4"/>
                </a:lnTo>
                <a:lnTo>
                  <a:pt x="253" y="4"/>
                </a:lnTo>
                <a:lnTo>
                  <a:pt x="9" y="0"/>
                </a:lnTo>
              </a:path>
            </a:pathLst>
          </a:custGeom>
          <a:solidFill>
            <a:srgbClr val="B2B2B2"/>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4" name="Freeform 61"/>
          <p:cNvSpPr>
            <a:spLocks/>
          </p:cNvSpPr>
          <p:nvPr/>
        </p:nvSpPr>
        <p:spPr bwMode="auto">
          <a:xfrm>
            <a:off x="4514850" y="3914775"/>
            <a:ext cx="276225" cy="517525"/>
          </a:xfrm>
          <a:custGeom>
            <a:avLst/>
            <a:gdLst/>
            <a:ahLst/>
            <a:cxnLst>
              <a:cxn ang="0">
                <a:pos x="72" y="13"/>
              </a:cxn>
              <a:cxn ang="0">
                <a:pos x="33" y="82"/>
              </a:cxn>
              <a:cxn ang="0">
                <a:pos x="0" y="127"/>
              </a:cxn>
              <a:cxn ang="0">
                <a:pos x="10" y="182"/>
              </a:cxn>
              <a:cxn ang="0">
                <a:pos x="51" y="255"/>
              </a:cxn>
              <a:cxn ang="0">
                <a:pos x="20" y="330"/>
              </a:cxn>
              <a:cxn ang="0">
                <a:pos x="7" y="369"/>
              </a:cxn>
              <a:cxn ang="0">
                <a:pos x="156" y="353"/>
              </a:cxn>
              <a:cxn ang="0">
                <a:pos x="163" y="403"/>
              </a:cxn>
              <a:cxn ang="0">
                <a:pos x="194" y="410"/>
              </a:cxn>
              <a:cxn ang="0">
                <a:pos x="202" y="384"/>
              </a:cxn>
              <a:cxn ang="0">
                <a:pos x="257" y="376"/>
              </a:cxn>
              <a:cxn ang="0">
                <a:pos x="244" y="293"/>
              </a:cxn>
              <a:cxn ang="0">
                <a:pos x="242" y="0"/>
              </a:cxn>
              <a:cxn ang="0">
                <a:pos x="72" y="13"/>
              </a:cxn>
            </a:cxnLst>
            <a:rect l="0" t="0" r="r" b="b"/>
            <a:pathLst>
              <a:path w="258" h="411">
                <a:moveTo>
                  <a:pt x="72" y="13"/>
                </a:moveTo>
                <a:lnTo>
                  <a:pt x="33" y="82"/>
                </a:lnTo>
                <a:lnTo>
                  <a:pt x="0" y="127"/>
                </a:lnTo>
                <a:lnTo>
                  <a:pt x="10" y="182"/>
                </a:lnTo>
                <a:lnTo>
                  <a:pt x="51" y="255"/>
                </a:lnTo>
                <a:lnTo>
                  <a:pt x="20" y="330"/>
                </a:lnTo>
                <a:lnTo>
                  <a:pt x="7" y="369"/>
                </a:lnTo>
                <a:lnTo>
                  <a:pt x="156" y="353"/>
                </a:lnTo>
                <a:lnTo>
                  <a:pt x="163" y="403"/>
                </a:lnTo>
                <a:lnTo>
                  <a:pt x="194" y="410"/>
                </a:lnTo>
                <a:lnTo>
                  <a:pt x="202" y="384"/>
                </a:lnTo>
                <a:lnTo>
                  <a:pt x="257" y="376"/>
                </a:lnTo>
                <a:lnTo>
                  <a:pt x="244" y="293"/>
                </a:lnTo>
                <a:lnTo>
                  <a:pt x="242" y="0"/>
                </a:lnTo>
                <a:lnTo>
                  <a:pt x="72" y="13"/>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5" name="Freeform 62" descr="90%"/>
          <p:cNvSpPr>
            <a:spLocks/>
          </p:cNvSpPr>
          <p:nvPr/>
        </p:nvSpPr>
        <p:spPr bwMode="auto">
          <a:xfrm>
            <a:off x="4773613" y="3889375"/>
            <a:ext cx="311150" cy="523875"/>
          </a:xfrm>
          <a:custGeom>
            <a:avLst/>
            <a:gdLst/>
            <a:ahLst/>
            <a:cxnLst>
              <a:cxn ang="0">
                <a:pos x="0" y="20"/>
              </a:cxn>
              <a:cxn ang="0">
                <a:pos x="187" y="0"/>
              </a:cxn>
              <a:cxn ang="0">
                <a:pos x="247" y="190"/>
              </a:cxn>
              <a:cxn ang="0">
                <a:pos x="289" y="221"/>
              </a:cxn>
              <a:cxn ang="0">
                <a:pos x="255" y="277"/>
              </a:cxn>
              <a:cxn ang="0">
                <a:pos x="287" y="331"/>
              </a:cxn>
              <a:cxn ang="0">
                <a:pos x="95" y="351"/>
              </a:cxn>
              <a:cxn ang="0">
                <a:pos x="103" y="397"/>
              </a:cxn>
              <a:cxn ang="0">
                <a:pos x="75" y="414"/>
              </a:cxn>
              <a:cxn ang="0">
                <a:pos x="53" y="355"/>
              </a:cxn>
              <a:cxn ang="0">
                <a:pos x="39" y="402"/>
              </a:cxn>
              <a:cxn ang="0">
                <a:pos x="15" y="397"/>
              </a:cxn>
              <a:cxn ang="0">
                <a:pos x="7" y="350"/>
              </a:cxn>
              <a:cxn ang="0">
                <a:pos x="1" y="308"/>
              </a:cxn>
              <a:cxn ang="0">
                <a:pos x="0" y="20"/>
              </a:cxn>
            </a:cxnLst>
            <a:rect l="0" t="0" r="r" b="b"/>
            <a:pathLst>
              <a:path w="290" h="415">
                <a:moveTo>
                  <a:pt x="0" y="20"/>
                </a:moveTo>
                <a:lnTo>
                  <a:pt x="187" y="0"/>
                </a:lnTo>
                <a:lnTo>
                  <a:pt x="247" y="190"/>
                </a:lnTo>
                <a:lnTo>
                  <a:pt x="289" y="221"/>
                </a:lnTo>
                <a:lnTo>
                  <a:pt x="255" y="277"/>
                </a:lnTo>
                <a:lnTo>
                  <a:pt x="287" y="331"/>
                </a:lnTo>
                <a:lnTo>
                  <a:pt x="95" y="351"/>
                </a:lnTo>
                <a:lnTo>
                  <a:pt x="103" y="397"/>
                </a:lnTo>
                <a:lnTo>
                  <a:pt x="75" y="414"/>
                </a:lnTo>
                <a:lnTo>
                  <a:pt x="53" y="355"/>
                </a:lnTo>
                <a:lnTo>
                  <a:pt x="39" y="402"/>
                </a:lnTo>
                <a:lnTo>
                  <a:pt x="15" y="397"/>
                </a:lnTo>
                <a:lnTo>
                  <a:pt x="7" y="350"/>
                </a:lnTo>
                <a:lnTo>
                  <a:pt x="1" y="308"/>
                </a:lnTo>
                <a:lnTo>
                  <a:pt x="0" y="20"/>
                </a:lnTo>
              </a:path>
            </a:pathLst>
          </a:custGeom>
          <a:pattFill prst="pct90">
            <a:fgClr>
              <a:srgbClr val="00FF00"/>
            </a:fgClr>
            <a:bgClr>
              <a:srgbClr val="00FF00"/>
            </a:bgClr>
          </a:patt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6" name="Freeform 63"/>
          <p:cNvSpPr>
            <a:spLocks/>
          </p:cNvSpPr>
          <p:nvPr/>
        </p:nvSpPr>
        <p:spPr bwMode="auto">
          <a:xfrm>
            <a:off x="5078413" y="3565525"/>
            <a:ext cx="676275" cy="323850"/>
          </a:xfrm>
          <a:custGeom>
            <a:avLst/>
            <a:gdLst/>
            <a:ahLst/>
            <a:cxnLst>
              <a:cxn ang="0">
                <a:pos x="21" y="188"/>
              </a:cxn>
              <a:cxn ang="0">
                <a:pos x="0" y="243"/>
              </a:cxn>
              <a:cxn ang="0">
                <a:pos x="81" y="235"/>
              </a:cxn>
              <a:cxn ang="0">
                <a:pos x="113" y="211"/>
              </a:cxn>
              <a:cxn ang="0">
                <a:pos x="224" y="184"/>
              </a:cxn>
              <a:cxn ang="0">
                <a:pos x="254" y="199"/>
              </a:cxn>
              <a:cxn ang="0">
                <a:pos x="328" y="188"/>
              </a:cxn>
              <a:cxn ang="0">
                <a:pos x="328" y="193"/>
              </a:cxn>
              <a:cxn ang="0">
                <a:pos x="437" y="256"/>
              </a:cxn>
              <a:cxn ang="0">
                <a:pos x="501" y="237"/>
              </a:cxn>
              <a:cxn ang="0">
                <a:pos x="537" y="167"/>
              </a:cxn>
              <a:cxn ang="0">
                <a:pos x="601" y="146"/>
              </a:cxn>
              <a:cxn ang="0">
                <a:pos x="630" y="95"/>
              </a:cxn>
              <a:cxn ang="0">
                <a:pos x="628" y="32"/>
              </a:cxn>
              <a:cxn ang="0">
                <a:pos x="620" y="83"/>
              </a:cxn>
              <a:cxn ang="0">
                <a:pos x="586" y="128"/>
              </a:cxn>
              <a:cxn ang="0">
                <a:pos x="572" y="125"/>
              </a:cxn>
              <a:cxn ang="0">
                <a:pos x="526" y="137"/>
              </a:cxn>
              <a:cxn ang="0">
                <a:pos x="526" y="122"/>
              </a:cxn>
              <a:cxn ang="0">
                <a:pos x="572" y="107"/>
              </a:cxn>
              <a:cxn ang="0">
                <a:pos x="529" y="102"/>
              </a:cxn>
              <a:cxn ang="0">
                <a:pos x="578" y="88"/>
              </a:cxn>
              <a:cxn ang="0">
                <a:pos x="596" y="96"/>
              </a:cxn>
              <a:cxn ang="0">
                <a:pos x="606" y="46"/>
              </a:cxn>
              <a:cxn ang="0">
                <a:pos x="593" y="35"/>
              </a:cxn>
              <a:cxn ang="0">
                <a:pos x="536" y="55"/>
              </a:cxn>
              <a:cxn ang="0">
                <a:pos x="537" y="25"/>
              </a:cxn>
              <a:cxn ang="0">
                <a:pos x="562" y="33"/>
              </a:cxn>
              <a:cxn ang="0">
                <a:pos x="593" y="11"/>
              </a:cxn>
              <a:cxn ang="0">
                <a:pos x="576" y="0"/>
              </a:cxn>
              <a:cxn ang="0">
                <a:pos x="388" y="39"/>
              </a:cxn>
              <a:cxn ang="0">
                <a:pos x="157" y="83"/>
              </a:cxn>
              <a:cxn ang="0">
                <a:pos x="51" y="188"/>
              </a:cxn>
              <a:cxn ang="0">
                <a:pos x="21" y="188"/>
              </a:cxn>
            </a:cxnLst>
            <a:rect l="0" t="0" r="r" b="b"/>
            <a:pathLst>
              <a:path w="631" h="257">
                <a:moveTo>
                  <a:pt x="21" y="188"/>
                </a:moveTo>
                <a:lnTo>
                  <a:pt x="0" y="243"/>
                </a:lnTo>
                <a:lnTo>
                  <a:pt x="81" y="235"/>
                </a:lnTo>
                <a:lnTo>
                  <a:pt x="113" y="211"/>
                </a:lnTo>
                <a:lnTo>
                  <a:pt x="224" y="184"/>
                </a:lnTo>
                <a:lnTo>
                  <a:pt x="254" y="199"/>
                </a:lnTo>
                <a:lnTo>
                  <a:pt x="328" y="188"/>
                </a:lnTo>
                <a:lnTo>
                  <a:pt x="328" y="193"/>
                </a:lnTo>
                <a:lnTo>
                  <a:pt x="437" y="256"/>
                </a:lnTo>
                <a:lnTo>
                  <a:pt x="501" y="237"/>
                </a:lnTo>
                <a:lnTo>
                  <a:pt x="537" y="167"/>
                </a:lnTo>
                <a:lnTo>
                  <a:pt x="601" y="146"/>
                </a:lnTo>
                <a:lnTo>
                  <a:pt x="630" y="95"/>
                </a:lnTo>
                <a:lnTo>
                  <a:pt x="628" y="32"/>
                </a:lnTo>
                <a:lnTo>
                  <a:pt x="620" y="83"/>
                </a:lnTo>
                <a:lnTo>
                  <a:pt x="586" y="128"/>
                </a:lnTo>
                <a:lnTo>
                  <a:pt x="572" y="125"/>
                </a:lnTo>
                <a:lnTo>
                  <a:pt x="526" y="137"/>
                </a:lnTo>
                <a:lnTo>
                  <a:pt x="526" y="122"/>
                </a:lnTo>
                <a:lnTo>
                  <a:pt x="572" y="107"/>
                </a:lnTo>
                <a:lnTo>
                  <a:pt x="529" y="102"/>
                </a:lnTo>
                <a:lnTo>
                  <a:pt x="578" y="88"/>
                </a:lnTo>
                <a:lnTo>
                  <a:pt x="596" y="96"/>
                </a:lnTo>
                <a:lnTo>
                  <a:pt x="606" y="46"/>
                </a:lnTo>
                <a:lnTo>
                  <a:pt x="593" y="35"/>
                </a:lnTo>
                <a:lnTo>
                  <a:pt x="536" y="55"/>
                </a:lnTo>
                <a:lnTo>
                  <a:pt x="537" y="25"/>
                </a:lnTo>
                <a:lnTo>
                  <a:pt x="562" y="33"/>
                </a:lnTo>
                <a:lnTo>
                  <a:pt x="593" y="11"/>
                </a:lnTo>
                <a:lnTo>
                  <a:pt x="576" y="0"/>
                </a:lnTo>
                <a:lnTo>
                  <a:pt x="388" y="39"/>
                </a:lnTo>
                <a:lnTo>
                  <a:pt x="157" y="83"/>
                </a:lnTo>
                <a:lnTo>
                  <a:pt x="51" y="188"/>
                </a:lnTo>
                <a:lnTo>
                  <a:pt x="21" y="188"/>
                </a:lnTo>
              </a:path>
            </a:pathLst>
          </a:custGeom>
          <a:solidFill>
            <a:srgbClr val="00FF00"/>
          </a:solidFill>
          <a:ln w="25400" cap="rnd" cmpd="sng">
            <a:solidFill>
              <a:srgbClr val="000000"/>
            </a:solidFill>
            <a:prstDash val="solid"/>
            <a:round/>
            <a:headEnd type="none" w="med" len="med"/>
            <a:tailEnd type="none" w="med" len="me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7" name="Freeform 64"/>
          <p:cNvSpPr>
            <a:spLocks/>
          </p:cNvSpPr>
          <p:nvPr/>
        </p:nvSpPr>
        <p:spPr bwMode="auto">
          <a:xfrm>
            <a:off x="3560763" y="3743325"/>
            <a:ext cx="685800" cy="357187"/>
          </a:xfrm>
          <a:custGeom>
            <a:avLst/>
            <a:gdLst/>
            <a:ahLst/>
            <a:cxnLst>
              <a:cxn ang="0">
                <a:pos x="4" y="0"/>
              </a:cxn>
              <a:cxn ang="0">
                <a:pos x="0" y="50"/>
              </a:cxn>
              <a:cxn ang="0">
                <a:pos x="226" y="58"/>
              </a:cxn>
              <a:cxn ang="0">
                <a:pos x="228" y="218"/>
              </a:cxn>
              <a:cxn ang="0">
                <a:pos x="344" y="262"/>
              </a:cxn>
              <a:cxn ang="0">
                <a:pos x="376" y="246"/>
              </a:cxn>
              <a:cxn ang="0">
                <a:pos x="449" y="282"/>
              </a:cxn>
              <a:cxn ang="0">
                <a:pos x="498" y="280"/>
              </a:cxn>
              <a:cxn ang="0">
                <a:pos x="586" y="246"/>
              </a:cxn>
              <a:cxn ang="0">
                <a:pos x="638" y="279"/>
              </a:cxn>
              <a:cxn ang="0">
                <a:pos x="638" y="105"/>
              </a:cxn>
              <a:cxn ang="0">
                <a:pos x="622" y="4"/>
              </a:cxn>
              <a:cxn ang="0">
                <a:pos x="4" y="0"/>
              </a:cxn>
            </a:cxnLst>
            <a:rect l="0" t="0" r="r" b="b"/>
            <a:pathLst>
              <a:path w="639" h="283">
                <a:moveTo>
                  <a:pt x="4" y="0"/>
                </a:moveTo>
                <a:lnTo>
                  <a:pt x="0" y="50"/>
                </a:lnTo>
                <a:lnTo>
                  <a:pt x="226" y="58"/>
                </a:lnTo>
                <a:lnTo>
                  <a:pt x="228" y="218"/>
                </a:lnTo>
                <a:lnTo>
                  <a:pt x="344" y="262"/>
                </a:lnTo>
                <a:lnTo>
                  <a:pt x="376" y="246"/>
                </a:lnTo>
                <a:lnTo>
                  <a:pt x="449" y="282"/>
                </a:lnTo>
                <a:lnTo>
                  <a:pt x="498" y="280"/>
                </a:lnTo>
                <a:lnTo>
                  <a:pt x="586" y="246"/>
                </a:lnTo>
                <a:lnTo>
                  <a:pt x="638" y="279"/>
                </a:lnTo>
                <a:lnTo>
                  <a:pt x="638" y="105"/>
                </a:lnTo>
                <a:lnTo>
                  <a:pt x="622" y="4"/>
                </a:lnTo>
                <a:lnTo>
                  <a:pt x="4" y="0"/>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28" name="Freeform 65"/>
          <p:cNvSpPr>
            <a:spLocks/>
          </p:cNvSpPr>
          <p:nvPr/>
        </p:nvSpPr>
        <p:spPr bwMode="auto">
          <a:xfrm>
            <a:off x="5133975" y="3235325"/>
            <a:ext cx="334963" cy="384175"/>
          </a:xfrm>
          <a:custGeom>
            <a:avLst/>
            <a:gdLst/>
            <a:ahLst/>
            <a:cxnLst>
              <a:cxn ang="0">
                <a:pos x="31" y="158"/>
              </a:cxn>
              <a:cxn ang="0">
                <a:pos x="7" y="151"/>
              </a:cxn>
              <a:cxn ang="0">
                <a:pos x="0" y="200"/>
              </a:cxn>
              <a:cxn ang="0">
                <a:pos x="7" y="251"/>
              </a:cxn>
              <a:cxn ang="0">
                <a:pos x="53" y="286"/>
              </a:cxn>
              <a:cxn ang="0">
                <a:pos x="64" y="303"/>
              </a:cxn>
              <a:cxn ang="0">
                <a:pos x="121" y="286"/>
              </a:cxn>
              <a:cxn ang="0">
                <a:pos x="188" y="244"/>
              </a:cxn>
              <a:cxn ang="0">
                <a:pos x="209" y="155"/>
              </a:cxn>
              <a:cxn ang="0">
                <a:pos x="252" y="132"/>
              </a:cxn>
              <a:cxn ang="0">
                <a:pos x="276" y="77"/>
              </a:cxn>
              <a:cxn ang="0">
                <a:pos x="311" y="63"/>
              </a:cxn>
              <a:cxn ang="0">
                <a:pos x="266" y="55"/>
              </a:cxn>
              <a:cxn ang="0">
                <a:pos x="187" y="95"/>
              </a:cxn>
              <a:cxn ang="0">
                <a:pos x="175" y="56"/>
              </a:cxn>
              <a:cxn ang="0">
                <a:pos x="108" y="60"/>
              </a:cxn>
              <a:cxn ang="0">
                <a:pos x="91" y="0"/>
              </a:cxn>
              <a:cxn ang="0">
                <a:pos x="74" y="16"/>
              </a:cxn>
              <a:cxn ang="0">
                <a:pos x="79" y="102"/>
              </a:cxn>
              <a:cxn ang="0">
                <a:pos x="49" y="109"/>
              </a:cxn>
              <a:cxn ang="0">
                <a:pos x="31" y="158"/>
              </a:cxn>
            </a:cxnLst>
            <a:rect l="0" t="0" r="r" b="b"/>
            <a:pathLst>
              <a:path w="312" h="304">
                <a:moveTo>
                  <a:pt x="31" y="158"/>
                </a:moveTo>
                <a:lnTo>
                  <a:pt x="7" y="151"/>
                </a:lnTo>
                <a:lnTo>
                  <a:pt x="0" y="200"/>
                </a:lnTo>
                <a:lnTo>
                  <a:pt x="7" y="251"/>
                </a:lnTo>
                <a:lnTo>
                  <a:pt x="53" y="286"/>
                </a:lnTo>
                <a:lnTo>
                  <a:pt x="64" y="303"/>
                </a:lnTo>
                <a:lnTo>
                  <a:pt x="121" y="286"/>
                </a:lnTo>
                <a:lnTo>
                  <a:pt x="188" y="244"/>
                </a:lnTo>
                <a:lnTo>
                  <a:pt x="209" y="155"/>
                </a:lnTo>
                <a:lnTo>
                  <a:pt x="252" y="132"/>
                </a:lnTo>
                <a:lnTo>
                  <a:pt x="276" y="77"/>
                </a:lnTo>
                <a:lnTo>
                  <a:pt x="311" y="63"/>
                </a:lnTo>
                <a:lnTo>
                  <a:pt x="266" y="55"/>
                </a:lnTo>
                <a:lnTo>
                  <a:pt x="187" y="95"/>
                </a:lnTo>
                <a:lnTo>
                  <a:pt x="175" y="56"/>
                </a:lnTo>
                <a:lnTo>
                  <a:pt x="108" y="60"/>
                </a:lnTo>
                <a:lnTo>
                  <a:pt x="91" y="0"/>
                </a:lnTo>
                <a:lnTo>
                  <a:pt x="74" y="16"/>
                </a:lnTo>
                <a:lnTo>
                  <a:pt x="79" y="102"/>
                </a:lnTo>
                <a:lnTo>
                  <a:pt x="49" y="109"/>
                </a:lnTo>
                <a:lnTo>
                  <a:pt x="31" y="158"/>
                </a:lnTo>
              </a:path>
            </a:pathLst>
          </a:custGeom>
          <a:solidFill>
            <a:srgbClr val="B2B2B2"/>
          </a:solidFill>
          <a:ln w="25400" cap="rnd" cmpd="sng">
            <a:solidFill>
              <a:srgbClr val="000000"/>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29" name="Freeform 66"/>
          <p:cNvSpPr>
            <a:spLocks/>
          </p:cNvSpPr>
          <p:nvPr/>
        </p:nvSpPr>
        <p:spPr bwMode="auto">
          <a:xfrm>
            <a:off x="5646738" y="2576512"/>
            <a:ext cx="133350" cy="271463"/>
          </a:xfrm>
          <a:custGeom>
            <a:avLst/>
            <a:gdLst/>
            <a:ahLst/>
            <a:cxnLst>
              <a:cxn ang="0">
                <a:pos x="0" y="22"/>
              </a:cxn>
              <a:cxn ang="0">
                <a:pos x="90" y="0"/>
              </a:cxn>
              <a:cxn ang="0">
                <a:pos x="124" y="58"/>
              </a:cxn>
              <a:cxn ang="0">
                <a:pos x="106" y="73"/>
              </a:cxn>
              <a:cxn ang="0">
                <a:pos x="113" y="201"/>
              </a:cxn>
              <a:cxn ang="0">
                <a:pos x="61" y="213"/>
              </a:cxn>
              <a:cxn ang="0">
                <a:pos x="36" y="159"/>
              </a:cxn>
              <a:cxn ang="0">
                <a:pos x="34" y="96"/>
              </a:cxn>
              <a:cxn ang="0">
                <a:pos x="12" y="78"/>
              </a:cxn>
              <a:cxn ang="0">
                <a:pos x="0" y="22"/>
              </a:cxn>
            </a:cxnLst>
            <a:rect l="0" t="0" r="r" b="b"/>
            <a:pathLst>
              <a:path w="125" h="214">
                <a:moveTo>
                  <a:pt x="0" y="22"/>
                </a:moveTo>
                <a:lnTo>
                  <a:pt x="90" y="0"/>
                </a:lnTo>
                <a:lnTo>
                  <a:pt x="124" y="58"/>
                </a:lnTo>
                <a:lnTo>
                  <a:pt x="106" y="73"/>
                </a:lnTo>
                <a:lnTo>
                  <a:pt x="113" y="201"/>
                </a:lnTo>
                <a:lnTo>
                  <a:pt x="61" y="213"/>
                </a:lnTo>
                <a:lnTo>
                  <a:pt x="36" y="159"/>
                </a:lnTo>
                <a:lnTo>
                  <a:pt x="34" y="96"/>
                </a:lnTo>
                <a:lnTo>
                  <a:pt x="12" y="78"/>
                </a:lnTo>
                <a:lnTo>
                  <a:pt x="0" y="22"/>
                </a:lnTo>
              </a:path>
            </a:pathLst>
          </a:custGeom>
          <a:solidFill>
            <a:srgbClr val="B2B2B2"/>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30" name="Freeform 67"/>
          <p:cNvSpPr>
            <a:spLocks/>
          </p:cNvSpPr>
          <p:nvPr/>
        </p:nvSpPr>
        <p:spPr bwMode="auto">
          <a:xfrm>
            <a:off x="5737225" y="2984500"/>
            <a:ext cx="146050" cy="96837"/>
          </a:xfrm>
          <a:custGeom>
            <a:avLst/>
            <a:gdLst/>
            <a:ahLst/>
            <a:cxnLst>
              <a:cxn ang="0">
                <a:pos x="0" y="55"/>
              </a:cxn>
              <a:cxn ang="0">
                <a:pos x="55" y="30"/>
              </a:cxn>
              <a:cxn ang="0">
                <a:pos x="109" y="0"/>
              </a:cxn>
              <a:cxn ang="0">
                <a:pos x="119" y="1"/>
              </a:cxn>
              <a:cxn ang="0">
                <a:pos x="135" y="2"/>
              </a:cxn>
              <a:cxn ang="0">
                <a:pos x="82" y="41"/>
              </a:cxn>
              <a:cxn ang="0">
                <a:pos x="15" y="75"/>
              </a:cxn>
              <a:cxn ang="0">
                <a:pos x="0" y="55"/>
              </a:cxn>
            </a:cxnLst>
            <a:rect l="0" t="0" r="r" b="b"/>
            <a:pathLst>
              <a:path w="136" h="76">
                <a:moveTo>
                  <a:pt x="0" y="55"/>
                </a:moveTo>
                <a:lnTo>
                  <a:pt x="55" y="30"/>
                </a:lnTo>
                <a:lnTo>
                  <a:pt x="109" y="0"/>
                </a:lnTo>
                <a:lnTo>
                  <a:pt x="119" y="1"/>
                </a:lnTo>
                <a:lnTo>
                  <a:pt x="135" y="2"/>
                </a:lnTo>
                <a:lnTo>
                  <a:pt x="82" y="41"/>
                </a:lnTo>
                <a:lnTo>
                  <a:pt x="15" y="75"/>
                </a:lnTo>
                <a:lnTo>
                  <a:pt x="0" y="55"/>
                </a:lnTo>
              </a:path>
            </a:pathLst>
          </a:custGeom>
          <a:solidFill>
            <a:srgbClr val="00FF00"/>
          </a:solidFill>
          <a:ln w="25400" cap="rnd" cmpd="sng">
            <a:solidFill>
              <a:srgbClr val="000000"/>
            </a:solidFill>
            <a:prstDash val="solid"/>
            <a:round/>
            <a:headEnd/>
            <a:tailEnd/>
          </a:ln>
          <a:effectLst/>
        </p:spPr>
        <p:txBody>
          <a:bodyPr/>
          <a:lstStyle/>
          <a:p>
            <a:pPr algn="l" rtl="0" fontAlgn="base">
              <a:spcBef>
                <a:spcPct val="0"/>
              </a:spcBef>
              <a:spcAft>
                <a:spcPct val="0"/>
              </a:spcAft>
            </a:pPr>
            <a:endParaRPr lang="en-US" sz="2400" kern="1200">
              <a:solidFill>
                <a:srgbClr val="000000"/>
              </a:solidFill>
              <a:latin typeface="Times New Roman" pitchFamily="18" charset="0"/>
              <a:ea typeface="+mn-ea"/>
              <a:cs typeface="Arial"/>
            </a:endParaRPr>
          </a:p>
        </p:txBody>
      </p:sp>
      <p:sp>
        <p:nvSpPr>
          <p:cNvPr id="131" name="Freeform 68"/>
          <p:cNvSpPr>
            <a:spLocks/>
          </p:cNvSpPr>
          <p:nvPr/>
        </p:nvSpPr>
        <p:spPr bwMode="auto">
          <a:xfrm>
            <a:off x="5624513" y="3243262"/>
            <a:ext cx="95250" cy="128588"/>
          </a:xfrm>
          <a:custGeom>
            <a:avLst/>
            <a:gdLst/>
            <a:ahLst/>
            <a:cxnLst>
              <a:cxn ang="0">
                <a:pos x="0" y="6"/>
              </a:cxn>
              <a:cxn ang="0">
                <a:pos x="18" y="0"/>
              </a:cxn>
              <a:cxn ang="0">
                <a:pos x="58" y="21"/>
              </a:cxn>
              <a:cxn ang="0">
                <a:pos x="58" y="44"/>
              </a:cxn>
              <a:cxn ang="0">
                <a:pos x="86" y="60"/>
              </a:cxn>
              <a:cxn ang="0">
                <a:pos x="88" y="89"/>
              </a:cxn>
              <a:cxn ang="0">
                <a:pos x="42" y="101"/>
              </a:cxn>
              <a:cxn ang="0">
                <a:pos x="0" y="6"/>
              </a:cxn>
            </a:cxnLst>
            <a:rect l="0" t="0" r="r" b="b"/>
            <a:pathLst>
              <a:path w="89" h="102">
                <a:moveTo>
                  <a:pt x="0" y="6"/>
                </a:moveTo>
                <a:lnTo>
                  <a:pt x="18" y="0"/>
                </a:lnTo>
                <a:lnTo>
                  <a:pt x="58" y="21"/>
                </a:lnTo>
                <a:lnTo>
                  <a:pt x="58" y="44"/>
                </a:lnTo>
                <a:lnTo>
                  <a:pt x="86" y="60"/>
                </a:lnTo>
                <a:lnTo>
                  <a:pt x="88" y="89"/>
                </a:lnTo>
                <a:lnTo>
                  <a:pt x="42" y="101"/>
                </a:lnTo>
                <a:lnTo>
                  <a:pt x="0" y="6"/>
                </a:lnTo>
              </a:path>
            </a:pathLst>
          </a:custGeom>
          <a:solidFill>
            <a:srgbClr val="00FF00"/>
          </a:solidFill>
          <a:ln w="25400" cap="rnd" cmpd="sng">
            <a:solidFill>
              <a:srgbClr val="000000"/>
            </a:solidFill>
            <a:prstDash val="solid"/>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cs typeface="Arial"/>
            </a:endParaRPr>
          </a:p>
        </p:txBody>
      </p:sp>
      <p:sp>
        <p:nvSpPr>
          <p:cNvPr id="132" name="Rectangle 69"/>
          <p:cNvSpPr>
            <a:spLocks noChangeArrowheads="1"/>
          </p:cNvSpPr>
          <p:nvPr/>
        </p:nvSpPr>
        <p:spPr bwMode="auto">
          <a:xfrm rot="20265059" flipV="1">
            <a:off x="2945514" y="2537624"/>
            <a:ext cx="137507" cy="119412"/>
          </a:xfrm>
          <a:prstGeom prst="rect">
            <a:avLst/>
          </a:prstGeom>
          <a:solidFill>
            <a:srgbClr val="00FF00"/>
          </a:solidFill>
          <a:ln w="12700">
            <a:solidFill>
              <a:srgbClr val="000000"/>
            </a:solidFill>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Arial"/>
            </a:endParaRPr>
          </a:p>
        </p:txBody>
      </p:sp>
      <p:sp>
        <p:nvSpPr>
          <p:cNvPr id="134" name="Rectangle 133"/>
          <p:cNvSpPr/>
          <p:nvPr/>
        </p:nvSpPr>
        <p:spPr>
          <a:xfrm>
            <a:off x="6387736" y="2191435"/>
            <a:ext cx="2416629" cy="2169825"/>
          </a:xfrm>
          <a:prstGeom prst="rect">
            <a:avLst/>
          </a:prstGeom>
        </p:spPr>
        <p:txBody>
          <a:bodyPr wrap="square">
            <a:spAutoFit/>
          </a:bodyPr>
          <a:lstStyle/>
          <a:p>
            <a:pPr marL="342900" lvl="0" indent="-342900" fontAlgn="base">
              <a:lnSpc>
                <a:spcPts val="3000"/>
              </a:lnSpc>
              <a:spcBef>
                <a:spcPts val="1200"/>
              </a:spcBef>
              <a:spcAft>
                <a:spcPct val="0"/>
              </a:spcAft>
              <a:buClr>
                <a:srgbClr val="000099"/>
              </a:buClr>
              <a:buFont typeface="Arial" charset="0"/>
              <a:buChar char="&gt;"/>
            </a:pPr>
            <a:r>
              <a:rPr lang="en-US" b="1" kern="0" dirty="0" smtClean="0">
                <a:solidFill>
                  <a:srgbClr val="000000"/>
                </a:solidFill>
                <a:latin typeface="Arial"/>
                <a:cs typeface="Arial"/>
              </a:rPr>
              <a:t>Approved States = 28</a:t>
            </a:r>
          </a:p>
          <a:p>
            <a:pPr marL="342900" lvl="0" indent="-342900" fontAlgn="base">
              <a:lnSpc>
                <a:spcPts val="3000"/>
              </a:lnSpc>
              <a:spcBef>
                <a:spcPts val="1200"/>
              </a:spcBef>
              <a:spcAft>
                <a:spcPct val="0"/>
              </a:spcAft>
              <a:buClr>
                <a:srgbClr val="000099"/>
              </a:buClr>
              <a:buFont typeface="Arial" charset="0"/>
              <a:buChar char="&gt;"/>
            </a:pPr>
            <a:r>
              <a:rPr lang="en-US" b="1" kern="0" dirty="0" smtClean="0">
                <a:solidFill>
                  <a:srgbClr val="000000"/>
                </a:solidFill>
                <a:latin typeface="Arial"/>
                <a:cs typeface="Arial"/>
              </a:rPr>
              <a:t>Total Available Funding =        $34.6 MM</a:t>
            </a:r>
            <a:endParaRPr lang="en-US" b="1" kern="0" dirty="0">
              <a:solidFill>
                <a:srgbClr val="000000"/>
              </a:solidFill>
              <a:latin typeface="Arial"/>
              <a:cs typeface="Arial"/>
            </a:endParaRPr>
          </a:p>
        </p:txBody>
      </p:sp>
      <p:sp>
        <p:nvSpPr>
          <p:cNvPr id="139" name="AutoShape 73"/>
          <p:cNvSpPr>
            <a:spLocks noChangeArrowheads="1"/>
          </p:cNvSpPr>
          <p:nvPr/>
        </p:nvSpPr>
        <p:spPr bwMode="auto">
          <a:xfrm>
            <a:off x="2241461" y="5100651"/>
            <a:ext cx="219891" cy="266973"/>
          </a:xfrm>
          <a:prstGeom prst="diamond">
            <a:avLst/>
          </a:prstGeom>
          <a:solidFill>
            <a:srgbClr val="00FF00"/>
          </a:solidFill>
          <a:ln w="12700">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40" name="AutoShape 74"/>
          <p:cNvSpPr>
            <a:spLocks noChangeArrowheads="1"/>
          </p:cNvSpPr>
          <p:nvPr/>
        </p:nvSpPr>
        <p:spPr bwMode="auto">
          <a:xfrm>
            <a:off x="2226352" y="5920151"/>
            <a:ext cx="246017" cy="280262"/>
          </a:xfrm>
          <a:prstGeom prst="diamond">
            <a:avLst/>
          </a:prstGeom>
          <a:solidFill>
            <a:srgbClr val="FFFF00"/>
          </a:solidFill>
          <a:ln w="12700">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Arial"/>
            </a:endParaRPr>
          </a:p>
        </p:txBody>
      </p:sp>
      <p:sp>
        <p:nvSpPr>
          <p:cNvPr id="141" name="Rectangle 140"/>
          <p:cNvSpPr/>
          <p:nvPr/>
        </p:nvSpPr>
        <p:spPr>
          <a:xfrm>
            <a:off x="2449444" y="5060071"/>
            <a:ext cx="5710922" cy="1354217"/>
          </a:xfrm>
          <a:prstGeom prst="rect">
            <a:avLst/>
          </a:prstGeom>
        </p:spPr>
        <p:txBody>
          <a:bodyPr wrap="none">
            <a:spAutoFit/>
          </a:bodyPr>
          <a:lstStyle/>
          <a:p>
            <a:pPr>
              <a:spcAft>
                <a:spcPts val="600"/>
              </a:spcAft>
            </a:pPr>
            <a:r>
              <a:rPr lang="en-US" b="1" dirty="0" smtClean="0">
                <a:latin typeface="Arial" charset="0"/>
              </a:rPr>
              <a:t>Company and Regulatory Approval</a:t>
            </a:r>
            <a:r>
              <a:rPr lang="en-US" dirty="0" smtClean="0"/>
              <a:t>  (# of companies)</a:t>
            </a:r>
          </a:p>
          <a:p>
            <a:pPr>
              <a:spcAft>
                <a:spcPts val="600"/>
              </a:spcAft>
            </a:pPr>
            <a:r>
              <a:rPr lang="en-US" b="1" dirty="0" smtClean="0">
                <a:latin typeface="Arial" charset="0"/>
              </a:rPr>
              <a:t>New Filings, </a:t>
            </a:r>
            <a:r>
              <a:rPr lang="en-US" b="1" i="1" dirty="0" smtClean="0">
                <a:latin typeface="Arial" charset="0"/>
              </a:rPr>
              <a:t>plus</a:t>
            </a:r>
            <a:r>
              <a:rPr lang="en-US" b="1" dirty="0" smtClean="0">
                <a:latin typeface="Arial" charset="0"/>
              </a:rPr>
              <a:t> approval</a:t>
            </a:r>
          </a:p>
          <a:p>
            <a:endParaRPr lang="en-US" dirty="0" smtClean="0"/>
          </a:p>
          <a:p>
            <a:endParaRPr lang="en-US" dirty="0"/>
          </a:p>
        </p:txBody>
      </p:sp>
      <p:sp>
        <p:nvSpPr>
          <p:cNvPr id="142" name="Rectangle 141"/>
          <p:cNvSpPr/>
          <p:nvPr/>
        </p:nvSpPr>
        <p:spPr>
          <a:xfrm>
            <a:off x="2573486" y="5592679"/>
            <a:ext cx="2416046" cy="646331"/>
          </a:xfrm>
          <a:prstGeom prst="rect">
            <a:avLst/>
          </a:prstGeom>
        </p:spPr>
        <p:txBody>
          <a:bodyPr wrap="none">
            <a:spAutoFit/>
          </a:bodyPr>
          <a:lstStyle/>
          <a:p>
            <a:endParaRPr lang="en-US" b="1" dirty="0" smtClean="0">
              <a:latin typeface="Arial" charset="0"/>
            </a:endParaRPr>
          </a:p>
          <a:p>
            <a:r>
              <a:rPr lang="en-US" b="1" dirty="0" smtClean="0">
                <a:latin typeface="Arial" charset="0"/>
              </a:rPr>
              <a:t>Pending filings (MD)</a:t>
            </a:r>
            <a:endParaRPr lang="en-US" dirty="0"/>
          </a:p>
        </p:txBody>
      </p:sp>
      <p:cxnSp>
        <p:nvCxnSpPr>
          <p:cNvPr id="135" name="Straight Arrow Connector 134"/>
          <p:cNvCxnSpPr/>
          <p:nvPr/>
        </p:nvCxnSpPr>
        <p:spPr>
          <a:xfrm rot="16200000" flipH="1">
            <a:off x="5306291" y="2581563"/>
            <a:ext cx="304803" cy="2586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089238" y="2309091"/>
            <a:ext cx="301686" cy="369332"/>
          </a:xfrm>
          <a:prstGeom prst="rect">
            <a:avLst/>
          </a:prstGeom>
          <a:noFill/>
        </p:spPr>
        <p:txBody>
          <a:bodyPr wrap="none" rtlCol="0">
            <a:spAutoFit/>
          </a:bodyPr>
          <a:lstStyle/>
          <a:p>
            <a:r>
              <a:rPr lang="en-US" dirty="0" smtClean="0"/>
              <a:t>8</a:t>
            </a:r>
            <a:endParaRPr lang="en-US" dirty="0"/>
          </a:p>
        </p:txBody>
      </p:sp>
      <p:cxnSp>
        <p:nvCxnSpPr>
          <p:cNvPr id="137" name="Straight Arrow Connector 136"/>
          <p:cNvCxnSpPr/>
          <p:nvPr/>
        </p:nvCxnSpPr>
        <p:spPr>
          <a:xfrm rot="10800000">
            <a:off x="5006113" y="3611424"/>
            <a:ext cx="914397" cy="3602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5889738" y="3863171"/>
            <a:ext cx="301686" cy="369332"/>
          </a:xfrm>
          <a:prstGeom prst="rect">
            <a:avLst/>
          </a:prstGeom>
        </p:spPr>
        <p:txBody>
          <a:bodyPr wrap="none">
            <a:spAutoFit/>
          </a:bodyPr>
          <a:lstStyle/>
          <a:p>
            <a:r>
              <a:rPr lang="en-US" dirty="0" smtClean="0"/>
              <a:t>3</a:t>
            </a:r>
            <a:endParaRPr lang="en-US" dirty="0"/>
          </a:p>
        </p:txBody>
      </p:sp>
      <p:cxnSp>
        <p:nvCxnSpPr>
          <p:cNvPr id="145" name="Straight Arrow Connector 144"/>
          <p:cNvCxnSpPr/>
          <p:nvPr/>
        </p:nvCxnSpPr>
        <p:spPr>
          <a:xfrm>
            <a:off x="1851889" y="3560619"/>
            <a:ext cx="484914" cy="785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585593" y="3355171"/>
            <a:ext cx="301686" cy="369332"/>
          </a:xfrm>
          <a:prstGeom prst="rect">
            <a:avLst/>
          </a:prstGeom>
        </p:spPr>
        <p:txBody>
          <a:bodyPr wrap="none">
            <a:spAutoFit/>
          </a:bodyPr>
          <a:lstStyle/>
          <a:p>
            <a:r>
              <a:rPr lang="en-US" dirty="0" smtClean="0"/>
              <a:t>2</a:t>
            </a:r>
            <a:endParaRPr lang="en-US" dirty="0"/>
          </a:p>
        </p:txBody>
      </p:sp>
      <p:cxnSp>
        <p:nvCxnSpPr>
          <p:cNvPr id="148" name="Straight Arrow Connector 147"/>
          <p:cNvCxnSpPr/>
          <p:nvPr/>
        </p:nvCxnSpPr>
        <p:spPr>
          <a:xfrm rot="10800000">
            <a:off x="4461166" y="4442694"/>
            <a:ext cx="424870" cy="286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4846030" y="4592843"/>
            <a:ext cx="301686" cy="369332"/>
          </a:xfrm>
          <a:prstGeom prst="rect">
            <a:avLst/>
          </a:prstGeom>
        </p:spPr>
        <p:txBody>
          <a:bodyPr wrap="none">
            <a:spAutoFit/>
          </a:bodyPr>
          <a:lstStyle/>
          <a:p>
            <a:r>
              <a:rPr lang="en-US" dirty="0" smtClean="0"/>
              <a:t>3</a:t>
            </a:r>
            <a:endParaRPr lang="en-US" dirty="0"/>
          </a:p>
        </p:txBody>
      </p:sp>
      <p:cxnSp>
        <p:nvCxnSpPr>
          <p:cNvPr id="152" name="Straight Arrow Connector 151"/>
          <p:cNvCxnSpPr/>
          <p:nvPr/>
        </p:nvCxnSpPr>
        <p:spPr>
          <a:xfrm rot="10800000">
            <a:off x="5417132" y="3172699"/>
            <a:ext cx="789704" cy="3278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6129885" y="3392116"/>
            <a:ext cx="301686" cy="369332"/>
          </a:xfrm>
          <a:prstGeom prst="rect">
            <a:avLst/>
          </a:prstGeom>
        </p:spPr>
        <p:txBody>
          <a:bodyPr wrap="square">
            <a:spAutoFit/>
          </a:bodyPr>
          <a:lstStyle/>
          <a:p>
            <a:r>
              <a:rPr lang="en-US" dirty="0" smtClean="0"/>
              <a:t>3</a:t>
            </a:r>
            <a:endParaRPr lang="en-US" dirty="0"/>
          </a:p>
        </p:txBody>
      </p:sp>
      <p:sp>
        <p:nvSpPr>
          <p:cNvPr id="156" name="Rectangle 155"/>
          <p:cNvSpPr/>
          <p:nvPr/>
        </p:nvSpPr>
        <p:spPr>
          <a:xfrm>
            <a:off x="4495047" y="1932770"/>
            <a:ext cx="301686" cy="369332"/>
          </a:xfrm>
          <a:prstGeom prst="rect">
            <a:avLst/>
          </a:prstGeom>
        </p:spPr>
        <p:txBody>
          <a:bodyPr wrap="none">
            <a:spAutoFit/>
          </a:bodyPr>
          <a:lstStyle/>
          <a:p>
            <a:r>
              <a:rPr lang="en-US" dirty="0" smtClean="0"/>
              <a:t>3</a:t>
            </a:r>
            <a:endParaRPr lang="en-US" dirty="0"/>
          </a:p>
        </p:txBody>
      </p:sp>
      <p:cxnSp>
        <p:nvCxnSpPr>
          <p:cNvPr id="157" name="Straight Arrow Connector 156"/>
          <p:cNvCxnSpPr>
            <a:stCxn id="156" idx="2"/>
          </p:cNvCxnSpPr>
          <p:nvPr/>
        </p:nvCxnSpPr>
        <p:spPr>
          <a:xfrm rot="5400000">
            <a:off x="4092832" y="2818216"/>
            <a:ext cx="1069172" cy="369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2158248" y="1729571"/>
            <a:ext cx="301686" cy="369332"/>
          </a:xfrm>
          <a:prstGeom prst="rect">
            <a:avLst/>
          </a:prstGeom>
        </p:spPr>
        <p:txBody>
          <a:bodyPr wrap="none">
            <a:spAutoFit/>
          </a:bodyPr>
          <a:lstStyle/>
          <a:p>
            <a:r>
              <a:rPr lang="en-US" dirty="0" smtClean="0"/>
              <a:t>2</a:t>
            </a:r>
            <a:endParaRPr lang="en-US" dirty="0"/>
          </a:p>
        </p:txBody>
      </p:sp>
      <p:cxnSp>
        <p:nvCxnSpPr>
          <p:cNvPr id="146" name="Straight Arrow Connector 145"/>
          <p:cNvCxnSpPr/>
          <p:nvPr/>
        </p:nvCxnSpPr>
        <p:spPr>
          <a:xfrm rot="16200000" flipH="1">
            <a:off x="2088541" y="2291741"/>
            <a:ext cx="953716" cy="4664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1889960" y="2448761"/>
            <a:ext cx="842880" cy="41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3" name="AutoShape 73"/>
          <p:cNvSpPr>
            <a:spLocks noChangeArrowheads="1"/>
          </p:cNvSpPr>
          <p:nvPr/>
        </p:nvSpPr>
        <p:spPr bwMode="auto">
          <a:xfrm>
            <a:off x="2228608" y="5484405"/>
            <a:ext cx="219891" cy="266973"/>
          </a:xfrm>
          <a:prstGeom prst="diamond">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w="25400" cap="rnd" cmpd="sng">
            <a:solidFill>
              <a:srgbClr val="000000"/>
            </a:solidFill>
            <a:prstDash val="solid"/>
            <a:round/>
            <a:headEnd/>
            <a:tailEnd/>
          </a:ln>
          <a:effectLst/>
        </p:spPr>
        <p:txBody>
          <a:bodyPr/>
          <a:lstStyle/>
          <a:p>
            <a:pPr marR="0" lvl="0" indent="0" fontAlgn="base">
              <a:lnSpc>
                <a:spcPct val="100000"/>
              </a:lnSpc>
              <a:spcBef>
                <a:spcPct val="0"/>
              </a:spcBef>
              <a:spcAft>
                <a:spcPct val="0"/>
              </a:spcAft>
              <a:buClrTx/>
              <a:buSzTx/>
              <a:buFontTx/>
              <a:buNone/>
              <a:tabLst/>
              <a:defRPr/>
            </a:pPr>
            <a:endParaRPr lang="en-US" sz="2400" smtClean="0">
              <a:solidFill>
                <a:srgbClr val="000000"/>
              </a:solidFill>
              <a:latin typeface="Times New Roman" pitchFamily="18" charset="0"/>
              <a:cs typeface="Arial"/>
            </a:endParaRPr>
          </a:p>
        </p:txBody>
      </p:sp>
      <p:cxnSp>
        <p:nvCxnSpPr>
          <p:cNvPr id="149" name="Straight Arrow Connector 148"/>
          <p:cNvCxnSpPr>
            <a:stCxn id="133" idx="2"/>
          </p:cNvCxnSpPr>
          <p:nvPr/>
        </p:nvCxnSpPr>
        <p:spPr>
          <a:xfrm rot="16200000" flipH="1">
            <a:off x="2176455" y="2231538"/>
            <a:ext cx="457012" cy="191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2400" dirty="0" smtClean="0"/>
              <a:t>28 States Have Approved Voluntary Recovery</a:t>
            </a:r>
          </a:p>
        </p:txBody>
      </p:sp>
      <p:sp>
        <p:nvSpPr>
          <p:cNvPr id="7172" name="Rectangle 3"/>
          <p:cNvSpPr>
            <a:spLocks noGrp="1" noChangeArrowheads="1"/>
          </p:cNvSpPr>
          <p:nvPr>
            <p:ph idx="1"/>
          </p:nvPr>
        </p:nvSpPr>
        <p:spPr>
          <a:xfrm>
            <a:off x="457200" y="1600200"/>
            <a:ext cx="5105400" cy="4525963"/>
          </a:xfrm>
        </p:spPr>
        <p:txBody>
          <a:bodyPr>
            <a:noAutofit/>
          </a:bodyPr>
          <a:lstStyle/>
          <a:p>
            <a:pPr eaLnBrk="1" hangingPunct="1">
              <a:lnSpc>
                <a:spcPts val="1600"/>
              </a:lnSpc>
              <a:spcBef>
                <a:spcPts val="0"/>
              </a:spcBef>
            </a:pPr>
            <a:r>
              <a:rPr lang="en-US" sz="1200" b="1" dirty="0" smtClean="0"/>
              <a:t>Maryland (2011): Washington Gas</a:t>
            </a:r>
          </a:p>
          <a:p>
            <a:pPr eaLnBrk="1" hangingPunct="1">
              <a:lnSpc>
                <a:spcPts val="1600"/>
              </a:lnSpc>
              <a:spcBef>
                <a:spcPts val="0"/>
              </a:spcBef>
            </a:pPr>
            <a:r>
              <a:rPr lang="en-US" sz="1200" b="1" dirty="0" smtClean="0"/>
              <a:t>South Carolina: Piedmont Gas (2011)</a:t>
            </a:r>
          </a:p>
          <a:p>
            <a:pPr eaLnBrk="1" hangingPunct="1">
              <a:lnSpc>
                <a:spcPts val="1600"/>
              </a:lnSpc>
              <a:spcBef>
                <a:spcPts val="0"/>
              </a:spcBef>
            </a:pPr>
            <a:r>
              <a:rPr lang="en-US" sz="1200" b="1" dirty="0" smtClean="0"/>
              <a:t>Texas: (2011) Atmos Energy</a:t>
            </a:r>
          </a:p>
          <a:p>
            <a:pPr eaLnBrk="1" hangingPunct="1">
              <a:lnSpc>
                <a:spcPts val="1600"/>
              </a:lnSpc>
              <a:spcBef>
                <a:spcPts val="0"/>
              </a:spcBef>
            </a:pPr>
            <a:r>
              <a:rPr lang="en-US" sz="1200" b="1" dirty="0" smtClean="0"/>
              <a:t>Tennessee (2010) AGL</a:t>
            </a:r>
          </a:p>
          <a:p>
            <a:pPr eaLnBrk="1" hangingPunct="1">
              <a:lnSpc>
                <a:spcPts val="1600"/>
              </a:lnSpc>
              <a:spcBef>
                <a:spcPts val="0"/>
              </a:spcBef>
            </a:pPr>
            <a:r>
              <a:rPr lang="en-US" sz="1200" b="1" dirty="0" smtClean="0"/>
              <a:t>Nevada (2010) Southwest Gas</a:t>
            </a:r>
          </a:p>
          <a:p>
            <a:pPr eaLnBrk="1" hangingPunct="1">
              <a:lnSpc>
                <a:spcPts val="1600"/>
              </a:lnSpc>
              <a:spcBef>
                <a:spcPts val="0"/>
              </a:spcBef>
            </a:pPr>
            <a:r>
              <a:rPr lang="en-US" sz="1200" b="1" dirty="0" smtClean="0"/>
              <a:t>Louisiana (2009) </a:t>
            </a:r>
            <a:r>
              <a:rPr lang="en-US" sz="1200" b="1" dirty="0" err="1" smtClean="0"/>
              <a:t>CenterPoint</a:t>
            </a:r>
            <a:r>
              <a:rPr lang="en-US" sz="1200" b="1" dirty="0" smtClean="0"/>
              <a:t>, Entergy, </a:t>
            </a:r>
            <a:r>
              <a:rPr lang="en-US" sz="1200" b="1" dirty="0" err="1" smtClean="0"/>
              <a:t>Atmos</a:t>
            </a:r>
            <a:r>
              <a:rPr lang="en-US" sz="1200" b="1" dirty="0" smtClean="0"/>
              <a:t> Energy</a:t>
            </a:r>
          </a:p>
          <a:p>
            <a:pPr eaLnBrk="1" hangingPunct="1">
              <a:lnSpc>
                <a:spcPts val="1600"/>
              </a:lnSpc>
              <a:spcBef>
                <a:spcPts val="0"/>
              </a:spcBef>
            </a:pPr>
            <a:r>
              <a:rPr lang="en-US" sz="1200" b="1" dirty="0" smtClean="0"/>
              <a:t>California  Sempra,  (3/07 and 3/13) PG&amp;E</a:t>
            </a:r>
          </a:p>
          <a:p>
            <a:pPr eaLnBrk="1" hangingPunct="1">
              <a:lnSpc>
                <a:spcPts val="1600"/>
              </a:lnSpc>
              <a:spcBef>
                <a:spcPts val="0"/>
              </a:spcBef>
            </a:pPr>
            <a:r>
              <a:rPr lang="en-US" sz="1200" b="1" dirty="0" smtClean="0"/>
              <a:t>Arizona: Southwest Gas (2/23/06)</a:t>
            </a:r>
          </a:p>
          <a:p>
            <a:pPr eaLnBrk="1" hangingPunct="1">
              <a:lnSpc>
                <a:spcPts val="1600"/>
              </a:lnSpc>
              <a:spcBef>
                <a:spcPts val="0"/>
              </a:spcBef>
            </a:pPr>
            <a:r>
              <a:rPr lang="en-US" sz="1200" b="1" dirty="0" smtClean="0"/>
              <a:t>Oklahoma: ONG (ONEOK) (11/05)</a:t>
            </a:r>
          </a:p>
          <a:p>
            <a:pPr eaLnBrk="1" hangingPunct="1">
              <a:lnSpc>
                <a:spcPts val="1600"/>
              </a:lnSpc>
              <a:spcBef>
                <a:spcPts val="0"/>
              </a:spcBef>
            </a:pPr>
            <a:r>
              <a:rPr lang="en-US" sz="1200" b="1" dirty="0" smtClean="0"/>
              <a:t>New Mexico: PNM (10/05)</a:t>
            </a:r>
          </a:p>
          <a:p>
            <a:pPr eaLnBrk="1" hangingPunct="1">
              <a:lnSpc>
                <a:spcPts val="1600"/>
              </a:lnSpc>
              <a:spcBef>
                <a:spcPts val="0"/>
              </a:spcBef>
            </a:pPr>
            <a:r>
              <a:rPr lang="en-US" sz="1200" b="1" dirty="0" smtClean="0"/>
              <a:t>Minnesota:  </a:t>
            </a:r>
            <a:r>
              <a:rPr lang="en-US" sz="1200" b="1" dirty="0" err="1" smtClean="0"/>
              <a:t>CenterPoint</a:t>
            </a:r>
            <a:r>
              <a:rPr lang="en-US" sz="1200" b="1" dirty="0" smtClean="0"/>
              <a:t> </a:t>
            </a:r>
            <a:r>
              <a:rPr lang="en-US" sz="1200" b="1" dirty="0" err="1" smtClean="0"/>
              <a:t>Minnegasco</a:t>
            </a:r>
            <a:r>
              <a:rPr lang="en-US" sz="1200" b="1" dirty="0" smtClean="0"/>
              <a:t> (07/05)</a:t>
            </a:r>
          </a:p>
          <a:p>
            <a:pPr eaLnBrk="1" hangingPunct="1">
              <a:lnSpc>
                <a:spcPts val="1600"/>
              </a:lnSpc>
              <a:spcBef>
                <a:spcPts val="0"/>
              </a:spcBef>
            </a:pPr>
            <a:r>
              <a:rPr lang="en-US" sz="1200" b="1" dirty="0" smtClean="0"/>
              <a:t>Pennsylvania: National Fuel (04/05), NiSource, PECO (2011)</a:t>
            </a:r>
          </a:p>
          <a:p>
            <a:pPr eaLnBrk="1" hangingPunct="1">
              <a:lnSpc>
                <a:spcPts val="1600"/>
              </a:lnSpc>
              <a:spcBef>
                <a:spcPts val="0"/>
              </a:spcBef>
            </a:pPr>
            <a:r>
              <a:rPr lang="en-US" sz="1200" b="1" dirty="0" smtClean="0"/>
              <a:t>Virginia: </a:t>
            </a:r>
            <a:r>
              <a:rPr lang="en-US" sz="1200" b="1" dirty="0" err="1" smtClean="0"/>
              <a:t>Atmos</a:t>
            </a:r>
            <a:r>
              <a:rPr lang="en-US" sz="1200" b="1" dirty="0" smtClean="0"/>
              <a:t> Energy (01/05)</a:t>
            </a:r>
          </a:p>
          <a:p>
            <a:pPr eaLnBrk="1" hangingPunct="1">
              <a:lnSpc>
                <a:spcPts val="1600"/>
              </a:lnSpc>
              <a:spcBef>
                <a:spcPts val="0"/>
              </a:spcBef>
            </a:pPr>
            <a:r>
              <a:rPr lang="en-US" sz="1200" b="1" dirty="0" smtClean="0"/>
              <a:t>Delaware: </a:t>
            </a:r>
            <a:r>
              <a:rPr lang="en-US" sz="1200" b="1" dirty="0" err="1" smtClean="0"/>
              <a:t>Conectiv</a:t>
            </a:r>
            <a:r>
              <a:rPr lang="en-US" sz="1200" b="1" dirty="0" smtClean="0"/>
              <a:t> (12/03)</a:t>
            </a:r>
          </a:p>
          <a:p>
            <a:pPr eaLnBrk="1" hangingPunct="1">
              <a:lnSpc>
                <a:spcPts val="1600"/>
              </a:lnSpc>
              <a:spcBef>
                <a:spcPts val="0"/>
              </a:spcBef>
            </a:pPr>
            <a:r>
              <a:rPr lang="en-US" sz="1200" b="1" dirty="0" smtClean="0"/>
              <a:t>Oregon: NW Natural (3/03), Avista</a:t>
            </a:r>
          </a:p>
          <a:p>
            <a:pPr eaLnBrk="1" hangingPunct="1">
              <a:lnSpc>
                <a:spcPts val="1600"/>
              </a:lnSpc>
              <a:spcBef>
                <a:spcPts val="0"/>
              </a:spcBef>
            </a:pPr>
            <a:r>
              <a:rPr lang="en-US" sz="1200" b="1" dirty="0" smtClean="0"/>
              <a:t>Florida: TECO Peoples Gas (1/03)</a:t>
            </a:r>
          </a:p>
          <a:p>
            <a:pPr eaLnBrk="1" hangingPunct="1">
              <a:lnSpc>
                <a:spcPts val="1600"/>
              </a:lnSpc>
              <a:spcBef>
                <a:spcPts val="0"/>
              </a:spcBef>
            </a:pPr>
            <a:r>
              <a:rPr lang="en-US" sz="1200" b="1" dirty="0" smtClean="0"/>
              <a:t>New Hampshire: NiSource (11/02)</a:t>
            </a:r>
          </a:p>
        </p:txBody>
      </p:sp>
      <p:sp>
        <p:nvSpPr>
          <p:cNvPr id="4" name="Rectangle 3"/>
          <p:cNvSpPr/>
          <p:nvPr/>
        </p:nvSpPr>
        <p:spPr>
          <a:xfrm>
            <a:off x="5181600" y="1600200"/>
            <a:ext cx="3048000" cy="3375283"/>
          </a:xfrm>
          <a:prstGeom prst="rect">
            <a:avLst/>
          </a:prstGeom>
        </p:spPr>
        <p:txBody>
          <a:bodyPr wrap="square">
            <a:spAutoFit/>
          </a:bodyPr>
          <a:lstStyle/>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Kentucky: Delta Natural Gas (11/04), NiSource (11/02), Atmos Energy</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Utah/Wyoming: Questar Gas Co.</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Alabama: Alabama Gas Corp.</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Idaho: Avista, Intermountain Gas</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Washington: NW Natural, Avista</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Illinois: Atmos Energy, Nicor (10/05), Peoples Gas (2010)</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Mississippi: Atmos Energy</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North Carolina: NCNG, Piedmont (10/05) </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New York: Con Ed, KeySpan Energy, NYSE&amp;G, National Fuel, National Grid, Central Hudson E&amp;G, Rochester G&amp;E</a:t>
            </a:r>
          </a:p>
          <a:p>
            <a:pPr marL="228600" lvl="0" indent="-228600">
              <a:lnSpc>
                <a:spcPts val="1600"/>
              </a:lnSpc>
              <a:buClr>
                <a:srgbClr val="0037A4"/>
              </a:buClr>
              <a:buFont typeface="Arial" pitchFamily="34" charset="0"/>
              <a:buChar char="&gt;"/>
            </a:pPr>
            <a:r>
              <a:rPr lang="en-US" sz="1200" b="1" dirty="0" smtClean="0">
                <a:latin typeface="Arial" pitchFamily="34" charset="0"/>
                <a:cs typeface="Arial" pitchFamily="34" charset="0"/>
              </a:rPr>
              <a:t>New Jersey: PSE&amp;G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207963"/>
            <a:ext cx="7881938" cy="1044575"/>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mtClean="0">
                <a:latin typeface="Arial" charset="0"/>
                <a:cs typeface="Arial" charset="0"/>
              </a:rPr>
              <a:t>Addressing Key Energy Industry Issues Across the Value Chain</a:t>
            </a:r>
            <a:r>
              <a:rPr lang="en-US" sz="2800" smtClean="0">
                <a:latin typeface="Arial" charset="0"/>
                <a:cs typeface="Arial" charset="0"/>
              </a:rPr>
              <a:t/>
            </a:r>
            <a:br>
              <a:rPr lang="en-US" sz="2800" smtClean="0">
                <a:latin typeface="Arial" charset="0"/>
                <a:cs typeface="Arial" charset="0"/>
              </a:rPr>
            </a:br>
            <a:endParaRPr lang="en-US" sz="2800" smtClean="0">
              <a:latin typeface="Arial" charset="0"/>
              <a:cs typeface="Arial" charset="0"/>
            </a:endParaRPr>
          </a:p>
        </p:txBody>
      </p:sp>
      <p:sp>
        <p:nvSpPr>
          <p:cNvPr id="12291" name="Content Placeholder 2"/>
          <p:cNvSpPr>
            <a:spLocks noGrp="1"/>
          </p:cNvSpPr>
          <p:nvPr>
            <p:ph idx="1"/>
          </p:nvPr>
        </p:nvSpPr>
        <p:spPr bwMode="auto">
          <a:xfrm>
            <a:off x="5730875" y="2609850"/>
            <a:ext cx="2462213" cy="2809875"/>
          </a:xfrm>
          <a:noFill/>
          <a:ln>
            <a:miter lim="800000"/>
            <a:headEnd/>
            <a:tailEnd/>
          </a:ln>
        </p:spPr>
        <p:txBody>
          <a:bodyPr vert="horz" wrap="square" lIns="91440" tIns="45720" rIns="91440" bIns="45720" numCol="1" anchor="t" anchorCtr="0" compatLnSpc="1">
            <a:prstTxWarp prst="textNoShape">
              <a:avLst/>
            </a:prstTxWarp>
          </a:bodyPr>
          <a:lstStyle/>
          <a:p>
            <a:pPr>
              <a:lnSpc>
                <a:spcPts val="2000"/>
              </a:lnSpc>
              <a:buFont typeface="Arial" charset="0"/>
              <a:buChar char="&gt;"/>
            </a:pPr>
            <a:r>
              <a:rPr lang="en-US" sz="1800" dirty="0" smtClean="0">
                <a:latin typeface="Arial" charset="0"/>
                <a:cs typeface="Arial" charset="0"/>
              </a:rPr>
              <a:t>Promoting the efficient use of </a:t>
            </a:r>
            <a:br>
              <a:rPr lang="en-US" sz="1800" dirty="0" smtClean="0">
                <a:latin typeface="Arial" charset="0"/>
                <a:cs typeface="Arial" charset="0"/>
              </a:rPr>
            </a:br>
            <a:r>
              <a:rPr lang="en-US" sz="1800" dirty="0" smtClean="0">
                <a:latin typeface="Arial" charset="0"/>
                <a:cs typeface="Arial" charset="0"/>
              </a:rPr>
              <a:t>energy resources</a:t>
            </a:r>
          </a:p>
        </p:txBody>
      </p:sp>
      <p:grpSp>
        <p:nvGrpSpPr>
          <p:cNvPr id="2" name="Group 3"/>
          <p:cNvGrpSpPr>
            <a:grpSpLocks/>
          </p:cNvGrpSpPr>
          <p:nvPr/>
        </p:nvGrpSpPr>
        <p:grpSpPr bwMode="auto">
          <a:xfrm>
            <a:off x="496888" y="1957388"/>
            <a:ext cx="7396162" cy="604837"/>
            <a:chOff x="1264553" y="1763918"/>
            <a:chExt cx="7395697" cy="604837"/>
          </a:xfrm>
        </p:grpSpPr>
        <p:sp>
          <p:nvSpPr>
            <p:cNvPr id="12299" name="AutoShape 2"/>
            <p:cNvSpPr>
              <a:spLocks noChangeArrowheads="1"/>
            </p:cNvSpPr>
            <p:nvPr/>
          </p:nvSpPr>
          <p:spPr bwMode="auto">
            <a:xfrm>
              <a:off x="3679134" y="1763918"/>
              <a:ext cx="2581275" cy="604837"/>
            </a:xfrm>
            <a:prstGeom prst="chevron">
              <a:avLst>
                <a:gd name="adj" fmla="val 99916"/>
              </a:avLst>
            </a:prstGeom>
            <a:solidFill>
              <a:srgbClr val="157928"/>
            </a:solidFill>
            <a:ln w="19050">
              <a:noFill/>
              <a:miter lim="800000"/>
              <a:headEnd/>
              <a:tailEnd/>
            </a:ln>
          </p:spPr>
          <p:txBody>
            <a:bodyPr wrap="none" anchor="ctr"/>
            <a:lstStyle/>
            <a:p>
              <a:endParaRPr lang="en-US" b="1">
                <a:latin typeface="Calibri" pitchFamily="34" charset="0"/>
              </a:endParaRPr>
            </a:p>
          </p:txBody>
        </p:sp>
        <p:sp>
          <p:nvSpPr>
            <p:cNvPr id="12300" name="AutoShape 3"/>
            <p:cNvSpPr>
              <a:spLocks noChangeArrowheads="1"/>
            </p:cNvSpPr>
            <p:nvPr/>
          </p:nvSpPr>
          <p:spPr bwMode="auto">
            <a:xfrm>
              <a:off x="1264553" y="1763918"/>
              <a:ext cx="2581275" cy="604837"/>
            </a:xfrm>
            <a:prstGeom prst="chevron">
              <a:avLst>
                <a:gd name="adj" fmla="val 99916"/>
              </a:avLst>
            </a:prstGeom>
            <a:solidFill>
              <a:srgbClr val="157928"/>
            </a:solidFill>
            <a:ln w="19050">
              <a:noFill/>
              <a:miter lim="800000"/>
              <a:headEnd/>
              <a:tailEnd/>
            </a:ln>
          </p:spPr>
          <p:txBody>
            <a:bodyPr wrap="none" anchor="ctr"/>
            <a:lstStyle/>
            <a:p>
              <a:endParaRPr lang="en-US" b="1">
                <a:latin typeface="Calibri" pitchFamily="34" charset="0"/>
              </a:endParaRPr>
            </a:p>
          </p:txBody>
        </p:sp>
        <p:sp>
          <p:nvSpPr>
            <p:cNvPr id="12301" name="Text Box 4"/>
            <p:cNvSpPr txBox="1">
              <a:spLocks noChangeArrowheads="1"/>
            </p:cNvSpPr>
            <p:nvPr/>
          </p:nvSpPr>
          <p:spPr bwMode="auto">
            <a:xfrm>
              <a:off x="4312547" y="1882980"/>
              <a:ext cx="1327150" cy="366713"/>
            </a:xfrm>
            <a:prstGeom prst="rect">
              <a:avLst/>
            </a:prstGeom>
            <a:noFill/>
            <a:ln w="9525">
              <a:noFill/>
              <a:miter lim="800000"/>
              <a:headEnd/>
              <a:tailEnd/>
            </a:ln>
          </p:spPr>
          <p:txBody>
            <a:bodyPr wrap="none">
              <a:spAutoFit/>
            </a:bodyPr>
            <a:lstStyle/>
            <a:p>
              <a:r>
                <a:rPr lang="en-US" b="1" dirty="0">
                  <a:solidFill>
                    <a:schemeClr val="bg1"/>
                  </a:solidFill>
                  <a:latin typeface="Arial" pitchFamily="34" charset="0"/>
                  <a:cs typeface="Arial" pitchFamily="34" charset="0"/>
                </a:rPr>
                <a:t>DELIVERY</a:t>
              </a:r>
            </a:p>
          </p:txBody>
        </p:sp>
        <p:sp>
          <p:nvSpPr>
            <p:cNvPr id="12302" name="AutoShape 5"/>
            <p:cNvSpPr>
              <a:spLocks noChangeArrowheads="1"/>
            </p:cNvSpPr>
            <p:nvPr/>
          </p:nvSpPr>
          <p:spPr bwMode="auto">
            <a:xfrm>
              <a:off x="6077388" y="1763918"/>
              <a:ext cx="2582862" cy="604837"/>
            </a:xfrm>
            <a:prstGeom prst="chevron">
              <a:avLst>
                <a:gd name="adj" fmla="val 99977"/>
              </a:avLst>
            </a:prstGeom>
            <a:solidFill>
              <a:srgbClr val="157928"/>
            </a:solidFill>
            <a:ln w="19050">
              <a:noFill/>
              <a:miter lim="800000"/>
              <a:headEnd/>
              <a:tailEnd/>
            </a:ln>
          </p:spPr>
          <p:txBody>
            <a:bodyPr wrap="none" anchor="ctr"/>
            <a:lstStyle/>
            <a:p>
              <a:endParaRPr lang="en-US" b="1">
                <a:latin typeface="Calibri" pitchFamily="34" charset="0"/>
              </a:endParaRPr>
            </a:p>
          </p:txBody>
        </p:sp>
        <p:sp>
          <p:nvSpPr>
            <p:cNvPr id="12303" name="Text Box 6"/>
            <p:cNvSpPr txBox="1">
              <a:spLocks noChangeArrowheads="1"/>
            </p:cNvSpPr>
            <p:nvPr/>
          </p:nvSpPr>
          <p:spPr bwMode="auto">
            <a:xfrm>
              <a:off x="6726675" y="1882980"/>
              <a:ext cx="1200150" cy="366713"/>
            </a:xfrm>
            <a:prstGeom prst="rect">
              <a:avLst/>
            </a:prstGeom>
            <a:noFill/>
            <a:ln w="9525">
              <a:noFill/>
              <a:miter lim="800000"/>
              <a:headEnd/>
              <a:tailEnd/>
            </a:ln>
          </p:spPr>
          <p:txBody>
            <a:bodyPr wrap="none">
              <a:spAutoFit/>
            </a:bodyPr>
            <a:lstStyle/>
            <a:p>
              <a:r>
                <a:rPr lang="en-US" b="1" dirty="0">
                  <a:solidFill>
                    <a:schemeClr val="bg1"/>
                  </a:solidFill>
                  <a:latin typeface="Arial" pitchFamily="34" charset="0"/>
                  <a:cs typeface="Arial" pitchFamily="34" charset="0"/>
                </a:rPr>
                <a:t>END USE</a:t>
              </a:r>
            </a:p>
          </p:txBody>
        </p:sp>
        <p:sp>
          <p:nvSpPr>
            <p:cNvPr id="12304" name="Text Box 7"/>
            <p:cNvSpPr txBox="1">
              <a:spLocks noChangeArrowheads="1"/>
            </p:cNvSpPr>
            <p:nvPr/>
          </p:nvSpPr>
          <p:spPr bwMode="auto">
            <a:xfrm>
              <a:off x="1967815" y="1882980"/>
              <a:ext cx="1098550" cy="366713"/>
            </a:xfrm>
            <a:prstGeom prst="rect">
              <a:avLst/>
            </a:prstGeom>
            <a:noFill/>
            <a:ln w="9525">
              <a:noFill/>
              <a:miter lim="800000"/>
              <a:headEnd/>
              <a:tailEnd/>
            </a:ln>
          </p:spPr>
          <p:txBody>
            <a:bodyPr wrap="none">
              <a:spAutoFit/>
            </a:bodyPr>
            <a:lstStyle/>
            <a:p>
              <a:r>
                <a:rPr lang="en-US" b="1" dirty="0">
                  <a:solidFill>
                    <a:schemeClr val="bg1"/>
                  </a:solidFill>
                  <a:latin typeface="Arial" pitchFamily="34" charset="0"/>
                  <a:cs typeface="Arial" pitchFamily="34" charset="0"/>
                </a:rPr>
                <a:t>SUPPLY</a:t>
              </a:r>
            </a:p>
          </p:txBody>
        </p:sp>
      </p:grpSp>
      <p:sp>
        <p:nvSpPr>
          <p:cNvPr id="11" name="Rectangle 35"/>
          <p:cNvSpPr>
            <a:spLocks noChangeArrowheads="1"/>
          </p:cNvSpPr>
          <p:nvPr/>
        </p:nvSpPr>
        <p:spPr bwMode="auto">
          <a:xfrm>
            <a:off x="477838" y="5437188"/>
            <a:ext cx="7407275" cy="446087"/>
          </a:xfrm>
          <a:prstGeom prst="rect">
            <a:avLst/>
          </a:prstGeom>
          <a:solidFill>
            <a:srgbClr val="9CBC5C"/>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tIns="91440" bIns="137160"/>
          <a:lstStyle/>
          <a:p>
            <a:pPr algn="ctr" fontAlgn="auto">
              <a:lnSpc>
                <a:spcPts val="2200"/>
              </a:lnSpc>
              <a:spcBef>
                <a:spcPts val="0"/>
              </a:spcBef>
              <a:spcAft>
                <a:spcPts val="0"/>
              </a:spcAft>
              <a:defRPr/>
            </a:pPr>
            <a:r>
              <a:rPr lang="en-US" sz="2000" b="1" dirty="0">
                <a:latin typeface="Arial" pitchFamily="34" charset="0"/>
                <a:cs typeface="Arial" pitchFamily="34" charset="0"/>
              </a:rPr>
              <a:t>Reducing carbon emissions to the environment</a:t>
            </a:r>
          </a:p>
        </p:txBody>
      </p:sp>
      <p:sp>
        <p:nvSpPr>
          <p:cNvPr id="12294" name="Content Placeholder 2"/>
          <p:cNvSpPr txBox="1">
            <a:spLocks/>
          </p:cNvSpPr>
          <p:nvPr/>
        </p:nvSpPr>
        <p:spPr bwMode="auto">
          <a:xfrm>
            <a:off x="458788" y="2628900"/>
            <a:ext cx="2257425" cy="2743200"/>
          </a:xfrm>
          <a:prstGeom prst="rect">
            <a:avLst/>
          </a:prstGeom>
          <a:noFill/>
          <a:ln w="9525">
            <a:noFill/>
            <a:miter lim="800000"/>
            <a:headEnd/>
            <a:tailEnd/>
          </a:ln>
        </p:spPr>
        <p:txBody>
          <a:bodyPr/>
          <a:lstStyle/>
          <a:p>
            <a:pPr marL="228600" indent="-228600">
              <a:lnSpc>
                <a:spcPts val="2000"/>
              </a:lnSpc>
              <a:spcBef>
                <a:spcPts val="1200"/>
              </a:spcBef>
              <a:buClr>
                <a:srgbClr val="0037A4"/>
              </a:buClr>
              <a:buFont typeface="Arial" charset="0"/>
              <a:buChar char="&gt;"/>
            </a:pPr>
            <a:r>
              <a:rPr lang="en-US" dirty="0">
                <a:latin typeface="Arial" pitchFamily="34" charset="0"/>
                <a:cs typeface="Arial" pitchFamily="34" charset="0"/>
              </a:rPr>
              <a:t>Expanding </a:t>
            </a:r>
            <a:br>
              <a:rPr lang="en-US" dirty="0">
                <a:latin typeface="Arial" pitchFamily="34" charset="0"/>
                <a:cs typeface="Arial" pitchFamily="34" charset="0"/>
              </a:rPr>
            </a:br>
            <a:r>
              <a:rPr lang="en-US" dirty="0">
                <a:latin typeface="Arial" pitchFamily="34" charset="0"/>
                <a:cs typeface="Arial" pitchFamily="34" charset="0"/>
              </a:rPr>
              <a:t>the supply of affordable energy</a:t>
            </a:r>
          </a:p>
        </p:txBody>
      </p:sp>
      <p:sp>
        <p:nvSpPr>
          <p:cNvPr id="12295" name="Content Placeholder 2"/>
          <p:cNvSpPr txBox="1">
            <a:spLocks/>
          </p:cNvSpPr>
          <p:nvPr/>
        </p:nvSpPr>
        <p:spPr bwMode="auto">
          <a:xfrm>
            <a:off x="2795588" y="2617788"/>
            <a:ext cx="3068637" cy="1455737"/>
          </a:xfrm>
          <a:prstGeom prst="rect">
            <a:avLst/>
          </a:prstGeom>
          <a:noFill/>
          <a:ln w="9525">
            <a:noFill/>
            <a:miter lim="800000"/>
            <a:headEnd/>
            <a:tailEnd/>
          </a:ln>
        </p:spPr>
        <p:txBody>
          <a:bodyPr/>
          <a:lstStyle/>
          <a:p>
            <a:pPr marL="228600" indent="-228600">
              <a:lnSpc>
                <a:spcPts val="2000"/>
              </a:lnSpc>
              <a:spcBef>
                <a:spcPts val="1200"/>
              </a:spcBef>
              <a:buClr>
                <a:srgbClr val="0037A4"/>
              </a:buClr>
              <a:buFont typeface="Arial" charset="0"/>
              <a:buChar char="&gt;"/>
            </a:pPr>
            <a:r>
              <a:rPr lang="en-US" dirty="0">
                <a:latin typeface="Arial" pitchFamily="34" charset="0"/>
                <a:cs typeface="Arial" pitchFamily="34" charset="0"/>
              </a:rPr>
              <a:t>Ensuring a safe and reliable energy </a:t>
            </a:r>
            <a:br>
              <a:rPr lang="en-US" dirty="0">
                <a:latin typeface="Arial" pitchFamily="34" charset="0"/>
                <a:cs typeface="Arial" pitchFamily="34" charset="0"/>
              </a:rPr>
            </a:br>
            <a:r>
              <a:rPr lang="en-US" dirty="0">
                <a:latin typeface="Arial" pitchFamily="34" charset="0"/>
                <a:cs typeface="Arial" pitchFamily="34" charset="0"/>
              </a:rPr>
              <a:t>delivery infrastructure</a:t>
            </a:r>
          </a:p>
        </p:txBody>
      </p:sp>
      <p:pic>
        <p:nvPicPr>
          <p:cNvPr id="12296" name="Picture 14" descr="sunset.86104.jpg"/>
          <p:cNvPicPr>
            <a:picLocks noChangeAspect="1"/>
          </p:cNvPicPr>
          <p:nvPr/>
        </p:nvPicPr>
        <p:blipFill>
          <a:blip r:embed="rId2" cstate="print"/>
          <a:srcRect l="16212" t="19035" r="19380" b="32861"/>
          <a:stretch>
            <a:fillRect/>
          </a:stretch>
        </p:blipFill>
        <p:spPr bwMode="auto">
          <a:xfrm>
            <a:off x="481013" y="3568700"/>
            <a:ext cx="2133600" cy="1731963"/>
          </a:xfrm>
          <a:prstGeom prst="rect">
            <a:avLst/>
          </a:prstGeom>
          <a:noFill/>
          <a:ln w="9525">
            <a:noFill/>
            <a:miter lim="800000"/>
            <a:headEnd/>
            <a:tailEnd/>
          </a:ln>
        </p:spPr>
      </p:pic>
      <p:pic>
        <p:nvPicPr>
          <p:cNvPr id="12297" name="Picture 21" descr="3firb_miller.jpg"/>
          <p:cNvPicPr>
            <a:picLocks noChangeAspect="1"/>
          </p:cNvPicPr>
          <p:nvPr/>
        </p:nvPicPr>
        <p:blipFill>
          <a:blip r:embed="rId3" cstate="print"/>
          <a:srcRect l="9196" t="11935" r="6854" b="14130"/>
          <a:stretch>
            <a:fillRect/>
          </a:stretch>
        </p:blipFill>
        <p:spPr bwMode="auto">
          <a:xfrm>
            <a:off x="5741988" y="3568700"/>
            <a:ext cx="2114550" cy="1719263"/>
          </a:xfrm>
          <a:prstGeom prst="rect">
            <a:avLst/>
          </a:prstGeom>
          <a:noFill/>
          <a:ln w="9525">
            <a:noFill/>
            <a:miter lim="800000"/>
            <a:headEnd/>
            <a:tailEnd/>
          </a:ln>
        </p:spPr>
      </p:pic>
      <p:pic>
        <p:nvPicPr>
          <p:cNvPr id="12298" name="Picture 22" descr="7.53 coils 2 men.jpg"/>
          <p:cNvPicPr>
            <a:picLocks noChangeAspect="1"/>
          </p:cNvPicPr>
          <p:nvPr/>
        </p:nvPicPr>
        <p:blipFill>
          <a:blip r:embed="rId4" cstate="print"/>
          <a:srcRect l="36638" t="19785" r="4243" b="22429"/>
          <a:stretch>
            <a:fillRect/>
          </a:stretch>
        </p:blipFill>
        <p:spPr bwMode="auto">
          <a:xfrm>
            <a:off x="3133725" y="3568700"/>
            <a:ext cx="2119313" cy="1719263"/>
          </a:xfrm>
          <a:prstGeom prst="rect">
            <a:avLst/>
          </a:prstGeom>
          <a:noFill/>
          <a:ln w="9525">
            <a:noFill/>
            <a:miter lim="800000"/>
            <a:headEnd/>
            <a:tailEnd/>
          </a:ln>
        </p:spPr>
      </p:pic>
    </p:spTree>
  </p:cSld>
  <p:clrMapOvr>
    <a:masterClrMapping/>
  </p:clrMapOvr>
  <p:transition advClick="0" advTm="12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74638"/>
            <a:ext cx="8436279" cy="1143000"/>
          </a:xfrm>
        </p:spPr>
        <p:txBody>
          <a:bodyPr/>
          <a:lstStyle/>
          <a:p>
            <a:r>
              <a:rPr lang="en-US" dirty="0" smtClean="0"/>
              <a:t>Why Collaborative R&amp;D Programs?</a:t>
            </a:r>
            <a:endParaRPr lang="en-US" dirty="0"/>
          </a:p>
        </p:txBody>
      </p:sp>
      <p:sp>
        <p:nvSpPr>
          <p:cNvPr id="6" name="Content Placeholder 5"/>
          <p:cNvSpPr>
            <a:spLocks noGrp="1"/>
          </p:cNvSpPr>
          <p:nvPr>
            <p:ph idx="1"/>
          </p:nvPr>
        </p:nvSpPr>
        <p:spPr>
          <a:xfrm>
            <a:off x="438911" y="1490472"/>
            <a:ext cx="8510155" cy="4525963"/>
          </a:xfrm>
        </p:spPr>
        <p:txBody>
          <a:bodyPr>
            <a:noAutofit/>
          </a:bodyPr>
          <a:lstStyle/>
          <a:p>
            <a:r>
              <a:rPr lang="en-US" sz="2200" dirty="0" smtClean="0"/>
              <a:t>Highly </a:t>
            </a:r>
            <a:r>
              <a:rPr lang="en-US" sz="2200" b="1" dirty="0" smtClean="0">
                <a:solidFill>
                  <a:srgbClr val="0037A4"/>
                </a:solidFill>
              </a:rPr>
              <a:t>cost effective, highly leveraged dollars</a:t>
            </a:r>
          </a:p>
          <a:p>
            <a:r>
              <a:rPr lang="en-US" sz="2200" dirty="0" smtClean="0"/>
              <a:t>Funders </a:t>
            </a:r>
            <a:r>
              <a:rPr lang="en-US" sz="2200" b="1" dirty="0" smtClean="0">
                <a:solidFill>
                  <a:srgbClr val="0037A4"/>
                </a:solidFill>
              </a:rPr>
              <a:t>drive research agenda </a:t>
            </a:r>
            <a:r>
              <a:rPr lang="en-US" sz="2200" dirty="0" smtClean="0"/>
              <a:t>and influence product/</a:t>
            </a:r>
            <a:br>
              <a:rPr lang="en-US" sz="2200" dirty="0" smtClean="0"/>
            </a:br>
            <a:r>
              <a:rPr lang="en-US" sz="2200" dirty="0" smtClean="0"/>
              <a:t>process</a:t>
            </a:r>
          </a:p>
          <a:p>
            <a:r>
              <a:rPr lang="en-US" sz="2200" b="1" dirty="0" smtClean="0">
                <a:solidFill>
                  <a:srgbClr val="0037A4"/>
                </a:solidFill>
              </a:rPr>
              <a:t>Major</a:t>
            </a:r>
            <a:r>
              <a:rPr lang="en-US" sz="2200" dirty="0" smtClean="0"/>
              <a:t> </a:t>
            </a:r>
            <a:r>
              <a:rPr lang="en-US" sz="2200" b="1" dirty="0" smtClean="0">
                <a:solidFill>
                  <a:srgbClr val="0037A4"/>
                </a:solidFill>
              </a:rPr>
              <a:t>benefits to company customers</a:t>
            </a:r>
            <a:r>
              <a:rPr lang="en-US" sz="2200" dirty="0" smtClean="0"/>
              <a:t>: reduced energy usage and energy bills, reduced emissions; lower company O&amp;M costs, increased safety, increased deliverability</a:t>
            </a:r>
          </a:p>
          <a:p>
            <a:r>
              <a:rPr lang="en-US" sz="2200" dirty="0" smtClean="0"/>
              <a:t>Leverages collective intelligence and experience of funders to develop the </a:t>
            </a:r>
            <a:r>
              <a:rPr lang="en-US" sz="2200" b="1" dirty="0" smtClean="0">
                <a:solidFill>
                  <a:srgbClr val="0037A4"/>
                </a:solidFill>
              </a:rPr>
              <a:t>best possible solutions</a:t>
            </a:r>
          </a:p>
          <a:p>
            <a:r>
              <a:rPr lang="en-US" sz="2200" dirty="0" smtClean="0"/>
              <a:t>Provides</a:t>
            </a:r>
            <a:r>
              <a:rPr lang="en-US" sz="2200" dirty="0" smtClean="0">
                <a:solidFill>
                  <a:srgbClr val="0037A4"/>
                </a:solidFill>
              </a:rPr>
              <a:t> </a:t>
            </a:r>
            <a:r>
              <a:rPr lang="en-US" sz="2200" b="1" dirty="0" smtClean="0">
                <a:solidFill>
                  <a:srgbClr val="0037A4"/>
                </a:solidFill>
              </a:rPr>
              <a:t>opportunity for field demonstrations </a:t>
            </a:r>
            <a:r>
              <a:rPr lang="en-US" sz="2200" dirty="0" smtClean="0"/>
              <a:t>within your service territory, enabling acceptance by utility personnel, customers and regulators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Conclusions</a:t>
            </a:r>
            <a:endParaRPr lang="en-US" sz="2800" dirty="0"/>
          </a:p>
        </p:txBody>
      </p:sp>
      <p:sp>
        <p:nvSpPr>
          <p:cNvPr id="4" name="Content Placeholder 3"/>
          <p:cNvSpPr>
            <a:spLocks noGrp="1"/>
          </p:cNvSpPr>
          <p:nvPr>
            <p:ph idx="1"/>
          </p:nvPr>
        </p:nvSpPr>
        <p:spPr>
          <a:xfrm>
            <a:off x="457200" y="1600200"/>
            <a:ext cx="6248400" cy="4525963"/>
          </a:xfrm>
        </p:spPr>
        <p:txBody>
          <a:bodyPr>
            <a:normAutofit/>
          </a:bodyPr>
          <a:lstStyle/>
          <a:p>
            <a:r>
              <a:rPr lang="en-US" dirty="0" smtClean="0"/>
              <a:t>End-Use Efficiency R&amp;D will increase end-use equipment efficiency, lower first costs, enhance consumer safety</a:t>
            </a:r>
          </a:p>
          <a:p>
            <a:r>
              <a:rPr lang="en-US" dirty="0" smtClean="0"/>
              <a:t>Operations R&amp;D will lower O&amp;M costs, increase system safety, integrity, deliverability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Any Questions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Contact information:</a:t>
            </a:r>
          </a:p>
          <a:p>
            <a:pPr lvl="1"/>
            <a:r>
              <a:rPr lang="en-US" dirty="0" smtClean="0">
                <a:hlinkClick r:id="rId3"/>
              </a:rPr>
              <a:t>ron.edelstein@gastechnology.org</a:t>
            </a:r>
            <a:r>
              <a:rPr lang="en-US" dirty="0" smtClean="0"/>
              <a:t>   </a:t>
            </a:r>
          </a:p>
          <a:p>
            <a:pPr lvl="1"/>
            <a:r>
              <a:rPr lang="en-US" dirty="0" smtClean="0"/>
              <a:t>202-661-8644</a:t>
            </a:r>
          </a:p>
          <a:p>
            <a:pPr lvl="1"/>
            <a:endParaRPr lang="en-US" dirty="0" smtClean="0"/>
          </a:p>
          <a:p>
            <a:r>
              <a:rPr lang="en-US" dirty="0" smtClean="0"/>
              <a:t>GTI:</a:t>
            </a:r>
          </a:p>
          <a:p>
            <a:pPr lvl="1"/>
            <a:r>
              <a:rPr lang="en-US" dirty="0" smtClean="0">
                <a:hlinkClick r:id="rId4"/>
              </a:rPr>
              <a:t>www.gastechnology.org</a:t>
            </a:r>
            <a:endParaRPr lang="en-US" dirty="0" smtClean="0"/>
          </a:p>
          <a:p>
            <a:pPr lvl="1">
              <a:buNone/>
            </a:pPr>
            <a:endParaRPr lang="en-US" dirty="0" smtClean="0"/>
          </a:p>
          <a:p>
            <a:r>
              <a:rPr lang="en-US" dirty="0" smtClean="0"/>
              <a:t>OTD:</a:t>
            </a:r>
          </a:p>
          <a:p>
            <a:pPr lvl="1"/>
            <a:r>
              <a:rPr lang="en-US" dirty="0" smtClean="0">
                <a:hlinkClick r:id="rId4"/>
              </a:rPr>
              <a:t>www.otd-co.org</a:t>
            </a:r>
          </a:p>
          <a:p>
            <a:r>
              <a:rPr lang="en-US" dirty="0" smtClean="0"/>
              <a:t>UTD:</a:t>
            </a:r>
          </a:p>
          <a:p>
            <a:pPr lvl="1"/>
            <a:r>
              <a:rPr lang="en-US" dirty="0" smtClean="0">
                <a:hlinkClick r:id="rId4"/>
              </a:rPr>
              <a:t>www.utd-co.org</a:t>
            </a:r>
          </a:p>
        </p:txBody>
      </p:sp>
      <p:graphicFrame>
        <p:nvGraphicFramePr>
          <p:cNvPr id="1026" name="Object 4"/>
          <p:cNvGraphicFramePr>
            <a:graphicFrameLocks noChangeAspect="1"/>
          </p:cNvGraphicFramePr>
          <p:nvPr/>
        </p:nvGraphicFramePr>
        <p:xfrm>
          <a:off x="5943600" y="2209800"/>
          <a:ext cx="2032302" cy="2892425"/>
        </p:xfrm>
        <a:graphic>
          <a:graphicData uri="http://schemas.openxmlformats.org/presentationml/2006/ole">
            <mc:AlternateContent xmlns:mc="http://schemas.openxmlformats.org/markup-compatibility/2006">
              <mc:Choice xmlns:v="urn:schemas-microsoft-com:vml" Requires="v">
                <p:oleObj spid="_x0000_s1027" name="Clip" r:id="rId5" imgW="3848040" imgH="5478120" progId="">
                  <p:embed/>
                </p:oleObj>
              </mc:Choice>
              <mc:Fallback>
                <p:oleObj name="Clip" r:id="rId5" imgW="3848040" imgH="54781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209800"/>
                        <a:ext cx="2032302" cy="289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RD&amp;D Pipeline</a:t>
            </a:r>
            <a:endParaRPr lang="en-US" sz="3200" dirty="0"/>
          </a:p>
        </p:txBody>
      </p:sp>
      <p:pic>
        <p:nvPicPr>
          <p:cNvPr id="4" name="Picture 3" descr="Technology Development Pipeline 2.jpg"/>
          <p:cNvPicPr>
            <a:picLocks noChangeAspect="1"/>
          </p:cNvPicPr>
          <p:nvPr/>
        </p:nvPicPr>
        <p:blipFill>
          <a:blip r:embed="rId3" cstate="print"/>
          <a:srcRect l="4419" t="26017" r="32791" b="7704"/>
          <a:stretch>
            <a:fillRect/>
          </a:stretch>
        </p:blipFill>
        <p:spPr>
          <a:xfrm>
            <a:off x="255181" y="2010520"/>
            <a:ext cx="8888819" cy="375305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2800" dirty="0" smtClean="0"/>
              <a:t>Natural Gas End Use  Challenges</a:t>
            </a:r>
          </a:p>
        </p:txBody>
      </p:sp>
      <p:sp>
        <p:nvSpPr>
          <p:cNvPr id="4" name="Content Placeholder 3"/>
          <p:cNvSpPr>
            <a:spLocks noGrp="1"/>
          </p:cNvSpPr>
          <p:nvPr>
            <p:ph idx="1"/>
          </p:nvPr>
        </p:nvSpPr>
        <p:spPr>
          <a:xfrm>
            <a:off x="457200" y="1600200"/>
            <a:ext cx="5105400" cy="4525963"/>
          </a:xfrm>
        </p:spPr>
        <p:txBody>
          <a:bodyPr/>
          <a:lstStyle/>
          <a:p>
            <a:r>
              <a:rPr lang="en-US" dirty="0" smtClean="0"/>
              <a:t>Affordability of Energy Use</a:t>
            </a:r>
          </a:p>
          <a:p>
            <a:pPr lvl="1"/>
            <a:r>
              <a:rPr lang="en-US" dirty="0" smtClean="0"/>
              <a:t>Energy costs, efficiency</a:t>
            </a:r>
          </a:p>
          <a:p>
            <a:pPr lvl="1"/>
            <a:r>
              <a:rPr lang="en-US" dirty="0" smtClean="0"/>
              <a:t>First costs</a:t>
            </a:r>
          </a:p>
          <a:p>
            <a:r>
              <a:rPr lang="en-US" dirty="0" smtClean="0"/>
              <a:t>Environmental Impacts</a:t>
            </a:r>
          </a:p>
          <a:p>
            <a:r>
              <a:rPr lang="en-US" dirty="0" smtClean="0"/>
              <a:t>Increased Use of Gas for Power Generation</a:t>
            </a:r>
            <a:endParaRPr lang="en-US" dirty="0"/>
          </a:p>
        </p:txBody>
      </p:sp>
      <p:pic>
        <p:nvPicPr>
          <p:cNvPr id="12291" name="Picture 4"/>
          <p:cNvPicPr>
            <a:picLocks noChangeAspect="1" noChangeArrowheads="1"/>
          </p:cNvPicPr>
          <p:nvPr/>
        </p:nvPicPr>
        <p:blipFill>
          <a:blip r:embed="rId3" cstate="print"/>
          <a:srcRect/>
          <a:stretch>
            <a:fillRect/>
          </a:stretch>
        </p:blipFill>
        <p:spPr bwMode="auto">
          <a:xfrm>
            <a:off x="5638800" y="2133600"/>
            <a:ext cx="3162300" cy="2108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5988"/>
            <a:ext cx="8534400" cy="941649"/>
          </a:xfrm>
        </p:spPr>
        <p:txBody>
          <a:bodyPr>
            <a:noAutofit/>
          </a:bodyPr>
          <a:lstStyle/>
          <a:p>
            <a:r>
              <a:rPr lang="en-US" dirty="0" smtClean="0"/>
              <a:t>Washington Natural Gas Consumption 					(Bcf)</a:t>
            </a:r>
            <a:endParaRPr lang="en-US" dirty="0"/>
          </a:p>
        </p:txBody>
      </p:sp>
      <p:graphicFrame>
        <p:nvGraphicFramePr>
          <p:cNvPr id="4" name="Table 3"/>
          <p:cNvGraphicFramePr>
            <a:graphicFrameLocks noGrp="1"/>
          </p:cNvGraphicFramePr>
          <p:nvPr/>
        </p:nvGraphicFramePr>
        <p:xfrm>
          <a:off x="685801" y="2209800"/>
          <a:ext cx="6553198" cy="2494280"/>
        </p:xfrm>
        <a:graphic>
          <a:graphicData uri="http://schemas.openxmlformats.org/drawingml/2006/table">
            <a:tbl>
              <a:tblPr firstRow="1" bandRow="1">
                <a:tableStyleId>{5C22544A-7EE6-4342-B048-85BDC9FD1C3A}</a:tableStyleId>
              </a:tblPr>
              <a:tblGrid>
                <a:gridCol w="1295399"/>
                <a:gridCol w="685800"/>
                <a:gridCol w="827315"/>
                <a:gridCol w="936171"/>
                <a:gridCol w="936171"/>
                <a:gridCol w="936171"/>
                <a:gridCol w="936171"/>
              </a:tblGrid>
              <a:tr h="370840">
                <a:tc>
                  <a:txBody>
                    <a:bodyPr/>
                    <a:lstStyle/>
                    <a:p>
                      <a:r>
                        <a:rPr lang="en-US" dirty="0" smtClean="0"/>
                        <a:t>Sector</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r>
              <a:tr h="370840">
                <a:tc>
                  <a:txBody>
                    <a:bodyPr/>
                    <a:lstStyle/>
                    <a:p>
                      <a:r>
                        <a:rPr lang="en-US" dirty="0" smtClean="0"/>
                        <a:t>Residential</a:t>
                      </a:r>
                    </a:p>
                  </a:txBody>
                  <a:tcPr/>
                </a:tc>
                <a:tc>
                  <a:txBody>
                    <a:bodyPr/>
                    <a:lstStyle/>
                    <a:p>
                      <a:pPr algn="ctr"/>
                      <a:r>
                        <a:rPr lang="en-US" dirty="0" smtClean="0"/>
                        <a:t>80</a:t>
                      </a:r>
                      <a:endParaRPr lang="en-US" dirty="0"/>
                    </a:p>
                  </a:txBody>
                  <a:tcPr/>
                </a:tc>
                <a:tc>
                  <a:txBody>
                    <a:bodyPr/>
                    <a:lstStyle/>
                    <a:p>
                      <a:pPr algn="ctr"/>
                      <a:r>
                        <a:rPr lang="en-US" dirty="0" smtClean="0"/>
                        <a:t>84</a:t>
                      </a:r>
                      <a:endParaRPr lang="en-US" dirty="0"/>
                    </a:p>
                  </a:txBody>
                  <a:tcPr/>
                </a:tc>
                <a:tc>
                  <a:txBody>
                    <a:bodyPr/>
                    <a:lstStyle/>
                    <a:p>
                      <a:pPr algn="ctr"/>
                      <a:r>
                        <a:rPr lang="en-US" dirty="0" smtClean="0"/>
                        <a:t>84</a:t>
                      </a:r>
                      <a:endParaRPr lang="en-US" dirty="0"/>
                    </a:p>
                  </a:txBody>
                  <a:tcPr/>
                </a:tc>
                <a:tc>
                  <a:txBody>
                    <a:bodyPr/>
                    <a:lstStyle/>
                    <a:p>
                      <a:pPr algn="ctr"/>
                      <a:r>
                        <a:rPr lang="en-US" dirty="0" smtClean="0"/>
                        <a:t>76</a:t>
                      </a:r>
                      <a:endParaRPr lang="en-US" dirty="0"/>
                    </a:p>
                  </a:txBody>
                  <a:tcPr/>
                </a:tc>
                <a:tc>
                  <a:txBody>
                    <a:bodyPr/>
                    <a:lstStyle/>
                    <a:p>
                      <a:pPr algn="ctr"/>
                      <a:r>
                        <a:rPr lang="en-US" dirty="0" smtClean="0"/>
                        <a:t>85</a:t>
                      </a:r>
                      <a:endParaRPr lang="en-US" dirty="0"/>
                    </a:p>
                  </a:txBody>
                  <a:tcPr/>
                </a:tc>
                <a:tc>
                  <a:txBody>
                    <a:bodyPr/>
                    <a:lstStyle/>
                    <a:p>
                      <a:pPr algn="ctr"/>
                      <a:r>
                        <a:rPr lang="en-US" dirty="0" smtClean="0"/>
                        <a:t>83</a:t>
                      </a:r>
                      <a:endParaRPr lang="en-US" dirty="0"/>
                    </a:p>
                  </a:txBody>
                  <a:tcPr/>
                </a:tc>
              </a:tr>
              <a:tr h="370840">
                <a:tc>
                  <a:txBody>
                    <a:bodyPr/>
                    <a:lstStyle/>
                    <a:p>
                      <a:r>
                        <a:rPr lang="en-US" dirty="0" smtClean="0"/>
                        <a:t>Commercial</a:t>
                      </a:r>
                      <a:endParaRPr lang="en-US" dirty="0"/>
                    </a:p>
                  </a:txBody>
                  <a:tcPr/>
                </a:tc>
                <a:tc>
                  <a:txBody>
                    <a:bodyPr/>
                    <a:lstStyle/>
                    <a:p>
                      <a:pPr algn="ctr"/>
                      <a:r>
                        <a:rPr lang="en-US" dirty="0" smtClean="0"/>
                        <a:t>54</a:t>
                      </a:r>
                      <a:endParaRPr lang="en-US" dirty="0"/>
                    </a:p>
                  </a:txBody>
                  <a:tcPr/>
                </a:tc>
                <a:tc>
                  <a:txBody>
                    <a:bodyPr/>
                    <a:lstStyle/>
                    <a:p>
                      <a:pPr algn="ctr"/>
                      <a:r>
                        <a:rPr lang="en-US" dirty="0" smtClean="0"/>
                        <a:t>56</a:t>
                      </a:r>
                      <a:endParaRPr lang="en-US" dirty="0"/>
                    </a:p>
                  </a:txBody>
                  <a:tcPr/>
                </a:tc>
                <a:tc>
                  <a:txBody>
                    <a:bodyPr/>
                    <a:lstStyle/>
                    <a:p>
                      <a:pPr algn="ctr"/>
                      <a:r>
                        <a:rPr lang="en-US" dirty="0" smtClean="0"/>
                        <a:t>56</a:t>
                      </a:r>
                      <a:endParaRPr lang="en-US" dirty="0"/>
                    </a:p>
                  </a:txBody>
                  <a:tcPr/>
                </a:tc>
                <a:tc>
                  <a:txBody>
                    <a:bodyPr/>
                    <a:lstStyle/>
                    <a:p>
                      <a:pPr algn="ctr"/>
                      <a:r>
                        <a:rPr lang="en-US" dirty="0" smtClean="0"/>
                        <a:t>51</a:t>
                      </a:r>
                      <a:endParaRPr lang="en-US" dirty="0"/>
                    </a:p>
                  </a:txBody>
                  <a:tcPr/>
                </a:tc>
                <a:tc>
                  <a:txBody>
                    <a:bodyPr/>
                    <a:lstStyle/>
                    <a:p>
                      <a:pPr algn="ctr"/>
                      <a:r>
                        <a:rPr lang="en-US" dirty="0" smtClean="0"/>
                        <a:t>56</a:t>
                      </a:r>
                      <a:endParaRPr lang="en-US" dirty="0"/>
                    </a:p>
                  </a:txBody>
                  <a:tcPr/>
                </a:tc>
                <a:tc>
                  <a:txBody>
                    <a:bodyPr/>
                    <a:lstStyle/>
                    <a:p>
                      <a:pPr algn="ctr"/>
                      <a:r>
                        <a:rPr lang="en-US" dirty="0" smtClean="0"/>
                        <a:t>55</a:t>
                      </a:r>
                      <a:endParaRPr lang="en-US" dirty="0"/>
                    </a:p>
                  </a:txBody>
                  <a:tcPr/>
                </a:tc>
              </a:tr>
              <a:tr h="370840">
                <a:tc>
                  <a:txBody>
                    <a:bodyPr/>
                    <a:lstStyle/>
                    <a:p>
                      <a:r>
                        <a:rPr lang="en-US" dirty="0" smtClean="0"/>
                        <a:t>Industrial</a:t>
                      </a:r>
                      <a:endParaRPr lang="en-US" dirty="0"/>
                    </a:p>
                  </a:txBody>
                  <a:tcPr/>
                </a:tc>
                <a:tc>
                  <a:txBody>
                    <a:bodyPr/>
                    <a:lstStyle/>
                    <a:p>
                      <a:pPr algn="ctr"/>
                      <a:r>
                        <a:rPr lang="en-US" dirty="0" smtClean="0"/>
                        <a:t>74</a:t>
                      </a:r>
                      <a:endParaRPr lang="en-US" dirty="0"/>
                    </a:p>
                  </a:txBody>
                  <a:tcPr/>
                </a:tc>
                <a:tc>
                  <a:txBody>
                    <a:bodyPr/>
                    <a:lstStyle/>
                    <a:p>
                      <a:pPr algn="ctr"/>
                      <a:r>
                        <a:rPr lang="en-US" dirty="0" smtClean="0"/>
                        <a:t>76</a:t>
                      </a:r>
                      <a:endParaRPr lang="en-US" dirty="0"/>
                    </a:p>
                  </a:txBody>
                  <a:tcPr/>
                </a:tc>
                <a:tc>
                  <a:txBody>
                    <a:bodyPr/>
                    <a:lstStyle/>
                    <a:p>
                      <a:pPr algn="ctr"/>
                      <a:r>
                        <a:rPr lang="en-US" dirty="0" smtClean="0"/>
                        <a:t>71</a:t>
                      </a:r>
                      <a:endParaRPr lang="en-US" dirty="0"/>
                    </a:p>
                  </a:txBody>
                  <a:tcPr/>
                </a:tc>
                <a:tc>
                  <a:txBody>
                    <a:bodyPr/>
                    <a:lstStyle/>
                    <a:p>
                      <a:pPr algn="ctr"/>
                      <a:r>
                        <a:rPr lang="en-US" dirty="0" smtClean="0"/>
                        <a:t>71</a:t>
                      </a:r>
                      <a:endParaRPr lang="en-US" dirty="0"/>
                    </a:p>
                  </a:txBody>
                  <a:tcPr/>
                </a:tc>
                <a:tc>
                  <a:txBody>
                    <a:bodyPr/>
                    <a:lstStyle/>
                    <a:p>
                      <a:pPr algn="ctr"/>
                      <a:r>
                        <a:rPr lang="en-US" dirty="0" smtClean="0"/>
                        <a:t>76</a:t>
                      </a:r>
                      <a:endParaRPr lang="en-US" dirty="0"/>
                    </a:p>
                  </a:txBody>
                  <a:tcPr/>
                </a:tc>
                <a:tc>
                  <a:txBody>
                    <a:bodyPr/>
                    <a:lstStyle/>
                    <a:p>
                      <a:pPr algn="ctr"/>
                      <a:r>
                        <a:rPr lang="en-US" dirty="0" smtClean="0"/>
                        <a:t>79</a:t>
                      </a:r>
                      <a:endParaRPr lang="en-US" dirty="0"/>
                    </a:p>
                  </a:txBody>
                  <a:tcPr/>
                </a:tc>
              </a:tr>
              <a:tr h="370840">
                <a:tc>
                  <a:txBody>
                    <a:bodyPr/>
                    <a:lstStyle/>
                    <a:p>
                      <a:r>
                        <a:rPr lang="en-US" dirty="0" smtClean="0"/>
                        <a:t>Electric Power</a:t>
                      </a:r>
                      <a:endParaRPr lang="en-US" dirty="0"/>
                    </a:p>
                  </a:txBody>
                  <a:tcPr/>
                </a:tc>
                <a:tc>
                  <a:txBody>
                    <a:bodyPr/>
                    <a:lstStyle/>
                    <a:p>
                      <a:pPr algn="ctr"/>
                      <a:r>
                        <a:rPr lang="en-US" dirty="0" smtClean="0"/>
                        <a:t>57</a:t>
                      </a:r>
                      <a:endParaRPr lang="en-US" dirty="0"/>
                    </a:p>
                  </a:txBody>
                  <a:tcPr/>
                </a:tc>
                <a:tc>
                  <a:txBody>
                    <a:bodyPr/>
                    <a:lstStyle/>
                    <a:p>
                      <a:pPr algn="ctr"/>
                      <a:r>
                        <a:rPr lang="en-US" dirty="0" smtClean="0"/>
                        <a:t>75</a:t>
                      </a:r>
                      <a:endParaRPr lang="en-US" dirty="0"/>
                    </a:p>
                  </a:txBody>
                  <a:tcPr/>
                </a:tc>
                <a:tc>
                  <a:txBody>
                    <a:bodyPr/>
                    <a:lstStyle/>
                    <a:p>
                      <a:pPr algn="ctr"/>
                      <a:r>
                        <a:rPr lang="en-US" dirty="0" smtClean="0"/>
                        <a:t>91</a:t>
                      </a:r>
                      <a:endParaRPr lang="en-US" dirty="0"/>
                    </a:p>
                  </a:txBody>
                  <a:tcPr/>
                </a:tc>
                <a:tc>
                  <a:txBody>
                    <a:bodyPr/>
                    <a:lstStyle/>
                    <a:p>
                      <a:pPr algn="ctr"/>
                      <a:r>
                        <a:rPr lang="en-US" dirty="0" smtClean="0"/>
                        <a:t>80</a:t>
                      </a:r>
                      <a:endParaRPr lang="en-US" dirty="0"/>
                    </a:p>
                  </a:txBody>
                  <a:tcPr/>
                </a:tc>
                <a:tc>
                  <a:txBody>
                    <a:bodyPr/>
                    <a:lstStyle/>
                    <a:p>
                      <a:pPr algn="ctr"/>
                      <a:r>
                        <a:rPr lang="en-US" dirty="0" smtClean="0"/>
                        <a:t>39</a:t>
                      </a:r>
                      <a:endParaRPr lang="en-US" dirty="0"/>
                    </a:p>
                  </a:txBody>
                  <a:tcPr/>
                </a:tc>
                <a:tc>
                  <a:txBody>
                    <a:bodyPr/>
                    <a:lstStyle/>
                    <a:p>
                      <a:pPr algn="ctr"/>
                      <a:r>
                        <a:rPr lang="en-US" dirty="0" smtClean="0"/>
                        <a:t>44</a:t>
                      </a:r>
                      <a:endParaRPr lang="en-US" dirty="0"/>
                    </a:p>
                  </a:txBody>
                  <a:tcPr/>
                </a:tc>
              </a:tr>
              <a:tr h="370840">
                <a:tc>
                  <a:txBody>
                    <a:bodyPr/>
                    <a:lstStyle/>
                    <a:p>
                      <a:r>
                        <a:rPr lang="en-US" b="1" dirty="0" smtClean="0"/>
                        <a:t>Totals</a:t>
                      </a:r>
                      <a:endParaRPr lang="en-US" b="1" dirty="0"/>
                    </a:p>
                  </a:txBody>
                  <a:tcPr/>
                </a:tc>
                <a:tc>
                  <a:txBody>
                    <a:bodyPr/>
                    <a:lstStyle/>
                    <a:p>
                      <a:pPr algn="ctr"/>
                      <a:r>
                        <a:rPr lang="en-US" b="1" dirty="0" smtClean="0"/>
                        <a:t>265</a:t>
                      </a:r>
                      <a:endParaRPr lang="en-US" b="1" dirty="0"/>
                    </a:p>
                  </a:txBody>
                  <a:tcPr/>
                </a:tc>
                <a:tc>
                  <a:txBody>
                    <a:bodyPr/>
                    <a:lstStyle/>
                    <a:p>
                      <a:pPr algn="ctr"/>
                      <a:r>
                        <a:rPr lang="en-US" b="1" dirty="0" smtClean="0"/>
                        <a:t>291</a:t>
                      </a:r>
                      <a:endParaRPr lang="en-US" b="1" dirty="0"/>
                    </a:p>
                  </a:txBody>
                  <a:tcPr/>
                </a:tc>
                <a:tc>
                  <a:txBody>
                    <a:bodyPr/>
                    <a:lstStyle/>
                    <a:p>
                      <a:pPr algn="ctr"/>
                      <a:r>
                        <a:rPr lang="en-US" b="1" dirty="0" smtClean="0"/>
                        <a:t>303</a:t>
                      </a:r>
                      <a:endParaRPr lang="en-US" b="1" dirty="0"/>
                    </a:p>
                  </a:txBody>
                  <a:tcPr/>
                </a:tc>
                <a:tc>
                  <a:txBody>
                    <a:bodyPr/>
                    <a:lstStyle/>
                    <a:p>
                      <a:pPr algn="ctr"/>
                      <a:r>
                        <a:rPr lang="en-US" b="1" dirty="0" smtClean="0"/>
                        <a:t>278</a:t>
                      </a:r>
                      <a:endParaRPr lang="en-US" b="1" dirty="0"/>
                    </a:p>
                  </a:txBody>
                  <a:tcPr/>
                </a:tc>
                <a:tc>
                  <a:txBody>
                    <a:bodyPr/>
                    <a:lstStyle/>
                    <a:p>
                      <a:pPr algn="ctr"/>
                      <a:r>
                        <a:rPr lang="en-US" b="1" dirty="0" smtClean="0"/>
                        <a:t>257</a:t>
                      </a:r>
                      <a:endParaRPr lang="en-US" b="1" dirty="0"/>
                    </a:p>
                  </a:txBody>
                  <a:tcPr/>
                </a:tc>
                <a:tc>
                  <a:txBody>
                    <a:bodyPr/>
                    <a:lstStyle/>
                    <a:p>
                      <a:pPr algn="ctr"/>
                      <a:r>
                        <a:rPr lang="en-US" b="1" dirty="0" smtClean="0"/>
                        <a:t>263</a:t>
                      </a:r>
                      <a:endParaRPr lang="en-US" b="1" dirty="0"/>
                    </a:p>
                  </a:txBody>
                  <a:tcPr/>
                </a:tc>
              </a:tr>
            </a:tbl>
          </a:graphicData>
        </a:graphic>
      </p:graphicFrame>
      <p:sp>
        <p:nvSpPr>
          <p:cNvPr id="16" name="TextBox 15"/>
          <p:cNvSpPr txBox="1"/>
          <p:nvPr/>
        </p:nvSpPr>
        <p:spPr>
          <a:xfrm>
            <a:off x="2057400" y="5867400"/>
            <a:ext cx="747384" cy="307777"/>
          </a:xfrm>
          <a:prstGeom prst="rect">
            <a:avLst/>
          </a:prstGeom>
          <a:noFill/>
        </p:spPr>
        <p:txBody>
          <a:bodyPr wrap="none" rtlCol="0">
            <a:spAutoFit/>
          </a:bodyPr>
          <a:lstStyle/>
          <a:p>
            <a:r>
              <a:rPr lang="en-US" sz="1400" dirty="0" smtClean="0"/>
              <a:t>Ref: EIA</a:t>
            </a:r>
            <a:endParaRPr lang="en-US" sz="1400" dirty="0"/>
          </a:p>
        </p:txBody>
      </p:sp>
      <p:sp>
        <p:nvSpPr>
          <p:cNvPr id="5" name="TextBox 4"/>
          <p:cNvSpPr txBox="1"/>
          <p:nvPr/>
        </p:nvSpPr>
        <p:spPr>
          <a:xfrm>
            <a:off x="3886200" y="5486400"/>
            <a:ext cx="4443781" cy="523220"/>
          </a:xfrm>
          <a:prstGeom prst="rect">
            <a:avLst/>
          </a:prstGeom>
          <a:noFill/>
        </p:spPr>
        <p:txBody>
          <a:bodyPr wrap="none" rtlCol="0">
            <a:spAutoFit/>
          </a:bodyPr>
          <a:lstStyle/>
          <a:p>
            <a:r>
              <a:rPr lang="en-US" sz="1400" i="1" dirty="0" smtClean="0"/>
              <a:t>Note:  Numbers may not add due to rounding</a:t>
            </a:r>
          </a:p>
          <a:p>
            <a:r>
              <a:rPr lang="en-US" sz="1400" i="1" dirty="0" smtClean="0"/>
              <a:t>Does not include Lease &amp; Plant Fuel and T&amp;D Consumption</a:t>
            </a:r>
            <a:endParaRPr lang="en-US" sz="1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ecrinternational.com/secure/upload/product/169_1.jpg">
            <a:hlinkClick r:id="rId2"/>
          </p:cNvPr>
          <p:cNvPicPr>
            <a:picLocks noChangeAspect="1" noChangeArrowheads="1"/>
          </p:cNvPicPr>
          <p:nvPr/>
        </p:nvPicPr>
        <p:blipFill>
          <a:blip r:embed="rId3" cstate="print"/>
          <a:srcRect/>
          <a:stretch>
            <a:fillRect/>
          </a:stretch>
        </p:blipFill>
        <p:spPr bwMode="auto">
          <a:xfrm>
            <a:off x="7036482" y="3263507"/>
            <a:ext cx="1809888" cy="1726992"/>
          </a:xfrm>
          <a:prstGeom prst="rect">
            <a:avLst/>
          </a:prstGeom>
          <a:noFill/>
          <a:ln w="9525">
            <a:noFill/>
            <a:miter lim="800000"/>
            <a:headEnd/>
            <a:tailEnd/>
          </a:ln>
        </p:spPr>
      </p:pic>
      <p:sp>
        <p:nvSpPr>
          <p:cNvPr id="19458" name="Title 4"/>
          <p:cNvSpPr>
            <a:spLocks noGrp="1"/>
          </p:cNvSpPr>
          <p:nvPr>
            <p:ph type="title"/>
          </p:nvPr>
        </p:nvSpPr>
        <p:spPr/>
        <p:txBody>
          <a:bodyPr>
            <a:normAutofit/>
          </a:bodyPr>
          <a:lstStyle/>
          <a:p>
            <a:pPr>
              <a:defRPr/>
            </a:pPr>
            <a:r>
              <a:rPr lang="en-US" sz="2800" b="1" dirty="0" smtClean="0"/>
              <a:t>UTD Areas of Technology Focus</a:t>
            </a:r>
          </a:p>
        </p:txBody>
      </p:sp>
      <p:sp>
        <p:nvSpPr>
          <p:cNvPr id="12291" name="Content Placeholder 6"/>
          <p:cNvSpPr>
            <a:spLocks noGrp="1"/>
          </p:cNvSpPr>
          <p:nvPr>
            <p:ph idx="1"/>
          </p:nvPr>
        </p:nvSpPr>
        <p:spPr>
          <a:xfrm>
            <a:off x="505842" y="1620982"/>
            <a:ext cx="4568963" cy="4671435"/>
          </a:xfrm>
        </p:spPr>
        <p:txBody>
          <a:bodyPr>
            <a:noAutofit/>
          </a:bodyPr>
          <a:lstStyle/>
          <a:p>
            <a:pPr>
              <a:lnSpc>
                <a:spcPts val="2400"/>
              </a:lnSpc>
              <a:spcBef>
                <a:spcPts val="600"/>
              </a:spcBef>
            </a:pPr>
            <a:r>
              <a:rPr lang="en-US" sz="2200" dirty="0" smtClean="0"/>
              <a:t>Residential/Commercial </a:t>
            </a:r>
            <a:br>
              <a:rPr lang="en-US" sz="2200" dirty="0" smtClean="0"/>
            </a:br>
            <a:r>
              <a:rPr lang="en-US" sz="2200" dirty="0" smtClean="0"/>
              <a:t>Water Heating</a:t>
            </a:r>
          </a:p>
          <a:p>
            <a:pPr>
              <a:lnSpc>
                <a:spcPts val="2400"/>
              </a:lnSpc>
              <a:spcBef>
                <a:spcPts val="600"/>
              </a:spcBef>
            </a:pPr>
            <a:r>
              <a:rPr lang="en-US" sz="2200" dirty="0" smtClean="0"/>
              <a:t>Venting Safety</a:t>
            </a:r>
          </a:p>
          <a:p>
            <a:pPr>
              <a:lnSpc>
                <a:spcPts val="2400"/>
              </a:lnSpc>
              <a:spcBef>
                <a:spcPts val="600"/>
              </a:spcBef>
            </a:pPr>
            <a:r>
              <a:rPr lang="en-US" sz="2200" dirty="0" smtClean="0"/>
              <a:t>Residential/Commercial </a:t>
            </a:r>
            <a:br>
              <a:rPr lang="en-US" sz="2200" dirty="0" smtClean="0"/>
            </a:br>
            <a:r>
              <a:rPr lang="en-US" sz="2200" dirty="0" smtClean="0"/>
              <a:t>Space Conditioning</a:t>
            </a:r>
          </a:p>
          <a:p>
            <a:pPr>
              <a:lnSpc>
                <a:spcPts val="2400"/>
              </a:lnSpc>
              <a:spcBef>
                <a:spcPts val="600"/>
              </a:spcBef>
            </a:pPr>
            <a:r>
              <a:rPr lang="en-US" sz="2200" dirty="0" smtClean="0"/>
              <a:t>Commercial Food Service</a:t>
            </a:r>
          </a:p>
          <a:p>
            <a:pPr>
              <a:lnSpc>
                <a:spcPts val="2400"/>
              </a:lnSpc>
              <a:spcBef>
                <a:spcPts val="600"/>
              </a:spcBef>
            </a:pPr>
            <a:r>
              <a:rPr lang="en-US" sz="2200" dirty="0" smtClean="0"/>
              <a:t>Industrial Processes</a:t>
            </a:r>
          </a:p>
          <a:p>
            <a:pPr>
              <a:lnSpc>
                <a:spcPts val="2400"/>
              </a:lnSpc>
              <a:spcBef>
                <a:spcPts val="600"/>
              </a:spcBef>
            </a:pPr>
            <a:r>
              <a:rPr lang="en-US" sz="2200" dirty="0" smtClean="0"/>
              <a:t>Distributed Power/CHP </a:t>
            </a:r>
            <a:br>
              <a:rPr lang="en-US" sz="2200" dirty="0" smtClean="0"/>
            </a:br>
            <a:r>
              <a:rPr lang="en-US" sz="2200" dirty="0" smtClean="0"/>
              <a:t>and Steam Generation</a:t>
            </a:r>
          </a:p>
          <a:p>
            <a:pPr>
              <a:lnSpc>
                <a:spcPts val="2400"/>
              </a:lnSpc>
              <a:spcBef>
                <a:spcPts val="600"/>
              </a:spcBef>
            </a:pPr>
            <a:r>
              <a:rPr lang="en-US" sz="2200" dirty="0" smtClean="0"/>
              <a:t>Transportation</a:t>
            </a:r>
          </a:p>
          <a:p>
            <a:pPr>
              <a:lnSpc>
                <a:spcPts val="2400"/>
              </a:lnSpc>
              <a:spcBef>
                <a:spcPts val="600"/>
              </a:spcBef>
            </a:pPr>
            <a:r>
              <a:rPr lang="en-US" sz="2200" dirty="0" smtClean="0"/>
              <a:t>Renewable Energy </a:t>
            </a:r>
            <a:br>
              <a:rPr lang="en-US" sz="2200" dirty="0" smtClean="0"/>
            </a:br>
            <a:r>
              <a:rPr lang="en-US" sz="2200" dirty="0" smtClean="0"/>
              <a:t>(biogas, solar thermal)</a:t>
            </a:r>
          </a:p>
          <a:p>
            <a:pPr>
              <a:lnSpc>
                <a:spcPts val="2400"/>
              </a:lnSpc>
              <a:spcBef>
                <a:spcPts val="600"/>
              </a:spcBef>
            </a:pPr>
            <a:r>
              <a:rPr lang="en-US" sz="2200" dirty="0" smtClean="0"/>
              <a:t>Carbon Management</a:t>
            </a:r>
          </a:p>
        </p:txBody>
      </p:sp>
      <p:pic>
        <p:nvPicPr>
          <p:cNvPr id="9" name="Picture 8" descr="IMG_0984.JPG"/>
          <p:cNvPicPr>
            <a:picLocks noChangeAspect="1"/>
          </p:cNvPicPr>
          <p:nvPr/>
        </p:nvPicPr>
        <p:blipFill>
          <a:blip r:embed="rId4" cstate="print"/>
          <a:stretch>
            <a:fillRect/>
          </a:stretch>
        </p:blipFill>
        <p:spPr>
          <a:xfrm>
            <a:off x="5412301" y="1562174"/>
            <a:ext cx="2464008" cy="1638226"/>
          </a:xfrm>
          <a:prstGeom prst="rect">
            <a:avLst/>
          </a:prstGeom>
        </p:spPr>
      </p:pic>
      <p:pic>
        <p:nvPicPr>
          <p:cNvPr id="8" name="Picture 3" descr="100_0315.jpg"/>
          <p:cNvPicPr>
            <a:picLocks noChangeAspect="1"/>
          </p:cNvPicPr>
          <p:nvPr/>
        </p:nvPicPr>
        <p:blipFill>
          <a:blip r:embed="rId5" cstate="print"/>
          <a:srcRect t="6715"/>
          <a:stretch>
            <a:fillRect/>
          </a:stretch>
        </p:blipFill>
        <p:spPr bwMode="auto">
          <a:xfrm>
            <a:off x="4471631" y="2668561"/>
            <a:ext cx="1669398" cy="2076261"/>
          </a:xfrm>
          <a:prstGeom prst="rect">
            <a:avLst/>
          </a:prstGeom>
          <a:noFill/>
          <a:ln w="9525">
            <a:noFill/>
            <a:miter lim="800000"/>
            <a:headEnd/>
            <a:tailEnd/>
          </a:ln>
        </p:spPr>
      </p:pic>
      <p:pic>
        <p:nvPicPr>
          <p:cNvPr id="5" name="Picture 5" descr="100_0104C"/>
          <p:cNvPicPr>
            <a:picLocks noChangeAspect="1" noChangeArrowheads="1"/>
          </p:cNvPicPr>
          <p:nvPr/>
        </p:nvPicPr>
        <p:blipFill>
          <a:blip r:embed="rId6" cstate="print"/>
          <a:srcRect/>
          <a:stretch>
            <a:fillRect/>
          </a:stretch>
        </p:blipFill>
        <p:spPr bwMode="auto">
          <a:xfrm>
            <a:off x="5482784" y="4251489"/>
            <a:ext cx="1576249" cy="19370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381000"/>
            <a:ext cx="7239000" cy="1143000"/>
          </a:xfrm>
        </p:spPr>
        <p:txBody>
          <a:bodyPr>
            <a:normAutofit/>
          </a:bodyPr>
          <a:lstStyle/>
          <a:p>
            <a:pPr eaLnBrk="1" hangingPunct="1"/>
            <a:r>
              <a:rPr lang="en-US" sz="2800" dirty="0" smtClean="0"/>
              <a:t>Energy Efficiency R&amp;D</a:t>
            </a:r>
          </a:p>
        </p:txBody>
      </p:sp>
      <p:sp>
        <p:nvSpPr>
          <p:cNvPr id="19459" name="Rectangle 6"/>
          <p:cNvSpPr>
            <a:spLocks noChangeArrowheads="1"/>
          </p:cNvSpPr>
          <p:nvPr/>
        </p:nvSpPr>
        <p:spPr bwMode="auto">
          <a:xfrm>
            <a:off x="4267200" y="3505200"/>
            <a:ext cx="184150" cy="304800"/>
          </a:xfrm>
          <a:prstGeom prst="rect">
            <a:avLst/>
          </a:prstGeom>
          <a:noFill/>
          <a:ln w="9525">
            <a:noFill/>
            <a:miter lim="800000"/>
            <a:headEnd/>
            <a:tailEnd/>
          </a:ln>
        </p:spPr>
        <p:txBody>
          <a:bodyPr wrap="none">
            <a:spAutoFit/>
          </a:bodyPr>
          <a:lstStyle/>
          <a:p>
            <a:endParaRPr lang="en-US" sz="1400"/>
          </a:p>
        </p:txBody>
      </p:sp>
      <p:pic>
        <p:nvPicPr>
          <p:cNvPr id="19460" name="Picture 7" descr="2S boiler 030504 01 60%"/>
          <p:cNvPicPr>
            <a:picLocks noChangeAspect="1" noChangeArrowheads="1"/>
          </p:cNvPicPr>
          <p:nvPr/>
        </p:nvPicPr>
        <p:blipFill>
          <a:blip r:embed="rId3" cstate="print"/>
          <a:srcRect/>
          <a:stretch>
            <a:fillRect/>
          </a:stretch>
        </p:blipFill>
        <p:spPr bwMode="auto">
          <a:xfrm>
            <a:off x="457200" y="3810000"/>
            <a:ext cx="2362200" cy="2206625"/>
          </a:xfrm>
          <a:prstGeom prst="rect">
            <a:avLst/>
          </a:prstGeom>
          <a:noFill/>
          <a:ln w="9525">
            <a:noFill/>
            <a:miter lim="800000"/>
            <a:headEnd/>
            <a:tailEnd/>
          </a:ln>
        </p:spPr>
      </p:pic>
      <p:sp>
        <p:nvSpPr>
          <p:cNvPr id="19461" name="Rectangle 8"/>
          <p:cNvSpPr>
            <a:spLocks noChangeArrowheads="1"/>
          </p:cNvSpPr>
          <p:nvPr/>
        </p:nvSpPr>
        <p:spPr bwMode="auto">
          <a:xfrm>
            <a:off x="762000" y="6019800"/>
            <a:ext cx="1911292" cy="307777"/>
          </a:xfrm>
          <a:prstGeom prst="rect">
            <a:avLst/>
          </a:prstGeom>
          <a:noFill/>
          <a:ln w="9525">
            <a:noFill/>
            <a:miter lim="800000"/>
            <a:headEnd/>
            <a:tailEnd/>
          </a:ln>
        </p:spPr>
        <p:txBody>
          <a:bodyPr wrap="none">
            <a:spAutoFit/>
          </a:bodyPr>
          <a:lstStyle/>
          <a:p>
            <a:r>
              <a:rPr lang="en-US" sz="1400" dirty="0" smtClean="0"/>
              <a:t>Ultamizer Super Boiler*</a:t>
            </a:r>
            <a:endParaRPr lang="en-US" sz="1400" dirty="0"/>
          </a:p>
        </p:txBody>
      </p:sp>
      <p:pic>
        <p:nvPicPr>
          <p:cNvPr id="19462" name="Picture 11" descr="P1220062s"/>
          <p:cNvPicPr>
            <a:picLocks noChangeAspect="1" noChangeArrowheads="1"/>
          </p:cNvPicPr>
          <p:nvPr/>
        </p:nvPicPr>
        <p:blipFill>
          <a:blip r:embed="rId4" cstate="print"/>
          <a:srcRect/>
          <a:stretch>
            <a:fillRect/>
          </a:stretch>
        </p:blipFill>
        <p:spPr bwMode="auto">
          <a:xfrm>
            <a:off x="3429000" y="1524000"/>
            <a:ext cx="1754188" cy="2001838"/>
          </a:xfrm>
          <a:prstGeom prst="rect">
            <a:avLst/>
          </a:prstGeom>
          <a:noFill/>
          <a:ln w="9525">
            <a:noFill/>
            <a:miter lim="800000"/>
            <a:headEnd/>
            <a:tailEnd/>
          </a:ln>
        </p:spPr>
      </p:pic>
      <p:sp>
        <p:nvSpPr>
          <p:cNvPr id="19463" name="Rectangle 12"/>
          <p:cNvSpPr>
            <a:spLocks noChangeArrowheads="1"/>
          </p:cNvSpPr>
          <p:nvPr/>
        </p:nvSpPr>
        <p:spPr bwMode="auto">
          <a:xfrm>
            <a:off x="3429000" y="3581400"/>
            <a:ext cx="2209800" cy="304800"/>
          </a:xfrm>
          <a:prstGeom prst="rect">
            <a:avLst/>
          </a:prstGeom>
          <a:noFill/>
          <a:ln w="9525">
            <a:noFill/>
            <a:miter lim="800000"/>
            <a:headEnd/>
            <a:tailEnd/>
          </a:ln>
        </p:spPr>
        <p:txBody>
          <a:bodyPr>
            <a:spAutoFit/>
          </a:bodyPr>
          <a:lstStyle/>
          <a:p>
            <a:r>
              <a:rPr lang="en-US" sz="1400" dirty="0"/>
              <a:t>Water/Space Heater Combo </a:t>
            </a:r>
          </a:p>
        </p:txBody>
      </p:sp>
      <p:sp>
        <p:nvSpPr>
          <p:cNvPr id="19465" name="Rectangle 14"/>
          <p:cNvSpPr>
            <a:spLocks noChangeArrowheads="1"/>
          </p:cNvSpPr>
          <p:nvPr/>
        </p:nvSpPr>
        <p:spPr bwMode="auto">
          <a:xfrm>
            <a:off x="6553200" y="3657600"/>
            <a:ext cx="1308307" cy="307777"/>
          </a:xfrm>
          <a:prstGeom prst="rect">
            <a:avLst/>
          </a:prstGeom>
          <a:noFill/>
          <a:ln w="9525">
            <a:noFill/>
            <a:miter lim="800000"/>
            <a:headEnd/>
            <a:tailEnd/>
          </a:ln>
        </p:spPr>
        <p:txBody>
          <a:bodyPr wrap="none">
            <a:spAutoFit/>
          </a:bodyPr>
          <a:lstStyle/>
          <a:p>
            <a:r>
              <a:rPr lang="en-US" sz="1400" dirty="0"/>
              <a:t>Gas </a:t>
            </a:r>
            <a:r>
              <a:rPr lang="en-US" sz="1400" dirty="0" smtClean="0"/>
              <a:t>Heat Pump</a:t>
            </a:r>
            <a:endParaRPr lang="en-US" sz="1400" dirty="0"/>
          </a:p>
        </p:txBody>
      </p:sp>
      <p:pic>
        <p:nvPicPr>
          <p:cNvPr id="19466" name="Picture 15"/>
          <p:cNvPicPr>
            <a:picLocks noChangeAspect="1" noChangeArrowheads="1"/>
          </p:cNvPicPr>
          <p:nvPr/>
        </p:nvPicPr>
        <p:blipFill>
          <a:blip r:embed="rId5" cstate="print"/>
          <a:srcRect/>
          <a:stretch>
            <a:fillRect/>
          </a:stretch>
        </p:blipFill>
        <p:spPr bwMode="auto">
          <a:xfrm>
            <a:off x="457200" y="1524000"/>
            <a:ext cx="1828800" cy="1828800"/>
          </a:xfrm>
          <a:prstGeom prst="rect">
            <a:avLst/>
          </a:prstGeom>
          <a:noFill/>
          <a:ln w="9525">
            <a:noFill/>
            <a:miter lim="800000"/>
            <a:headEnd/>
            <a:tailEnd/>
          </a:ln>
        </p:spPr>
      </p:pic>
      <p:sp>
        <p:nvSpPr>
          <p:cNvPr id="19467" name="Rectangle 17"/>
          <p:cNvSpPr>
            <a:spLocks noChangeArrowheads="1"/>
          </p:cNvSpPr>
          <p:nvPr/>
        </p:nvSpPr>
        <p:spPr bwMode="auto">
          <a:xfrm>
            <a:off x="457200" y="3429000"/>
            <a:ext cx="1912511" cy="307777"/>
          </a:xfrm>
          <a:prstGeom prst="rect">
            <a:avLst/>
          </a:prstGeom>
          <a:noFill/>
          <a:ln w="9525">
            <a:noFill/>
            <a:miter lim="800000"/>
            <a:headEnd/>
            <a:tailEnd/>
          </a:ln>
        </p:spPr>
        <p:txBody>
          <a:bodyPr wrap="none">
            <a:spAutoFit/>
          </a:bodyPr>
          <a:lstStyle/>
          <a:p>
            <a:r>
              <a:rPr lang="en-US" sz="1400" dirty="0"/>
              <a:t>Tankless Water </a:t>
            </a:r>
            <a:r>
              <a:rPr lang="en-US" sz="1400" dirty="0" smtClean="0"/>
              <a:t>Heater*</a:t>
            </a:r>
            <a:endParaRPr lang="en-US" sz="1400" dirty="0"/>
          </a:p>
        </p:txBody>
      </p:sp>
      <p:pic>
        <p:nvPicPr>
          <p:cNvPr id="2050" name="Picture 2"/>
          <p:cNvPicPr>
            <a:picLocks noChangeAspect="1" noChangeArrowheads="1"/>
          </p:cNvPicPr>
          <p:nvPr/>
        </p:nvPicPr>
        <p:blipFill>
          <a:blip r:embed="rId6" cstate="print"/>
          <a:srcRect/>
          <a:stretch>
            <a:fillRect/>
          </a:stretch>
        </p:blipFill>
        <p:spPr bwMode="auto">
          <a:xfrm>
            <a:off x="3429000" y="4114800"/>
            <a:ext cx="2581275" cy="1926089"/>
          </a:xfrm>
          <a:prstGeom prst="rect">
            <a:avLst/>
          </a:prstGeom>
          <a:noFill/>
          <a:ln w="9525">
            <a:noFill/>
            <a:miter lim="800000"/>
            <a:headEnd/>
            <a:tailEnd/>
          </a:ln>
        </p:spPr>
      </p:pic>
      <p:sp>
        <p:nvSpPr>
          <p:cNvPr id="13" name="Rectangle 12"/>
          <p:cNvSpPr/>
          <p:nvPr/>
        </p:nvSpPr>
        <p:spPr>
          <a:xfrm>
            <a:off x="3581400" y="6019800"/>
            <a:ext cx="775084" cy="307777"/>
          </a:xfrm>
          <a:prstGeom prst="rect">
            <a:avLst/>
          </a:prstGeom>
        </p:spPr>
        <p:txBody>
          <a:bodyPr wrap="none">
            <a:spAutoFit/>
          </a:bodyPr>
          <a:lstStyle/>
          <a:p>
            <a:pPr lvl="0"/>
            <a:r>
              <a:rPr lang="en-US" sz="1400" dirty="0" smtClean="0">
                <a:solidFill>
                  <a:prstClr val="black"/>
                </a:solidFill>
              </a:rPr>
              <a:t>FlexCHP</a:t>
            </a:r>
            <a:endParaRPr lang="en-US" sz="1400" dirty="0">
              <a:solidFill>
                <a:prstClr val="black"/>
              </a:solidFill>
            </a:endParaRPr>
          </a:p>
        </p:txBody>
      </p:sp>
      <p:pic>
        <p:nvPicPr>
          <p:cNvPr id="2051" name="Picture 3"/>
          <p:cNvPicPr>
            <a:picLocks noChangeAspect="1" noChangeArrowheads="1"/>
          </p:cNvPicPr>
          <p:nvPr/>
        </p:nvPicPr>
        <p:blipFill>
          <a:blip r:embed="rId7" cstate="print"/>
          <a:srcRect/>
          <a:stretch>
            <a:fillRect/>
          </a:stretch>
        </p:blipFill>
        <p:spPr bwMode="auto">
          <a:xfrm>
            <a:off x="6400800" y="4038600"/>
            <a:ext cx="2159378" cy="1600200"/>
          </a:xfrm>
          <a:prstGeom prst="rect">
            <a:avLst/>
          </a:prstGeom>
          <a:noFill/>
          <a:ln w="9525">
            <a:noFill/>
            <a:miter lim="800000"/>
            <a:headEnd/>
            <a:tailEnd/>
          </a:ln>
        </p:spPr>
      </p:pic>
      <p:sp>
        <p:nvSpPr>
          <p:cNvPr id="15" name="Rectangle 14"/>
          <p:cNvSpPr/>
          <p:nvPr/>
        </p:nvSpPr>
        <p:spPr>
          <a:xfrm>
            <a:off x="6324600" y="5715000"/>
            <a:ext cx="2209800" cy="523220"/>
          </a:xfrm>
          <a:prstGeom prst="rect">
            <a:avLst/>
          </a:prstGeom>
        </p:spPr>
        <p:txBody>
          <a:bodyPr wrap="square">
            <a:spAutoFit/>
          </a:bodyPr>
          <a:lstStyle/>
          <a:p>
            <a:pPr lvl="0"/>
            <a:r>
              <a:rPr lang="en-US" sz="1400" dirty="0" smtClean="0">
                <a:solidFill>
                  <a:prstClr val="black"/>
                </a:solidFill>
              </a:rPr>
              <a:t>Solar-Assisted Natural Gas Energy System</a:t>
            </a:r>
            <a:endParaRPr lang="en-US" sz="1400" dirty="0">
              <a:solidFill>
                <a:prstClr val="black"/>
              </a:solidFill>
            </a:endParaRPr>
          </a:p>
        </p:txBody>
      </p:sp>
      <p:pic>
        <p:nvPicPr>
          <p:cNvPr id="2052" name="Picture 4"/>
          <p:cNvPicPr>
            <a:picLocks noChangeAspect="1" noChangeArrowheads="1"/>
          </p:cNvPicPr>
          <p:nvPr/>
        </p:nvPicPr>
        <p:blipFill>
          <a:blip r:embed="rId8" cstate="print"/>
          <a:srcRect/>
          <a:stretch>
            <a:fillRect/>
          </a:stretch>
        </p:blipFill>
        <p:spPr bwMode="auto">
          <a:xfrm>
            <a:off x="6095999" y="1905000"/>
            <a:ext cx="2467779" cy="1600200"/>
          </a:xfrm>
          <a:prstGeom prst="rect">
            <a:avLst/>
          </a:prstGeom>
          <a:noFill/>
          <a:ln w="9525">
            <a:noFill/>
            <a:miter lim="800000"/>
            <a:headEnd/>
            <a:tailEnd/>
          </a:ln>
        </p:spPr>
      </p:pic>
      <p:sp>
        <p:nvSpPr>
          <p:cNvPr id="16" name="TextBox 15"/>
          <p:cNvSpPr txBox="1"/>
          <p:nvPr/>
        </p:nvSpPr>
        <p:spPr>
          <a:xfrm>
            <a:off x="304800" y="6324600"/>
            <a:ext cx="1605248" cy="338554"/>
          </a:xfrm>
          <a:prstGeom prst="rect">
            <a:avLst/>
          </a:prstGeom>
          <a:noFill/>
        </p:spPr>
        <p:txBody>
          <a:bodyPr wrap="none" rtlCol="0">
            <a:spAutoFit/>
          </a:bodyPr>
          <a:lstStyle/>
          <a:p>
            <a:r>
              <a:rPr lang="en-US" sz="1600" i="1" dirty="0" smtClean="0">
                <a:solidFill>
                  <a:schemeClr val="bg1"/>
                </a:solidFill>
              </a:rPr>
              <a:t>*Commercialized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R&amp;D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614108"/>
            <a:ext cx="2209800" cy="1691068"/>
          </a:xfrm>
          <a:prstGeom prst="rect">
            <a:avLst/>
          </a:prstGeom>
          <a:noFill/>
          <a:ln w="9525">
            <a:noFill/>
            <a:miter lim="800000"/>
            <a:headEnd/>
            <a:tailEnd/>
          </a:ln>
        </p:spPr>
      </p:pic>
      <p:sp>
        <p:nvSpPr>
          <p:cNvPr id="4" name="Rectangle 3"/>
          <p:cNvSpPr/>
          <p:nvPr/>
        </p:nvSpPr>
        <p:spPr>
          <a:xfrm>
            <a:off x="685800" y="3276600"/>
            <a:ext cx="2287806" cy="307777"/>
          </a:xfrm>
          <a:prstGeom prst="rect">
            <a:avLst/>
          </a:prstGeom>
        </p:spPr>
        <p:txBody>
          <a:bodyPr wrap="none">
            <a:spAutoFit/>
          </a:bodyPr>
          <a:lstStyle/>
          <a:p>
            <a:pPr lvl="0"/>
            <a:r>
              <a:rPr lang="en-US" sz="1400" dirty="0" smtClean="0">
                <a:solidFill>
                  <a:prstClr val="black"/>
                </a:solidFill>
              </a:rPr>
              <a:t>NovelAire Dehumidification*</a:t>
            </a:r>
            <a:endParaRPr lang="en-US" sz="1400" dirty="0">
              <a:solidFill>
                <a:prstClr val="black"/>
              </a:solidFill>
            </a:endParaRPr>
          </a:p>
        </p:txBody>
      </p:sp>
      <p:pic>
        <p:nvPicPr>
          <p:cNvPr id="3075" name="Picture 3"/>
          <p:cNvPicPr>
            <a:picLocks noChangeAspect="1" noChangeArrowheads="1"/>
          </p:cNvPicPr>
          <p:nvPr/>
        </p:nvPicPr>
        <p:blipFill>
          <a:blip r:embed="rId3" cstate="print"/>
          <a:srcRect/>
          <a:stretch>
            <a:fillRect/>
          </a:stretch>
        </p:blipFill>
        <p:spPr bwMode="auto">
          <a:xfrm>
            <a:off x="3657600" y="1600200"/>
            <a:ext cx="2494132" cy="1890713"/>
          </a:xfrm>
          <a:prstGeom prst="rect">
            <a:avLst/>
          </a:prstGeom>
          <a:noFill/>
          <a:ln w="9525">
            <a:noFill/>
            <a:miter lim="800000"/>
            <a:headEnd/>
            <a:tailEnd/>
          </a:ln>
        </p:spPr>
      </p:pic>
      <p:sp>
        <p:nvSpPr>
          <p:cNvPr id="6" name="Rectangle 5"/>
          <p:cNvSpPr/>
          <p:nvPr/>
        </p:nvSpPr>
        <p:spPr>
          <a:xfrm>
            <a:off x="3886200" y="3505200"/>
            <a:ext cx="2075696" cy="307777"/>
          </a:xfrm>
          <a:prstGeom prst="rect">
            <a:avLst/>
          </a:prstGeom>
        </p:spPr>
        <p:txBody>
          <a:bodyPr wrap="none">
            <a:spAutoFit/>
          </a:bodyPr>
          <a:lstStyle/>
          <a:p>
            <a:pPr lvl="0"/>
            <a:r>
              <a:rPr lang="en-US" sz="1400" dirty="0" smtClean="0">
                <a:solidFill>
                  <a:prstClr val="black"/>
                </a:solidFill>
              </a:rPr>
              <a:t>FuelMaker’s Phill System*</a:t>
            </a:r>
            <a:endParaRPr lang="en-US" sz="1400" dirty="0">
              <a:solidFill>
                <a:prstClr val="black"/>
              </a:solidFill>
            </a:endParaRPr>
          </a:p>
        </p:txBody>
      </p:sp>
      <p:pic>
        <p:nvPicPr>
          <p:cNvPr id="3076" name="Picture 4"/>
          <p:cNvPicPr>
            <a:picLocks noChangeAspect="1" noChangeArrowheads="1"/>
          </p:cNvPicPr>
          <p:nvPr/>
        </p:nvPicPr>
        <p:blipFill>
          <a:blip r:embed="rId4" cstate="print"/>
          <a:srcRect/>
          <a:stretch>
            <a:fillRect/>
          </a:stretch>
        </p:blipFill>
        <p:spPr bwMode="auto">
          <a:xfrm>
            <a:off x="6477000" y="1904999"/>
            <a:ext cx="2057400" cy="1476603"/>
          </a:xfrm>
          <a:prstGeom prst="rect">
            <a:avLst/>
          </a:prstGeom>
          <a:noFill/>
          <a:ln w="9525">
            <a:noFill/>
            <a:miter lim="800000"/>
            <a:headEnd/>
            <a:tailEnd/>
          </a:ln>
        </p:spPr>
      </p:pic>
      <p:sp>
        <p:nvSpPr>
          <p:cNvPr id="9" name="Rectangle 8"/>
          <p:cNvSpPr/>
          <p:nvPr/>
        </p:nvSpPr>
        <p:spPr>
          <a:xfrm>
            <a:off x="6400800" y="3505200"/>
            <a:ext cx="2267416" cy="307777"/>
          </a:xfrm>
          <a:prstGeom prst="rect">
            <a:avLst/>
          </a:prstGeom>
        </p:spPr>
        <p:txBody>
          <a:bodyPr wrap="none">
            <a:spAutoFit/>
          </a:bodyPr>
          <a:lstStyle/>
          <a:p>
            <a:pPr lvl="0"/>
            <a:r>
              <a:rPr lang="en-US" sz="1400" dirty="0" smtClean="0">
                <a:solidFill>
                  <a:prstClr val="black"/>
                </a:solidFill>
              </a:rPr>
              <a:t>Stellar Countertop Steamer*</a:t>
            </a:r>
            <a:endParaRPr lang="en-US" sz="1400" dirty="0">
              <a:solidFill>
                <a:prstClr val="black"/>
              </a:solidFill>
            </a:endParaRPr>
          </a:p>
        </p:txBody>
      </p:sp>
      <p:pic>
        <p:nvPicPr>
          <p:cNvPr id="3078" name="Picture 6"/>
          <p:cNvPicPr>
            <a:picLocks noChangeAspect="1" noChangeArrowheads="1"/>
          </p:cNvPicPr>
          <p:nvPr/>
        </p:nvPicPr>
        <p:blipFill>
          <a:blip r:embed="rId5" cstate="print"/>
          <a:srcRect/>
          <a:stretch>
            <a:fillRect/>
          </a:stretch>
        </p:blipFill>
        <p:spPr bwMode="auto">
          <a:xfrm>
            <a:off x="609600" y="3733800"/>
            <a:ext cx="2667000" cy="1848000"/>
          </a:xfrm>
          <a:prstGeom prst="rect">
            <a:avLst/>
          </a:prstGeom>
          <a:noFill/>
          <a:ln w="9525">
            <a:noFill/>
            <a:miter lim="800000"/>
            <a:headEnd/>
            <a:tailEnd/>
          </a:ln>
        </p:spPr>
      </p:pic>
      <p:sp>
        <p:nvSpPr>
          <p:cNvPr id="11" name="Rectangle 10"/>
          <p:cNvSpPr/>
          <p:nvPr/>
        </p:nvSpPr>
        <p:spPr>
          <a:xfrm>
            <a:off x="685800" y="5715000"/>
            <a:ext cx="2282741" cy="307777"/>
          </a:xfrm>
          <a:prstGeom prst="rect">
            <a:avLst/>
          </a:prstGeom>
        </p:spPr>
        <p:txBody>
          <a:bodyPr wrap="none">
            <a:spAutoFit/>
          </a:bodyPr>
          <a:lstStyle/>
          <a:p>
            <a:pPr lvl="0"/>
            <a:r>
              <a:rPr lang="en-US" sz="1400" dirty="0" smtClean="0">
                <a:solidFill>
                  <a:prstClr val="black"/>
                </a:solidFill>
              </a:rPr>
              <a:t>Energy Source Analysis Tool*</a:t>
            </a:r>
            <a:endParaRPr lang="en-US" sz="1400" dirty="0">
              <a:solidFill>
                <a:prstClr val="black"/>
              </a:solidFill>
            </a:endParaRPr>
          </a:p>
        </p:txBody>
      </p:sp>
      <p:pic>
        <p:nvPicPr>
          <p:cNvPr id="3079" name="Picture 7"/>
          <p:cNvPicPr>
            <a:picLocks noChangeAspect="1" noChangeArrowheads="1"/>
          </p:cNvPicPr>
          <p:nvPr/>
        </p:nvPicPr>
        <p:blipFill>
          <a:blip r:embed="rId6" cstate="print"/>
          <a:srcRect/>
          <a:stretch>
            <a:fillRect/>
          </a:stretch>
        </p:blipFill>
        <p:spPr bwMode="auto">
          <a:xfrm>
            <a:off x="3581400" y="3886200"/>
            <a:ext cx="2466975" cy="1848569"/>
          </a:xfrm>
          <a:prstGeom prst="rect">
            <a:avLst/>
          </a:prstGeom>
          <a:noFill/>
          <a:ln w="9525">
            <a:noFill/>
            <a:miter lim="800000"/>
            <a:headEnd/>
            <a:tailEnd/>
          </a:ln>
        </p:spPr>
      </p:pic>
      <p:sp>
        <p:nvSpPr>
          <p:cNvPr id="13" name="Rectangle 12"/>
          <p:cNvSpPr/>
          <p:nvPr/>
        </p:nvSpPr>
        <p:spPr>
          <a:xfrm>
            <a:off x="3581400" y="5715000"/>
            <a:ext cx="2667000" cy="523220"/>
          </a:xfrm>
          <a:prstGeom prst="rect">
            <a:avLst/>
          </a:prstGeom>
        </p:spPr>
        <p:txBody>
          <a:bodyPr wrap="square">
            <a:spAutoFit/>
          </a:bodyPr>
          <a:lstStyle/>
          <a:p>
            <a:pPr lvl="0"/>
            <a:r>
              <a:rPr lang="en-US" sz="1400" dirty="0" smtClean="0">
                <a:solidFill>
                  <a:prstClr val="black"/>
                </a:solidFill>
              </a:rPr>
              <a:t>Packaged Air Conditioner Furnace Condensate Freeze-up Prevention</a:t>
            </a:r>
            <a:endParaRPr lang="en-US" sz="1400" dirty="0">
              <a:solidFill>
                <a:prstClr val="black"/>
              </a:solidFill>
            </a:endParaRPr>
          </a:p>
        </p:txBody>
      </p:sp>
      <p:sp>
        <p:nvSpPr>
          <p:cNvPr id="14" name="Rectangle 13"/>
          <p:cNvSpPr/>
          <p:nvPr/>
        </p:nvSpPr>
        <p:spPr>
          <a:xfrm>
            <a:off x="762000" y="6324600"/>
            <a:ext cx="1605248" cy="338554"/>
          </a:xfrm>
          <a:prstGeom prst="rect">
            <a:avLst/>
          </a:prstGeom>
        </p:spPr>
        <p:txBody>
          <a:bodyPr wrap="none">
            <a:spAutoFit/>
          </a:bodyPr>
          <a:lstStyle/>
          <a:p>
            <a:r>
              <a:rPr lang="en-US" sz="1600" i="1" dirty="0" smtClean="0">
                <a:solidFill>
                  <a:schemeClr val="bg1"/>
                </a:solidFill>
              </a:rPr>
              <a:t>*Commercialized</a:t>
            </a:r>
          </a:p>
        </p:txBody>
      </p:sp>
    </p:spTree>
  </p:cSld>
  <p:clrMapOvr>
    <a:masterClrMapping/>
  </p:clrMapOvr>
</p:sld>
</file>

<file path=ppt/theme/theme1.xml><?xml version="1.0" encoding="utf-8"?>
<a:theme xmlns:a="http://schemas.openxmlformats.org/drawingml/2006/main" name="one or two line head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Special Presentation</CaseType>
    <IndustryCode xmlns="dc463f71-b30c-4ab2-9473-d307f9d35888">150</IndustryCode>
    <CaseStatus xmlns="dc463f71-b30c-4ab2-9473-d307f9d35888">Closed</CaseStatus>
    <OpenedDate xmlns="dc463f71-b30c-4ab2-9473-d307f9d35888">2013-08-30T07:00:00+00:00</OpenedDate>
    <Date1 xmlns="dc463f71-b30c-4ab2-9473-d307f9d35888">2013-09-03T07:00:00+00:00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131628</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015f1b76-b32e-440f-80a7-f0ca4d8a872c" ContentTypeId="0x0101006E56B4D1795A2E4DB2F0B01679ED314A" PreviousValue="true"/>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E15F44908F79EC488038040FB4DE52F0" ma:contentTypeVersion="135" ma:contentTypeDescription="" ma:contentTypeScope="" ma:versionID="877c630bbfbb3a72a9a3c2a8cec7137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6A9EA-E308-4A8F-A149-13D83F7E397A}"/>
</file>

<file path=customXml/itemProps2.xml><?xml version="1.0" encoding="utf-8"?>
<ds:datastoreItem xmlns:ds="http://schemas.openxmlformats.org/officeDocument/2006/customXml" ds:itemID="{5D3B18D2-B45F-440B-807E-AD023BA2B645}"/>
</file>

<file path=customXml/itemProps3.xml><?xml version="1.0" encoding="utf-8"?>
<ds:datastoreItem xmlns:ds="http://schemas.openxmlformats.org/officeDocument/2006/customXml" ds:itemID="{70584A98-A99C-4C87-95DB-D932F6DCBB3B}"/>
</file>

<file path=customXml/itemProps4.xml><?xml version="1.0" encoding="utf-8"?>
<ds:datastoreItem xmlns:ds="http://schemas.openxmlformats.org/officeDocument/2006/customXml" ds:itemID="{6175371F-042B-4CB4-870D-6C052D00C6D8}"/>
</file>

<file path=docProps/app.xml><?xml version="1.0" encoding="utf-8"?>
<Properties xmlns="http://schemas.openxmlformats.org/officeDocument/2006/extended-properties" xmlns:vt="http://schemas.openxmlformats.org/officeDocument/2006/docPropsVTypes">
  <TotalTime>9285</TotalTime>
  <Words>2434</Words>
  <Application>Microsoft Office PowerPoint</Application>
  <PresentationFormat>On-screen Show (4:3)</PresentationFormat>
  <Paragraphs>362</Paragraphs>
  <Slides>32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one or two line headline</vt:lpstr>
      <vt:lpstr>Clip</vt:lpstr>
      <vt:lpstr>Washington Natural Gas Customer R&amp;D Needs</vt:lpstr>
      <vt:lpstr>PowerPoint Presentation</vt:lpstr>
      <vt:lpstr>Addressing Key Energy Industry Issues Across the Value Chain </vt:lpstr>
      <vt:lpstr>RD&amp;D Pipeline</vt:lpstr>
      <vt:lpstr>Natural Gas End Use  Challenges</vt:lpstr>
      <vt:lpstr>Washington Natural Gas Consumption      (Bcf)</vt:lpstr>
      <vt:lpstr>UTD Areas of Technology Focus</vt:lpstr>
      <vt:lpstr>Energy Efficiency R&amp;D</vt:lpstr>
      <vt:lpstr>Energy Efficiency R&amp;D </vt:lpstr>
      <vt:lpstr>Real World Example of Washington Consumer Benefits:   High-Efficiency Furnaces (Six years of Sales through 2002)*</vt:lpstr>
      <vt:lpstr>Utah’s NGV Experience (SB275, 2013)</vt:lpstr>
      <vt:lpstr>California’s NGV Experience (AB 32, AB 118, et al)</vt:lpstr>
      <vt:lpstr>Sixteen States’ MOU</vt:lpstr>
      <vt:lpstr>What are the Next Step-Function Opportunities in Energy Efficiency?</vt:lpstr>
      <vt:lpstr>Emerging Technology Program (ETP) </vt:lpstr>
      <vt:lpstr>Operations R&amp;D Challenges</vt:lpstr>
      <vt:lpstr>Washington’s Natural Gas Mains (miles)</vt:lpstr>
      <vt:lpstr>Washington’s Natural Gas Services   (number of services)</vt:lpstr>
      <vt:lpstr>New Operations Technologies</vt:lpstr>
      <vt:lpstr>New Operations Technologies – GPS, Geospatial</vt:lpstr>
      <vt:lpstr>High Accuracy GPS</vt:lpstr>
      <vt:lpstr>Asset Lifecycle Tracking  </vt:lpstr>
      <vt:lpstr>Internal Inspection – Optimization Program</vt:lpstr>
      <vt:lpstr>Project: Understanding Threat Interactions </vt:lpstr>
      <vt:lpstr>GTI DIMP Consequence Model</vt:lpstr>
      <vt:lpstr>Key Challenges to Achieving the Smart Energy Grid Challenge</vt:lpstr>
      <vt:lpstr>Cyber-Security</vt:lpstr>
      <vt:lpstr>Delta Map</vt:lpstr>
      <vt:lpstr>28 States Have Approved Voluntary Recovery</vt:lpstr>
      <vt:lpstr>Why Collaborative R&amp;D Programs?</vt:lpstr>
      <vt:lpstr>Conclusions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Marean</dc:creator>
  <cp:lastModifiedBy>Donald L. Mason</cp:lastModifiedBy>
  <cp:revision>706</cp:revision>
  <dcterms:created xsi:type="dcterms:W3CDTF">2008-08-05T18:32:09Z</dcterms:created>
  <dcterms:modified xsi:type="dcterms:W3CDTF">2013-08-28T20:15:09Z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0x0101006E56B4D1795A2E4DB2F0B01679ED314A00E15F44908F79EC488038040FB4DE52F0</vt:lpwstr>
  </property>
  <property fmtid="{D5CDD505-2E9C-101B-9397-08002B2CF9AE}" pid="3" name="_docset_NoMedatataSyncRequired">
    <vt:lpwstr>False</vt:lpwstr>
  </property>
</Properties>
</file>