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110" d="100"/>
          <a:sy n="110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792141883916175"/>
          <c:y val="6.0341979311409624E-2"/>
          <c:w val="0.83921192622392993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Sheet1!$A$3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Sheet1!$B$3:$O$3</c:f>
              <c:numCache>
                <c:formatCode>0.0</c:formatCode>
                <c:ptCount val="14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  <c:pt idx="8" formatCode="_(&quot;$&quot;* #,##0.0_);_(&quot;$&quot;* \(#,##0.0\);_(&quot;$&quot;* &quot;-&quot;??_);_(@_)">
                  <c:v>0</c:v>
                </c:pt>
                <c:pt idx="9" formatCode="_(&quot;$&quot;* #,##0.0_);_(&quot;$&quot;* \(#,##0.0\);_(&quot;$&quot;* &quot;-&quot;??_);_(@_)">
                  <c:v>0</c:v>
                </c:pt>
                <c:pt idx="10" formatCode="_(&quot;$&quot;* #,##0.0_);_(&quot;$&quot;* \(#,##0.0\);_(&quot;$&quot;* &quot;-&quot;??_);_(@_)">
                  <c:v>0</c:v>
                </c:pt>
                <c:pt idx="11" formatCode="_(&quot;$&quot;* #,##0.0_);_(&quot;$&quot;* \(#,##0.0\);_(&quot;$&quot;* &quot;-&quot;??_);_(@_)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Sheet1!$B$4:$O$4</c:f>
              <c:numCache>
                <c:formatCode>"$"#,##0.0_);[Red]\("$"#,##0.0\)</c:formatCode>
                <c:ptCount val="14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7.7</c:v>
                </c:pt>
                <c:pt idx="6" formatCode="_(* #,##0.0_);_(* \(#,##0.0\);_(* &quot;-&quot;??_);_(@_)">
                  <c:v>7.6</c:v>
                </c:pt>
                <c:pt idx="7" formatCode="_(* #,##0.0_);_(* \(#,##0.0\);_(* &quot;-&quot;??_);_(@_)">
                  <c:v>7.2290000000000001</c:v>
                </c:pt>
                <c:pt idx="8" formatCode="_(* #,##0.0_);_(* \(#,##0.0\);_(* &quot;-&quot;??_);_(@_)">
                  <c:v>7.8001003599999956</c:v>
                </c:pt>
                <c:pt idx="9" formatCode="_(* #,##0.0_);_(* \(#,##0.0\);_(* &quot;-&quot;??_);_(@_)">
                  <c:v>15.8</c:v>
                </c:pt>
                <c:pt idx="10" formatCode="_(* #,##0.0_);_(* \(#,##0.0\);_(* &quot;-&quot;??_);_(@_)">
                  <c:v>30.3</c:v>
                </c:pt>
                <c:pt idx="11" formatCode="_(* #,##0.0_);_(* \(#,##0.0\);_(* &quot;-&quot;??_);_(@_)">
                  <c:v>16.3</c:v>
                </c:pt>
                <c:pt idx="12" formatCode="General">
                  <c:v>15.9</c:v>
                </c:pt>
                <c:pt idx="13" formatCode="General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Sheet1!$B$5:$O$5</c:f>
              <c:numCache>
                <c:formatCode>"$"#,##0.0_);[Red]\("$"#,##0.0\)</c:formatCode>
                <c:ptCount val="14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16.7</c:v>
                </c:pt>
                <c:pt idx="6" formatCode="_(* #,##0.0_);_(* \(#,##0.0\);_(* &quot;-&quot;??_);_(@_)">
                  <c:v>25.1</c:v>
                </c:pt>
                <c:pt idx="7" formatCode="_(* #,##0.0_);_(* \(#,##0.0\);_(* &quot;-&quot;??_);_(@_)">
                  <c:v>23.876999999999999</c:v>
                </c:pt>
                <c:pt idx="8" formatCode="_(* #,##0.0_);_(* \(#,##0.0\);_(* &quot;-&quot;??_);_(@_)">
                  <c:v>34.693403020000012</c:v>
                </c:pt>
                <c:pt idx="9" formatCode="_(* #,##0.0_);_(* \(#,##0.0\);_(* &quot;-&quot;??_);_(@_)">
                  <c:v>40.4</c:v>
                </c:pt>
                <c:pt idx="10" formatCode="_(* #,##0.0_);_(* \(#,##0.0\);_(* &quot;-&quot;??_);_(@_)">
                  <c:v>42.9</c:v>
                </c:pt>
                <c:pt idx="11" formatCode="_(* #,##0.0_);_(* \(#,##0.0\);_(* &quot;-&quot;??_);_(@_)">
                  <c:v>43</c:v>
                </c:pt>
                <c:pt idx="12" formatCode="General">
                  <c:v>43.4</c:v>
                </c:pt>
                <c:pt idx="13" formatCode="General">
                  <c:v>44.9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Sheet1!$B$6:$O$6</c:f>
              <c:numCache>
                <c:formatCode>"$"#,##0.0_);[Red]\("$"#,##0.0\)</c:formatCode>
                <c:ptCount val="14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27.7</c:v>
                </c:pt>
                <c:pt idx="6" formatCode="_(* #,##0.0_);_(* \(#,##0.0\);_(* &quot;-&quot;??_);_(@_)">
                  <c:v>29</c:v>
                </c:pt>
                <c:pt idx="7" formatCode="_(* #,##0.0_);_(* \(#,##0.0\);_(* &quot;-&quot;??_);_(@_)">
                  <c:v>31.347999999999999</c:v>
                </c:pt>
                <c:pt idx="8" formatCode="_(* #,##0.0_);_(* \(#,##0.0\);_(* &quot;-&quot;??_);_(@_)">
                  <c:v>33.617318360000013</c:v>
                </c:pt>
                <c:pt idx="9" formatCode="_(* #,##0.0_);_(* \(#,##0.0\);_(* &quot;-&quot;??_);_(@_)">
                  <c:v>65.3</c:v>
                </c:pt>
                <c:pt idx="10" formatCode="_(* #,##0.0_);_(* \(#,##0.0\);_(* &quot;-&quot;??_);_(@_)">
                  <c:v>52</c:v>
                </c:pt>
                <c:pt idx="11" formatCode="_(* #,##0.0_);_(* \(#,##0.0\);_(* &quot;-&quot;??_);_(@_)">
                  <c:v>34.700000000000003</c:v>
                </c:pt>
                <c:pt idx="12" formatCode="General">
                  <c:v>43.6</c:v>
                </c:pt>
                <c:pt idx="13" formatCode="General">
                  <c:v>50.8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Sheet1!$B$7:$O$7</c:f>
              <c:numCache>
                <c:formatCode>General</c:formatCode>
                <c:ptCount val="14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31</c:v>
                </c:pt>
                <c:pt idx="6" formatCode="_(* #,##0.0_);_(* \(#,##0.0\);_(* &quot;-&quot;??_);_(@_)">
                  <c:v>23.6</c:v>
                </c:pt>
                <c:pt idx="7" formatCode="_(* #,##0.0_);_(* \(#,##0.0\);_(* &quot;-&quot;??_);_(@_)">
                  <c:v>32.134</c:v>
                </c:pt>
                <c:pt idx="8" formatCode="_(* #,##0.0_);_(* \(#,##0.0\);_(* &quot;-&quot;??_);_(@_)">
                  <c:v>41.102731740000017</c:v>
                </c:pt>
                <c:pt idx="9" formatCode="_(* #,##0.0_);_(* \(#,##0.0\);_(* &quot;-&quot;??_);_(@_)">
                  <c:v>33.200000000000003</c:v>
                </c:pt>
                <c:pt idx="10" formatCode="_(* #,##0.0_);_(* \(#,##0.0\);_(* &quot;-&quot;??_);_(@_)">
                  <c:v>37.9</c:v>
                </c:pt>
                <c:pt idx="11" formatCode="_(* #,##0.0_);_(* \(#,##0.0\);_(* &quot;-&quot;??_);_(@_)">
                  <c:v>39.6</c:v>
                </c:pt>
                <c:pt idx="12">
                  <c:v>41.1</c:v>
                </c:pt>
                <c:pt idx="13">
                  <c:v>42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ET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Sheet1!$B$8:$O$8</c:f>
              <c:numCache>
                <c:formatCode>General</c:formatCode>
                <c:ptCount val="14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23</c:v>
                </c:pt>
                <c:pt idx="6" formatCode="_(* #,##0.0_);_(* \(#,##0.0\);_(* &quot;-&quot;??_);_(@_)">
                  <c:v>27.5</c:v>
                </c:pt>
                <c:pt idx="7" formatCode="_(* #,##0.0_);_(* \(#,##0.0\);_(* &quot;-&quot;??_);_(@_)">
                  <c:v>43.779000000000003</c:v>
                </c:pt>
                <c:pt idx="8" formatCode="_(* #,##0.0_);_(* \(#,##0.0\);_(* &quot;-&quot;??_);_(@_)">
                  <c:v>58.001734140000003</c:v>
                </c:pt>
                <c:pt idx="9" formatCode="_(* #,##0.0_);_(* \(#,##0.0\);_(* &quot;-&quot;??_);_(@_)">
                  <c:v>58</c:v>
                </c:pt>
                <c:pt idx="10" formatCode="_(* #,##0.0_);_(* \(#,##0.0\);_(* &quot;-&quot;??_);_(@_)">
                  <c:v>36.9</c:v>
                </c:pt>
                <c:pt idx="11" formatCode="_(* #,##0.0_);_(* \(#,##0.0\);_(* &quot;-&quot;??_);_(@_)">
                  <c:v>42.7</c:v>
                </c:pt>
                <c:pt idx="12">
                  <c:v>41.9</c:v>
                </c:pt>
                <c:pt idx="13">
                  <c:v>34.6</c:v>
                </c:pt>
              </c:numCache>
            </c:numRef>
          </c:val>
        </c:ser>
        <c:ser>
          <c:idx val="6"/>
          <c:order val="6"/>
          <c:tx>
            <c:strRef>
              <c:f>Sheet1!$A$9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Sheet1!$B$9:$O$9</c:f>
              <c:numCache>
                <c:formatCode>General</c:formatCode>
                <c:ptCount val="14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28.3</c:v>
                </c:pt>
                <c:pt idx="6" formatCode="_(* #,##0.0_);_(* \(#,##0.0\);_(* &quot;-&quot;??_);_(@_)">
                  <c:v>36.4</c:v>
                </c:pt>
                <c:pt idx="7" formatCode="_(* #,##0.0_);_(* \(#,##0.0\);_(* &quot;-&quot;??_);_(@_)">
                  <c:v>36.884999999999991</c:v>
                </c:pt>
                <c:pt idx="8" formatCode="_(* #,##0.0_);_(* \(#,##0.0\);_(* &quot;-&quot;??_);_(@_)">
                  <c:v>38.025094390000014</c:v>
                </c:pt>
                <c:pt idx="9" formatCode="_(* #,##0.0_);_(* \(#,##0.0\);_(* &quot;-&quot;??_);_(@_)">
                  <c:v>20.8</c:v>
                </c:pt>
                <c:pt idx="10" formatCode="_(* #,##0.0_);_(* \(#,##0.0\);_(* &quot;-&quot;??_);_(@_)">
                  <c:v>28.200000000000003</c:v>
                </c:pt>
                <c:pt idx="11" formatCode="_(* #,##0.0_);_(* \(#,##0.0\);_(* &quot;-&quot;??_);_(@_)">
                  <c:v>33.300000000000004</c:v>
                </c:pt>
                <c:pt idx="12">
                  <c:v>33.200000000000003</c:v>
                </c:pt>
                <c:pt idx="13">
                  <c:v>36.300000000000004</c:v>
                </c:pt>
              </c:numCache>
            </c:numRef>
          </c:val>
        </c:ser>
        <c:ser>
          <c:idx val="7"/>
          <c:order val="7"/>
          <c:tx>
            <c:strRef>
              <c:f>Sheet1!$A$10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Sheet1!$B$2:$O$2</c:f>
              <c:strCache>
                <c:ptCount val="14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Sheet1!$B$10:$O$10</c:f>
              <c:numCache>
                <c:formatCode>General</c:formatCode>
                <c:ptCount val="14"/>
                <c:pt idx="0">
                  <c:v>19.899999999999999</c:v>
                </c:pt>
                <c:pt idx="1">
                  <c:v>27.3</c:v>
                </c:pt>
                <c:pt idx="2">
                  <c:v>36.800000000000004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72.400000000000006</c:v>
                </c:pt>
                <c:pt idx="6" formatCode="_(* #,##0.0_);_(* \(#,##0.0\);_(* &quot;-&quot;??_);_(@_)">
                  <c:v>97.8</c:v>
                </c:pt>
                <c:pt idx="7" formatCode="_(* #,##0.0_);_(* \(#,##0.0\);_(* &quot;-&quot;??_);_(@_)">
                  <c:v>86.741000000000028</c:v>
                </c:pt>
                <c:pt idx="8" formatCode="_(* #,##0.0_);_(* \(#,##0.0\);_(* &quot;-&quot;??_);_(@_)">
                  <c:v>82.623247640000017</c:v>
                </c:pt>
                <c:pt idx="9" formatCode="_(* #,##0.0_);_(* \(#,##0.0\);_(* &quot;-&quot;??_);_(@_)">
                  <c:v>97.5</c:v>
                </c:pt>
                <c:pt idx="10" formatCode="_(* #,##0.0_);_(* \(#,##0.0\);_(* &quot;-&quot;??_);_(@_)">
                  <c:v>126.8</c:v>
                </c:pt>
                <c:pt idx="11" formatCode="_(* #,##0.0_);_(* \(#,##0.0\);_(* &quot;-&quot;??_);_(@_)">
                  <c:v>140.1</c:v>
                </c:pt>
                <c:pt idx="12" formatCode="_(* #,##0.0_);_(* \(#,##0.0\);_(* &quot;-&quot;??_);_(@_)">
                  <c:v>131</c:v>
                </c:pt>
                <c:pt idx="13" formatCode="_(* #,##0.0_);_(* \(#,##0.0\);_(* &quot;-&quot;??_);_(@_)">
                  <c:v>135.19999999999999</c:v>
                </c:pt>
              </c:numCache>
            </c:numRef>
          </c:val>
        </c:ser>
        <c:gapWidth val="70"/>
        <c:overlap val="100"/>
        <c:axId val="58553088"/>
        <c:axId val="58554624"/>
      </c:barChart>
      <c:catAx>
        <c:axId val="58553088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554624"/>
        <c:crosses val="autoZero"/>
        <c:auto val="1"/>
        <c:lblAlgn val="ctr"/>
        <c:lblOffset val="100"/>
        <c:tickLblSkip val="1"/>
        <c:tickMarkSkip val="1"/>
      </c:catAx>
      <c:valAx>
        <c:axId val="58554624"/>
        <c:scaling>
          <c:orientation val="minMax"/>
          <c:max val="375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247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553088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92"/>
          <c:y val="0.88009593628383387"/>
          <c:w val="0.83650795238905185"/>
          <c:h val="9.8321416719462165E-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0.71372</cdr:x>
      <cdr:y>0.04412</cdr:y>
    </cdr:from>
    <cdr:to>
      <cdr:x>0.77877</cdr:x>
      <cdr:y>0.09706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19800" y="228600"/>
          <a:ext cx="548640" cy="274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$355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0.65951</cdr:x>
      <cdr:y>0.80882</cdr:y>
    </cdr:from>
    <cdr:to>
      <cdr:x>0.95765</cdr:x>
      <cdr:y>0.89706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62600" y="4190982"/>
          <a:ext cx="2514592" cy="45722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Planned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0.65951</cdr:x>
      <cdr:y>0.84843</cdr:y>
    </cdr:from>
    <cdr:to>
      <cdr:x>0.93055</cdr:x>
      <cdr:y>0.90386</cdr:y>
    </cdr:to>
    <cdr:sp macro="" textlink="">
      <cdr:nvSpPr>
        <cdr:cNvPr id="7" name="Elbow Connector 6"/>
        <cdr:cNvSpPr/>
      </cdr:nvSpPr>
      <cdr:spPr bwMode="auto">
        <a:xfrm xmlns:a="http://schemas.openxmlformats.org/drawingml/2006/main">
          <a:off x="5562600" y="4396233"/>
          <a:ext cx="2286020" cy="287185"/>
        </a:xfrm>
        <a:prstGeom xmlns:a="http://schemas.openxmlformats.org/drawingml/2006/main" prst="bentConnector3">
          <a:avLst>
            <a:gd name="adj1" fmla="val -450"/>
          </a:avLst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0.65951</cdr:x>
      <cdr:y>0.84164</cdr:y>
    </cdr:from>
    <cdr:to>
      <cdr:x>0.95766</cdr:x>
      <cdr:y>0.90386</cdr:y>
    </cdr:to>
    <cdr:sp macro="" textlink="">
      <cdr:nvSpPr>
        <cdr:cNvPr id="8" name="Elbow Connector 7"/>
        <cdr:cNvSpPr/>
      </cdr:nvSpPr>
      <cdr:spPr bwMode="auto">
        <a:xfrm xmlns:a="http://schemas.openxmlformats.org/drawingml/2006/main" flipV="1">
          <a:off x="5562600" y="4361021"/>
          <a:ext cx="2514676" cy="322397"/>
        </a:xfrm>
        <a:prstGeom xmlns:a="http://schemas.openxmlformats.org/drawingml/2006/main" prst="bentConnector3">
          <a:avLst>
            <a:gd name="adj1" fmla="val 99936"/>
          </a:avLst>
        </a:prstGeom>
        <a:solidFill xmlns:a="http://schemas.openxmlformats.org/drawingml/2006/main">
          <a:srgbClr val="BA5A2E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9" y="4410079"/>
            <a:ext cx="5586723" cy="417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90" y="4410079"/>
            <a:ext cx="5123823" cy="417670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04800" y="515779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295400" y="30303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$132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752600" y="27255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$158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2286000" y="23445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$198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2819400" y="22683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$205         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1066800" y="5697379"/>
            <a:ext cx="7372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for 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for  the office building </a:t>
            </a:r>
            <a:r>
              <a:rPr lang="en-US" sz="1000" dirty="0" smtClean="0"/>
              <a:t>purchase.</a:t>
            </a:r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3810000" y="22683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$207       </a:t>
            </a:r>
            <a:endParaRPr lang="en-US" sz="1200" b="1" dirty="0"/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4800600" y="17349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$262</a:t>
            </a:r>
          </a:p>
        </p:txBody>
      </p:sp>
      <p:sp>
        <p:nvSpPr>
          <p:cNvPr id="2060" name="Text Box 18"/>
          <p:cNvSpPr txBox="1">
            <a:spLocks noChangeArrowheads="1"/>
          </p:cNvSpPr>
          <p:nvPr/>
        </p:nvSpPr>
        <p:spPr bwMode="auto">
          <a:xfrm>
            <a:off x="4267200" y="18873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</a:t>
            </a:r>
            <a:r>
              <a:rPr lang="en-US" sz="1200" b="1" dirty="0" smtClean="0"/>
              <a:t>247       </a:t>
            </a:r>
            <a:endParaRPr lang="en-US" sz="1200" b="1" dirty="0"/>
          </a:p>
        </p:txBody>
      </p:sp>
      <p:sp>
        <p:nvSpPr>
          <p:cNvPr id="2061" name="Text Box 18"/>
          <p:cNvSpPr txBox="1">
            <a:spLocks noChangeArrowheads="1"/>
          </p:cNvSpPr>
          <p:nvPr/>
        </p:nvSpPr>
        <p:spPr bwMode="auto">
          <a:xfrm>
            <a:off x="3276600" y="23445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$200       </a:t>
            </a:r>
            <a:endParaRPr lang="en-US" sz="12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___(DBD-2)</a:t>
            </a:r>
            <a:endParaRPr lang="en-US" sz="11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5334000" y="1371600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</a:t>
            </a:r>
            <a:r>
              <a:rPr lang="en-US" sz="1200" b="1" dirty="0" smtClean="0"/>
              <a:t>286</a:t>
            </a:r>
            <a:endParaRPr lang="en-US" sz="1200" b="1" dirty="0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6858000" y="8205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$350</a:t>
            </a:r>
            <a:endParaRPr lang="en-US" sz="1200" b="1" dirty="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5867400" y="1049179"/>
            <a:ext cx="548640" cy="274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$331</a:t>
            </a:r>
            <a:endParaRPr lang="en-US" sz="1200" b="1" dirty="0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7391400" y="8205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$350</a:t>
            </a:r>
            <a:endParaRPr lang="en-US" sz="1200" b="1" dirty="0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7848600" y="820579"/>
            <a:ext cx="54864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$350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ista Bright Green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76D05DFA5A769A459A1C549E33C26839" ma:contentTypeVersion="175" ma:contentTypeDescription="" ma:contentTypeScope="" ma:versionID="4eb91c358a4103962b49e91bd02f562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d9af5a78cd4b1f642e3ede5db40f3279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2014-02-04T08:00:00+00:00</OpenedDate>
    <Date1 xmlns="dc463f71-b30c-4ab2-9473-d307f9d35888">2014-02-05T08:00:00+00:00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140188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05902D45-BF8F-4574-9B8B-3635E7EAAD15}"/>
</file>

<file path=customXml/itemProps2.xml><?xml version="1.0" encoding="utf-8"?>
<ds:datastoreItem xmlns:ds="http://schemas.openxmlformats.org/officeDocument/2006/customXml" ds:itemID="{1796518E-1585-416B-B3F0-C7D7A30BBF54}"/>
</file>

<file path=customXml/itemProps3.xml><?xml version="1.0" encoding="utf-8"?>
<ds:datastoreItem xmlns:ds="http://schemas.openxmlformats.org/officeDocument/2006/customXml" ds:itemID="{AF19EBA5-1D2A-49A8-BBAA-C711B4899AF0}"/>
</file>

<file path=customXml/itemProps4.xml><?xml version="1.0" encoding="utf-8"?>
<ds:datastoreItem xmlns:ds="http://schemas.openxmlformats.org/officeDocument/2006/customXml" ds:itemID="{79D28D8B-B044-46D6-9BA4-AE7CCDA948A6}"/>
</file>

<file path=docProps/app.xml><?xml version="1.0" encoding="utf-8"?>
<Properties xmlns="http://schemas.openxmlformats.org/officeDocument/2006/extended-properties" xmlns:vt="http://schemas.openxmlformats.org/officeDocument/2006/docPropsVTypes">
  <Template>Avista Bright Green</Template>
  <TotalTime>4610</TotalTime>
  <Words>48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Avista Bright Green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Karen Schuh</cp:lastModifiedBy>
  <cp:revision>241</cp:revision>
  <dcterms:created xsi:type="dcterms:W3CDTF">2006-11-27T22:04:14Z</dcterms:created>
  <dcterms:modified xsi:type="dcterms:W3CDTF">2014-01-29T22:29:09Z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0x0101006E56B4D1795A2E4DB2F0B01679ED314A0076D05DFA5A769A459A1C549E33C26839</vt:lpwstr>
  </property>
  <property fmtid="{D5CDD505-2E9C-101B-9397-08002B2CF9AE}" pid="3" name="_docset_NoMedatataSyncRequired">
    <vt:lpwstr>False</vt:lpwstr>
  </property>
</Properties>
</file>