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0" r:id="rId1"/>
  </p:sldMasterIdLst>
  <p:notesMasterIdLst>
    <p:notesMasterId r:id="rId14"/>
  </p:notesMasterIdLst>
  <p:handoutMasterIdLst>
    <p:handoutMasterId r:id="rId15"/>
  </p:handoutMasterIdLst>
  <p:sldIdLst>
    <p:sldId id="318" r:id="rId2"/>
    <p:sldId id="375" r:id="rId3"/>
    <p:sldId id="377" r:id="rId4"/>
    <p:sldId id="366" r:id="rId5"/>
    <p:sldId id="309" r:id="rId6"/>
    <p:sldId id="362" r:id="rId7"/>
    <p:sldId id="365" r:id="rId8"/>
    <p:sldId id="372" r:id="rId9"/>
    <p:sldId id="371" r:id="rId10"/>
    <p:sldId id="374" r:id="rId11"/>
    <p:sldId id="376" r:id="rId12"/>
    <p:sldId id="373" r:id="rId13"/>
  </p:sldIdLst>
  <p:sldSz cx="9144000" cy="6858000" type="letter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7">
          <p15:clr>
            <a:srgbClr val="A4A3A4"/>
          </p15:clr>
        </p15:guide>
        <p15:guide id="2" pos="3054">
          <p15:clr>
            <a:srgbClr val="A4A3A4"/>
          </p15:clr>
        </p15:guide>
        <p15:guide id="3" orient="horz" pos="2230">
          <p15:clr>
            <a:srgbClr val="A4A3A4"/>
          </p15:clr>
        </p15:guide>
        <p15:guide id="4" pos="29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Goldman" initials="CAG" lastIdx="39" clrIdx="0"/>
  <p:cmAuthor id="1" name="Karen Salvini" initials="KS" lastIdx="2" clrIdx="1"/>
  <p:cmAuthor id="2" name="Phadke, Amol" initials="PA" lastIdx="1" clrIdx="2"/>
  <p:cmAuthor id="3" name="Brian Heimberg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70C0"/>
    <a:srgbClr val="AC0000"/>
    <a:srgbClr val="006600"/>
    <a:srgbClr val="000000"/>
    <a:srgbClr val="100000"/>
    <a:srgbClr val="FF66CC"/>
    <a:srgbClr val="3399FF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3498" autoAdjust="0"/>
  </p:normalViewPr>
  <p:slideViewPr>
    <p:cSldViewPr snapToGrid="0">
      <p:cViewPr varScale="1">
        <p:scale>
          <a:sx n="109" d="100"/>
          <a:sy n="109" d="100"/>
        </p:scale>
        <p:origin x="1878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99" d="100"/>
          <a:sy n="99" d="100"/>
        </p:scale>
        <p:origin x="-5346" y="-756"/>
      </p:cViewPr>
      <p:guideLst>
        <p:guide orient="horz" pos="2317"/>
        <p:guide pos="3054"/>
        <p:guide orient="horz" pos="2230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ightning.lbl.gov\strec\KLC\ksh\K_work\Cost%20of%20Outage\_2015_Cost%20of%20Interruptions\Vulnerability\Vulnerability_table_May10updateVish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272353321454002"/>
          <c:y val="0.23744770510544111"/>
          <c:w val="0.69526395285494957"/>
          <c:h val="0.688102109063778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Benefits</c:v>
                </c:pt>
                <c:pt idx="1">
                  <c:v>Investment Costs</c:v>
                </c:pt>
              </c:strCache>
            </c:strRef>
          </c:cat>
          <c:val>
            <c:numRef>
              <c:f>Sheet1!$B$2:$B$3</c:f>
              <c:numCache>
                <c:formatCode>"$"#,##0.0_)\ " M";[Red]"$"#,##0.0\ " M"</c:formatCode>
                <c:ptCount val="2"/>
                <c:pt idx="1">
                  <c:v>5.5690808632530882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Avoided customer outage costs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Benefits</c:v>
                </c:pt>
                <c:pt idx="1">
                  <c:v>Investment Costs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&quot;$&quot;#,##0.0_)\ &quot; M&quot;;[Red]&quot;$&quot;#,##0.0\ &quot; M&quot;">
                  <c:v>26.8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344436280"/>
        <c:axId val="344437848"/>
      </c:barChart>
      <c:catAx>
        <c:axId val="344436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44437848"/>
        <c:crosses val="autoZero"/>
        <c:auto val="1"/>
        <c:lblAlgn val="ctr"/>
        <c:lblOffset val="100"/>
        <c:noMultiLvlLbl val="0"/>
      </c:catAx>
      <c:valAx>
        <c:axId val="344437848"/>
        <c:scaling>
          <c:orientation val="minMax"/>
        </c:scaling>
        <c:delete val="1"/>
        <c:axPos val="b"/>
        <c:numFmt formatCode="&quot;$&quot;#,##0" sourceLinked="0"/>
        <c:majorTickMark val="out"/>
        <c:minorTickMark val="none"/>
        <c:tickLblPos val="none"/>
        <c:crossAx val="34443628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9833975448985"/>
          <c:y val="3.555703573059147E-2"/>
          <c:w val="0.87690166024551019"/>
          <c:h val="0.7240868388464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BUGs!$N$2</c:f>
              <c:strCache>
                <c:ptCount val="1"/>
                <c:pt idx="0">
                  <c:v>Residential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BUGs!$M$3:$M$11</c:f>
              <c:strCache>
                <c:ptCount val="9"/>
                <c:pt idx="0">
                  <c:v>New England </c:v>
                </c:pt>
                <c:pt idx="1">
                  <c:v>Mid-Atlantic</c:v>
                </c:pt>
                <c:pt idx="2">
                  <c:v>East North Central</c:v>
                </c:pt>
                <c:pt idx="3">
                  <c:v>West North Central</c:v>
                </c:pt>
                <c:pt idx="4">
                  <c:v>South Atlantic </c:v>
                </c:pt>
                <c:pt idx="5">
                  <c:v>West South Central</c:v>
                </c:pt>
                <c:pt idx="6">
                  <c:v>East South Central</c:v>
                </c:pt>
                <c:pt idx="7">
                  <c:v>Mountain </c:v>
                </c:pt>
                <c:pt idx="8">
                  <c:v>Pacific</c:v>
                </c:pt>
              </c:strCache>
            </c:strRef>
          </c:cat>
          <c:val>
            <c:numRef>
              <c:f>BUGs!$N$3:$N$11</c:f>
              <c:numCache>
                <c:formatCode>0%</c:formatCode>
                <c:ptCount val="9"/>
                <c:pt idx="0">
                  <c:v>8.872903362484065E-3</c:v>
                </c:pt>
                <c:pt idx="1">
                  <c:v>0.19202046116060353</c:v>
                </c:pt>
                <c:pt idx="2">
                  <c:v>1.7890552143393711E-2</c:v>
                </c:pt>
                <c:pt idx="3">
                  <c:v>6.3644654912195456E-3</c:v>
                </c:pt>
                <c:pt idx="4">
                  <c:v>0.11415594181054477</c:v>
                </c:pt>
                <c:pt idx="5">
                  <c:v>1.4157503882388803E-2</c:v>
                </c:pt>
                <c:pt idx="6">
                  <c:v>1.4157503882388803E-2</c:v>
                </c:pt>
                <c:pt idx="7">
                  <c:v>8.002420399046804E-3</c:v>
                </c:pt>
                <c:pt idx="8">
                  <c:v>2.773929952929232E-2</c:v>
                </c:pt>
              </c:numCache>
            </c:numRef>
          </c:val>
        </c:ser>
        <c:ser>
          <c:idx val="1"/>
          <c:order val="1"/>
          <c:tx>
            <c:strRef>
              <c:f>BUGs!$O$2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BUGs!$M$3:$M$11</c:f>
              <c:strCache>
                <c:ptCount val="9"/>
                <c:pt idx="0">
                  <c:v>New England </c:v>
                </c:pt>
                <c:pt idx="1">
                  <c:v>Mid-Atlantic</c:v>
                </c:pt>
                <c:pt idx="2">
                  <c:v>East North Central</c:v>
                </c:pt>
                <c:pt idx="3">
                  <c:v>West North Central</c:v>
                </c:pt>
                <c:pt idx="4">
                  <c:v>South Atlantic </c:v>
                </c:pt>
                <c:pt idx="5">
                  <c:v>West South Central</c:v>
                </c:pt>
                <c:pt idx="6">
                  <c:v>East South Central</c:v>
                </c:pt>
                <c:pt idx="7">
                  <c:v>Mountain </c:v>
                </c:pt>
                <c:pt idx="8">
                  <c:v>Pacific</c:v>
                </c:pt>
              </c:strCache>
            </c:strRef>
          </c:cat>
          <c:val>
            <c:numRef>
              <c:f>BUGs!$O$3:$O$11</c:f>
              <c:numCache>
                <c:formatCode>0%</c:formatCode>
                <c:ptCount val="9"/>
                <c:pt idx="0">
                  <c:v>0.1382059357731811</c:v>
                </c:pt>
                <c:pt idx="1">
                  <c:v>0.22599023968883469</c:v>
                </c:pt>
                <c:pt idx="2">
                  <c:v>0.14211253861835776</c:v>
                </c:pt>
                <c:pt idx="3">
                  <c:v>0.8607692305587733</c:v>
                </c:pt>
                <c:pt idx="4">
                  <c:v>0.19484850653816779</c:v>
                </c:pt>
                <c:pt idx="5">
                  <c:v>6.8970176038724712E-2</c:v>
                </c:pt>
                <c:pt idx="6">
                  <c:v>6.8970176038724712E-2</c:v>
                </c:pt>
                <c:pt idx="7">
                  <c:v>3.9186580325610489E-2</c:v>
                </c:pt>
                <c:pt idx="8">
                  <c:v>0.18245578396607501</c:v>
                </c:pt>
              </c:numCache>
            </c:numRef>
          </c:val>
        </c:ser>
        <c:ser>
          <c:idx val="2"/>
          <c:order val="2"/>
          <c:tx>
            <c:strRef>
              <c:f>BUGs!$P$2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BUGs!$M$3:$M$11</c:f>
              <c:strCache>
                <c:ptCount val="9"/>
                <c:pt idx="0">
                  <c:v>New England </c:v>
                </c:pt>
                <c:pt idx="1">
                  <c:v>Mid-Atlantic</c:v>
                </c:pt>
                <c:pt idx="2">
                  <c:v>East North Central</c:v>
                </c:pt>
                <c:pt idx="3">
                  <c:v>West North Central</c:v>
                </c:pt>
                <c:pt idx="4">
                  <c:v>South Atlantic </c:v>
                </c:pt>
                <c:pt idx="5">
                  <c:v>West South Central</c:v>
                </c:pt>
                <c:pt idx="6">
                  <c:v>East South Central</c:v>
                </c:pt>
                <c:pt idx="7">
                  <c:v>Mountain </c:v>
                </c:pt>
                <c:pt idx="8">
                  <c:v>Pacific</c:v>
                </c:pt>
              </c:strCache>
            </c:strRef>
          </c:cat>
          <c:val>
            <c:numRef>
              <c:f>BUGs!$P$3:$P$11</c:f>
              <c:numCache>
                <c:formatCode>0%</c:formatCode>
                <c:ptCount val="9"/>
                <c:pt idx="0">
                  <c:v>0.13606436638143241</c:v>
                </c:pt>
                <c:pt idx="1">
                  <c:v>0.52399287187861199</c:v>
                </c:pt>
                <c:pt idx="2">
                  <c:v>0.11356163411303075</c:v>
                </c:pt>
                <c:pt idx="3">
                  <c:v>0.11915739635729844</c:v>
                </c:pt>
                <c:pt idx="4">
                  <c:v>0.1016790388660912</c:v>
                </c:pt>
                <c:pt idx="5">
                  <c:v>0.17963850052342145</c:v>
                </c:pt>
                <c:pt idx="6">
                  <c:v>0.17963850052342145</c:v>
                </c:pt>
                <c:pt idx="7">
                  <c:v>0.15033153979087879</c:v>
                </c:pt>
                <c:pt idx="8">
                  <c:v>0.21877717751605569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856752"/>
        <c:axId val="259852440"/>
      </c:barChart>
      <c:catAx>
        <c:axId val="25985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852440"/>
        <c:crosses val="autoZero"/>
        <c:auto val="1"/>
        <c:lblAlgn val="ctr"/>
        <c:lblOffset val="100"/>
        <c:noMultiLvlLbl val="0"/>
      </c:catAx>
      <c:valAx>
        <c:axId val="25985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Back-up</a:t>
                </a:r>
                <a:r>
                  <a:rPr lang="en-US" b="1" baseline="0" dirty="0" smtClean="0"/>
                  <a:t> Generation (BUG)</a:t>
                </a:r>
                <a:r>
                  <a:rPr lang="en-US" b="1" dirty="0" smtClean="0"/>
                  <a:t> share </a:t>
                </a:r>
                <a:r>
                  <a:rPr lang="en-US" b="1" dirty="0"/>
                  <a:t>of total installed capacity</a:t>
                </a:r>
              </a:p>
            </c:rich>
          </c:tx>
          <c:layout>
            <c:manualLayout>
              <c:xMode val="edge"/>
              <c:yMode val="edge"/>
              <c:x val="2.1998935952490455E-2"/>
              <c:y val="3.307487600928132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856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035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049" y="4090209"/>
            <a:ext cx="5113094" cy="49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4" tIns="46783" rIns="93564" bIns="46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379413"/>
            <a:ext cx="4618037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21434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lnSpc>
        <a:spcPct val="88000"/>
      </a:lnSpc>
      <a:spcBef>
        <a:spcPct val="4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5" y="8777193"/>
            <a:ext cx="3013763" cy="462042"/>
          </a:xfrm>
          <a:prstGeom prst="rect">
            <a:avLst/>
          </a:prstGeom>
        </p:spPr>
        <p:txBody>
          <a:bodyPr lIns="92534" tIns="46267" rIns="92534" bIns="46267"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9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5" y="8777193"/>
            <a:ext cx="3013763" cy="462042"/>
          </a:xfrm>
          <a:prstGeom prst="rect">
            <a:avLst/>
          </a:prstGeom>
        </p:spPr>
        <p:txBody>
          <a:bodyPr lIns="92534" tIns="46267" rIns="92534" bIns="46267"/>
          <a:lstStyle/>
          <a:p>
            <a:pPr>
              <a:defRPr/>
            </a:pPr>
            <a:fld id="{D87CDD03-6C65-42AE-A83C-A452CB0BBA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269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major events are not included (see Figure ES-1), we find the following statistically significant relationships: 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5% increase in annual average wind speed is correlated with a 5% increase in SAIDI; yet a 10% increase in annual average wind speed is correlated with a 2% decrease in SAIDI; and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Independent of these factors, each successive year over the analysis period is correlated with a slightly larger than 1% increase in the SAIDI.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If major events are included (see Figure ES-2), we find the following statistically significant relationships: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10% increase in annual precipitation—above the long-term (generally, 13-year) average—is correlated with a 10% increase in SAIDI;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10% increase in the number of cooling degree-days (i.e., warmer weather)—above the long-term (generally,13-year) average—is correlated with a 8% decrease in SAIDI;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5% increase in annual average wind speed is correlated with a 56% increase SAIDI; a 10% increase in annual average wind speed is correlated with a 75% increase in SAIDI;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10% increase in the percentage share of underground line miles is correlated with a 14% decrease in SAIDI; and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Independent of the above factors, each successive year over the analysis period is also correlated with a nearly 10% increase in SAIDI.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 believe that this apparently counterintuitive result is explained by recognizing that utilities categorize higher average wind speed events (i.e., major storms) into the dataset that includes major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lIns="92546" tIns="46273" rIns="92546" bIns="46273"/>
          <a:lstStyle/>
          <a:p>
            <a:pPr>
              <a:defRPr/>
            </a:pPr>
            <a:fld id="{FD0EEC70-34A7-4F78-9C10-4D2E6F3F0E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8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9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5" y="8777193"/>
            <a:ext cx="3013763" cy="462042"/>
          </a:xfrm>
          <a:prstGeom prst="rect">
            <a:avLst/>
          </a:prstGeom>
        </p:spPr>
        <p:txBody>
          <a:bodyPr lIns="92534" tIns="46267" rIns="92534" bIns="46267"/>
          <a:lstStyle/>
          <a:p>
            <a:pPr>
              <a:defRPr/>
            </a:pPr>
            <a:fld id="{D87CDD03-6C65-42AE-A83C-A452CB0BBA1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Graph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" y="0"/>
            <a:ext cx="9162288" cy="687171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84496" y="1569494"/>
            <a:ext cx="8229600" cy="2784142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640238"/>
            <a:ext cx="6400800" cy="1555846"/>
          </a:xfrm>
        </p:spPr>
        <p:txBody>
          <a:bodyPr anchor="ctr">
            <a:normAutofit/>
          </a:bodyPr>
          <a:lstStyle>
            <a:lvl1pPr marL="0" indent="0" algn="ctr">
              <a:buNone/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6BC8A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23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50166" y="0"/>
            <a:ext cx="791042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78" y="6551670"/>
            <a:ext cx="750498" cy="22671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00"/>
              </a:lnSpc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78" y="6551670"/>
            <a:ext cx="750498" cy="22671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1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g-ppt-template-20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11774"/>
            <a:ext cx="9162288" cy="688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+mj-lt"/>
                <a:cs typeface="Gill Sans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11933" y="4070351"/>
            <a:ext cx="4920134" cy="112002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FF"/>
                </a:solidFill>
                <a:latin typeface="+mj-lt"/>
              </a:defRPr>
            </a:lvl1pPr>
            <a:lvl2pPr marL="339725" indent="0" algn="ctr">
              <a:buNone/>
              <a:defRPr/>
            </a:lvl2pPr>
            <a:lvl3pPr marL="569912" indent="0" algn="ctr">
              <a:buNone/>
              <a:defRPr/>
            </a:lvl3pPr>
            <a:lvl4pPr marL="801688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96950" y="5512767"/>
            <a:ext cx="7150100" cy="769937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marL="339725" indent="0" algn="ctr">
              <a:buNone/>
              <a:defRPr/>
            </a:lvl2pPr>
            <a:lvl3pPr marL="569912" indent="0" algn="ctr">
              <a:buNone/>
              <a:defRPr/>
            </a:lvl3pPr>
            <a:lvl4pPr marL="801688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32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00"/>
              </a:lnSpc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219200"/>
            <a:ext cx="8610600" cy="51816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  <a:lvl2pPr marL="796925" indent="-339725"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78" y="6551670"/>
            <a:ext cx="750498" cy="22671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4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469" y="27959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C20E-1F2E-4809-B9E2-100F2AADB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6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Graphic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83" y="6495629"/>
            <a:ext cx="9162288" cy="376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539" y="996351"/>
            <a:ext cx="8600535" cy="534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CoverGraphic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4483" y="36"/>
            <a:ext cx="9162288" cy="78496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3044" y="51756"/>
            <a:ext cx="770573" cy="67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250166" y="0"/>
            <a:ext cx="791042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78" y="6551670"/>
            <a:ext cx="750498" cy="22671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  <p:sldLayoutId id="2147483714" r:id="rId3"/>
    <p:sldLayoutId id="2147483716" r:id="rId4"/>
    <p:sldLayoutId id="2147483724" r:id="rId5"/>
    <p:sldLayoutId id="214748372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etd.lbl.gov/sites/all/files/lbnl-100399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12008.Peter_F_Druck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dreads.com/author/show/3416.Michael_E_Gerb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2.doc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46" y="1369004"/>
            <a:ext cx="8671507" cy="199440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0" i="1" dirty="0" smtClean="0">
                <a:latin typeface="+mj-lt"/>
              </a:rPr>
              <a:t>Utility Reliability Performance Objectives:</a:t>
            </a:r>
            <a:br>
              <a:rPr lang="en-US" b="0" i="1" dirty="0" smtClean="0">
                <a:latin typeface="+mj-lt"/>
              </a:rPr>
            </a:br>
            <a:r>
              <a:rPr lang="en-US" b="0" i="1" dirty="0" smtClean="0"/>
              <a:t>Theoretical and Practical Considerations</a:t>
            </a:r>
            <a:endParaRPr lang="en-US" b="0" i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38650" y="3557902"/>
            <a:ext cx="4226400" cy="1178257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Joseph H.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Eto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jheto@lbl.gov    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7350" y="5121403"/>
            <a:ext cx="7150100" cy="10571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6BC8A1"/>
                </a:solidFill>
              </a:rPr>
              <a:t>September</a:t>
            </a:r>
            <a:r>
              <a:rPr lang="en-US" b="1" dirty="0" smtClean="0">
                <a:solidFill>
                  <a:srgbClr val="6BC8A1"/>
                </a:solidFill>
                <a:latin typeface="+mj-lt"/>
              </a:rPr>
              <a:t> 19, 2017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6BC8A1"/>
                </a:solidFill>
              </a:rPr>
              <a:t>Washington Utilities and Transportation Commission</a:t>
            </a:r>
            <a:endParaRPr lang="en-US" b="1" dirty="0" smtClean="0">
              <a:solidFill>
                <a:srgbClr val="6BC8A1"/>
              </a:solidFill>
              <a:latin typeface="+mj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6BC8A1"/>
                </a:solidFill>
              </a:rPr>
              <a:t>Olympia, </a:t>
            </a:r>
            <a:r>
              <a:rPr lang="en-US" b="1" dirty="0" smtClean="0">
                <a:solidFill>
                  <a:srgbClr val="6BC8A1"/>
                </a:solidFill>
                <a:latin typeface="+mj-lt"/>
              </a:rPr>
              <a:t>Washington</a:t>
            </a:r>
            <a:endParaRPr lang="en-US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85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520" y="0"/>
            <a:ext cx="8064069" cy="767751"/>
          </a:xfrm>
        </p:spPr>
        <p:txBody>
          <a:bodyPr>
            <a:noAutofit/>
          </a:bodyPr>
          <a:lstStyle/>
          <a:p>
            <a:r>
              <a:rPr lang="en-US" sz="2800" dirty="0" smtClean="0"/>
              <a:t>LBNL finds that reliability is getting worse due to increased severity/frequency of major events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0" y="909321"/>
            <a:ext cx="6473595" cy="515093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/>
          <a:stretch/>
        </p:blipFill>
        <p:spPr bwMode="auto">
          <a:xfrm>
            <a:off x="3073400" y="863600"/>
            <a:ext cx="6156959" cy="51939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" y="6027033"/>
            <a:ext cx="8498839" cy="4308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+mj-lt"/>
              </a:rPr>
              <a:t>Source: Larsen</a:t>
            </a:r>
            <a:r>
              <a:rPr lang="en-US" sz="1050" dirty="0">
                <a:latin typeface="+mj-lt"/>
              </a:rPr>
              <a:t>, P. K </a:t>
            </a:r>
            <a:r>
              <a:rPr lang="en-US" sz="1050" dirty="0" err="1">
                <a:latin typeface="+mj-lt"/>
              </a:rPr>
              <a:t>LaCommare</a:t>
            </a:r>
            <a:r>
              <a:rPr lang="en-US" sz="1050" dirty="0">
                <a:latin typeface="+mj-lt"/>
              </a:rPr>
              <a:t>, J. Eto, J. Sweeney. Recent Trends in Power System Reliability and Implications for Evaluating Future Investments in Resiliency. Energy 117 (2016) 29-46. http://dx.doi.org/10.1016/j.energy.2016.10.063</a:t>
            </a:r>
            <a:endParaRPr lang="en-US" sz="105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8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118215"/>
              </p:ext>
            </p:extLst>
          </p:nvPr>
        </p:nvGraphicFramePr>
        <p:xfrm>
          <a:off x="40618" y="865188"/>
          <a:ext cx="8931932" cy="51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4132" y="6036403"/>
            <a:ext cx="8364312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Source</a:t>
            </a:r>
            <a:r>
              <a:rPr lang="en-US" sz="1050" dirty="0">
                <a:latin typeface="+mj-lt"/>
              </a:rPr>
              <a:t>: Frost and Sullivan. 2015. </a:t>
            </a:r>
            <a:r>
              <a:rPr lang="en-US" sz="1050" dirty="0" smtClean="0">
                <a:latin typeface="+mj-lt"/>
              </a:rPr>
              <a:t>“Analysis </a:t>
            </a:r>
            <a:r>
              <a:rPr lang="en-US" sz="1050" dirty="0">
                <a:latin typeface="+mj-lt"/>
              </a:rPr>
              <a:t>of the US Power Quality Equipment Market</a:t>
            </a:r>
            <a:r>
              <a:rPr lang="en-US" sz="1050" dirty="0" smtClean="0">
                <a:latin typeface="+mj-lt"/>
              </a:rPr>
              <a:t>.” </a:t>
            </a:r>
            <a:r>
              <a:rPr lang="en-US" sz="1050" dirty="0">
                <a:latin typeface="+mj-lt"/>
              </a:rPr>
              <a:t>Berkeley California: Lawrence Berkeley National Laboratory. LBNL-1003990. August. Accessible at: </a:t>
            </a:r>
            <a:r>
              <a:rPr lang="en-US" sz="1050" dirty="0">
                <a:latin typeface="+mj-lt"/>
                <a:hlinkClick r:id="rId4"/>
              </a:rPr>
              <a:t>http://</a:t>
            </a:r>
            <a:r>
              <a:rPr lang="en-US" sz="1050" dirty="0" smtClean="0">
                <a:latin typeface="+mj-lt"/>
                <a:hlinkClick r:id="rId4"/>
              </a:rPr>
              <a:t>eetd.lbl.gov/sites/all/files/lbnl-1003990.pdf</a:t>
            </a:r>
            <a:endParaRPr lang="en-US" sz="105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300"/>
              </a:lnSpc>
              <a:spcAft>
                <a:spcPts val="0"/>
              </a:spcAft>
            </a:pPr>
            <a:r>
              <a:rPr lang="en-US" sz="2800" b="1" dirty="0" smtClean="0">
                <a:latin typeface="+mj-lt"/>
              </a:rPr>
              <a:t>Customers are augmenting utility-provided reliability by purchasing back-up </a:t>
            </a:r>
            <a:r>
              <a:rPr lang="en-US" sz="2800" b="1" dirty="0">
                <a:latin typeface="+mj-lt"/>
              </a:rPr>
              <a:t>g</a:t>
            </a:r>
            <a:r>
              <a:rPr lang="en-US" sz="2800" b="1" dirty="0" smtClean="0">
                <a:latin typeface="+mj-lt"/>
              </a:rPr>
              <a:t>eneration</a:t>
            </a:r>
            <a:endParaRPr lang="en-US" sz="28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C20E-1F2E-4809-B9E2-100F2AADB4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9280" y="1071880"/>
            <a:ext cx="6423841" cy="502684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“What's measured improves” </a:t>
            </a:r>
            <a:br>
              <a:rPr lang="en-US" sz="2400" dirty="0"/>
            </a:br>
            <a:r>
              <a:rPr lang="en-US" sz="2400" dirty="0"/>
              <a:t>― </a:t>
            </a:r>
            <a:r>
              <a:rPr lang="en-US" sz="2400" u="sng" dirty="0">
                <a:hlinkClick r:id="rId3"/>
              </a:rPr>
              <a:t>Peter F. </a:t>
            </a:r>
            <a:r>
              <a:rPr lang="en-US" sz="2400" u="sng" dirty="0" smtClean="0">
                <a:hlinkClick r:id="rId3"/>
              </a:rPr>
              <a:t>Drucker</a:t>
            </a: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“Delegating your accountabilities is abdication” </a:t>
            </a:r>
            <a:br>
              <a:rPr lang="en-US" sz="2400" dirty="0"/>
            </a:br>
            <a:r>
              <a:rPr lang="en-US" sz="2400" dirty="0"/>
              <a:t>― </a:t>
            </a:r>
            <a:r>
              <a:rPr lang="en-US" sz="2400" dirty="0">
                <a:hlinkClick r:id="rId4"/>
              </a:rPr>
              <a:t>Michael E. Gerber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“Not </a:t>
            </a:r>
            <a:r>
              <a:rPr lang="en-US" sz="2400" dirty="0"/>
              <a:t>everything that can be counted counts, </a:t>
            </a:r>
            <a:r>
              <a:rPr lang="en-US" sz="2400" dirty="0" smtClean="0"/>
              <a:t>               and </a:t>
            </a:r>
            <a:r>
              <a:rPr lang="en-US" sz="2400" dirty="0"/>
              <a:t>not everything that counts can be </a:t>
            </a:r>
            <a:r>
              <a:rPr lang="en-US" sz="2400" dirty="0" smtClean="0"/>
              <a:t>counted” ― </a:t>
            </a:r>
            <a:r>
              <a:rPr lang="en-US" sz="2400" u="sng" dirty="0" smtClean="0"/>
              <a:t>Albert Einstein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150" y="156754"/>
            <a:ext cx="8333797" cy="63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 Some themes to keep in mind</a:t>
            </a:r>
          </a:p>
        </p:txBody>
      </p:sp>
    </p:spTree>
    <p:extLst>
      <p:ext uri="{BB962C8B-B14F-4D97-AF65-F5344CB8AC3E}">
        <p14:creationId xmlns:p14="http://schemas.microsoft.com/office/powerpoint/2010/main" val="20970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56754"/>
            <a:ext cx="8333797" cy="635246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 LBNL Reliability Research</a:t>
            </a:r>
            <a:endParaRPr lang="en-US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329" y="806824"/>
            <a:ext cx="8901953" cy="5755341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Reliability Performance Data and Metrics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Review of reliability data reported to PUCs (2008)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Review of reliability data reported to NERC/EIA (2012)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Support for EIA collection of reliability data (2013, 2016)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Analysis of Major Event definitions (2016)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Analysis of Distribution vs. Bulk Power System Reliability (submitted for publication)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 smtClean="0"/>
              <a:t>GMLC task 1.1 – develop new bulk power system metric for NERC State of Reliability report (in progress)</a:t>
            </a:r>
            <a:endParaRPr lang="en-US" sz="2400" b="1" dirty="0" smtClean="0"/>
          </a:p>
          <a:p>
            <a:endParaRPr lang="en-US" sz="2400" b="1" dirty="0"/>
          </a:p>
          <a:p>
            <a:pPr marL="0" indent="0">
              <a:buNone/>
            </a:pPr>
            <a:r>
              <a:rPr lang="en-US" b="1" dirty="0" smtClean="0"/>
              <a:t>Reliability Analysis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Econometric analysis of trends in reliability (2012, 2014, update in progress)</a:t>
            </a:r>
          </a:p>
          <a:p>
            <a:pPr marL="0" indent="0">
              <a:buNone/>
            </a:pPr>
            <a:r>
              <a:rPr lang="en-US" sz="2400" dirty="0" smtClean="0"/>
              <a:t>	Customer adoption of stand-by generation/UPS (2016)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Review of reliability information posted in real-time by utilities (in progress)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300" b="1" dirty="0" smtClean="0"/>
              <a:t>The Economic Value of Reliability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Interruption Cost Estimate (ICE) Calculator (2005, 2010, 2015)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Review of regional economic modeling to estimate cost of long-duration, widespread interruptions (2016)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Insurance industry perspectives (2016)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 smtClean="0"/>
              <a:t>Value-based Reliability Planning</a:t>
            </a:r>
          </a:p>
          <a:p>
            <a:pPr marL="0" indent="0">
              <a:buNone/>
            </a:pPr>
            <a:r>
              <a:rPr lang="en-US" sz="2400" dirty="0"/>
              <a:t>	National cost of power interruptions (2004, </a:t>
            </a:r>
            <a:r>
              <a:rPr lang="en-US" sz="2400" dirty="0" smtClean="0"/>
              <a:t>submitted for publication)</a:t>
            </a:r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sz="2400" dirty="0" smtClean="0"/>
              <a:t>Utility case studies (2015)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PUC experiences with utility filings (2016)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dirty="0" smtClean="0"/>
              <a:t>GMLC task 1.1 - incorporate ICE Calculator into APPA web portal (in progress)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4400" b="1" i="1" dirty="0"/>
              <a:t>https://</a:t>
            </a:r>
            <a:r>
              <a:rPr lang="en-US" sz="4400" b="1" i="1" dirty="0" smtClean="0"/>
              <a:t>emp.lbl.gov/research-areas/electricity-reliability</a:t>
            </a:r>
            <a:endParaRPr lang="en-US" sz="4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873"/>
            <a:ext cx="9284337" cy="5474662"/>
          </a:xfrm>
        </p:spPr>
        <p:txBody>
          <a:bodyPr>
            <a:noAutofit/>
          </a:bodyPr>
          <a:lstStyle/>
          <a:p>
            <a:pPr marL="230188" indent="-230188">
              <a:buFontTx/>
              <a:buChar char="•"/>
            </a:pPr>
            <a:r>
              <a:rPr lang="en-US" sz="2400" dirty="0"/>
              <a:t>The pace of electricity grid modernization efforts will be determined by decisions made by electric </a:t>
            </a:r>
            <a:r>
              <a:rPr lang="en-US" sz="2400" dirty="0" smtClean="0"/>
              <a:t>utilities, their customers, and local communities/states </a:t>
            </a:r>
            <a:r>
              <a:rPr lang="en-US" sz="2400" dirty="0"/>
              <a:t>to adopt new technologies and practices</a:t>
            </a:r>
          </a:p>
          <a:p>
            <a:pPr marL="230188" indent="-230188">
              <a:spcBef>
                <a:spcPts val="1200"/>
              </a:spcBef>
              <a:buFontTx/>
              <a:buChar char="•"/>
            </a:pPr>
            <a:r>
              <a:rPr lang="en-US" sz="2400" dirty="0" smtClean="0"/>
              <a:t>An </a:t>
            </a:r>
            <a:r>
              <a:rPr lang="en-US" sz="2400" dirty="0"/>
              <a:t>important motivation for these actions will be maintaining or improving the reliability and resiliency of electric service</a:t>
            </a:r>
          </a:p>
          <a:p>
            <a:pPr marL="230188" indent="-230188">
              <a:spcBef>
                <a:spcPts val="1200"/>
              </a:spcBef>
              <a:buFontTx/>
              <a:buChar char="•"/>
            </a:pPr>
            <a:r>
              <a:rPr lang="en-US" sz="2400" dirty="0" smtClean="0"/>
              <a:t>From </a:t>
            </a:r>
            <a:r>
              <a:rPr lang="en-US" sz="2400" dirty="0"/>
              <a:t>an economic perspective, the justification for these actions will therefore, depend, </a:t>
            </a:r>
            <a:r>
              <a:rPr lang="en-US" sz="2400" i="1" dirty="0"/>
              <a:t>at least in part</a:t>
            </a:r>
            <a:r>
              <a:rPr lang="en-US" sz="2400" dirty="0"/>
              <a:t>, on:</a:t>
            </a:r>
          </a:p>
          <a:p>
            <a:pPr marL="568325" lvl="1" indent="-227013"/>
            <a:r>
              <a:rPr lang="en-US" sz="1800" dirty="0" smtClean="0"/>
              <a:t>The </a:t>
            </a:r>
            <a:r>
              <a:rPr lang="en-US" sz="1800" dirty="0"/>
              <a:t>cost of the actions under </a:t>
            </a:r>
            <a:r>
              <a:rPr lang="en-US" sz="1800" dirty="0" smtClean="0"/>
              <a:t>consideration (including who pays for them);</a:t>
            </a:r>
            <a:endParaRPr lang="en-US" sz="1800" dirty="0"/>
          </a:p>
          <a:p>
            <a:pPr marL="568325" lvl="1" indent="-227013"/>
            <a:r>
              <a:rPr lang="en-US" sz="1800" dirty="0" smtClean="0"/>
              <a:t>The </a:t>
            </a:r>
            <a:r>
              <a:rPr lang="en-US" sz="1800" dirty="0"/>
              <a:t>impact they are expected to have on reliability or resilience; and</a:t>
            </a:r>
          </a:p>
          <a:p>
            <a:pPr marL="568325" lvl="1" indent="-227013"/>
            <a:r>
              <a:rPr lang="en-US" sz="1800" dirty="0" smtClean="0"/>
              <a:t>The </a:t>
            </a:r>
            <a:r>
              <a:rPr lang="en-US" sz="1800" dirty="0"/>
              <a:t>value these impacts </a:t>
            </a:r>
            <a:r>
              <a:rPr lang="en-US" sz="1800" dirty="0" smtClean="0"/>
              <a:t>have to </a:t>
            </a:r>
            <a:r>
              <a:rPr lang="en-US" sz="1800" dirty="0"/>
              <a:t>the </a:t>
            </a:r>
            <a:r>
              <a:rPr lang="en-US" sz="1800" dirty="0" smtClean="0"/>
              <a:t>utility, its customers, and the community/state</a:t>
            </a:r>
          </a:p>
          <a:p>
            <a:pPr marL="341312" indent="-227013">
              <a:spcBef>
                <a:spcPts val="1200"/>
              </a:spcBef>
            </a:pPr>
            <a:r>
              <a:rPr lang="en-US" sz="2400" dirty="0" smtClean="0"/>
              <a:t>Better information will enable, but does not guarantee, better decisions	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…and we will never have perfect information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5314" y="156754"/>
            <a:ext cx="8325633" cy="63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Opening Remarks</a:t>
            </a:r>
          </a:p>
        </p:txBody>
      </p:sp>
    </p:spTree>
    <p:extLst>
      <p:ext uri="{BB962C8B-B14F-4D97-AF65-F5344CB8AC3E}">
        <p14:creationId xmlns:p14="http://schemas.microsoft.com/office/powerpoint/2010/main" val="2461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2506"/>
          <a:stretch/>
        </p:blipFill>
        <p:spPr bwMode="auto">
          <a:xfrm rot="21540000">
            <a:off x="400050" y="1056937"/>
            <a:ext cx="3472814" cy="53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499" y="1208623"/>
            <a:ext cx="5102501" cy="505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5082746" y="3566984"/>
            <a:ext cx="2891481" cy="568411"/>
          </a:xfrm>
          <a:custGeom>
            <a:avLst/>
            <a:gdLst>
              <a:gd name="connsiteX0" fmla="*/ 0 w 2891481"/>
              <a:gd name="connsiteY0" fmla="*/ 0 h 568411"/>
              <a:gd name="connsiteX1" fmla="*/ 74140 w 2891481"/>
              <a:gd name="connsiteY1" fmla="*/ 189470 h 568411"/>
              <a:gd name="connsiteX2" fmla="*/ 156519 w 2891481"/>
              <a:gd name="connsiteY2" fmla="*/ 362465 h 568411"/>
              <a:gd name="connsiteX3" fmla="*/ 214184 w 2891481"/>
              <a:gd name="connsiteY3" fmla="*/ 477794 h 568411"/>
              <a:gd name="connsiteX4" fmla="*/ 304800 w 2891481"/>
              <a:gd name="connsiteY4" fmla="*/ 543697 h 568411"/>
              <a:gd name="connsiteX5" fmla="*/ 502508 w 2891481"/>
              <a:gd name="connsiteY5" fmla="*/ 560173 h 568411"/>
              <a:gd name="connsiteX6" fmla="*/ 741405 w 2891481"/>
              <a:gd name="connsiteY6" fmla="*/ 560173 h 568411"/>
              <a:gd name="connsiteX7" fmla="*/ 1046205 w 2891481"/>
              <a:gd name="connsiteY7" fmla="*/ 560173 h 568411"/>
              <a:gd name="connsiteX8" fmla="*/ 1334530 w 2891481"/>
              <a:gd name="connsiteY8" fmla="*/ 568411 h 568411"/>
              <a:gd name="connsiteX9" fmla="*/ 2051222 w 2891481"/>
              <a:gd name="connsiteY9" fmla="*/ 568411 h 568411"/>
              <a:gd name="connsiteX10" fmla="*/ 2891481 w 2891481"/>
              <a:gd name="connsiteY10" fmla="*/ 568411 h 568411"/>
              <a:gd name="connsiteX11" fmla="*/ 2891481 w 2891481"/>
              <a:gd name="connsiteY11" fmla="*/ 568411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1481" h="568411">
                <a:moveTo>
                  <a:pt x="0" y="0"/>
                </a:moveTo>
                <a:cubicBezTo>
                  <a:pt x="24026" y="64529"/>
                  <a:pt x="48053" y="129059"/>
                  <a:pt x="74140" y="189470"/>
                </a:cubicBezTo>
                <a:cubicBezTo>
                  <a:pt x="100227" y="249881"/>
                  <a:pt x="133178" y="314411"/>
                  <a:pt x="156519" y="362465"/>
                </a:cubicBezTo>
                <a:cubicBezTo>
                  <a:pt x="179860" y="410519"/>
                  <a:pt x="189471" y="447589"/>
                  <a:pt x="214184" y="477794"/>
                </a:cubicBezTo>
                <a:cubicBezTo>
                  <a:pt x="238898" y="507999"/>
                  <a:pt x="256746" y="529967"/>
                  <a:pt x="304800" y="543697"/>
                </a:cubicBezTo>
                <a:cubicBezTo>
                  <a:pt x="352854" y="557427"/>
                  <a:pt x="429741" y="557427"/>
                  <a:pt x="502508" y="560173"/>
                </a:cubicBezTo>
                <a:cubicBezTo>
                  <a:pt x="575275" y="562919"/>
                  <a:pt x="741405" y="560173"/>
                  <a:pt x="741405" y="560173"/>
                </a:cubicBezTo>
                <a:lnTo>
                  <a:pt x="1046205" y="560173"/>
                </a:lnTo>
                <a:cubicBezTo>
                  <a:pt x="1145059" y="561546"/>
                  <a:pt x="1334530" y="568411"/>
                  <a:pt x="1334530" y="568411"/>
                </a:cubicBezTo>
                <a:lnTo>
                  <a:pt x="2051222" y="568411"/>
                </a:lnTo>
                <a:lnTo>
                  <a:pt x="2891481" y="568411"/>
                </a:lnTo>
                <a:lnTo>
                  <a:pt x="2891481" y="568411"/>
                </a:lnTo>
              </a:path>
            </a:pathLst>
          </a:custGeom>
          <a:noFill/>
          <a:ln w="28575">
            <a:solidFill>
              <a:srgbClr val="FF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62616" y="5774724"/>
            <a:ext cx="2364260" cy="0"/>
          </a:xfrm>
          <a:prstGeom prst="line">
            <a:avLst/>
          </a:prstGeom>
          <a:ln>
            <a:solidFill>
              <a:srgbClr val="FF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53347" y="2899719"/>
            <a:ext cx="3320880" cy="1968843"/>
          </a:xfrm>
          <a:prstGeom prst="line">
            <a:avLst/>
          </a:prstGeom>
          <a:ln w="28575">
            <a:solidFill>
              <a:srgbClr val="37E8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33968" y="5774724"/>
            <a:ext cx="1614616" cy="0"/>
          </a:xfrm>
          <a:prstGeom prst="line">
            <a:avLst/>
          </a:prstGeom>
          <a:ln>
            <a:solidFill>
              <a:srgbClr val="37E8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8919" y="5906530"/>
            <a:ext cx="1062681" cy="0"/>
          </a:xfrm>
          <a:prstGeom prst="line">
            <a:avLst/>
          </a:prstGeom>
          <a:ln>
            <a:solidFill>
              <a:srgbClr val="00F2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074508" y="2133600"/>
            <a:ext cx="2932670" cy="1465896"/>
          </a:xfrm>
          <a:custGeom>
            <a:avLst/>
            <a:gdLst>
              <a:gd name="connsiteX0" fmla="*/ 0 w 2957384"/>
              <a:gd name="connsiteY0" fmla="*/ 1029730 h 1457657"/>
              <a:gd name="connsiteX1" fmla="*/ 57665 w 2957384"/>
              <a:gd name="connsiteY1" fmla="*/ 1194486 h 1457657"/>
              <a:gd name="connsiteX2" fmla="*/ 98854 w 2957384"/>
              <a:gd name="connsiteY2" fmla="*/ 1301578 h 1457657"/>
              <a:gd name="connsiteX3" fmla="*/ 164757 w 2957384"/>
              <a:gd name="connsiteY3" fmla="*/ 1375719 h 1457657"/>
              <a:gd name="connsiteX4" fmla="*/ 247135 w 2957384"/>
              <a:gd name="connsiteY4" fmla="*/ 1449859 h 1457657"/>
              <a:gd name="connsiteX5" fmla="*/ 354227 w 2957384"/>
              <a:gd name="connsiteY5" fmla="*/ 1449859 h 1457657"/>
              <a:gd name="connsiteX6" fmla="*/ 477795 w 2957384"/>
              <a:gd name="connsiteY6" fmla="*/ 1400432 h 1457657"/>
              <a:gd name="connsiteX7" fmla="*/ 609600 w 2957384"/>
              <a:gd name="connsiteY7" fmla="*/ 1309816 h 1457657"/>
              <a:gd name="connsiteX8" fmla="*/ 2957384 w 2957384"/>
              <a:gd name="connsiteY8" fmla="*/ 0 h 14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7384" h="1457657">
                <a:moveTo>
                  <a:pt x="0" y="1029730"/>
                </a:moveTo>
                <a:cubicBezTo>
                  <a:pt x="20594" y="1089454"/>
                  <a:pt x="41189" y="1149178"/>
                  <a:pt x="57665" y="1194486"/>
                </a:cubicBezTo>
                <a:cubicBezTo>
                  <a:pt x="74141" y="1239794"/>
                  <a:pt x="81005" y="1271372"/>
                  <a:pt x="98854" y="1301578"/>
                </a:cubicBezTo>
                <a:cubicBezTo>
                  <a:pt x="116703" y="1331784"/>
                  <a:pt x="140044" y="1351006"/>
                  <a:pt x="164757" y="1375719"/>
                </a:cubicBezTo>
                <a:cubicBezTo>
                  <a:pt x="189470" y="1400432"/>
                  <a:pt x="215557" y="1437502"/>
                  <a:pt x="247135" y="1449859"/>
                </a:cubicBezTo>
                <a:cubicBezTo>
                  <a:pt x="278713" y="1462216"/>
                  <a:pt x="315784" y="1458097"/>
                  <a:pt x="354227" y="1449859"/>
                </a:cubicBezTo>
                <a:cubicBezTo>
                  <a:pt x="392670" y="1441621"/>
                  <a:pt x="435233" y="1423773"/>
                  <a:pt x="477795" y="1400432"/>
                </a:cubicBezTo>
                <a:cubicBezTo>
                  <a:pt x="520357" y="1377091"/>
                  <a:pt x="609600" y="1309816"/>
                  <a:pt x="609600" y="1309816"/>
                </a:cubicBezTo>
                <a:lnTo>
                  <a:pt x="2957384" y="0"/>
                </a:lnTo>
              </a:path>
            </a:pathLst>
          </a:custGeom>
          <a:noFill/>
          <a:ln w="28575">
            <a:solidFill>
              <a:srgbClr val="00F2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8275" y="3628074"/>
            <a:ext cx="319215" cy="214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344292" y="2946400"/>
            <a:ext cx="18541" cy="19460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en-US" sz="2600" b="1" dirty="0">
                <a:latin typeface="+mj-lt"/>
              </a:rPr>
              <a:t>Value-Based Reliability Planning (VBRP) takes into account the cost of interruptions in guiding reliability decisions </a:t>
            </a:r>
          </a:p>
        </p:txBody>
      </p:sp>
    </p:spTree>
    <p:extLst>
      <p:ext uri="{BB962C8B-B14F-4D97-AF65-F5344CB8AC3E}">
        <p14:creationId xmlns:p14="http://schemas.microsoft.com/office/powerpoint/2010/main" val="21434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28420"/>
              </p:ext>
            </p:extLst>
          </p:nvPr>
        </p:nvGraphicFramePr>
        <p:xfrm>
          <a:off x="176462" y="936634"/>
          <a:ext cx="882808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5" name="Document" r:id="rId5" imgW="5748120" imgH="3324240" progId="Word.Document.8">
                  <p:embed/>
                </p:oleObj>
              </mc:Choice>
              <mc:Fallback>
                <p:oleObj name="Document" r:id="rId5" imgW="5748120" imgH="3324240" progId="Word.Documen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62" y="936634"/>
                        <a:ext cx="882808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en-US" sz="2800" b="1" dirty="0" smtClean="0">
                <a:latin typeface="+mj-lt"/>
              </a:rPr>
              <a:t>DOE/LBNL developed the Interruption </a:t>
            </a:r>
            <a:r>
              <a:rPr lang="en-US" sz="2800" b="1" dirty="0">
                <a:latin typeface="+mj-lt"/>
              </a:rPr>
              <a:t>Cost Estimate (ICE) </a:t>
            </a:r>
            <a:r>
              <a:rPr lang="en-US" sz="2800" b="1" dirty="0" smtClean="0">
                <a:latin typeface="+mj-lt"/>
              </a:rPr>
              <a:t>Calculator to support VBRP applications </a:t>
            </a:r>
            <a:endParaRPr lang="en-US" sz="2800" b="1" dirty="0">
              <a:latin typeface="+mj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47406" y="6011227"/>
            <a:ext cx="3886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>
                <a:latin typeface="+mn-lt"/>
              </a:rPr>
              <a:t>http://icecalculator.com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4000" y="960000"/>
            <a:ext cx="3997783" cy="5181600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600" b="0" dirty="0" smtClean="0">
                <a:solidFill>
                  <a:schemeClr val="tx1"/>
                </a:solidFill>
                <a:latin typeface="+mj-lt"/>
                <a:cs typeface="+mn-cs"/>
              </a:rPr>
              <a:t>From Distribution </a:t>
            </a:r>
            <a:r>
              <a:rPr lang="en-US" sz="2600" b="0" dirty="0">
                <a:solidFill>
                  <a:schemeClr val="tx1"/>
                </a:solidFill>
                <a:latin typeface="+mj-lt"/>
                <a:cs typeface="+mn-cs"/>
              </a:rPr>
              <a:t>Automation at EPB Chattanooga: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Customers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Impacted: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174,000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customers (entire territory)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Investment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1,200 automated circuit switches and sensors on 171 circuits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Reliability Improvement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Achieved between 2010 and 2015: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SAIDI </a:t>
            </a:r>
            <a:r>
              <a:rPr lang="en-US" sz="1600" dirty="0">
                <a:solidFill>
                  <a:schemeClr val="tx1"/>
                </a:solidFill>
                <a:latin typeface="+mn-lt"/>
                <a:sym typeface="Wingdings"/>
              </a:rPr>
              <a:t>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45% 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112 to 61.8 minutes /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year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SAIFI </a:t>
            </a:r>
            <a:r>
              <a:rPr lang="en-US" sz="1600" dirty="0">
                <a:solidFill>
                  <a:schemeClr val="tx1"/>
                </a:solidFill>
                <a:latin typeface="+mn-lt"/>
                <a:sym typeface="Wingdings"/>
              </a:rPr>
              <a:t>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51% 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1.42 to 0.69 interruptions /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year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90289640"/>
              </p:ext>
            </p:extLst>
          </p:nvPr>
        </p:nvGraphicFramePr>
        <p:xfrm>
          <a:off x="4093401" y="748800"/>
          <a:ext cx="4875696" cy="26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75" y="3476407"/>
            <a:ext cx="4364496" cy="296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3268" y="1090410"/>
            <a:ext cx="26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Annual Costs and Benefits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7507" y="3107075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Avoided Cost of Severe Storm</a:t>
            </a:r>
            <a:endParaRPr lang="en-US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latin typeface="+mj-lt"/>
              </a:rPr>
              <a:t>VBRP Example:  Electric Power Board of Chattanooga</a:t>
            </a:r>
            <a:endParaRPr lang="en-US" sz="2800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519" y="5313009"/>
            <a:ext cx="8535647" cy="767751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SAIDI and SAIFI aggregate/mask information on the types of customers affected by power interruptions, as well as information on how long and when their lights are out</a:t>
            </a:r>
            <a:endParaRPr lang="en-US" sz="2400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21717" y="904600"/>
            <a:ext cx="686975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System Average Interruption Duration </a:t>
            </a:r>
            <a:r>
              <a:rPr lang="en-US" sz="2400" b="1" dirty="0" smtClean="0">
                <a:latin typeface="+mj-lt"/>
              </a:rPr>
              <a:t>Index (SAIDI)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24855" y="3058515"/>
            <a:ext cx="726348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System Average Interruption Frequency </a:t>
            </a:r>
            <a:r>
              <a:rPr lang="en-US" sz="2400" b="1" dirty="0" smtClean="0">
                <a:latin typeface="+mj-lt"/>
              </a:rPr>
              <a:t>Index (SAIFI)</a:t>
            </a:r>
            <a:endParaRPr lang="en-US" sz="2400" b="1" dirty="0">
              <a:latin typeface="+mj-lt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print"/>
          <a:srcRect l="4167" r="25000"/>
          <a:stretch>
            <a:fillRect/>
          </a:stretch>
        </p:blipFill>
        <p:spPr bwMode="auto">
          <a:xfrm>
            <a:off x="1828477" y="1192848"/>
            <a:ext cx="54562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 cstate="print"/>
          <a:srcRect l="6250" r="31250"/>
          <a:stretch>
            <a:fillRect/>
          </a:stretch>
        </p:blipFill>
        <p:spPr bwMode="auto">
          <a:xfrm>
            <a:off x="2156296" y="3356727"/>
            <a:ext cx="48006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en-US" sz="2800" b="1" dirty="0" smtClean="0">
                <a:latin typeface="+mj-lt"/>
              </a:rPr>
              <a:t>Electric utility </a:t>
            </a:r>
            <a:r>
              <a:rPr lang="en-US" sz="2800" b="1" dirty="0">
                <a:latin typeface="+mj-lt"/>
              </a:rPr>
              <a:t>i</a:t>
            </a:r>
            <a:r>
              <a:rPr lang="en-US" sz="2800" b="1" dirty="0" smtClean="0">
                <a:latin typeface="+mj-lt"/>
              </a:rPr>
              <a:t>ndustry reliability metrics, by themselves, are not well-suited for supporting VBRP</a:t>
            </a:r>
            <a:endParaRPr lang="en-US" sz="2800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4685943"/>
              </p:ext>
            </p:extLst>
          </p:nvPr>
        </p:nvGraphicFramePr>
        <p:xfrm>
          <a:off x="-906155" y="1066911"/>
          <a:ext cx="10943916" cy="56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Document" r:id="rId4" imgW="6112609" imgH="3138788" progId="Word.Document.8">
                  <p:embed/>
                </p:oleObj>
              </mc:Choice>
              <mc:Fallback>
                <p:oleObj name="Document" r:id="rId4" imgW="6112609" imgH="313878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06155" y="1066911"/>
                        <a:ext cx="10943916" cy="5620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166" y="857634"/>
            <a:ext cx="8592176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Varies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by type of customer and depends on when and for how long their lights are out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120" y="0"/>
            <a:ext cx="8089469" cy="767751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The economic cost of power </a:t>
            </a:r>
            <a:r>
              <a:rPr lang="en-US" dirty="0"/>
              <a:t>i</a:t>
            </a:r>
            <a:r>
              <a:rPr lang="en-US" b="1" dirty="0" smtClean="0">
                <a:latin typeface="+mj-lt"/>
              </a:rPr>
              <a:t>nterruptions</a:t>
            </a:r>
            <a:endParaRPr lang="en-US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98796"/>
              </p:ext>
            </p:extLst>
          </p:nvPr>
        </p:nvGraphicFramePr>
        <p:xfrm>
          <a:off x="250166" y="939800"/>
          <a:ext cx="8703334" cy="5365319"/>
        </p:xfrm>
        <a:graphic>
          <a:graphicData uri="http://schemas.openxmlformats.org/drawingml/2006/table">
            <a:tbl>
              <a:tblPr/>
              <a:tblGrid>
                <a:gridCol w="3563331"/>
                <a:gridCol w="1567701"/>
                <a:gridCol w="1978901"/>
                <a:gridCol w="1593401"/>
              </a:tblGrid>
              <a:tr h="478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IEEE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Standard 1366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Investor Owned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5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utilities reporting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3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U.S.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 by type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utility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6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SAIDI with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5597"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SAIDI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without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26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SAIFI with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55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SAIFI without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en-US" sz="2800" b="1" dirty="0">
                <a:latin typeface="+mj-lt"/>
              </a:rPr>
              <a:t>Reliability data collected by the US Energy Information Administration for calendar year 2015</a:t>
            </a:r>
          </a:p>
        </p:txBody>
      </p:sp>
    </p:spTree>
    <p:extLst>
      <p:ext uri="{BB962C8B-B14F-4D97-AF65-F5344CB8AC3E}">
        <p14:creationId xmlns:p14="http://schemas.microsoft.com/office/powerpoint/2010/main" val="10534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7EE718938064AA4795E04951A235AB65" ma:contentTypeVersion="119" ma:contentTypeDescription="" ma:contentTypeScope="" ma:versionID="23e8f8707eed5a4d451e52ffbcf47d1b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2015-10-08T07:00:00+00:00</OpenedDate>
    <Date1 xmlns="dc463f71-b30c-4ab2-9473-d307f9d35888">2017-09-25T07:00:00+00:00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151958</DocketNumber>
    <DelegatedOrder xmlns="dc463f71-b30c-4ab2-9473-d307f9d35888">false</DelegatedOrder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71D249A6-C7D4-4EC6-B3F7-7D49B3987B27}"/>
</file>

<file path=customXml/itemProps2.xml><?xml version="1.0" encoding="utf-8"?>
<ds:datastoreItem xmlns:ds="http://schemas.openxmlformats.org/officeDocument/2006/customXml" ds:itemID="{C100DA6B-28DA-4E7D-B58B-567A62935DC8}"/>
</file>

<file path=customXml/itemProps3.xml><?xml version="1.0" encoding="utf-8"?>
<ds:datastoreItem xmlns:ds="http://schemas.openxmlformats.org/officeDocument/2006/customXml" ds:itemID="{15DE4F4F-9C8D-4857-A2CE-AF1B815A05FF}"/>
</file>

<file path=customXml/itemProps4.xml><?xml version="1.0" encoding="utf-8"?>
<ds:datastoreItem xmlns:ds="http://schemas.openxmlformats.org/officeDocument/2006/customXml" ds:itemID="{D94C8BCB-B5B0-4867-A897-7E0574B5ABF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93200</TotalTime>
  <Pages>9</Pages>
  <Words>570</Words>
  <Application>Microsoft Office PowerPoint</Application>
  <PresentationFormat>Letter Paper (8.5x11 in)</PresentationFormat>
  <Paragraphs>136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Gill Sans MT</vt:lpstr>
      <vt:lpstr>Wingdings</vt:lpstr>
      <vt:lpstr>1_Custom Design</vt:lpstr>
      <vt:lpstr>Document</vt:lpstr>
      <vt:lpstr>Utility Reliability Performance Objectives: Theoretical and Practical Considerations</vt:lpstr>
      <vt:lpstr> LBNL Reliability Research</vt:lpstr>
      <vt:lpstr>PowerPoint Presentation</vt:lpstr>
      <vt:lpstr>PowerPoint Presentation</vt:lpstr>
      <vt:lpstr>PowerPoint Presentation</vt:lpstr>
      <vt:lpstr>PowerPoint Presentation</vt:lpstr>
      <vt:lpstr>SAIDI and SAIFI aggregate/mask information on the types of customers affected by power interruptions, as well as information on how long and when their lights are out</vt:lpstr>
      <vt:lpstr>The economic cost of power interruptions</vt:lpstr>
      <vt:lpstr>PowerPoint Presentation</vt:lpstr>
      <vt:lpstr>LBNL finds that reliability is getting worse due to increased severity/frequency of major events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Wiser, Ryan</dc:creator>
  <cp:lastModifiedBy>Huey, Lorilyn (UTC)</cp:lastModifiedBy>
  <cp:revision>2613</cp:revision>
  <cp:lastPrinted>2015-10-14T14:48:07Z</cp:lastPrinted>
  <dcterms:created xsi:type="dcterms:W3CDTF">1998-04-14T22:36:34Z</dcterms:created>
  <dcterms:modified xsi:type="dcterms:W3CDTF">2017-09-25T16:30:20Z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0x0101006E56B4D1795A2E4DB2F0B01679ED314A007EE718938064AA4795E04951A235AB65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