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5"/>
  </p:notesMasterIdLst>
  <p:sldIdLst>
    <p:sldId id="262" r:id="rId2"/>
    <p:sldId id="263" r:id="rId3"/>
    <p:sldId id="264" r:id="rId4"/>
    <p:sldId id="265" r:id="rId5"/>
    <p:sldId id="269" r:id="rId6"/>
    <p:sldId id="267" r:id="rId7"/>
    <p:sldId id="266" r:id="rId8"/>
    <p:sldId id="268" r:id="rId9"/>
    <p:sldId id="270" r:id="rId10"/>
    <p:sldId id="271" r:id="rId11"/>
    <p:sldId id="272" r:id="rId12"/>
    <p:sldId id="273" r:id="rId13"/>
    <p:sldId id="275" r:id="rId1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6FB4"/>
    <a:srgbClr val="249FC7"/>
    <a:srgbClr val="EE56A9"/>
    <a:srgbClr val="7FC31C"/>
    <a:srgbClr val="FAE600"/>
    <a:srgbClr val="FF7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11" autoAdjust="0"/>
    <p:restoredTop sz="87662" autoAdjust="0"/>
  </p:normalViewPr>
  <p:slideViewPr>
    <p:cSldViewPr>
      <p:cViewPr varScale="1">
        <p:scale>
          <a:sx n="59" d="100"/>
          <a:sy n="59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6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B8DE5F-E71B-4B2D-8F7A-69B79F8A6C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omcast_title_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7238"/>
            <a:ext cx="9145588" cy="609600"/>
          </a:xfrm>
          <a:prstGeom prst="rect">
            <a:avLst/>
          </a:prstGeom>
          <a:noFill/>
        </p:spPr>
      </p:pic>
      <p:sp>
        <p:nvSpPr>
          <p:cNvPr id="6758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82788"/>
            <a:ext cx="77724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5711825"/>
            <a:ext cx="6400800" cy="841375"/>
          </a:xfrm>
        </p:spPr>
        <p:txBody>
          <a:bodyPr/>
          <a:lstStyle>
            <a:lvl1pPr marL="0" indent="0">
              <a:buFont typeface="Times" pitchFamily="18" charset="0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  <a:endParaRPr lang="en-US" i="0">
              <a:latin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date</a:t>
            </a:r>
            <a:endParaRPr lang="en-US" i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141413"/>
            <a:ext cx="1943100" cy="434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41413"/>
            <a:ext cx="5676900" cy="434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  <a:endParaRPr lang="en-US" i="0">
              <a:latin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date</a:t>
            </a:r>
            <a:endParaRPr lang="en-US" i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5410200" y="59436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Oct. 2009</a:t>
            </a:r>
            <a:endParaRPr lang="en-US" i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  <a:endParaRPr lang="en-US" i="0">
              <a:latin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date</a:t>
            </a:r>
            <a:endParaRPr lang="en-US" i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4188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4188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  <a:endParaRPr lang="en-US" i="0">
              <a:latin typeface="Arial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date</a:t>
            </a:r>
            <a:endParaRPr lang="en-US" i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  <a:endParaRPr lang="en-US" i="0">
              <a:latin typeface="Arial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date</a:t>
            </a:r>
            <a:endParaRPr lang="en-US" i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  <a:endParaRPr lang="en-US" i="0"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date</a:t>
            </a:r>
            <a:endParaRPr lang="en-US" i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  <a:endParaRPr lang="en-US" i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date</a:t>
            </a:r>
            <a:endParaRPr lang="en-US" i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  <a:endParaRPr lang="en-US" i="0">
              <a:latin typeface="Arial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date</a:t>
            </a:r>
            <a:endParaRPr lang="en-US" i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  <a:endParaRPr lang="en-US" i="0">
              <a:latin typeface="Arial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date</a:t>
            </a:r>
            <a:endParaRPr lang="en-US" i="0">
              <a:latin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1413"/>
            <a:ext cx="77724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4188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66564" name="Picture 4" descr="comcast_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40425"/>
            <a:ext cx="9145588" cy="457200"/>
          </a:xfrm>
          <a:prstGeom prst="rect">
            <a:avLst/>
          </a:prstGeom>
          <a:noFill/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4800600" y="6400800"/>
            <a:ext cx="22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5359400" y="6056313"/>
            <a:ext cx="2667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50000"/>
              </a:lnSpc>
            </a:pPr>
            <a:r>
              <a:rPr lang="en-US" sz="2000">
                <a:latin typeface="56 Helvetica Italic" charset="0"/>
              </a:rPr>
              <a:t>•</a:t>
            </a:r>
            <a:endParaRPr lang="en-US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5943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lang="en-US" sz="1400" b="1" i="1" smtClean="0"/>
            </a:lvl1pPr>
          </a:lstStyle>
          <a:p>
            <a:r>
              <a:rPr lang="en-US" dirty="0" smtClean="0"/>
              <a:t>Green River Valley Flood Response</a:t>
            </a:r>
            <a:endParaRPr lang="en-US" dirty="0"/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86400" y="5943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i="1" baseline="0">
                <a:latin typeface="+mn-lt"/>
              </a:defRPr>
            </a:lvl1pPr>
          </a:lstStyle>
          <a:p>
            <a:r>
              <a:rPr lang="en-US" dirty="0" smtClean="0"/>
              <a:t>Oct </a:t>
            </a:r>
          </a:p>
          <a:p>
            <a:r>
              <a:rPr lang="en-US" dirty="0" smtClean="0"/>
              <a:t>2009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charset="0"/>
          <a:ea typeface="ＭＳ Ｐゴシック" pitchFamily="48" charset="-128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charset="0"/>
          <a:ea typeface="ＭＳ Ｐゴシック" pitchFamily="48" charset="-128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charset="0"/>
          <a:ea typeface="ＭＳ Ｐゴシック" pitchFamily="48" charset="-128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charset="0"/>
          <a:ea typeface="ＭＳ Ｐゴシック" pitchFamily="48" charset="-128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Font typeface="Times" pitchFamily="18" charset="0"/>
        <a:buChar char="•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20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200000"/>
        </a:lnSpc>
        <a:spcBef>
          <a:spcPct val="0"/>
        </a:spcBef>
        <a:spcAft>
          <a:spcPct val="0"/>
        </a:spcAft>
        <a:buChar char="•"/>
        <a:defRPr sz="1400" i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2788"/>
            <a:ext cx="7772400" cy="213201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Comcast Cable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Green River Valley Flood 	Planning &amp; Response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5029200"/>
            <a:ext cx="6400800" cy="1371600"/>
          </a:xfrm>
        </p:spPr>
        <p:txBody>
          <a:bodyPr/>
          <a:lstStyle/>
          <a:p>
            <a:r>
              <a:rPr lang="en-US" dirty="0" smtClean="0"/>
              <a:t>WUTC Presentation • October 29, 2009</a:t>
            </a:r>
          </a:p>
          <a:p>
            <a:endParaRPr lang="en-US" dirty="0" smtClean="0"/>
          </a:p>
          <a:p>
            <a:r>
              <a:rPr lang="en-US" dirty="0" smtClean="0"/>
              <a:t>Presented by Rhonda Weaver, </a:t>
            </a:r>
          </a:p>
          <a:p>
            <a:r>
              <a:rPr lang="en-US" dirty="0" smtClean="0"/>
              <a:t>	Sr. Director State Government Affairs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200400" y="5943600"/>
            <a:ext cx="2286000" cy="457200"/>
          </a:xfrm>
        </p:spPr>
        <p:txBody>
          <a:bodyPr/>
          <a:lstStyle/>
          <a:p>
            <a:r>
              <a:rPr lang="en-US" dirty="0"/>
              <a:t>Green River Valley Flood Response</a:t>
            </a:r>
            <a:endParaRPr lang="en-US" i="0" dirty="0">
              <a:latin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5514110" y="5943600"/>
            <a:ext cx="1066800" cy="457200"/>
          </a:xfrm>
        </p:spPr>
        <p:txBody>
          <a:bodyPr/>
          <a:lstStyle/>
          <a:p>
            <a:r>
              <a:rPr lang="en-US" dirty="0" smtClean="0"/>
              <a:t>Oct</a:t>
            </a:r>
          </a:p>
          <a:p>
            <a:r>
              <a:rPr lang="en-US" i="0" dirty="0" smtClean="0">
                <a:latin typeface="Arial" charset="0"/>
              </a:rPr>
              <a:t>2009</a:t>
            </a:r>
            <a:endParaRPr lang="en-US" i="0" dirty="0">
              <a:latin typeface="Arial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427" y="263236"/>
            <a:ext cx="8763000" cy="838200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Comcast In Green River Valley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31716"/>
            <a:ext cx="8839200" cy="5011883"/>
          </a:xfrm>
        </p:spPr>
        <p:txBody>
          <a:bodyPr/>
          <a:lstStyle/>
          <a:p>
            <a:pPr marL="571500" lvl="1" indent="-342900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srgbClr val="000714"/>
                </a:solidFill>
                <a:cs typeface="+mn-cs"/>
              </a:rPr>
              <a:t>ACTION PLAN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 smtClean="0"/>
              <a:t>Monitor flooding risk from local resources </a:t>
            </a:r>
            <a:r>
              <a:rPr lang="en-US" dirty="0"/>
              <a:t>and National Weather </a:t>
            </a:r>
            <a:r>
              <a:rPr lang="en-US" dirty="0" smtClean="0"/>
              <a:t>Service</a:t>
            </a:r>
            <a:endParaRPr lang="en-US" dirty="0"/>
          </a:p>
          <a:p>
            <a:pPr marL="571500" lvl="1" indent="-342900">
              <a:buFont typeface="+mj-lt"/>
              <a:buAutoNum type="arabicPeriod"/>
            </a:pPr>
            <a:r>
              <a:rPr lang="en-US" dirty="0"/>
              <a:t>As flooding occurs, </a:t>
            </a:r>
            <a:r>
              <a:rPr lang="en-US" dirty="0" smtClean="0"/>
              <a:t>assess </a:t>
            </a:r>
            <a:r>
              <a:rPr lang="en-US" dirty="0"/>
              <a:t>impacted cable </a:t>
            </a:r>
            <a:r>
              <a:rPr lang="en-US" dirty="0" smtClean="0"/>
              <a:t>facilities </a:t>
            </a:r>
            <a:r>
              <a:rPr lang="en-US" dirty="0"/>
              <a:t>and restore </a:t>
            </a:r>
            <a:r>
              <a:rPr lang="en-US" dirty="0" smtClean="0"/>
              <a:t>services, if </a:t>
            </a:r>
            <a:r>
              <a:rPr lang="en-US" dirty="0"/>
              <a:t>local access is </a:t>
            </a:r>
            <a:r>
              <a:rPr lang="en-US" dirty="0" smtClean="0"/>
              <a:t>available</a:t>
            </a:r>
            <a:endParaRPr lang="en-US" dirty="0"/>
          </a:p>
          <a:p>
            <a:pPr marL="571500" lvl="1" indent="-342900">
              <a:buFont typeface="+mj-lt"/>
              <a:buAutoNum type="arabicPeriod"/>
            </a:pPr>
            <a:r>
              <a:rPr lang="en-US" dirty="0" smtClean="0"/>
              <a:t>Use existing working </a:t>
            </a:r>
            <a:r>
              <a:rPr lang="en-US" dirty="0"/>
              <a:t>relationship with local utilities </a:t>
            </a:r>
            <a:r>
              <a:rPr lang="en-US" dirty="0" smtClean="0"/>
              <a:t>to allow </a:t>
            </a:r>
            <a:r>
              <a:rPr lang="en-US" dirty="0"/>
              <a:t>for close coordination and restoration of services as quickly as </a:t>
            </a:r>
            <a:r>
              <a:rPr lang="en-US" dirty="0" smtClean="0"/>
              <a:t>possible</a:t>
            </a:r>
            <a:endParaRPr lang="en-US" dirty="0"/>
          </a:p>
          <a:p>
            <a:pPr marL="571500" lvl="1" indent="-342900">
              <a:buFont typeface="+mj-lt"/>
              <a:buAutoNum type="arabicPeriod"/>
            </a:pPr>
            <a:r>
              <a:rPr lang="en-US" dirty="0" smtClean="0"/>
              <a:t>Restore </a:t>
            </a:r>
            <a:r>
              <a:rPr lang="en-US" dirty="0"/>
              <a:t>services as </a:t>
            </a:r>
            <a:r>
              <a:rPr lang="en-US" dirty="0" smtClean="0"/>
              <a:t>it is safe, electrical </a:t>
            </a:r>
            <a:r>
              <a:rPr lang="en-US" dirty="0"/>
              <a:t>service is </a:t>
            </a:r>
            <a:r>
              <a:rPr lang="en-US" dirty="0" smtClean="0"/>
              <a:t>restored, and roads are opened </a:t>
            </a:r>
            <a:r>
              <a:rPr lang="en-US" dirty="0"/>
              <a:t>by </a:t>
            </a:r>
            <a:r>
              <a:rPr lang="en-US" dirty="0" smtClean="0"/>
              <a:t>local  jurisdictions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200400" y="5943600"/>
            <a:ext cx="2286000" cy="457200"/>
          </a:xfrm>
        </p:spPr>
        <p:txBody>
          <a:bodyPr/>
          <a:lstStyle/>
          <a:p>
            <a:r>
              <a:rPr lang="en-US" dirty="0"/>
              <a:t>Green River Valley Flood Response</a:t>
            </a:r>
            <a:endParaRPr lang="en-US" i="0" dirty="0">
              <a:latin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5514110" y="5943600"/>
            <a:ext cx="1066800" cy="457200"/>
          </a:xfrm>
        </p:spPr>
        <p:txBody>
          <a:bodyPr/>
          <a:lstStyle/>
          <a:p>
            <a:r>
              <a:rPr lang="en-US" dirty="0" smtClean="0"/>
              <a:t>Oct</a:t>
            </a:r>
          </a:p>
          <a:p>
            <a:r>
              <a:rPr lang="en-US" i="0" dirty="0" smtClean="0">
                <a:latin typeface="Arial" charset="0"/>
              </a:rPr>
              <a:t>2009</a:t>
            </a:r>
            <a:endParaRPr lang="en-US" i="0" dirty="0">
              <a:latin typeface="Arial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838200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Comcast In Green River Valley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5344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714"/>
                </a:solidFill>
              </a:rPr>
              <a:t>AUBURN FULFILLMENT OFFICE EVACUATION PLANNING EFFORT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</a:rPr>
              <a:t>Comcast Washington Market maintains a detailed up-to-date business continuity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</a:rPr>
              <a:t>plan (BCP)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/>
              <a:t>Local and Regional Management Teams have addressed and communicated our specific plans for managing facility and equipment risks and relocation plans, if impacted by flooding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200400" y="5943600"/>
            <a:ext cx="2286000" cy="457200"/>
          </a:xfrm>
        </p:spPr>
        <p:txBody>
          <a:bodyPr/>
          <a:lstStyle/>
          <a:p>
            <a:r>
              <a:rPr lang="en-US" dirty="0"/>
              <a:t>Green River Valley Flood Response</a:t>
            </a:r>
            <a:endParaRPr lang="en-US" i="0" dirty="0">
              <a:latin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5514110" y="5943600"/>
            <a:ext cx="1066800" cy="457200"/>
          </a:xfrm>
        </p:spPr>
        <p:txBody>
          <a:bodyPr/>
          <a:lstStyle/>
          <a:p>
            <a:r>
              <a:rPr lang="en-US" dirty="0" smtClean="0"/>
              <a:t>Oct</a:t>
            </a:r>
          </a:p>
          <a:p>
            <a:r>
              <a:rPr lang="en-US" i="0" dirty="0" smtClean="0">
                <a:latin typeface="Arial" charset="0"/>
              </a:rPr>
              <a:t>2009</a:t>
            </a:r>
            <a:endParaRPr lang="en-US" i="0" dirty="0">
              <a:latin typeface="Arial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838200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Comcast In Green River Valley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09256"/>
            <a:ext cx="8763000" cy="38862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000714"/>
                </a:solidFill>
              </a:rPr>
              <a:t>COMCAST CUSTOMER SERVICE</a:t>
            </a:r>
          </a:p>
          <a:p>
            <a:pPr marL="457200" lvl="1" indent="0">
              <a:buNone/>
            </a:pPr>
            <a:r>
              <a:rPr lang="en-US" sz="2400" dirty="0" smtClean="0"/>
              <a:t>Impacted Residential and Business customers c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</a:rPr>
              <a:t>ommunication line to report service i</a:t>
            </a:r>
            <a:r>
              <a:rPr lang="en-US" sz="2400" dirty="0" smtClean="0"/>
              <a:t>ssues or billing questions:  </a:t>
            </a:r>
          </a:p>
          <a:p>
            <a:pPr marL="800100" lvl="1" indent="-342900">
              <a:buNone/>
            </a:pPr>
            <a:r>
              <a:rPr lang="en-US" sz="2000" dirty="0" smtClean="0"/>
              <a:t>			</a:t>
            </a:r>
            <a:r>
              <a:rPr lang="en-US" sz="3200" dirty="0" smtClean="0"/>
              <a:t>1-800-Comcast </a:t>
            </a:r>
            <a:r>
              <a:rPr lang="en-US" sz="3200" dirty="0"/>
              <a:t>(266-2278)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200400" y="5943600"/>
            <a:ext cx="2286000" cy="457200"/>
          </a:xfrm>
        </p:spPr>
        <p:txBody>
          <a:bodyPr/>
          <a:lstStyle/>
          <a:p>
            <a:r>
              <a:rPr lang="en-US" dirty="0"/>
              <a:t>Green River Valley Flood Response</a:t>
            </a:r>
            <a:endParaRPr lang="en-US" i="0" dirty="0">
              <a:latin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5514110" y="5943600"/>
            <a:ext cx="1066800" cy="457200"/>
          </a:xfrm>
        </p:spPr>
        <p:txBody>
          <a:bodyPr/>
          <a:lstStyle/>
          <a:p>
            <a:r>
              <a:rPr lang="en-US" dirty="0" smtClean="0"/>
              <a:t>Oct</a:t>
            </a:r>
          </a:p>
          <a:p>
            <a:r>
              <a:rPr lang="en-US" i="0" dirty="0" smtClean="0">
                <a:latin typeface="Arial" charset="0"/>
              </a:rPr>
              <a:t>2009</a:t>
            </a:r>
            <a:endParaRPr lang="en-US" i="0" dirty="0">
              <a:latin typeface="Arial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838200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Comcast In Green River Valley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46482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000714"/>
                </a:solidFill>
              </a:rPr>
              <a:t>COMMUNICATION</a:t>
            </a:r>
          </a:p>
          <a:p>
            <a:pPr marL="457200" lvl="1" indent="-228600"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Residential and Business Customer Issues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</a:rPr>
              <a:t> --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</a:rPr>
              <a:t> 1-800-Comcast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(266-2278)</a:t>
            </a:r>
            <a:endParaRPr lang="en-US" sz="1600" dirty="0" smtClean="0"/>
          </a:p>
          <a:p>
            <a:pPr marL="457200" lvl="1" indent="-228600">
              <a:buFont typeface="Wingdings" pitchFamily="2" charset="2"/>
              <a:buChar char="§"/>
            </a:pPr>
            <a:r>
              <a:rPr lang="en-US" sz="1600" dirty="0" smtClean="0"/>
              <a:t>Public </a:t>
            </a:r>
            <a:r>
              <a:rPr lang="en-US" sz="1600" dirty="0"/>
              <a:t>Agencies/First Responders Reporting </a:t>
            </a:r>
            <a:r>
              <a:rPr lang="en-US" sz="1600" dirty="0" smtClean="0"/>
              <a:t>Cable </a:t>
            </a:r>
            <a:r>
              <a:rPr lang="en-US" sz="1600" dirty="0"/>
              <a:t>Plant Damage </a:t>
            </a:r>
            <a:r>
              <a:rPr lang="en-US" sz="1600" dirty="0" smtClean="0"/>
              <a:t>-- 1-888-824-8289</a:t>
            </a:r>
            <a:endParaRPr lang="en-US" sz="1600" dirty="0"/>
          </a:p>
          <a:p>
            <a:pPr marL="457200" lvl="1" indent="-228600">
              <a:buFont typeface="Wingdings" pitchFamily="2" charset="2"/>
              <a:buChar char="§"/>
            </a:pPr>
            <a:r>
              <a:rPr lang="en-US" sz="1600" dirty="0"/>
              <a:t>City &amp; County Institutional Network Issues </a:t>
            </a:r>
            <a:r>
              <a:rPr lang="en-US" sz="1600" dirty="0" smtClean="0"/>
              <a:t>--  1-888-824-8289</a:t>
            </a:r>
            <a:endParaRPr lang="en-US" sz="1600" dirty="0"/>
          </a:p>
          <a:p>
            <a:pPr marL="457200" lvl="1" indent="-228600">
              <a:buFont typeface="Wingdings" pitchFamily="2" charset="2"/>
              <a:buChar char="§"/>
            </a:pPr>
            <a:r>
              <a:rPr lang="en-US" sz="1600" dirty="0" smtClean="0"/>
              <a:t>Media Relations: </a:t>
            </a:r>
          </a:p>
          <a:p>
            <a:pPr marL="914400" lvl="3">
              <a:buFont typeface="Wingdings" pitchFamily="2" charset="2"/>
              <a:buChar char="§"/>
            </a:pPr>
            <a:r>
              <a:rPr lang="en-US" sz="1600" dirty="0" smtClean="0"/>
              <a:t>Walter </a:t>
            </a:r>
            <a:r>
              <a:rPr lang="en-US" sz="1600" dirty="0"/>
              <a:t>Neary, Comcast Public Relations </a:t>
            </a:r>
            <a:r>
              <a:rPr lang="en-US" sz="1600" dirty="0" smtClean="0"/>
              <a:t>Director -- 253-405-7706</a:t>
            </a:r>
          </a:p>
          <a:p>
            <a:pPr marL="914400" lvl="3">
              <a:buFont typeface="Wingdings" pitchFamily="2" charset="2"/>
              <a:buChar char="§"/>
            </a:pPr>
            <a:r>
              <a:rPr lang="en-US" sz="1600" dirty="0" smtClean="0"/>
              <a:t>Steve </a:t>
            </a:r>
            <a:r>
              <a:rPr lang="en-US" sz="1600" dirty="0"/>
              <a:t>Kipp, Comcast VP </a:t>
            </a:r>
            <a:r>
              <a:rPr lang="en-US" sz="1600" dirty="0" smtClean="0"/>
              <a:t>Communications -- 425-471-0685</a:t>
            </a:r>
            <a:endParaRPr lang="en-US" sz="1800" dirty="0" smtClean="0"/>
          </a:p>
          <a:p>
            <a:pPr marL="457200" lvl="1" indent="-22860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1600" dirty="0" smtClean="0"/>
              <a:t>Government Relations: </a:t>
            </a:r>
          </a:p>
          <a:p>
            <a:pPr marL="914400" lvl="3">
              <a:buFont typeface="Wingdings" pitchFamily="2" charset="2"/>
              <a:buChar char="§"/>
            </a:pPr>
            <a:r>
              <a:rPr lang="en-US" sz="1600" dirty="0" smtClean="0"/>
              <a:t>Rhonda Weaver, Comcast State Director of GA -- 	360-357-1215</a:t>
            </a:r>
          </a:p>
          <a:p>
            <a:pPr marL="914400" lvl="3">
              <a:buFont typeface="Wingdings" pitchFamily="2" charset="2"/>
              <a:buChar char="§"/>
            </a:pPr>
            <a:r>
              <a:rPr lang="en-US" sz="1600" dirty="0" smtClean="0"/>
              <a:t>Terry Davis, Comcast Director of Franchising and GA (local) -- 253-261-1586</a:t>
            </a:r>
          </a:p>
          <a:p>
            <a:pPr marL="914400" lvl="3">
              <a:buFont typeface="Wingdings" pitchFamily="2" charset="2"/>
              <a:buChar char="§"/>
            </a:pPr>
            <a:r>
              <a:rPr lang="en-US" sz="1600" dirty="0" smtClean="0"/>
              <a:t>Janet Turpen, Comcast VP of GA -- 425-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741-5750</a:t>
            </a:r>
            <a:endParaRPr lang="en-US" sz="16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200400" y="5943600"/>
            <a:ext cx="2286000" cy="457200"/>
          </a:xfrm>
        </p:spPr>
        <p:txBody>
          <a:bodyPr/>
          <a:lstStyle/>
          <a:p>
            <a:r>
              <a:rPr lang="en-US" dirty="0"/>
              <a:t>Green River Valley Flood Response</a:t>
            </a:r>
            <a:endParaRPr lang="en-US" i="0" dirty="0">
              <a:latin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5514110" y="5943600"/>
            <a:ext cx="1066800" cy="457200"/>
          </a:xfrm>
        </p:spPr>
        <p:txBody>
          <a:bodyPr/>
          <a:lstStyle/>
          <a:p>
            <a:r>
              <a:rPr lang="en-US" dirty="0" smtClean="0"/>
              <a:t>Oct</a:t>
            </a:r>
          </a:p>
          <a:p>
            <a:r>
              <a:rPr lang="en-US" i="0" dirty="0" smtClean="0">
                <a:latin typeface="Arial" charset="0"/>
              </a:rPr>
              <a:t>2009</a:t>
            </a:r>
            <a:endParaRPr lang="en-US" i="0" dirty="0">
              <a:latin typeface="Arial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838200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Comcast in Washington State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1490"/>
            <a:ext cx="8610600" cy="4572000"/>
          </a:xfrm>
        </p:spPr>
        <p:txBody>
          <a:bodyPr/>
          <a:lstStyle/>
          <a:p>
            <a:pPr>
              <a:buNone/>
            </a:pPr>
            <a:r>
              <a:rPr lang="en-US" sz="2400" dirty="0">
                <a:solidFill>
                  <a:srgbClr val="000714"/>
                </a:solidFill>
              </a:rPr>
              <a:t>SERVICES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Cable Television • High Speed Internet • Digital Voice</a:t>
            </a:r>
          </a:p>
          <a:p>
            <a:pPr>
              <a:buNone/>
            </a:pPr>
            <a:r>
              <a:rPr lang="en-US" sz="2400" dirty="0">
                <a:solidFill>
                  <a:srgbClr val="000714"/>
                </a:solidFill>
              </a:rPr>
              <a:t>INFRASTRUCTURE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</a:rPr>
              <a:t>Fiber-to-node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cable system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</a:rPr>
              <a:t>architecture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</a:rPr>
              <a:t>Supported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by backup power systems </a:t>
            </a:r>
            <a:endParaRPr lang="en-US" sz="1600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R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</a:rPr>
              <a:t>edundant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fiber optic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</a:rPr>
              <a:t>paths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Robust and reliable distribution cable system </a:t>
            </a:r>
            <a:endParaRPr lang="en-US" sz="1600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2400" dirty="0" smtClean="0">
                <a:solidFill>
                  <a:srgbClr val="000714"/>
                </a:solidFill>
                <a:latin typeface="+mn-lt"/>
                <a:ea typeface="+mn-ea"/>
              </a:rPr>
              <a:t>PLANT MILEAGE &amp; EMPLOYEES</a:t>
            </a:r>
            <a:endParaRPr lang="en-US" dirty="0" smtClean="0">
              <a:solidFill>
                <a:srgbClr val="000714"/>
              </a:solidFill>
              <a:latin typeface="+mn-lt"/>
              <a:ea typeface="+mn-ea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</a:rPr>
              <a:t>Over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21,000 miles of physical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</a:rPr>
              <a:t>infrastructure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</a:rPr>
              <a:t>Supported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by over 3,300 employees in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</a:rPr>
              <a:t>Washington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200400" y="5943600"/>
            <a:ext cx="2286000" cy="457200"/>
          </a:xfrm>
        </p:spPr>
        <p:txBody>
          <a:bodyPr/>
          <a:lstStyle/>
          <a:p>
            <a:r>
              <a:rPr lang="en-US" dirty="0"/>
              <a:t>Green River Valley Flood Response</a:t>
            </a:r>
            <a:endParaRPr lang="en-US" i="0" dirty="0">
              <a:latin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5514110" y="5943600"/>
            <a:ext cx="1066800" cy="457200"/>
          </a:xfrm>
        </p:spPr>
        <p:txBody>
          <a:bodyPr/>
          <a:lstStyle/>
          <a:p>
            <a:r>
              <a:rPr lang="en-US" dirty="0" smtClean="0"/>
              <a:t>Oct</a:t>
            </a:r>
          </a:p>
          <a:p>
            <a:r>
              <a:rPr lang="en-US" i="0" dirty="0" smtClean="0">
                <a:latin typeface="Arial" charset="0"/>
              </a:rPr>
              <a:t>2009</a:t>
            </a:r>
            <a:endParaRPr lang="en-US" i="0" dirty="0">
              <a:latin typeface="Arial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838200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Comcast Network Monitoring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081" y="1253836"/>
            <a:ext cx="8915400" cy="45720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000714"/>
                </a:solidFill>
              </a:rPr>
              <a:t>LOCAL MONITORING CENTER </a:t>
            </a:r>
            <a:r>
              <a:rPr lang="en-US" sz="2400" dirty="0">
                <a:solidFill>
                  <a:srgbClr val="000714"/>
                </a:solidFill>
              </a:rPr>
              <a:t>(LMC)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Full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</a:rPr>
              <a:t>network infrastructure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surveillance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</a:rPr>
              <a:t>24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Hours •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</a:rPr>
              <a:t>7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Days Per </a:t>
            </a:r>
            <a:r>
              <a:rPr lang="en-US" dirty="0" smtClean="0"/>
              <a:t>Week C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overage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Located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</a:rPr>
              <a:t>in Everett, </a:t>
            </a:r>
            <a:r>
              <a:rPr lang="en-US" dirty="0" smtClean="0"/>
              <a:t>outside G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reen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</a:rPr>
              <a:t>River Valley potential flood area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714"/>
                </a:solidFill>
              </a:rPr>
              <a:t>STATUS MONITORING AT LMC</a:t>
            </a:r>
            <a:endParaRPr lang="en-US" sz="2400" dirty="0">
              <a:solidFill>
                <a:srgbClr val="000714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All HUBS • Service Nodes • Power Supplies • Cable Modems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Proactively monitor during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</a:rPr>
              <a:t>standard operations and emergency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events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Supports senior leadership and local recovery teams during emergency events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200400" y="5943600"/>
            <a:ext cx="2286000" cy="457200"/>
          </a:xfrm>
        </p:spPr>
        <p:txBody>
          <a:bodyPr/>
          <a:lstStyle/>
          <a:p>
            <a:r>
              <a:rPr lang="en-US" dirty="0"/>
              <a:t>Green River Valley Flood Response</a:t>
            </a:r>
            <a:endParaRPr lang="en-US" i="0" dirty="0">
              <a:latin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5514110" y="5943600"/>
            <a:ext cx="1066800" cy="457200"/>
          </a:xfrm>
        </p:spPr>
        <p:txBody>
          <a:bodyPr/>
          <a:lstStyle/>
          <a:p>
            <a:r>
              <a:rPr lang="en-US" dirty="0" smtClean="0"/>
              <a:t>Oct</a:t>
            </a:r>
          </a:p>
          <a:p>
            <a:r>
              <a:rPr lang="en-US" i="0" dirty="0" smtClean="0">
                <a:latin typeface="Arial" charset="0"/>
              </a:rPr>
              <a:t>2009</a:t>
            </a:r>
            <a:endParaRPr lang="en-US" i="0" dirty="0">
              <a:latin typeface="Arial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838200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Comcast Flooding Experience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44958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000714"/>
                </a:solidFill>
              </a:rPr>
              <a:t>PLANT AREAS IMPACTED BY FLOODING</a:t>
            </a:r>
            <a:endParaRPr lang="en-US" sz="2400" dirty="0">
              <a:solidFill>
                <a:srgbClr val="000714"/>
              </a:solidFill>
            </a:endParaRPr>
          </a:p>
          <a:p>
            <a:pPr lvl="1">
              <a:buNone/>
            </a:pPr>
            <a:r>
              <a:rPr lang="en-US" dirty="0" smtClean="0"/>
              <a:t>Centralia • Chehalis •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Snoqualmie • Fall City • Carnation</a:t>
            </a:r>
          </a:p>
          <a:p>
            <a:pPr>
              <a:buNone/>
            </a:pPr>
            <a:r>
              <a:rPr lang="en-US" sz="2400" dirty="0" smtClean="0">
                <a:solidFill>
                  <a:srgbClr val="000714"/>
                </a:solidFill>
              </a:rPr>
              <a:t>PROCESS OF RECOVERY</a:t>
            </a:r>
            <a:endParaRPr lang="en-US" sz="2400" dirty="0">
              <a:solidFill>
                <a:srgbClr val="000714"/>
              </a:solidFill>
            </a:endParaRPr>
          </a:p>
          <a:p>
            <a:pPr lvl="1">
              <a:buNone/>
            </a:pPr>
            <a:r>
              <a:rPr lang="en-US" dirty="0" smtClean="0"/>
              <a:t>Monitor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 • Assess Damage • Coordinate w/ Other Utilities • Restore </a:t>
            </a:r>
          </a:p>
          <a:p>
            <a:pPr>
              <a:buNone/>
            </a:pPr>
            <a:r>
              <a:rPr lang="en-US" sz="2400" dirty="0" smtClean="0">
                <a:solidFill>
                  <a:srgbClr val="000714"/>
                </a:solidFill>
              </a:rPr>
              <a:t>RESULTS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Cable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</a:rPr>
              <a:t>system did not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fail due to flooding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Flooded road closures limited access for local recovery crews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After power restoration, </a:t>
            </a:r>
            <a:r>
              <a:rPr lang="en-US" dirty="0"/>
              <a:t>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xperienced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</a:rPr>
              <a:t>minimal service impacts even though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facilities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</a:rPr>
              <a:t>were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completely immersed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</a:rPr>
              <a:t>under water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200400" y="5943600"/>
            <a:ext cx="2286000" cy="457200"/>
          </a:xfrm>
        </p:spPr>
        <p:txBody>
          <a:bodyPr/>
          <a:lstStyle/>
          <a:p>
            <a:r>
              <a:rPr lang="en-US" dirty="0"/>
              <a:t>Green River Valley Flood Response</a:t>
            </a:r>
            <a:endParaRPr lang="en-US" i="0" dirty="0">
              <a:latin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5514110" y="5943600"/>
            <a:ext cx="1066800" cy="457200"/>
          </a:xfrm>
        </p:spPr>
        <p:txBody>
          <a:bodyPr/>
          <a:lstStyle/>
          <a:p>
            <a:r>
              <a:rPr lang="en-US" dirty="0" smtClean="0"/>
              <a:t>Oct</a:t>
            </a:r>
          </a:p>
          <a:p>
            <a:r>
              <a:rPr lang="en-US" i="0" dirty="0" smtClean="0">
                <a:latin typeface="Arial" charset="0"/>
              </a:rPr>
              <a:t>2009</a:t>
            </a:r>
            <a:endParaRPr lang="en-US" i="0" dirty="0">
              <a:latin typeface="Arial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838200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Emergency Alert System (EAS)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8864"/>
            <a:ext cx="8991600" cy="4568535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000714"/>
                </a:solidFill>
              </a:rPr>
              <a:t>COMPLIANCE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Built and maintained according to Federal &amp; State law</a:t>
            </a:r>
          </a:p>
          <a:p>
            <a:pPr>
              <a:buNone/>
            </a:pPr>
            <a:r>
              <a:rPr lang="en-US" sz="2400" dirty="0" smtClean="0">
                <a:solidFill>
                  <a:srgbClr val="000714"/>
                </a:solidFill>
              </a:rPr>
              <a:t>ACTIVATION</a:t>
            </a:r>
          </a:p>
          <a:p>
            <a:pPr marL="747713" lvl="1">
              <a:buFont typeface="Wingdings" pitchFamily="2" charset="2"/>
              <a:buChar char="§"/>
            </a:pPr>
            <a:r>
              <a:rPr lang="en-US" sz="2000" dirty="0"/>
              <a:t>All activation equipment located within primary and secondary </a:t>
            </a:r>
            <a:r>
              <a:rPr lang="en-US" sz="2000" dirty="0" smtClean="0"/>
              <a:t>service delivery HUBS, outside </a:t>
            </a:r>
            <a:r>
              <a:rPr lang="en-US" sz="2000" dirty="0"/>
              <a:t>the potential flood area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State Emergency Management responsible for activating alerts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EAS starts once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</a:rPr>
              <a:t>radio signals are received in secondary service HUBS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200400" y="5943600"/>
            <a:ext cx="2286000" cy="457200"/>
          </a:xfrm>
        </p:spPr>
        <p:txBody>
          <a:bodyPr/>
          <a:lstStyle/>
          <a:p>
            <a:r>
              <a:rPr lang="en-US" dirty="0"/>
              <a:t>Green River Valley Flood Response</a:t>
            </a:r>
            <a:endParaRPr lang="en-US" i="0" dirty="0">
              <a:latin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5514110" y="5943600"/>
            <a:ext cx="1066800" cy="457200"/>
          </a:xfrm>
        </p:spPr>
        <p:txBody>
          <a:bodyPr/>
          <a:lstStyle/>
          <a:p>
            <a:r>
              <a:rPr lang="en-US" dirty="0" smtClean="0"/>
              <a:t>Oct</a:t>
            </a:r>
          </a:p>
          <a:p>
            <a:r>
              <a:rPr lang="en-US" i="0" dirty="0" smtClean="0">
                <a:latin typeface="Arial" charset="0"/>
              </a:rPr>
              <a:t>2009</a:t>
            </a:r>
            <a:endParaRPr lang="en-US" i="0" dirty="0">
              <a:latin typeface="Arial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838200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Comcast Critical Infrastructure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714"/>
                </a:solidFill>
              </a:rPr>
              <a:t>ALL COMCAST CRITICAL INFRASTRUCTURE IS </a:t>
            </a:r>
            <a:r>
              <a:rPr lang="en-US" sz="2400" i="1" u="sng" dirty="0" smtClean="0">
                <a:solidFill>
                  <a:srgbClr val="000714"/>
                </a:solidFill>
              </a:rPr>
              <a:t>OUTSIDE</a:t>
            </a:r>
            <a:r>
              <a:rPr lang="en-US" sz="2400" dirty="0" smtClean="0">
                <a:solidFill>
                  <a:srgbClr val="000714"/>
                </a:solidFill>
              </a:rPr>
              <a:t> THE POTENTIAL GREEN RIVER FLOOD AREA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CALL CENTERS: Fife, Lynnwood, and Everett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LOCAL MANAGEMENT CENTERS: Lynnwood and Everett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SERVICE DELIVERY HUBS: Primary in Burien • Secondary in Federal Way, Kent, and SeaTac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</a:rPr>
              <a:t>REDUNDANCY: Primary HUB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facility is fully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</a:rPr>
              <a:t>redundant and supported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by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</a:rPr>
              <a:t>a backup HUB in Everett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</a:rPr>
              <a:t>HUB BACK-UP </a:t>
            </a:r>
            <a:r>
              <a:rPr lang="en-US" sz="1600" dirty="0" smtClean="0"/>
              <a:t>POWER: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</a:rPr>
              <a:t>All HUBS have diesel generators for back-up power w/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re-fueling partners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</a:rPr>
              <a:t>in </a:t>
            </a:r>
            <a:r>
              <a:rPr lang="en-US" sz="1600" dirty="0" smtClean="0"/>
              <a:t>place in addition to robust DC power and UPS systems  </a:t>
            </a:r>
            <a:endParaRPr lang="en-US" sz="1600" dirty="0"/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200400" y="5943600"/>
            <a:ext cx="2286000" cy="457200"/>
          </a:xfrm>
        </p:spPr>
        <p:txBody>
          <a:bodyPr/>
          <a:lstStyle/>
          <a:p>
            <a:r>
              <a:rPr lang="en-US" dirty="0"/>
              <a:t>Green River Valley Flood Response</a:t>
            </a:r>
            <a:endParaRPr lang="en-US" i="0" dirty="0">
              <a:latin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5514110" y="5943600"/>
            <a:ext cx="1066800" cy="457200"/>
          </a:xfrm>
        </p:spPr>
        <p:txBody>
          <a:bodyPr/>
          <a:lstStyle/>
          <a:p>
            <a:r>
              <a:rPr lang="en-US" dirty="0" smtClean="0"/>
              <a:t>Oct</a:t>
            </a:r>
          </a:p>
          <a:p>
            <a:r>
              <a:rPr lang="en-US" i="0" dirty="0" smtClean="0">
                <a:latin typeface="Arial" charset="0"/>
              </a:rPr>
              <a:t>2009</a:t>
            </a:r>
            <a:endParaRPr lang="en-US" i="0" dirty="0">
              <a:latin typeface="Arial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838200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Comcast In Green River Valley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295400"/>
            <a:ext cx="4800600" cy="44958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000714"/>
                </a:solidFill>
              </a:rPr>
              <a:t>PLANT MILEAGE</a:t>
            </a:r>
          </a:p>
          <a:p>
            <a:pPr lvl="1">
              <a:buNone/>
            </a:pPr>
            <a:r>
              <a:rPr lang="en-US" dirty="0" smtClean="0"/>
              <a:t>Total Fiber &amp; Cable = +/- 120 </a:t>
            </a:r>
            <a:r>
              <a:rPr lang="en-US" dirty="0"/>
              <a:t>miles</a:t>
            </a:r>
          </a:p>
          <a:p>
            <a:pPr>
              <a:buNone/>
            </a:pPr>
            <a:endParaRPr lang="en-US" sz="2400" dirty="0" smtClean="0">
              <a:solidFill>
                <a:srgbClr val="000714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714"/>
                </a:solidFill>
              </a:rPr>
              <a:t>NUMBER OF CUSTOMERS</a:t>
            </a:r>
          </a:p>
          <a:p>
            <a:pPr lvl="1">
              <a:buNone/>
            </a:pPr>
            <a:r>
              <a:rPr lang="en-US" dirty="0"/>
              <a:t>Cable = 22,900 Subs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7692" t="4403" r="26731" b="12500"/>
          <a:stretch>
            <a:fillRect/>
          </a:stretch>
        </p:blipFill>
        <p:spPr bwMode="auto">
          <a:xfrm>
            <a:off x="762000" y="1052947"/>
            <a:ext cx="2767013" cy="476379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8" name="5-Point Star 7"/>
          <p:cNvSpPr/>
          <p:nvPr/>
        </p:nvSpPr>
        <p:spPr bwMode="auto">
          <a:xfrm>
            <a:off x="2971800" y="2133600"/>
            <a:ext cx="152400" cy="152400"/>
          </a:xfrm>
          <a:prstGeom prst="star5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9" name="5-Point Star 8"/>
          <p:cNvSpPr/>
          <p:nvPr/>
        </p:nvSpPr>
        <p:spPr bwMode="auto">
          <a:xfrm>
            <a:off x="990600" y="2396836"/>
            <a:ext cx="152400" cy="152400"/>
          </a:xfrm>
          <a:prstGeom prst="star5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0" name="5-Point Star 9"/>
          <p:cNvSpPr/>
          <p:nvPr/>
        </p:nvSpPr>
        <p:spPr bwMode="auto">
          <a:xfrm>
            <a:off x="1828800" y="5029200"/>
            <a:ext cx="152400" cy="152400"/>
          </a:xfrm>
          <a:prstGeom prst="star5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200400" y="5943600"/>
            <a:ext cx="2286000" cy="457200"/>
          </a:xfrm>
        </p:spPr>
        <p:txBody>
          <a:bodyPr/>
          <a:lstStyle/>
          <a:p>
            <a:r>
              <a:rPr lang="en-US" dirty="0"/>
              <a:t>Green River Valley Flood Response</a:t>
            </a:r>
            <a:endParaRPr lang="en-US" i="0" dirty="0">
              <a:latin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5514110" y="5943600"/>
            <a:ext cx="1066800" cy="457200"/>
          </a:xfrm>
        </p:spPr>
        <p:txBody>
          <a:bodyPr/>
          <a:lstStyle/>
          <a:p>
            <a:r>
              <a:rPr lang="en-US" dirty="0" smtClean="0"/>
              <a:t>Oct</a:t>
            </a:r>
          </a:p>
          <a:p>
            <a:r>
              <a:rPr lang="en-US" i="0" dirty="0" smtClean="0">
                <a:latin typeface="Arial" charset="0"/>
              </a:rPr>
              <a:t>2009</a:t>
            </a:r>
            <a:endParaRPr lang="en-US" i="0" dirty="0">
              <a:latin typeface="Arial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838200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Comcast In Green River Valley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143000"/>
            <a:ext cx="5029200" cy="48006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000714"/>
                </a:solidFill>
              </a:rPr>
              <a:t>SERVICE NODES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37 Nodes within the total flood area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Built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</a:rPr>
              <a:t>according to strict engineering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standards,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</a:rPr>
              <a:t>including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moisture resistance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Node power supplies have 8-hour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</a:rPr>
              <a:t>battery generated back-up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power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Generators are deployed for power outages beyond 8-hour battery life   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7692" t="4403" r="26731" b="12500"/>
          <a:stretch>
            <a:fillRect/>
          </a:stretch>
        </p:blipFill>
        <p:spPr bwMode="auto">
          <a:xfrm>
            <a:off x="762000" y="1052947"/>
            <a:ext cx="2767013" cy="476379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8" name="5-Point Star 7"/>
          <p:cNvSpPr/>
          <p:nvPr/>
        </p:nvSpPr>
        <p:spPr bwMode="auto">
          <a:xfrm>
            <a:off x="2971800" y="2133600"/>
            <a:ext cx="152400" cy="152400"/>
          </a:xfrm>
          <a:prstGeom prst="star5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9" name="5-Point Star 8"/>
          <p:cNvSpPr/>
          <p:nvPr/>
        </p:nvSpPr>
        <p:spPr bwMode="auto">
          <a:xfrm>
            <a:off x="990600" y="2396836"/>
            <a:ext cx="152400" cy="152400"/>
          </a:xfrm>
          <a:prstGeom prst="star5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0" name="5-Point Star 9"/>
          <p:cNvSpPr/>
          <p:nvPr/>
        </p:nvSpPr>
        <p:spPr bwMode="auto">
          <a:xfrm>
            <a:off x="1828800" y="5029200"/>
            <a:ext cx="152400" cy="152400"/>
          </a:xfrm>
          <a:prstGeom prst="star5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200400" y="5943600"/>
            <a:ext cx="2286000" cy="457200"/>
          </a:xfrm>
        </p:spPr>
        <p:txBody>
          <a:bodyPr/>
          <a:lstStyle/>
          <a:p>
            <a:r>
              <a:rPr lang="en-US" dirty="0"/>
              <a:t>Green River Valley Flood Response</a:t>
            </a:r>
            <a:endParaRPr lang="en-US" i="0" dirty="0">
              <a:latin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5514110" y="5943600"/>
            <a:ext cx="1066800" cy="457200"/>
          </a:xfrm>
        </p:spPr>
        <p:txBody>
          <a:bodyPr/>
          <a:lstStyle/>
          <a:p>
            <a:r>
              <a:rPr lang="en-US" dirty="0" smtClean="0"/>
              <a:t>Oct</a:t>
            </a:r>
          </a:p>
          <a:p>
            <a:r>
              <a:rPr lang="en-US" i="0" dirty="0" smtClean="0">
                <a:latin typeface="Arial" charset="0"/>
              </a:rPr>
              <a:t>2009</a:t>
            </a:r>
            <a:endParaRPr lang="en-US" i="0" dirty="0">
              <a:latin typeface="Arial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838200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Comcast In Green River Valley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44958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000714"/>
                </a:solidFill>
              </a:rPr>
              <a:t>FLOODING EXPOSURE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Local road closures limiting our local recovery crew’s access to support impacted nodes and power supplies in flooded areas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Long-Term Power Outages in potential flood area serving nodes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Evacuation and closure of our Auburn Fulfillment Office located in North Auburn (identified risk of flooding 0-24-inches)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Employees living within the potential flood area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cast_blue_title">
  <a:themeElements>
    <a:clrScheme name="">
      <a:dk1>
        <a:srgbClr val="808080"/>
      </a:dk1>
      <a:lt1>
        <a:srgbClr val="FFFFFF"/>
      </a:lt1>
      <a:dk2>
        <a:srgbClr val="249FC7"/>
      </a:dk2>
      <a:lt2>
        <a:srgbClr val="FFFFFF"/>
      </a:lt2>
      <a:accent1>
        <a:srgbClr val="BBE0E3"/>
      </a:accent1>
      <a:accent2>
        <a:srgbClr val="333399"/>
      </a:accent2>
      <a:accent3>
        <a:srgbClr val="ACCDE0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mcast_blue_title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comcast_blue_title 1">
        <a:dk1>
          <a:srgbClr val="808080"/>
        </a:dk1>
        <a:lt1>
          <a:srgbClr val="FFFFFF"/>
        </a:lt1>
        <a:dk2>
          <a:srgbClr val="249FC7"/>
        </a:dk2>
        <a:lt2>
          <a:srgbClr val="FF0000"/>
        </a:lt2>
        <a:accent1>
          <a:srgbClr val="BBE0E3"/>
        </a:accent1>
        <a:accent2>
          <a:srgbClr val="333399"/>
        </a:accent2>
        <a:accent3>
          <a:srgbClr val="ACCDE0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A</Prefix>
    <DocumentSetType xmlns="dc463f71-b30c-4ab2-9473-d307f9d35888">Document</DocumentSetType>
    <IsConfidential xmlns="dc463f71-b30c-4ab2-9473-d307f9d35888">false</IsConfidential>
    <AgendaOrder xmlns="dc463f71-b30c-4ab2-9473-d307f9d35888">false</AgendaOrder>
    <CaseType xmlns="dc463f71-b30c-4ab2-9473-d307f9d35888">Special Presentation</CaseType>
    <IndustryCode xmlns="dc463f71-b30c-4ab2-9473-d307f9d35888">499</IndustryCode>
    <CaseStatus xmlns="dc463f71-b30c-4ab2-9473-d307f9d35888">Closed</CaseStatus>
    <OpenedDate xmlns="dc463f71-b30c-4ab2-9473-d307f9d35888">2009-10-06T07:00:00+00:00</OpenedDate>
    <Date1 xmlns="dc463f71-b30c-4ab2-9473-d307f9d35888">2009-10-28T07:00:00+00:00</Date1>
    <IsDocumentOrder xmlns="dc463f71-b30c-4ab2-9473-d307f9d35888" xsi:nil="true"/>
    <IsHighlyConfidential xmlns="dc463f71-b30c-4ab2-9473-d307f9d35888">false</IsHighlyConfidential>
    <CaseCompanyNames xmlns="dc463f71-b30c-4ab2-9473-d307f9d35888" xsi:nil="true"/>
    <DocketNumber xmlns="dc463f71-b30c-4ab2-9473-d307f9d35888">091590</DocketNumber>
    <DelegatedOrder xmlns="dc463f71-b30c-4ab2-9473-d307f9d35888">false</DelegatedOrder>
    <Visibility xmlns="dc463f71-b30c-4ab2-9473-d307f9d35888" xsi:nil="true"/>
    <Nickname xmlns="http://schemas.microsoft.com/sharepoint/v3" xsi:nil="true"/>
    <SignificantOrder xmlns="dc463f71-b30c-4ab2-9473-d307f9d35888">false</SignificantOrd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65C12F0C4CD1844B86396805EB64E626" ma:contentTypeVersion="123" ma:contentTypeDescription="" ma:contentTypeScope="" ma:versionID="91a8679264dc4b3cedada1f2f701dd07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4ccd4140794adb7bccf17b21b5812a9d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6EC1BC-D1B6-4E56-8503-7FFB208085F4}"/>
</file>

<file path=customXml/itemProps2.xml><?xml version="1.0" encoding="utf-8"?>
<ds:datastoreItem xmlns:ds="http://schemas.openxmlformats.org/officeDocument/2006/customXml" ds:itemID="{52488A8D-C16D-4A43-87D4-456F6150C747}"/>
</file>

<file path=customXml/itemProps3.xml><?xml version="1.0" encoding="utf-8"?>
<ds:datastoreItem xmlns:ds="http://schemas.openxmlformats.org/officeDocument/2006/customXml" ds:itemID="{67DE8322-9F87-4D1B-9239-493CB1AF89A8}"/>
</file>

<file path=customXml/itemProps4.xml><?xml version="1.0" encoding="utf-8"?>
<ds:datastoreItem xmlns:ds="http://schemas.openxmlformats.org/officeDocument/2006/customXml" ds:itemID="{C89A72D3-DA6A-4A40-81F5-0AD7380AD05E}"/>
</file>

<file path=docProps/app.xml><?xml version="1.0" encoding="utf-8"?>
<Properties xmlns="http://schemas.openxmlformats.org/officeDocument/2006/extended-properties" xmlns:vt="http://schemas.openxmlformats.org/officeDocument/2006/docPropsVTypes">
  <Template>comcast_ppt_templates</Template>
  <TotalTime>531</TotalTime>
  <Words>718</Words>
  <Application>Microsoft Office PowerPoint</Application>
  <PresentationFormat>On-screen Show (4:3)</PresentationFormat>
  <Paragraphs>138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comcast_blue_title</vt:lpstr>
      <vt:lpstr>Comcast Cable   Green River Valley Flood  Planning &amp; Response</vt:lpstr>
      <vt:lpstr>Comcast in Washington State</vt:lpstr>
      <vt:lpstr>Comcast Network Monitoring</vt:lpstr>
      <vt:lpstr>Comcast Flooding Experience</vt:lpstr>
      <vt:lpstr>Emergency Alert System (EAS)</vt:lpstr>
      <vt:lpstr>Comcast Critical Infrastructure</vt:lpstr>
      <vt:lpstr>Comcast In Green River Valley</vt:lpstr>
      <vt:lpstr>Comcast In Green River Valley</vt:lpstr>
      <vt:lpstr>Comcast In Green River Valley</vt:lpstr>
      <vt:lpstr>Comcast In Green River Valley</vt:lpstr>
      <vt:lpstr>Comcast In Green River Valley</vt:lpstr>
      <vt:lpstr>Comcast In Green River Valley</vt:lpstr>
      <vt:lpstr>Comcast In Green River Valley</vt:lpstr>
    </vt:vector>
  </TitlesOfParts>
  <Company>Comcast Cable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tdavis002</dc:creator>
  <cp:lastModifiedBy>Steven Elliott, Customer Service Specialist 1</cp:lastModifiedBy>
  <cp:revision>68</cp:revision>
  <cp:lastPrinted>2006-03-03T16:28:54Z</cp:lastPrinted>
  <dcterms:created xsi:type="dcterms:W3CDTF">2009-10-22T20:33:17Z</dcterms:created>
  <dcterms:modified xsi:type="dcterms:W3CDTF">2009-10-28T23:03:03Z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0x0101006E56B4D1795A2E4DB2F0B01679ED314A0065C12F0C4CD1844B86396805EB64E626</vt:lpwstr>
  </property>
  <property fmtid="{D5CDD505-2E9C-101B-9397-08002B2CF9AE}" pid="3" name="_docset_NoMedatataSyncRequired">
    <vt:lpwstr>False</vt:lpwstr>
  </property>
</Properties>
</file>