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2A5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07" autoAdjust="0"/>
  </p:normalViewPr>
  <p:slideViewPr>
    <p:cSldViewPr>
      <p:cViewPr varScale="1">
        <p:scale>
          <a:sx n="81" d="100"/>
          <a:sy n="81" d="100"/>
        </p:scale>
        <p:origin x="24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01d47\c01d47\corpdev\Investor%20Relations\Price%20Charts\Q4_2016%20price%20char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196401759518572E-2"/>
          <c:y val="3.5861256252781762E-2"/>
          <c:w val="0.88827474515123828"/>
          <c:h val="0.72928105861767278"/>
        </c:manualLayout>
      </c:layout>
      <c:lineChart>
        <c:grouping val="standard"/>
        <c:varyColors val="0"/>
        <c:ser>
          <c:idx val="0"/>
          <c:order val="0"/>
          <c:tx>
            <c:strRef>
              <c:f>'2016 UTY'!$B$1</c:f>
              <c:strCache>
                <c:ptCount val="1"/>
                <c:pt idx="0">
                  <c:v>Avista Corp.</c:v>
                </c:pt>
              </c:strCache>
            </c:strRef>
          </c:tx>
          <c:spPr>
            <a:ln w="254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Sheet1!$C$142:$C$162</c:f>
              <c:numCache>
                <c:formatCode>0.00%</c:formatCode>
                <c:ptCount val="21"/>
                <c:pt idx="0">
                  <c:v>0</c:v>
                </c:pt>
                <c:pt idx="1">
                  <c:v>-3.3198956604220974E-2</c:v>
                </c:pt>
                <c:pt idx="2">
                  <c:v>-4.6004268437277798E-2</c:v>
                </c:pt>
                <c:pt idx="3">
                  <c:v>-5.0272705714963353E-2</c:v>
                </c:pt>
                <c:pt idx="4">
                  <c:v>-5.9283851078966089E-2</c:v>
                </c:pt>
                <c:pt idx="5">
                  <c:v>-6.3552288356651637E-2</c:v>
                </c:pt>
                <c:pt idx="6">
                  <c:v>-5.833530946170265E-2</c:v>
                </c:pt>
                <c:pt idx="7">
                  <c:v>-5.1695518140858418E-2</c:v>
                </c:pt>
                <c:pt idx="8">
                  <c:v>-6.4026559165283436E-2</c:v>
                </c:pt>
                <c:pt idx="9">
                  <c:v>-4.7189945458857054E-2</c:v>
                </c:pt>
                <c:pt idx="10">
                  <c:v>-5.1695518140858418E-2</c:v>
                </c:pt>
                <c:pt idx="11">
                  <c:v>-5.833530946170265E-2</c:v>
                </c:pt>
                <c:pt idx="12">
                  <c:v>-5.6201090822859956E-2</c:v>
                </c:pt>
                <c:pt idx="13">
                  <c:v>-5.4541142992648901E-2</c:v>
                </c:pt>
                <c:pt idx="14">
                  <c:v>-5.8809580270334449E-2</c:v>
                </c:pt>
                <c:pt idx="15">
                  <c:v>-7.4697652359497241E-2</c:v>
                </c:pt>
                <c:pt idx="16">
                  <c:v>-7.2800569124970363E-2</c:v>
                </c:pt>
                <c:pt idx="17">
                  <c:v>-6.3315152952335821E-2</c:v>
                </c:pt>
                <c:pt idx="18">
                  <c:v>-7.1614892103391101E-2</c:v>
                </c:pt>
                <c:pt idx="19">
                  <c:v>-6.6872184017073746E-2</c:v>
                </c:pt>
                <c:pt idx="20">
                  <c:v>-6.4975100782546882E-2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'2016 UTY'!$D$1</c:f>
              <c:strCache>
                <c:ptCount val="1"/>
                <c:pt idx="0">
                  <c:v>Idacorp Inc</c:v>
                </c:pt>
              </c:strCache>
            </c:strRef>
          </c:tx>
          <c:spPr>
            <a:ln w="25400">
              <a:solidFill>
                <a:srgbClr val="0083BF"/>
              </a:solidFill>
              <a:prstDash val="solid"/>
            </a:ln>
          </c:spPr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Sheet1!$E$142:$E$162</c:f>
              <c:numCache>
                <c:formatCode>0.00%</c:formatCode>
                <c:ptCount val="21"/>
                <c:pt idx="0">
                  <c:v>0</c:v>
                </c:pt>
                <c:pt idx="1">
                  <c:v>7.0254673190315179E-3</c:v>
                </c:pt>
                <c:pt idx="2">
                  <c:v>1.7814577844687013E-2</c:v>
                </c:pt>
                <c:pt idx="3">
                  <c:v>1.9696399447999089E-2</c:v>
                </c:pt>
                <c:pt idx="4">
                  <c:v>1.0663655752101476E-2</c:v>
                </c:pt>
                <c:pt idx="5">
                  <c:v>1.5054572826496086E-2</c:v>
                </c:pt>
                <c:pt idx="6">
                  <c:v>1.6810939656253965E-2</c:v>
                </c:pt>
                <c:pt idx="7">
                  <c:v>1.806548739179541E-2</c:v>
                </c:pt>
                <c:pt idx="8">
                  <c:v>2.2581859239744931E-3</c:v>
                </c:pt>
                <c:pt idx="9">
                  <c:v>1.3423660770292403E-2</c:v>
                </c:pt>
                <c:pt idx="10">
                  <c:v>1.0538200978547277E-2</c:v>
                </c:pt>
                <c:pt idx="11">
                  <c:v>4.3909170743947883E-3</c:v>
                </c:pt>
                <c:pt idx="12">
                  <c:v>1.0036381884330842E-2</c:v>
                </c:pt>
                <c:pt idx="13">
                  <c:v>4.3909170743947883E-3</c:v>
                </c:pt>
                <c:pt idx="14">
                  <c:v>1.5054572826496619E-3</c:v>
                </c:pt>
                <c:pt idx="15">
                  <c:v>-2.1703675824865008E-2</c:v>
                </c:pt>
                <c:pt idx="16">
                  <c:v>-1.7563668297578616E-2</c:v>
                </c:pt>
                <c:pt idx="17">
                  <c:v>-7.7781959603561712E-3</c:v>
                </c:pt>
                <c:pt idx="18">
                  <c:v>-7.7781959603561712E-3</c:v>
                </c:pt>
                <c:pt idx="19">
                  <c:v>-9.2836532430058336E-3</c:v>
                </c:pt>
                <c:pt idx="20">
                  <c:v>-5.3945552628276586E-3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'2016 UTY'!$F$1</c:f>
              <c:strCache>
                <c:ptCount val="1"/>
                <c:pt idx="0">
                  <c:v>Northwest Natural Gas Company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Sheet1!$G$142:$G$162</c:f>
              <c:numCache>
                <c:formatCode>0.00%</c:formatCode>
                <c:ptCount val="21"/>
                <c:pt idx="0">
                  <c:v>0</c:v>
                </c:pt>
                <c:pt idx="1">
                  <c:v>1.0752688172042987E-2</c:v>
                </c:pt>
                <c:pt idx="2">
                  <c:v>1.7369727047146354E-2</c:v>
                </c:pt>
                <c:pt idx="3">
                  <c:v>2.4813895781637483E-3</c:v>
                </c:pt>
                <c:pt idx="4">
                  <c:v>-8.271298593879239E-3</c:v>
                </c:pt>
                <c:pt idx="5">
                  <c:v>-4.1356492969396195E-3</c:v>
                </c:pt>
                <c:pt idx="6">
                  <c:v>-8.271298593879239E-3</c:v>
                </c:pt>
                <c:pt idx="7">
                  <c:v>-5.7899090157154907E-3</c:v>
                </c:pt>
                <c:pt idx="8">
                  <c:v>-1.3234077750206852E-2</c:v>
                </c:pt>
                <c:pt idx="9">
                  <c:v>-4.1356492969396195E-3</c:v>
                </c:pt>
                <c:pt idx="10">
                  <c:v>-1.0752688172043104E-2</c:v>
                </c:pt>
                <c:pt idx="11">
                  <c:v>-1.7369727047146472E-2</c:v>
                </c:pt>
                <c:pt idx="12">
                  <c:v>1.6542597187757537E-3</c:v>
                </c:pt>
                <c:pt idx="13">
                  <c:v>-5.7899090157154907E-3</c:v>
                </c:pt>
                <c:pt idx="14">
                  <c:v>-1.6542597187758478E-2</c:v>
                </c:pt>
                <c:pt idx="15">
                  <c:v>-3.7220843672456573E-2</c:v>
                </c:pt>
                <c:pt idx="16">
                  <c:v>-3.391232423490495E-2</c:v>
                </c:pt>
                <c:pt idx="17">
                  <c:v>-2.4813895781637715E-2</c:v>
                </c:pt>
                <c:pt idx="18">
                  <c:v>-2.977667493796533E-2</c:v>
                </c:pt>
                <c:pt idx="19">
                  <c:v>-2.6468155500413586E-2</c:v>
                </c:pt>
                <c:pt idx="20">
                  <c:v>-2.1505376344086093E-2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'2016 UTY'!$H$1</c:f>
              <c:strCache>
                <c:ptCount val="1"/>
                <c:pt idx="0">
                  <c:v>Portland General</c:v>
                </c:pt>
              </c:strCache>
            </c:strRef>
          </c:tx>
          <c:spPr>
            <a:ln w="25400"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Sheet1!$I$142:$I$162</c:f>
              <c:numCache>
                <c:formatCode>0.00%</c:formatCode>
                <c:ptCount val="21"/>
                <c:pt idx="0">
                  <c:v>0</c:v>
                </c:pt>
                <c:pt idx="1">
                  <c:v>7.9014640948174824E-3</c:v>
                </c:pt>
                <c:pt idx="2">
                  <c:v>1.5105740181268848E-2</c:v>
                </c:pt>
                <c:pt idx="3">
                  <c:v>1.8591680223100097E-2</c:v>
                </c:pt>
                <c:pt idx="4">
                  <c:v>1.5570532186846425E-2</c:v>
                </c:pt>
                <c:pt idx="5">
                  <c:v>1.0922612131071319E-2</c:v>
                </c:pt>
                <c:pt idx="6">
                  <c:v>7.4366720892400711E-3</c:v>
                </c:pt>
                <c:pt idx="7">
                  <c:v>5.3451080641412239E-3</c:v>
                </c:pt>
                <c:pt idx="8">
                  <c:v>-1.6267720195212707E-3</c:v>
                </c:pt>
                <c:pt idx="9">
                  <c:v>1.0922612131071319E-2</c:v>
                </c:pt>
                <c:pt idx="10">
                  <c:v>6.9718800836624951E-3</c:v>
                </c:pt>
                <c:pt idx="11">
                  <c:v>2.3239600278875533E-3</c:v>
                </c:pt>
                <c:pt idx="12">
                  <c:v>6.9718800836624951E-3</c:v>
                </c:pt>
                <c:pt idx="13">
                  <c:v>1.0457820125493742E-2</c:v>
                </c:pt>
                <c:pt idx="14">
                  <c:v>1.4176156170113861E-2</c:v>
                </c:pt>
                <c:pt idx="15">
                  <c:v>-9.2958401115498829E-4</c:v>
                </c:pt>
                <c:pt idx="16">
                  <c:v>4.4155240529862357E-3</c:v>
                </c:pt>
                <c:pt idx="17">
                  <c:v>1.4408552172902567E-2</c:v>
                </c:pt>
                <c:pt idx="18">
                  <c:v>1.1619800139437602E-2</c:v>
                </c:pt>
                <c:pt idx="19">
                  <c:v>1.1155008133860025E-2</c:v>
                </c:pt>
                <c:pt idx="20">
                  <c:v>2.1380432256565225E-2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'2016 UTY'!$J$1</c:f>
              <c:strCache>
                <c:ptCount val="1"/>
                <c:pt idx="0">
                  <c:v>S&amp;P400 ES UTILITIES</c:v>
                </c:pt>
              </c:strCache>
            </c:strRef>
          </c:tx>
          <c:spPr>
            <a:ln w="25400">
              <a:solidFill>
                <a:srgbClr val="A0968C"/>
              </a:solidFill>
              <a:prstDash val="solid"/>
            </a:ln>
          </c:spPr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Sheet1!$K$142:$K$162</c:f>
              <c:numCache>
                <c:formatCode>0.00%</c:formatCode>
                <c:ptCount val="21"/>
                <c:pt idx="0">
                  <c:v>0</c:v>
                </c:pt>
                <c:pt idx="1">
                  <c:v>6.3838085267975382E-3</c:v>
                </c:pt>
                <c:pt idx="2">
                  <c:v>1.0632838639489309E-2</c:v>
                </c:pt>
                <c:pt idx="3">
                  <c:v>1.0222304329084223E-2</c:v>
                </c:pt>
                <c:pt idx="4">
                  <c:v>7.4511977338505972E-3</c:v>
                </c:pt>
                <c:pt idx="5">
                  <c:v>1.0140197467003299E-2</c:v>
                </c:pt>
                <c:pt idx="6">
                  <c:v>9.7091364410779833E-3</c:v>
                </c:pt>
                <c:pt idx="7">
                  <c:v>1.059178520844873E-2</c:v>
                </c:pt>
                <c:pt idx="8">
                  <c:v>-2.0321448365047297E-3</c:v>
                </c:pt>
                <c:pt idx="9">
                  <c:v>8.2517396391403042E-3</c:v>
                </c:pt>
                <c:pt idx="10">
                  <c:v>2.6274195865918933E-3</c:v>
                </c:pt>
                <c:pt idx="11">
                  <c:v>-2.0526715520230935E-5</c:v>
                </c:pt>
                <c:pt idx="12">
                  <c:v>8.9085945357882772E-3</c:v>
                </c:pt>
                <c:pt idx="13">
                  <c:v>6.3017016647166149E-3</c:v>
                </c:pt>
                <c:pt idx="14">
                  <c:v>6.6917092596013522E-3</c:v>
                </c:pt>
                <c:pt idx="15">
                  <c:v>-1.1412853829258784E-2</c:v>
                </c:pt>
                <c:pt idx="16">
                  <c:v>-8.7443808116263125E-3</c:v>
                </c:pt>
                <c:pt idx="17">
                  <c:v>1.2316029312149062E-3</c:v>
                </c:pt>
                <c:pt idx="18">
                  <c:v>6.3017016647166149E-3</c:v>
                </c:pt>
                <c:pt idx="19">
                  <c:v>8.4775335098630777E-3</c:v>
                </c:pt>
                <c:pt idx="20">
                  <c:v>1.1125479811975201E-2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'2016 UTY'!$L$1</c:f>
              <c:strCache>
                <c:ptCount val="1"/>
                <c:pt idx="0">
                  <c:v>Northwestern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Sheet1!$M$142:$M$162</c:f>
              <c:numCache>
                <c:formatCode>0.00%</c:formatCode>
                <c:ptCount val="21"/>
                <c:pt idx="0">
                  <c:v>0</c:v>
                </c:pt>
                <c:pt idx="1">
                  <c:v>4.7652665019414604E-3</c:v>
                </c:pt>
                <c:pt idx="2">
                  <c:v>8.6480762442640666E-3</c:v>
                </c:pt>
                <c:pt idx="3">
                  <c:v>1.1471937875044224E-2</c:v>
                </c:pt>
                <c:pt idx="4">
                  <c:v>7.7656194846453383E-3</c:v>
                </c:pt>
                <c:pt idx="5">
                  <c:v>9.0010589481116336E-3</c:v>
                </c:pt>
                <c:pt idx="6">
                  <c:v>9.1775503000353538E-3</c:v>
                </c:pt>
                <c:pt idx="7">
                  <c:v>8.6480762442640666E-3</c:v>
                </c:pt>
                <c:pt idx="8">
                  <c:v>-2.4708789269324649E-3</c:v>
                </c:pt>
                <c:pt idx="9">
                  <c:v>6.5301800211790429E-3</c:v>
                </c:pt>
                <c:pt idx="10">
                  <c:v>3.7063183903988856E-3</c:v>
                </c:pt>
                <c:pt idx="11">
                  <c:v>0</c:v>
                </c:pt>
                <c:pt idx="12">
                  <c:v>6.0007059654077557E-3</c:v>
                </c:pt>
                <c:pt idx="13">
                  <c:v>1.0236498411577928E-2</c:v>
                </c:pt>
                <c:pt idx="14">
                  <c:v>1.5001764913519263E-2</c:v>
                </c:pt>
                <c:pt idx="15">
                  <c:v>-4.4122837980938934E-3</c:v>
                </c:pt>
                <c:pt idx="16">
                  <c:v>1.9414048711614287E-3</c:v>
                </c:pt>
                <c:pt idx="17">
                  <c:v>1.3236851394281681E-2</c:v>
                </c:pt>
                <c:pt idx="18">
                  <c:v>9.8835157077303611E-3</c:v>
                </c:pt>
                <c:pt idx="19">
                  <c:v>8.8245675961877868E-3</c:v>
                </c:pt>
                <c:pt idx="20">
                  <c:v>1.2001411930815511E-2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'2016 UTY'!$N$1</c:f>
              <c:strCache>
                <c:ptCount val="1"/>
                <c:pt idx="0">
                  <c:v>UTY Index</c:v>
                </c:pt>
              </c:strCache>
            </c:strRef>
          </c:tx>
          <c:marker>
            <c:symbol val="none"/>
          </c:marker>
          <c:cat>
            <c:numRef>
              <c:f>Sheet1!$A$142:$A$162</c:f>
              <c:numCache>
                <c:formatCode>dd\-mmm\-yyyy</c:formatCode>
                <c:ptCount val="21"/>
                <c:pt idx="0">
                  <c:v>42719</c:v>
                </c:pt>
                <c:pt idx="1">
                  <c:v>42720</c:v>
                </c:pt>
                <c:pt idx="2">
                  <c:v>42723</c:v>
                </c:pt>
                <c:pt idx="3">
                  <c:v>42724</c:v>
                </c:pt>
                <c:pt idx="4">
                  <c:v>42725</c:v>
                </c:pt>
                <c:pt idx="5">
                  <c:v>42726</c:v>
                </c:pt>
                <c:pt idx="6">
                  <c:v>42727</c:v>
                </c:pt>
                <c:pt idx="7">
                  <c:v>42731</c:v>
                </c:pt>
                <c:pt idx="8">
                  <c:v>42732</c:v>
                </c:pt>
                <c:pt idx="9">
                  <c:v>42733</c:v>
                </c:pt>
                <c:pt idx="10">
                  <c:v>42734</c:v>
                </c:pt>
                <c:pt idx="11">
                  <c:v>42738</c:v>
                </c:pt>
                <c:pt idx="12">
                  <c:v>42739</c:v>
                </c:pt>
                <c:pt idx="13">
                  <c:v>42740</c:v>
                </c:pt>
                <c:pt idx="14">
                  <c:v>42741</c:v>
                </c:pt>
                <c:pt idx="15">
                  <c:v>42744</c:v>
                </c:pt>
                <c:pt idx="16">
                  <c:v>42745</c:v>
                </c:pt>
                <c:pt idx="17">
                  <c:v>42746</c:v>
                </c:pt>
                <c:pt idx="18">
                  <c:v>42747</c:v>
                </c:pt>
                <c:pt idx="19">
                  <c:v>42748</c:v>
                </c:pt>
                <c:pt idx="20">
                  <c:v>42752</c:v>
                </c:pt>
              </c:numCache>
            </c:numRef>
          </c:cat>
          <c:val>
            <c:numRef>
              <c:f>Sheet1!$O$142:$O$162</c:f>
              <c:numCache>
                <c:formatCode>0.00%</c:formatCode>
                <c:ptCount val="21"/>
                <c:pt idx="0">
                  <c:v>0</c:v>
                </c:pt>
                <c:pt idx="1">
                  <c:v>1.2410736271854321E-2</c:v>
                </c:pt>
                <c:pt idx="2">
                  <c:v>1.5332840843798788E-2</c:v>
                </c:pt>
                <c:pt idx="3">
                  <c:v>1.7286382664368338E-2</c:v>
                </c:pt>
                <c:pt idx="4">
                  <c:v>1.354346220142822E-2</c:v>
                </c:pt>
                <c:pt idx="5">
                  <c:v>1.726996634654844E-2</c:v>
                </c:pt>
                <c:pt idx="6">
                  <c:v>1.7384880571287915E-2</c:v>
                </c:pt>
                <c:pt idx="7">
                  <c:v>1.7631125338586569E-2</c:v>
                </c:pt>
                <c:pt idx="8">
                  <c:v>8.2574078634161906E-3</c:v>
                </c:pt>
                <c:pt idx="9">
                  <c:v>2.1291964212427197E-2</c:v>
                </c:pt>
                <c:pt idx="10">
                  <c:v>1.6301403595173708E-2</c:v>
                </c:pt>
                <c:pt idx="11">
                  <c:v>1.2558483132233404E-2</c:v>
                </c:pt>
                <c:pt idx="12">
                  <c:v>1.5004514487400453E-2</c:v>
                </c:pt>
                <c:pt idx="13">
                  <c:v>1.5644750882377038E-2</c:v>
                </c:pt>
                <c:pt idx="14">
                  <c:v>1.9289173438397769E-2</c:v>
                </c:pt>
                <c:pt idx="15">
                  <c:v>5.7621275547894459E-3</c:v>
                </c:pt>
                <c:pt idx="16">
                  <c:v>2.9221045719444684E-3</c:v>
                </c:pt>
                <c:pt idx="17">
                  <c:v>1.2492817860953812E-2</c:v>
                </c:pt>
                <c:pt idx="18">
                  <c:v>1.3641960108347796E-2</c:v>
                </c:pt>
                <c:pt idx="19">
                  <c:v>1.1754083559057651E-2</c:v>
                </c:pt>
                <c:pt idx="20">
                  <c:v>2.322908971517685E-2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369856"/>
        <c:axId val="137390720"/>
      </c:lineChart>
      <c:dateAx>
        <c:axId val="137369856"/>
        <c:scaling>
          <c:orientation val="minMax"/>
        </c:scaling>
        <c:delete val="0"/>
        <c:axPos val="b"/>
        <c:numFmt formatCode="mm\/dd\/yyyy" sourceLinked="0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390720"/>
        <c:crosses val="autoZero"/>
        <c:auto val="1"/>
        <c:lblOffset val="100"/>
        <c:baseTimeUnit val="days"/>
        <c:majorUnit val="8"/>
        <c:majorTimeUnit val="days"/>
      </c:dateAx>
      <c:valAx>
        <c:axId val="137390720"/>
        <c:scaling>
          <c:orientation val="minMax"/>
          <c:max val="5.000000000000001E-2"/>
          <c:min val="-8.0000000000000016E-2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369856"/>
        <c:crosses val="autoZero"/>
        <c:crossBetween val="between"/>
        <c:majorUnit val="3.0000000000000006E-2"/>
        <c:minorUnit val="2.0000000000000039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317FDB-8906-4E0E-BF20-25DC94C054AE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5BD44D-79C6-4920-9BD4-36499832E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6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BD44D-79C6-4920-9BD4-36499832EE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1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85800"/>
            <a:ext cx="9144000" cy="0"/>
          </a:xfrm>
          <a:prstGeom prst="line">
            <a:avLst/>
          </a:prstGeom>
          <a:ln w="28575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1722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96D3812-0BD9-458F-A128-561C21394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63765"/>
            <a:ext cx="8305800" cy="10464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err="1" smtClean="0">
                <a:solidFill>
                  <a:srgbClr val="0077BE"/>
                </a:solidFill>
              </a:rPr>
              <a:t>Avista’s</a:t>
            </a:r>
            <a:r>
              <a:rPr lang="en-US" sz="2400" b="1" dirty="0" smtClean="0">
                <a:solidFill>
                  <a:srgbClr val="0077BE"/>
                </a:solidFill>
              </a:rPr>
              <a:t> Stock Performance vs. Peers- Post-Order Only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77BE"/>
                </a:solidFill>
                <a:latin typeface="Arial"/>
              </a:rPr>
              <a:t>Percent change compared to Northwest Peers and S&amp;P 400 Utilities Index after receiving order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77BE"/>
                </a:solidFill>
                <a:latin typeface="Arial"/>
              </a:rPr>
              <a:t>Dec. 16, </a:t>
            </a:r>
            <a:r>
              <a:rPr lang="en-US" sz="1400" b="1" dirty="0" smtClean="0">
                <a:solidFill>
                  <a:srgbClr val="0077BE"/>
                </a:solidFill>
                <a:latin typeface="Arial"/>
              </a:rPr>
              <a:t>2016 </a:t>
            </a:r>
            <a:r>
              <a:rPr lang="en-US" sz="1400" b="1" dirty="0" smtClean="0">
                <a:solidFill>
                  <a:srgbClr val="0077BE"/>
                </a:solidFill>
                <a:latin typeface="Arial"/>
                <a:cs typeface="Arial"/>
              </a:rPr>
              <a:t>– Jan. 17, 2017.</a:t>
            </a:r>
            <a:endParaRPr lang="en-US" sz="1400" b="1" dirty="0" smtClean="0">
              <a:solidFill>
                <a:srgbClr val="0077BE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199" y="6172200"/>
            <a:ext cx="6781801" cy="457200"/>
          </a:xfrm>
        </p:spPr>
        <p:txBody>
          <a:bodyPr/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UE-160228 et al Attachment A to Reply Comments of Avista 	                                  Page 1 of 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1199"/>
              </p:ext>
            </p:extLst>
          </p:nvPr>
        </p:nvGraphicFramePr>
        <p:xfrm>
          <a:off x="6781800" y="2130719"/>
          <a:ext cx="2194560" cy="2240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4480"/>
                <a:gridCol w="64008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UTY Index</a:t>
                      </a:r>
                      <a:endParaRPr lang="en-US" sz="9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+2.32</a:t>
                      </a:r>
                      <a:endParaRPr lang="en-US" sz="9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9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Portland</a:t>
                      </a:r>
                      <a:r>
                        <a:rPr lang="en-US" sz="9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General Electric</a:t>
                      </a:r>
                      <a:endParaRPr lang="en-US" sz="9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+2.14%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Northwestern</a:t>
                      </a:r>
                      <a:r>
                        <a:rPr lang="en-US" sz="900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Corp.</a:t>
                      </a:r>
                      <a:endParaRPr lang="en-US" sz="9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+1.20%</a:t>
                      </a:r>
                      <a:endParaRPr lang="en-US" sz="9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S&amp;P 400 Utilities Index</a:t>
                      </a:r>
                      <a:endParaRPr lang="en-US" sz="9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+1.11%</a:t>
                      </a:r>
                      <a:endParaRPr lang="en-US" sz="9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accent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IDACORP</a:t>
                      </a:r>
                      <a:endParaRPr lang="en-US" sz="900" b="1" dirty="0">
                        <a:solidFill>
                          <a:schemeClr val="accent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dirty="0" smtClean="0">
                          <a:solidFill>
                            <a:schemeClr val="accent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-(.54%)</a:t>
                      </a:r>
                      <a:endParaRPr lang="en-US" sz="900" b="1" dirty="0">
                        <a:solidFill>
                          <a:schemeClr val="accent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Northwest Natural Gas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-(2.15%)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Avista Corp.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5425" algn="dec"/>
                        </a:tabLst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-(6.5%)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245144"/>
              </p:ext>
            </p:extLst>
          </p:nvPr>
        </p:nvGraphicFramePr>
        <p:xfrm>
          <a:off x="152400" y="1443303"/>
          <a:ext cx="6476999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9200" y="1600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12/16/16-1/17/17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5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Avista Green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D83ED465A26668459AA6DC672056AAD1" ma:contentTypeVersion="104" ma:contentTypeDescription="" ma:contentTypeScope="" ma:versionID="492f3f74aa671fbc9e82ae37d22169a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Motion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2016-02-19T08:00:00+00:00</OpenedDate>
    <Date1 xmlns="dc463f71-b30c-4ab2-9473-d307f9d35888">2017-01-20T08:00:00+00:00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160228</DocketNumber>
    <DelegatedOrder xmlns="dc463f71-b30c-4ab2-9473-d307f9d35888">false</DelegatedOrder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AD9F6A30-E67C-4AD6-883A-0C02FD192EA1}"/>
</file>

<file path=customXml/itemProps2.xml><?xml version="1.0" encoding="utf-8"?>
<ds:datastoreItem xmlns:ds="http://schemas.openxmlformats.org/officeDocument/2006/customXml" ds:itemID="{58FA9BDA-4AB3-4D42-B0B3-85A439883844}"/>
</file>

<file path=customXml/itemProps3.xml><?xml version="1.0" encoding="utf-8"?>
<ds:datastoreItem xmlns:ds="http://schemas.openxmlformats.org/officeDocument/2006/customXml" ds:itemID="{931E5122-6DFC-4AEA-9603-CA7F71315046}"/>
</file>

<file path=customXml/itemProps4.xml><?xml version="1.0" encoding="utf-8"?>
<ds:datastoreItem xmlns:ds="http://schemas.openxmlformats.org/officeDocument/2006/customXml" ds:itemID="{9091E592-4E93-4224-8B5C-0DA7A8F672DA}"/>
</file>

<file path=docProps/app.xml><?xml version="1.0" encoding="utf-8"?>
<Properties xmlns="http://schemas.openxmlformats.org/officeDocument/2006/extended-properties" xmlns:vt="http://schemas.openxmlformats.org/officeDocument/2006/docPropsVTypes">
  <Template>AVA Green</Template>
  <TotalTime>2133</TotalTime>
  <Words>67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Bold</vt:lpstr>
      <vt:lpstr>Calibri</vt:lpstr>
      <vt:lpstr>Times New Roman</vt:lpstr>
      <vt:lpstr>AVA Green</vt:lpstr>
      <vt:lpstr>PowerPoint Presentation</vt:lpstr>
    </vt:vector>
  </TitlesOfParts>
  <Company>Avista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kzqwws</dc:creator>
  <cp:lastModifiedBy>Andrews, Liz</cp:lastModifiedBy>
  <cp:revision>153</cp:revision>
  <cp:lastPrinted>2017-01-18T18:48:19Z</cp:lastPrinted>
  <dcterms:created xsi:type="dcterms:W3CDTF">2015-04-07T17:40:44Z</dcterms:created>
  <dcterms:modified xsi:type="dcterms:W3CDTF">2017-01-19T23:29:14Z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0x0101006E56B4D1795A2E4DB2F0B01679ED314A00D83ED465A26668459AA6DC672056AAD1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