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3" r:id="rId13"/>
    <p:sldId id="258" r:id="rId14"/>
    <p:sldId id="276" r:id="rId15"/>
    <p:sldId id="279" r:id="rId16"/>
    <p:sldId id="277" r:id="rId17"/>
    <p:sldId id="278" r:id="rId18"/>
    <p:sldId id="285" r:id="rId19"/>
    <p:sldId id="281" r:id="rId20"/>
    <p:sldId id="282" r:id="rId21"/>
    <p:sldId id="287" r:id="rId22"/>
    <p:sldId id="283" r:id="rId23"/>
    <p:sldId id="284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B93"/>
    <a:srgbClr val="4472C4"/>
    <a:srgbClr val="3BBAC3"/>
    <a:srgbClr val="2DE5E5"/>
    <a:srgbClr val="404042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3843C-3645-4DBC-A037-0CF40CE5F1A4}" v="6" dt="2021-02-16T23:28:55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5099" autoAdjust="0"/>
  </p:normalViewPr>
  <p:slideViewPr>
    <p:cSldViewPr snapToGrid="0">
      <p:cViewPr varScale="1">
        <p:scale>
          <a:sx n="55" d="100"/>
          <a:sy n="55" d="100"/>
        </p:scale>
        <p:origin x="6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9766421814723"/>
          <c:y val="2.6025637395245414E-2"/>
          <c:w val="0.86670524405925764"/>
          <c:h val="0.75684900882747885"/>
        </c:manualLayout>
      </c:layout>
      <c:lineChart>
        <c:grouping val="standard"/>
        <c:varyColors val="0"/>
        <c:ser>
          <c:idx val="0"/>
          <c:order val="0"/>
          <c:tx>
            <c:strRef>
              <c:f>'IOU CustWPastDue'!$A$33</c:f>
              <c:strCache>
                <c:ptCount val="1"/>
                <c:pt idx="0">
                  <c:v>Residential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CustWPastDue'!$B$33:$K$33</c:f>
              <c:numCache>
                <c:formatCode>_(* #,##0_);_(* \(#,##0\);_(* "-"??_);_(@_)</c:formatCode>
                <c:ptCount val="10"/>
                <c:pt idx="0">
                  <c:v>293893</c:v>
                </c:pt>
                <c:pt idx="1">
                  <c:v>275907</c:v>
                </c:pt>
                <c:pt idx="2">
                  <c:v>276003</c:v>
                </c:pt>
                <c:pt idx="3">
                  <c:v>255077</c:v>
                </c:pt>
                <c:pt idx="4">
                  <c:v>259322</c:v>
                </c:pt>
                <c:pt idx="5">
                  <c:v>266238</c:v>
                </c:pt>
                <c:pt idx="6">
                  <c:v>253578</c:v>
                </c:pt>
                <c:pt idx="7">
                  <c:v>276980</c:v>
                </c:pt>
                <c:pt idx="8">
                  <c:v>254349</c:v>
                </c:pt>
                <c:pt idx="9">
                  <c:v>276994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78-4DC6-B8F2-A33781F55DFF}"/>
            </c:ext>
          </c:extLst>
        </c:ser>
        <c:ser>
          <c:idx val="1"/>
          <c:order val="1"/>
          <c:tx>
            <c:strRef>
              <c:f>'IOU CustWPastDue'!$A$34</c:f>
              <c:strCache>
                <c:ptCount val="1"/>
                <c:pt idx="0">
                  <c:v>Commercial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CustWPastDue'!$B$34:$K$34</c:f>
              <c:numCache>
                <c:formatCode>_(* #,##0_);_(* \(#,##0\);_(* "-"??_);_(@_)</c:formatCode>
                <c:ptCount val="10"/>
                <c:pt idx="0">
                  <c:v>27360</c:v>
                </c:pt>
                <c:pt idx="1">
                  <c:v>32611</c:v>
                </c:pt>
                <c:pt idx="2">
                  <c:v>31136</c:v>
                </c:pt>
                <c:pt idx="3">
                  <c:v>25836</c:v>
                </c:pt>
                <c:pt idx="4">
                  <c:v>26397</c:v>
                </c:pt>
                <c:pt idx="5">
                  <c:v>26465</c:v>
                </c:pt>
                <c:pt idx="6">
                  <c:v>24408</c:v>
                </c:pt>
                <c:pt idx="7">
                  <c:v>29331</c:v>
                </c:pt>
                <c:pt idx="8">
                  <c:v>27348</c:v>
                </c:pt>
                <c:pt idx="9">
                  <c:v>26787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78-4DC6-B8F2-A33781F55DFF}"/>
            </c:ext>
          </c:extLst>
        </c:ser>
        <c:ser>
          <c:idx val="2"/>
          <c:order val="2"/>
          <c:tx>
            <c:strRef>
              <c:f>'IOU CustWPastDue'!$A$35</c:f>
              <c:strCache>
                <c:ptCount val="1"/>
                <c:pt idx="0">
                  <c:v>Residential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CustWPastDue'!$B$35:$K$35</c:f>
              <c:numCache>
                <c:formatCode>_(* #,##0_);_(* \(#,##0\);_(* "-"??_);_(@_)</c:formatCode>
                <c:ptCount val="10"/>
                <c:pt idx="0">
                  <c:v>294666</c:v>
                </c:pt>
                <c:pt idx="1">
                  <c:v>292240</c:v>
                </c:pt>
                <c:pt idx="2">
                  <c:v>288291</c:v>
                </c:pt>
                <c:pt idx="3">
                  <c:v>292133</c:v>
                </c:pt>
                <c:pt idx="4">
                  <c:v>275617</c:v>
                </c:pt>
                <c:pt idx="5">
                  <c:v>273459</c:v>
                </c:pt>
                <c:pt idx="6">
                  <c:v>268134</c:v>
                </c:pt>
                <c:pt idx="7">
                  <c:v>254201</c:v>
                </c:pt>
                <c:pt idx="8">
                  <c:v>261671</c:v>
                </c:pt>
                <c:pt idx="9">
                  <c:v>275148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78-4DC6-B8F2-A33781F55DFF}"/>
            </c:ext>
          </c:extLst>
        </c:ser>
        <c:ser>
          <c:idx val="3"/>
          <c:order val="3"/>
          <c:tx>
            <c:strRef>
              <c:f>'IOU CustWPastDue'!$A$36</c:f>
              <c:strCache>
                <c:ptCount val="1"/>
                <c:pt idx="0">
                  <c:v>Commercial 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'IOU CustWPastDue'!$B$31:$K$32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CustWPastDue'!$B$36:$K$36</c:f>
              <c:numCache>
                <c:formatCode>_(* #,##0_);_(* \(#,##0\);_(* "-"??_);_(@_)</c:formatCode>
                <c:ptCount val="10"/>
                <c:pt idx="0">
                  <c:v>26343</c:v>
                </c:pt>
                <c:pt idx="1">
                  <c:v>23885</c:v>
                </c:pt>
                <c:pt idx="2">
                  <c:v>23246</c:v>
                </c:pt>
                <c:pt idx="3">
                  <c:v>24648</c:v>
                </c:pt>
                <c:pt idx="4">
                  <c:v>23507</c:v>
                </c:pt>
                <c:pt idx="5">
                  <c:v>23412</c:v>
                </c:pt>
                <c:pt idx="6">
                  <c:v>24479</c:v>
                </c:pt>
                <c:pt idx="7">
                  <c:v>22344</c:v>
                </c:pt>
                <c:pt idx="8">
                  <c:v>23756</c:v>
                </c:pt>
                <c:pt idx="9">
                  <c:v>24240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78-4DC6-B8F2-A33781F5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8970975"/>
        <c:axId val="1868964319"/>
      </c:lineChart>
      <c:catAx>
        <c:axId val="186897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964319"/>
        <c:crosses val="autoZero"/>
        <c:auto val="1"/>
        <c:lblAlgn val="ctr"/>
        <c:lblOffset val="100"/>
        <c:noMultiLvlLbl val="0"/>
      </c:catAx>
      <c:valAx>
        <c:axId val="186896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Customers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9709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6042404175746"/>
          <c:y val="4.6598412722599916E-2"/>
          <c:w val="0.85128776089819747"/>
          <c:h val="0.70513609870462235"/>
        </c:manualLayout>
      </c:layout>
      <c:lineChart>
        <c:grouping val="standard"/>
        <c:varyColors val="0"/>
        <c:ser>
          <c:idx val="0"/>
          <c:order val="0"/>
          <c:tx>
            <c:strRef>
              <c:f>'IOU TotalBalDue'!$A$33</c:f>
              <c:strCache>
                <c:ptCount val="1"/>
                <c:pt idx="0">
                  <c:v>Residential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TotalBalDue'!$B$33:$K$33</c:f>
              <c:numCache>
                <c:formatCode>_("$"* #,##0_);_("$"* \(#,##0\);_("$"* "-"_);_(@_)</c:formatCode>
                <c:ptCount val="10"/>
                <c:pt idx="0">
                  <c:v>67332092.75000003</c:v>
                </c:pt>
                <c:pt idx="1">
                  <c:v>69724661.120000049</c:v>
                </c:pt>
                <c:pt idx="2">
                  <c:v>67232159.399999991</c:v>
                </c:pt>
                <c:pt idx="3">
                  <c:v>60419100.679999992</c:v>
                </c:pt>
                <c:pt idx="4">
                  <c:v>58891492.549999967</c:v>
                </c:pt>
                <c:pt idx="5">
                  <c:v>59243478.580000006</c:v>
                </c:pt>
                <c:pt idx="6">
                  <c:v>58781093.249999993</c:v>
                </c:pt>
                <c:pt idx="7">
                  <c:v>62438013.080000006</c:v>
                </c:pt>
                <c:pt idx="8">
                  <c:v>64490489.329999998</c:v>
                </c:pt>
                <c:pt idx="9">
                  <c:v>79133215.379999995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B-4DA4-87A5-CB81770598CB}"/>
            </c:ext>
          </c:extLst>
        </c:ser>
        <c:ser>
          <c:idx val="1"/>
          <c:order val="1"/>
          <c:tx>
            <c:strRef>
              <c:f>'IOU TotalBalDue'!$A$34</c:f>
              <c:strCache>
                <c:ptCount val="1"/>
                <c:pt idx="0">
                  <c:v>Commercial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TotalBalDue'!$B$34:$K$34</c:f>
              <c:numCache>
                <c:formatCode>_("$"* #,##0_);_("$"* \(#,##0\);_("$"* "-"_);_(@_)</c:formatCode>
                <c:ptCount val="10"/>
                <c:pt idx="0">
                  <c:v>26872918.729999997</c:v>
                </c:pt>
                <c:pt idx="1">
                  <c:v>32187735.850000001</c:v>
                </c:pt>
                <c:pt idx="2">
                  <c:v>28959682.230000023</c:v>
                </c:pt>
                <c:pt idx="3">
                  <c:v>24079427.459999993</c:v>
                </c:pt>
                <c:pt idx="4">
                  <c:v>23814897.029999994</c:v>
                </c:pt>
                <c:pt idx="5">
                  <c:v>24800824.359999996</c:v>
                </c:pt>
                <c:pt idx="6">
                  <c:v>23058534.750000004</c:v>
                </c:pt>
                <c:pt idx="7">
                  <c:v>26613983.710000001</c:v>
                </c:pt>
                <c:pt idx="8">
                  <c:v>29645535.300000001</c:v>
                </c:pt>
                <c:pt idx="9">
                  <c:v>32589479.350000001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B-4DA4-87A5-CB81770598CB}"/>
            </c:ext>
          </c:extLst>
        </c:ser>
        <c:ser>
          <c:idx val="2"/>
          <c:order val="2"/>
          <c:tx>
            <c:strRef>
              <c:f>'IOU TotalBalDue'!$A$35</c:f>
              <c:strCache>
                <c:ptCount val="1"/>
                <c:pt idx="0">
                  <c:v>Residential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TotalBalDue'!$B$35:$K$35</c:f>
              <c:numCache>
                <c:formatCode>_("$"* #,##0_);_("$"* \(#,##0\);_("$"* "-"_);_(@_)</c:formatCode>
                <c:ptCount val="10"/>
                <c:pt idx="0">
                  <c:v>63511522.840000004</c:v>
                </c:pt>
                <c:pt idx="1">
                  <c:v>60385819.159999944</c:v>
                </c:pt>
                <c:pt idx="2">
                  <c:v>53362548.62000002</c:v>
                </c:pt>
                <c:pt idx="3">
                  <c:v>47232741.870000005</c:v>
                </c:pt>
                <c:pt idx="4">
                  <c:v>40323678.030000009</c:v>
                </c:pt>
                <c:pt idx="5">
                  <c:v>37360263.379999995</c:v>
                </c:pt>
                <c:pt idx="6">
                  <c:v>35163732.219999991</c:v>
                </c:pt>
                <c:pt idx="7">
                  <c:v>33157872.359999999</c:v>
                </c:pt>
                <c:pt idx="8">
                  <c:v>37839747.82</c:v>
                </c:pt>
                <c:pt idx="9">
                  <c:v>47868540.750000007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DB-4DA4-87A5-CB81770598CB}"/>
            </c:ext>
          </c:extLst>
        </c:ser>
        <c:ser>
          <c:idx val="3"/>
          <c:order val="3"/>
          <c:tx>
            <c:strRef>
              <c:f>'IOU TotalBalDue'!$A$36</c:f>
              <c:strCache>
                <c:ptCount val="1"/>
                <c:pt idx="0">
                  <c:v>Commercial 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'IOU TotalBalDue'!$B$31:$K$32</c:f>
              <c:strCache>
                <c:ptCount val="10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</c:strCache>
            </c:strRef>
          </c:cat>
          <c:val>
            <c:numRef>
              <c:f>'IOU TotalBalDue'!$B$36:$K$36</c:f>
              <c:numCache>
                <c:formatCode>_("$"* #,##0_);_("$"* \(#,##0\);_("$"* "-"_);_(@_)</c:formatCode>
                <c:ptCount val="10"/>
                <c:pt idx="0">
                  <c:v>21152686.710000016</c:v>
                </c:pt>
                <c:pt idx="1">
                  <c:v>17750429.359999988</c:v>
                </c:pt>
                <c:pt idx="2">
                  <c:v>16805664.960000008</c:v>
                </c:pt>
                <c:pt idx="3">
                  <c:v>16765261.529999996</c:v>
                </c:pt>
                <c:pt idx="4">
                  <c:v>14762149.189999994</c:v>
                </c:pt>
                <c:pt idx="5">
                  <c:v>13943983.370000003</c:v>
                </c:pt>
                <c:pt idx="6">
                  <c:v>15562551.289999999</c:v>
                </c:pt>
                <c:pt idx="7">
                  <c:v>14278456.350000001</c:v>
                </c:pt>
                <c:pt idx="8">
                  <c:v>15654262.449999999</c:v>
                </c:pt>
                <c:pt idx="9">
                  <c:v>21274247.32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DB-4DA4-87A5-CB8177059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5611327"/>
        <c:axId val="1005605919"/>
      </c:lineChart>
      <c:catAx>
        <c:axId val="100561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605919"/>
        <c:crosses val="autoZero"/>
        <c:auto val="1"/>
        <c:lblAlgn val="ctr"/>
        <c:lblOffset val="100"/>
        <c:noMultiLvlLbl val="0"/>
      </c:catAx>
      <c:valAx>
        <c:axId val="100560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6113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4C466-D5C5-4970-9F32-C4D121EADD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0CED05-BC49-4956-8A2E-17897754F6FD}">
      <dgm:prSet/>
      <dgm:spPr/>
      <dgm:t>
        <a:bodyPr/>
        <a:lstStyle/>
        <a:p>
          <a:r>
            <a:rPr lang="en-US" dirty="0"/>
            <a:t>Extend disconnection moratorium until July 31, 2021</a:t>
          </a:r>
        </a:p>
      </dgm:t>
    </dgm:pt>
    <dgm:pt modelId="{4CB1ED1E-9C83-43E2-AF53-3BB83DB549D0}" type="parTrans" cxnId="{2BB90D68-A7D4-4396-BC6C-011A5ACA36C4}">
      <dgm:prSet/>
      <dgm:spPr/>
      <dgm:t>
        <a:bodyPr/>
        <a:lstStyle/>
        <a:p>
          <a:endParaRPr lang="en-US"/>
        </a:p>
      </dgm:t>
    </dgm:pt>
    <dgm:pt modelId="{3B6B483B-6548-4278-9706-5BC7ADD6245F}" type="sibTrans" cxnId="{2BB90D68-A7D4-4396-BC6C-011A5ACA36C4}">
      <dgm:prSet/>
      <dgm:spPr/>
      <dgm:t>
        <a:bodyPr/>
        <a:lstStyle/>
        <a:p>
          <a:endParaRPr lang="en-US"/>
        </a:p>
      </dgm:t>
    </dgm:pt>
    <dgm:pt modelId="{F8F5E5F2-34D6-4E0B-9836-E1C537B80D15}">
      <dgm:prSet/>
      <dgm:spPr/>
      <dgm:t>
        <a:bodyPr/>
        <a:lstStyle/>
        <a:p>
          <a:r>
            <a:rPr lang="en-US" dirty="0"/>
            <a:t>Hold Open Meeting in May to review Utilities' customer readiness and low-income program implementation  </a:t>
          </a:r>
        </a:p>
      </dgm:t>
    </dgm:pt>
    <dgm:pt modelId="{7253F423-EBDE-4433-B36D-FC669167FB17}" type="parTrans" cxnId="{5A2B90BE-C1D9-4CFE-BE04-5E4CB1FD8E70}">
      <dgm:prSet/>
      <dgm:spPr/>
      <dgm:t>
        <a:bodyPr/>
        <a:lstStyle/>
        <a:p>
          <a:endParaRPr lang="en-US"/>
        </a:p>
      </dgm:t>
    </dgm:pt>
    <dgm:pt modelId="{25EAF4BE-A837-4FA6-B3E2-E226F194CE1A}" type="sibTrans" cxnId="{5A2B90BE-C1D9-4CFE-BE04-5E4CB1FD8E70}">
      <dgm:prSet/>
      <dgm:spPr/>
      <dgm:t>
        <a:bodyPr/>
        <a:lstStyle/>
        <a:p>
          <a:endParaRPr lang="en-US"/>
        </a:p>
      </dgm:t>
    </dgm:pt>
    <dgm:pt modelId="{AF390774-3A16-4629-AC4C-75C4CE2285BD}">
      <dgm:prSet/>
      <dgm:spPr/>
      <dgm:t>
        <a:bodyPr/>
        <a:lstStyle/>
        <a:p>
          <a:r>
            <a:rPr lang="en-US"/>
            <a:t>Utilities send notice of disconnection resumptions in June </a:t>
          </a:r>
        </a:p>
      </dgm:t>
    </dgm:pt>
    <dgm:pt modelId="{2A73A8E9-5752-4E0E-B660-54506168E38B}" type="parTrans" cxnId="{933D0F09-0F24-46DB-B47B-43263637D045}">
      <dgm:prSet/>
      <dgm:spPr/>
      <dgm:t>
        <a:bodyPr/>
        <a:lstStyle/>
        <a:p>
          <a:endParaRPr lang="en-US"/>
        </a:p>
      </dgm:t>
    </dgm:pt>
    <dgm:pt modelId="{2F60B791-8A9B-4F4D-B471-4960D31E983F}" type="sibTrans" cxnId="{933D0F09-0F24-46DB-B47B-43263637D045}">
      <dgm:prSet/>
      <dgm:spPr/>
      <dgm:t>
        <a:bodyPr/>
        <a:lstStyle/>
        <a:p>
          <a:endParaRPr lang="en-US"/>
        </a:p>
      </dgm:t>
    </dgm:pt>
    <dgm:pt modelId="{047592C7-1045-4734-A686-FA8C4D47307A}" type="pres">
      <dgm:prSet presAssocID="{DCD4C466-D5C5-4970-9F32-C4D121EADD05}" presName="linear" presStyleCnt="0">
        <dgm:presLayoutVars>
          <dgm:animLvl val="lvl"/>
          <dgm:resizeHandles val="exact"/>
        </dgm:presLayoutVars>
      </dgm:prSet>
      <dgm:spPr/>
    </dgm:pt>
    <dgm:pt modelId="{E350B1CF-9C22-4171-9CAA-56BC0D616107}" type="pres">
      <dgm:prSet presAssocID="{340CED05-BC49-4956-8A2E-17897754F6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D93724-8ED9-42DB-A6D6-C8A1C4B6CBAB}" type="pres">
      <dgm:prSet presAssocID="{3B6B483B-6548-4278-9706-5BC7ADD6245F}" presName="spacer" presStyleCnt="0"/>
      <dgm:spPr/>
    </dgm:pt>
    <dgm:pt modelId="{1EB39B15-D75B-433B-A391-071CA04DB169}" type="pres">
      <dgm:prSet presAssocID="{F8F5E5F2-34D6-4E0B-9836-E1C537B80D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7CF001-702B-40BF-A138-425E44A9E639}" type="pres">
      <dgm:prSet presAssocID="{25EAF4BE-A837-4FA6-B3E2-E226F194CE1A}" presName="spacer" presStyleCnt="0"/>
      <dgm:spPr/>
    </dgm:pt>
    <dgm:pt modelId="{5BBE554F-1D95-43DC-BCB9-EF7E3E1D7138}" type="pres">
      <dgm:prSet presAssocID="{AF390774-3A16-4629-AC4C-75C4CE228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3D0F09-0F24-46DB-B47B-43263637D045}" srcId="{DCD4C466-D5C5-4970-9F32-C4D121EADD05}" destId="{AF390774-3A16-4629-AC4C-75C4CE2285BD}" srcOrd="2" destOrd="0" parTransId="{2A73A8E9-5752-4E0E-B660-54506168E38B}" sibTransId="{2F60B791-8A9B-4F4D-B471-4960D31E983F}"/>
    <dgm:cxn modelId="{81751E5B-F9B1-4366-8B27-C5CA95706112}" type="presOf" srcId="{F8F5E5F2-34D6-4E0B-9836-E1C537B80D15}" destId="{1EB39B15-D75B-433B-A391-071CA04DB169}" srcOrd="0" destOrd="0" presId="urn:microsoft.com/office/officeart/2005/8/layout/vList2"/>
    <dgm:cxn modelId="{2BB90D68-A7D4-4396-BC6C-011A5ACA36C4}" srcId="{DCD4C466-D5C5-4970-9F32-C4D121EADD05}" destId="{340CED05-BC49-4956-8A2E-17897754F6FD}" srcOrd="0" destOrd="0" parTransId="{4CB1ED1E-9C83-43E2-AF53-3BB83DB549D0}" sibTransId="{3B6B483B-6548-4278-9706-5BC7ADD6245F}"/>
    <dgm:cxn modelId="{4A242671-D3EE-4A25-BF9A-FBBDE08B65A6}" type="presOf" srcId="{AF390774-3A16-4629-AC4C-75C4CE2285BD}" destId="{5BBE554F-1D95-43DC-BCB9-EF7E3E1D7138}" srcOrd="0" destOrd="0" presId="urn:microsoft.com/office/officeart/2005/8/layout/vList2"/>
    <dgm:cxn modelId="{8263AA82-D563-4898-8A85-CA5B18ABCC6C}" type="presOf" srcId="{340CED05-BC49-4956-8A2E-17897754F6FD}" destId="{E350B1CF-9C22-4171-9CAA-56BC0D616107}" srcOrd="0" destOrd="0" presId="urn:microsoft.com/office/officeart/2005/8/layout/vList2"/>
    <dgm:cxn modelId="{5A2B90BE-C1D9-4CFE-BE04-5E4CB1FD8E70}" srcId="{DCD4C466-D5C5-4970-9F32-C4D121EADD05}" destId="{F8F5E5F2-34D6-4E0B-9836-E1C537B80D15}" srcOrd="1" destOrd="0" parTransId="{7253F423-EBDE-4433-B36D-FC669167FB17}" sibTransId="{25EAF4BE-A837-4FA6-B3E2-E226F194CE1A}"/>
    <dgm:cxn modelId="{DDC05BE0-8E8D-40BC-92DA-EB2FD9A28377}" type="presOf" srcId="{DCD4C466-D5C5-4970-9F32-C4D121EADD05}" destId="{047592C7-1045-4734-A686-FA8C4D47307A}" srcOrd="0" destOrd="0" presId="urn:microsoft.com/office/officeart/2005/8/layout/vList2"/>
    <dgm:cxn modelId="{D5254E00-4102-491A-BE23-3DBDDA37F7E0}" type="presParOf" srcId="{047592C7-1045-4734-A686-FA8C4D47307A}" destId="{E350B1CF-9C22-4171-9CAA-56BC0D616107}" srcOrd="0" destOrd="0" presId="urn:microsoft.com/office/officeart/2005/8/layout/vList2"/>
    <dgm:cxn modelId="{2BD15736-AA25-4F4A-A13A-45C083B1430D}" type="presParOf" srcId="{047592C7-1045-4734-A686-FA8C4D47307A}" destId="{5ED93724-8ED9-42DB-A6D6-C8A1C4B6CBAB}" srcOrd="1" destOrd="0" presId="urn:microsoft.com/office/officeart/2005/8/layout/vList2"/>
    <dgm:cxn modelId="{88C8779C-E461-4B51-BCF4-799E1431BE32}" type="presParOf" srcId="{047592C7-1045-4734-A686-FA8C4D47307A}" destId="{1EB39B15-D75B-433B-A391-071CA04DB169}" srcOrd="2" destOrd="0" presId="urn:microsoft.com/office/officeart/2005/8/layout/vList2"/>
    <dgm:cxn modelId="{90093684-8922-411A-858A-D81BD26350B1}" type="presParOf" srcId="{047592C7-1045-4734-A686-FA8C4D47307A}" destId="{147CF001-702B-40BF-A138-425E44A9E639}" srcOrd="3" destOrd="0" presId="urn:microsoft.com/office/officeart/2005/8/layout/vList2"/>
    <dgm:cxn modelId="{4C862E16-F426-47FF-A213-53541FD116E2}" type="presParOf" srcId="{047592C7-1045-4734-A686-FA8C4D47307A}" destId="{5BBE554F-1D95-43DC-BCB9-EF7E3E1D71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B1CF-9C22-4171-9CAA-56BC0D616107}">
      <dsp:nvSpPr>
        <dsp:cNvPr id="0" name=""/>
        <dsp:cNvSpPr/>
      </dsp:nvSpPr>
      <dsp:spPr>
        <a:xfrm>
          <a:off x="0" y="126716"/>
          <a:ext cx="6900512" cy="16956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Extend disconnection moratorium until July 31, 2021</a:t>
          </a:r>
        </a:p>
      </dsp:txBody>
      <dsp:txXfrm>
        <a:off x="82773" y="209489"/>
        <a:ext cx="6734966" cy="1530076"/>
      </dsp:txXfrm>
    </dsp:sp>
    <dsp:sp modelId="{1EB39B15-D75B-433B-A391-071CA04DB169}">
      <dsp:nvSpPr>
        <dsp:cNvPr id="0" name=""/>
        <dsp:cNvSpPr/>
      </dsp:nvSpPr>
      <dsp:spPr>
        <a:xfrm>
          <a:off x="0" y="1920259"/>
          <a:ext cx="6900512" cy="1695622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Hold Open Meeting in May to review Utilities' customer readiness and low-income program implementation  </a:t>
          </a:r>
        </a:p>
      </dsp:txBody>
      <dsp:txXfrm>
        <a:off x="82773" y="2003032"/>
        <a:ext cx="6734966" cy="1530076"/>
      </dsp:txXfrm>
    </dsp:sp>
    <dsp:sp modelId="{5BBE554F-1D95-43DC-BCB9-EF7E3E1D7138}">
      <dsp:nvSpPr>
        <dsp:cNvPr id="0" name=""/>
        <dsp:cNvSpPr/>
      </dsp:nvSpPr>
      <dsp:spPr>
        <a:xfrm>
          <a:off x="0" y="3713801"/>
          <a:ext cx="6900512" cy="169562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Utilities send notice of disconnection resumptions in June </a:t>
          </a:r>
        </a:p>
      </dsp:txBody>
      <dsp:txXfrm>
        <a:off x="82773" y="3796574"/>
        <a:ext cx="6734966" cy="1530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9429-0BBF-4A15-8F9A-F3695211EC4C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F3A7-29AF-40BF-809C-6D5F09107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951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F8074-97E9-4734-AC0F-ED4F4D06E67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28DD-485B-4383-8AEF-0EFA343DC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9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need to update Tuesday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7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9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5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Name, 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A739-34FF-4324-A8B5-A09AC28BBE5E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3" y="-311"/>
            <a:ext cx="3869094" cy="2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542D-B616-4311-843D-1B7B1B587587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A6A1-68AF-4AC2-A229-9E2F406BD75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5DB5-A6CF-467D-AB94-F7555B18546F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7966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4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F943-0BC9-4191-A19C-7073F5B2A1DD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63148"/>
            <a:ext cx="3865199" cy="2584928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1616" y="648171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281-0B57-49A2-AA8A-CB4ABFD265A8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4248" y="635634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395-14D9-4383-8D90-5809A8DD6A96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2165" y="6356350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0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5149-E96D-45ED-B7F7-DF43F04EAE86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8297" y="6362609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106-2D1C-474B-89B2-CE2A1E049451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0880" y="637131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3F23-2BA5-4BF5-901A-F625C8785BA9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41577" y="6415768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3655-0805-427A-A6EB-29E10CC42AE3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82" y="5648098"/>
            <a:ext cx="1211918" cy="1209902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39554" y="6424477"/>
            <a:ext cx="415834" cy="365125"/>
          </a:xfrm>
        </p:spPr>
        <p:txBody>
          <a:bodyPr/>
          <a:lstStyle/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3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E084-BF64-4A6B-A2FB-B2E5F77A2332}" type="datetime1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79DE-E2CD-4409-97EA-8D66D2239F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h.wa.gov/Emergencies/COVID19/DataDashboar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c.wa.gov/translat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rce.wa.gov/datadashboar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Recessed Open Meeting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Response to COVID-19 Pandemic, Docket U-200281</a:t>
            </a:r>
          </a:p>
          <a:p>
            <a:endParaRPr lang="en-US" dirty="0"/>
          </a:p>
          <a:p>
            <a:r>
              <a:rPr lang="en-US" dirty="0"/>
              <a:t>Feb. 17,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32677-60CB-4992-B6D7-5DF2E3ECCDED}"/>
              </a:ext>
            </a:extLst>
          </p:cNvPr>
          <p:cNvSpPr txBox="1"/>
          <p:nvPr/>
        </p:nvSpPr>
        <p:spPr>
          <a:xfrm>
            <a:off x="10307782" y="235528"/>
            <a:ext cx="139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Attachment 2</a:t>
            </a:r>
          </a:p>
        </p:txBody>
      </p:sp>
    </p:spTree>
    <p:extLst>
      <p:ext uri="{BB962C8B-B14F-4D97-AF65-F5344CB8AC3E}">
        <p14:creationId xmlns:p14="http://schemas.microsoft.com/office/powerpoint/2010/main" val="405858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262B3-D1FE-4656-9C8F-125E75AFB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1" t="9813" r="14286" b="6420"/>
          <a:stretch/>
        </p:blipFill>
        <p:spPr>
          <a:xfrm>
            <a:off x="618308" y="674803"/>
            <a:ext cx="10078084" cy="5830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5E28-6781-4580-835C-B33F1CF1BD71}"/>
              </a:ext>
            </a:extLst>
          </p:cNvPr>
          <p:cNvSpPr txBox="1"/>
          <p:nvPr/>
        </p:nvSpPr>
        <p:spPr>
          <a:xfrm>
            <a:off x="618308" y="6501464"/>
            <a:ext cx="693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https://www.doh.wa.gov/Emergencies/COVID19/DataDashboard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30D89-5459-41EC-95B4-CC19795D464F}"/>
              </a:ext>
            </a:extLst>
          </p:cNvPr>
          <p:cNvSpPr txBox="1"/>
          <p:nvPr/>
        </p:nvSpPr>
        <p:spPr>
          <a:xfrm>
            <a:off x="1219199" y="118082"/>
            <a:ext cx="450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Public Health Outlook</a:t>
            </a:r>
          </a:p>
        </p:txBody>
      </p:sp>
    </p:spTree>
    <p:extLst>
      <p:ext uri="{BB962C8B-B14F-4D97-AF65-F5344CB8AC3E}">
        <p14:creationId xmlns:p14="http://schemas.microsoft.com/office/powerpoint/2010/main" val="326532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6FBE-D810-4152-9298-5ABF5E33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Gov. Inslee “Roadmap to Recovery”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B3A1B3-31B6-4D1D-B598-58E9244B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B7B8F2-5721-4B35-A1E8-312328EE81C5}"/>
              </a:ext>
            </a:extLst>
          </p:cNvPr>
          <p:cNvSpPr txBox="1">
            <a:spLocks/>
          </p:cNvSpPr>
          <p:nvPr/>
        </p:nvSpPr>
        <p:spPr>
          <a:xfrm>
            <a:off x="838200" y="160931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Announced Jan. 11, replacing four-phase Safe Start reopening plan</a:t>
            </a:r>
          </a:p>
          <a:p>
            <a:r>
              <a:rPr lang="en-US" dirty="0"/>
              <a:t>New phases and metrics for reopening </a:t>
            </a:r>
          </a:p>
          <a:p>
            <a:r>
              <a:rPr lang="en-US" dirty="0"/>
              <a:t>Phases advance by Region</a:t>
            </a:r>
          </a:p>
          <a:p>
            <a:r>
              <a:rPr lang="en-US" dirty="0"/>
              <a:t>Metrics: </a:t>
            </a:r>
          </a:p>
          <a:p>
            <a:pPr lvl="1"/>
            <a:r>
              <a:rPr lang="en-US" dirty="0"/>
              <a:t>Trend in 14-day rate of new COVID-19 cases per 100,000 population;</a:t>
            </a:r>
          </a:p>
          <a:p>
            <a:pPr lvl="1"/>
            <a:r>
              <a:rPr lang="en-US" dirty="0"/>
              <a:t>Trend in 14-day rate of new COVID-19 hospital admissions per 100,000 population;</a:t>
            </a:r>
          </a:p>
          <a:p>
            <a:pPr lvl="1"/>
            <a:r>
              <a:rPr lang="en-US" dirty="0"/>
              <a:t>Average 7-day percent occupancy of ICU staffed beds; and</a:t>
            </a:r>
          </a:p>
          <a:p>
            <a:pPr lvl="1"/>
            <a:r>
              <a:rPr lang="en-US" dirty="0"/>
              <a:t>7-day percent positive of COVID-19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4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950D4-88B4-4888-92BC-51028693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0" y="640081"/>
            <a:ext cx="2992674" cy="5257799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2C2C2C"/>
                </a:solidFill>
              </a:rPr>
              <a:t>Source: WA State Dept. of Health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3F7F9-33F1-4C71-9987-623126C3B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4" t="3507" r="9975"/>
          <a:stretch/>
        </p:blipFill>
        <p:spPr>
          <a:xfrm>
            <a:off x="3736752" y="1109150"/>
            <a:ext cx="7909116" cy="463970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12E92-C010-4F23-B22D-7FC87A5D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1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6E9D-A184-438D-8DDA-4DBAC555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vs. Service Territory - Electric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CB1EA-6C75-4E2D-8F3B-CDABA09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FF09DA-6A92-4D13-BD36-B24F5EEBD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63" y="1325934"/>
            <a:ext cx="7354326" cy="54014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D7E98-4EDC-4150-94C9-093F15D4BE09}"/>
              </a:ext>
            </a:extLst>
          </p:cNvPr>
          <p:cNvSpPr/>
          <p:nvPr/>
        </p:nvSpPr>
        <p:spPr>
          <a:xfrm>
            <a:off x="1897626" y="6492875"/>
            <a:ext cx="4198374" cy="234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3337B-635C-4C19-A586-EFFBCC5B7C00}"/>
              </a:ext>
            </a:extLst>
          </p:cNvPr>
          <p:cNvSpPr/>
          <p:nvPr/>
        </p:nvSpPr>
        <p:spPr>
          <a:xfrm>
            <a:off x="5260258" y="4473677"/>
            <a:ext cx="206477" cy="108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6E9D-A184-438D-8DDA-4DBAC555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vs. Service Territory - Gas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CB1EA-6C75-4E2D-8F3B-CDABA09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07E3B-4E3D-490F-B045-8BCC3C721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4" y="1444438"/>
            <a:ext cx="7185661" cy="449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ADEDC-BC3F-44B3-960A-4E79FB5B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64" y="5920126"/>
            <a:ext cx="3115110" cy="876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C6C408-F433-4584-A1AD-3ACC16B55EC1}"/>
              </a:ext>
            </a:extLst>
          </p:cNvPr>
          <p:cNvSpPr/>
          <p:nvPr/>
        </p:nvSpPr>
        <p:spPr>
          <a:xfrm>
            <a:off x="4945626" y="4424516"/>
            <a:ext cx="255639" cy="13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190-9EE8-4C53-BECC-F66490AC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Outlook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BE5EE-5078-4BC5-A507-58AAE333D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87FF5-16F8-4225-9164-F7CF6D7D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3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62691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Total Electric and Gas IOU Customers with Past-Due Balances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19741D-1B5F-4702-BA83-DA72D609F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16774"/>
              </p:ext>
            </p:extLst>
          </p:nvPr>
        </p:nvGraphicFramePr>
        <p:xfrm>
          <a:off x="222065" y="1032387"/>
          <a:ext cx="11173522" cy="580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23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4317" y="1"/>
            <a:ext cx="10515600" cy="8028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cs typeface="Times New Roman" panose="02020603050405020304" pitchFamily="18" charset="0"/>
              </a:rPr>
              <a:t>Total Electric and Gas IOU Arrearages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8F42D60-B66C-40F1-B368-E09ED7217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16084"/>
              </p:ext>
            </p:extLst>
          </p:nvPr>
        </p:nvGraphicFramePr>
        <p:xfrm>
          <a:off x="0" y="434975"/>
          <a:ext cx="11353800" cy="628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F46A-51E2-4ED7-BE17-7A146E2B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Low-Income Assistance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441CA-600D-4E2D-ABE5-84ADD808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987CDC3-A1EF-4022-99A6-84DA9084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47536"/>
            <a:ext cx="10932357" cy="54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8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2C76-7164-4DE6-B3B4-248535AE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87A5-4342-4C57-ADC3-5EDA41022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EB78-F14A-4F76-BA41-CC9896F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1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9:30	Call to Order </a:t>
            </a:r>
          </a:p>
          <a:p>
            <a:pPr marL="0" indent="0">
              <a:buNone/>
            </a:pPr>
            <a:r>
              <a:rPr lang="en-US" dirty="0"/>
              <a:t>9:35	Overview of Agenda and Instructions for Participation</a:t>
            </a:r>
          </a:p>
          <a:p>
            <a:pPr marL="0" indent="0">
              <a:buNone/>
            </a:pPr>
            <a:r>
              <a:rPr lang="en-US" dirty="0"/>
              <a:t>9:40	Opening Commissioner Remarks</a:t>
            </a:r>
          </a:p>
          <a:p>
            <a:pPr marL="0" indent="0">
              <a:buNone/>
            </a:pPr>
            <a:r>
              <a:rPr lang="en-US" dirty="0"/>
              <a:t>9:45	Public Comments (3 minutes per speaker)</a:t>
            </a:r>
          </a:p>
          <a:p>
            <a:pPr marL="0" indent="0">
              <a:buNone/>
            </a:pPr>
            <a:r>
              <a:rPr lang="en-US" dirty="0"/>
              <a:t>10:45	Break</a:t>
            </a:r>
          </a:p>
          <a:p>
            <a:pPr marL="0" indent="0">
              <a:buNone/>
            </a:pPr>
            <a:r>
              <a:rPr lang="en-US" dirty="0"/>
              <a:t>11:00	Commission Staff Comments</a:t>
            </a:r>
          </a:p>
          <a:p>
            <a:pPr marL="0" indent="0">
              <a:buNone/>
            </a:pPr>
            <a:r>
              <a:rPr lang="en-US" dirty="0"/>
              <a:t>11:15	COVID-19 Utilities Workgroup Member Comments</a:t>
            </a:r>
          </a:p>
          <a:p>
            <a:pPr marL="0" indent="0">
              <a:buNone/>
            </a:pPr>
            <a:r>
              <a:rPr lang="en-US" dirty="0"/>
              <a:t>11:30	COVID-19 Advocates Workgroup Member Comments</a:t>
            </a:r>
          </a:p>
          <a:p>
            <a:pPr marL="0" indent="0">
              <a:buNone/>
            </a:pPr>
            <a:r>
              <a:rPr lang="en-US" dirty="0"/>
              <a:t>11:45	Commissioner Questions and Discussion</a:t>
            </a:r>
          </a:p>
          <a:p>
            <a:pPr marL="0" indent="0">
              <a:buNone/>
            </a:pPr>
            <a:r>
              <a:rPr lang="en-US" dirty="0"/>
              <a:t>Noon	Adjourn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7A410-7677-4675-B0D9-BF56FF4A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Adopt 2nd</a:t>
            </a:r>
            <a:br>
              <a:rPr lang="en-US" sz="5400" dirty="0"/>
            </a:br>
            <a:r>
              <a:rPr lang="en-US" sz="5400" dirty="0"/>
              <a:t>Revised Term Sheet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6E29B-5668-4D1F-AA87-3057A59F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8B13A7-E9B4-43FC-93AD-18B77927B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8145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071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A50BC-F94E-49EA-B148-69ED055F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Utilities Workgroup 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5CB9A-61AA-4B91-86D6-888FC29A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9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F8508-CE56-4BA2-96F6-897A8181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Advocates Workgroup Comments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C8C0F-3919-437B-97DA-2E68DD92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18D7F-E32D-41D2-A17F-618064E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Commissioner Discussion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1C841-836E-45A2-901A-FF562B4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9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593E7-A741-4F30-A5B3-FA958835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meeting has concluded</a:t>
            </a: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AF470-D02B-4BA6-8E82-F76DE5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8CDB7-1B12-4D33-ADF0-F09CC1F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Participant Instructions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A69EE-85D1-4C97-94FE-883CCC65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408903"/>
            <a:ext cx="10143668" cy="3626137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Please mute your computer microphone or phone (Press *6 to mute/unmute)</a:t>
            </a:r>
          </a:p>
          <a:p>
            <a:r>
              <a:rPr lang="en-US" sz="2400" dirty="0"/>
              <a:t>Wait to be called on for comment and do not interrupt other speakers</a:t>
            </a:r>
          </a:p>
          <a:p>
            <a:r>
              <a:rPr lang="en-US" sz="2400" dirty="0"/>
              <a:t>Only use video during the time you are directly addressing the commission (video is not required for participants)</a:t>
            </a:r>
          </a:p>
          <a:p>
            <a:r>
              <a:rPr lang="en-US" sz="2400" dirty="0"/>
              <a:t>The “Chat” feature should only be used to report technical difficulties </a:t>
            </a:r>
          </a:p>
          <a:p>
            <a:r>
              <a:rPr lang="en-US" sz="2400" dirty="0"/>
              <a:t>Language Access: </a:t>
            </a:r>
            <a:r>
              <a:rPr lang="en-US" sz="2400" dirty="0">
                <a:hlinkClick r:id="rId2"/>
              </a:rPr>
              <a:t>www.utc.wa.gov/translate</a:t>
            </a:r>
            <a:r>
              <a:rPr lang="en-US" sz="2400" dirty="0"/>
              <a:t> </a:t>
            </a:r>
          </a:p>
          <a:p>
            <a:r>
              <a:rPr lang="en-US" sz="2400" dirty="0"/>
              <a:t>Contact information for technical difficulties (2 options)</a:t>
            </a:r>
          </a:p>
          <a:p>
            <a:pPr lvl="1"/>
            <a:r>
              <a:rPr lang="en-US" dirty="0"/>
              <a:t>Use the chat feature in Teams</a:t>
            </a:r>
          </a:p>
          <a:p>
            <a:pPr lvl="1"/>
            <a:r>
              <a:rPr lang="en-US" dirty="0"/>
              <a:t>Call Ryan Smith at (360) 915-3646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766C7-5D29-455D-888D-4A66D6E1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C027B3-C835-4B60-9DF9-256C62BE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4" y="968432"/>
            <a:ext cx="5597236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Commissioner 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Remarks</a:t>
            </a:r>
            <a:b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99BD-602D-4134-B1F5-F3A1B282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06E37-DB78-44D8-8F53-5CB051BB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Public Comments</a:t>
            </a: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minutes per person</a:t>
            </a: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73A7D-D6F4-4E8C-8B64-C801A181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56350"/>
            <a:ext cx="533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F930C-B892-47DA-A556-2A96F390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Break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ffee">
            <a:extLst>
              <a:ext uri="{FF2B5EF4-FFF2-40B4-BE49-F238E27FC236}">
                <a16:creationId xmlns:a16="http://schemas.microsoft.com/office/drawing/2014/main" id="{AAAFEF06-CA27-4C76-9EAA-035E3359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021" y="928201"/>
            <a:ext cx="4926942" cy="4926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FD422-D73F-4212-BA65-875CCCAA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4407" y="6492240"/>
            <a:ext cx="11340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CBD0A-1529-41FD-BE8B-4435F47D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Commission Staff Comments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E821B-B476-4AE9-B0F3-66AC7C4C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AE79DE-E2CD-4409-97EA-8D66D2239F8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A247-B808-4C69-B4BD-A06C329F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Economic and Public Health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B2321-BF92-4330-81A4-47F940CD1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4C63-799C-4D06-8F9F-7948A237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8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3034-3912-4F9F-873E-A649FBBC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F412-3880-46B1-992E-E218AEC6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DE7B-476E-40F9-A446-73C51EA5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79DE-E2CD-4409-97EA-8D66D2239F8B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CAEC5-362A-495B-820E-D61CABD2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3076"/>
            <a:ext cx="9990768" cy="52564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63A968-86A3-4DD9-810F-F5E56505DC8F}"/>
              </a:ext>
            </a:extLst>
          </p:cNvPr>
          <p:cNvSpPr/>
          <p:nvPr/>
        </p:nvSpPr>
        <p:spPr>
          <a:xfrm>
            <a:off x="8790039" y="1484671"/>
            <a:ext cx="1828800" cy="206017"/>
          </a:xfrm>
          <a:prstGeom prst="rect">
            <a:avLst/>
          </a:prstGeom>
          <a:solidFill>
            <a:srgbClr val="195B93"/>
          </a:solidFill>
          <a:ln>
            <a:solidFill>
              <a:srgbClr val="195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9F698-F70E-4ED9-AB2C-478110317F23}"/>
              </a:ext>
            </a:extLst>
          </p:cNvPr>
          <p:cNvSpPr txBox="1"/>
          <p:nvPr/>
        </p:nvSpPr>
        <p:spPr>
          <a:xfrm>
            <a:off x="6440557" y="6356349"/>
            <a:ext cx="449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www.commerce.wa.gov/datadashboard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36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44" ma:contentTypeDescription="" ma:contentTypeScope="" ma:versionID="cd41782c9e3381072e04c772e1f02218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Open Meeting Memo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2021-02-17T08:00:00+00:00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EDFC1806-3A79-4EA9-B802-25382FD6528E}"/>
</file>

<file path=customXml/itemProps2.xml><?xml version="1.0" encoding="utf-8"?>
<ds:datastoreItem xmlns:ds="http://schemas.openxmlformats.org/officeDocument/2006/customXml" ds:itemID="{BE42038F-05B4-4CAB-B789-481994CDD08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8F7298-1B2B-4C3C-97C7-EB004EC4B8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AC826D2-0988-4BDF-8DA6-EB6BAB17AFC0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425</Words>
  <Application>Microsoft Office PowerPoint</Application>
  <PresentationFormat>Widescreen</PresentationFormat>
  <Paragraphs>83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Palatino Linotype</vt:lpstr>
      <vt:lpstr>Tw Cen MT</vt:lpstr>
      <vt:lpstr>Office Theme</vt:lpstr>
      <vt:lpstr>Recessed Open Meeting</vt:lpstr>
      <vt:lpstr>Agenda</vt:lpstr>
      <vt:lpstr>Participant Instructions</vt:lpstr>
      <vt:lpstr>Commissioner  Opening Remarks </vt:lpstr>
      <vt:lpstr>Public Comments  3 minutes per person  </vt:lpstr>
      <vt:lpstr>Break</vt:lpstr>
      <vt:lpstr>Commission Staff Comments </vt:lpstr>
      <vt:lpstr>Economic and Public Health Outlook</vt:lpstr>
      <vt:lpstr>Economic Outlook</vt:lpstr>
      <vt:lpstr>PowerPoint Presentation</vt:lpstr>
      <vt:lpstr>Gov. Inslee “Roadmap to Recovery”</vt:lpstr>
      <vt:lpstr>Source: WA State Dept. of Health</vt:lpstr>
      <vt:lpstr>Regions vs. Service Territory - Electric</vt:lpstr>
      <vt:lpstr>Regions vs. Service Territory - Gas</vt:lpstr>
      <vt:lpstr>Customer Outlook </vt:lpstr>
      <vt:lpstr>Total Electric and Gas IOU Customers with Past-Due Balances</vt:lpstr>
      <vt:lpstr>Total Electric and Gas IOU Arrearages</vt:lpstr>
      <vt:lpstr>Low-Income Assistance </vt:lpstr>
      <vt:lpstr>Recommendation </vt:lpstr>
      <vt:lpstr>Adopt 2nd Revised Term Sheet </vt:lpstr>
      <vt:lpstr>Utilities Workgroup Comments</vt:lpstr>
      <vt:lpstr>Advocates Workgroup Comments</vt:lpstr>
      <vt:lpstr>Commissioner Discussion</vt:lpstr>
      <vt:lpstr>The meeting has concluded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Recessed Open Meeting</dc:title>
  <dc:creator>Maxwell, Amanda (UTC)</dc:creator>
  <cp:lastModifiedBy>Anderson, Linda (UTC)</cp:lastModifiedBy>
  <cp:revision>6</cp:revision>
  <dcterms:created xsi:type="dcterms:W3CDTF">2021-02-16T18:29:41Z</dcterms:created>
  <dcterms:modified xsi:type="dcterms:W3CDTF">2021-02-17T16:06:14Z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0x0101006E56B4D1795A2E4DB2F0B01679ED314A0042BA66D152C5244F9D6378BECD2888A1</vt:lpwstr>
  </property>
  <property fmtid="{D5CDD505-2E9C-101B-9397-08002B2CF9AE}" pid="3" name="ItemID">
    <vt:lpwstr>D01</vt:lpwstr>
  </property>
  <property fmtid="{D5CDD505-2E9C-101B-9397-08002B2CF9AE}" pid="4" name="_docset_NoMedatataSyncRequired">
    <vt:lpwstr>False</vt:lpwstr>
  </property>
  <property fmtid="{D5CDD505-2E9C-101B-9397-08002B2CF9AE}" pid="5" name="IsEFSEC">
    <vt:bool>false</vt:bool>
  </property>
</Properties>
</file>