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0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65" r:id="rId2"/>
    <p:sldMasterId id="2147483713" r:id="rId3"/>
    <p:sldMasterId id="2147483726" r:id="rId4"/>
    <p:sldMasterId id="2147483752" r:id="rId5"/>
  </p:sldMasterIdLst>
  <p:notesMasterIdLst>
    <p:notesMasterId r:id="rId22"/>
  </p:notesMasterIdLst>
  <p:handoutMasterIdLst>
    <p:handoutMasterId r:id="rId23"/>
  </p:handoutMasterIdLst>
  <p:sldIdLst>
    <p:sldId id="261" r:id="rId6"/>
    <p:sldId id="262" r:id="rId7"/>
    <p:sldId id="263" r:id="rId8"/>
    <p:sldId id="264" r:id="rId9"/>
    <p:sldId id="266" r:id="rId10"/>
    <p:sldId id="265" r:id="rId11"/>
    <p:sldId id="267" r:id="rId12"/>
    <p:sldId id="271" r:id="rId13"/>
    <p:sldId id="268" r:id="rId14"/>
    <p:sldId id="272" r:id="rId15"/>
    <p:sldId id="276" r:id="rId16"/>
    <p:sldId id="278" r:id="rId17"/>
    <p:sldId id="277" r:id="rId18"/>
    <p:sldId id="269" r:id="rId19"/>
    <p:sldId id="279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C0D5"/>
    <a:srgbClr val="008C98"/>
    <a:srgbClr val="D1D1D1"/>
    <a:srgbClr val="737373"/>
    <a:srgbClr val="A2A2A2"/>
    <a:srgbClr val="8FB5CD"/>
    <a:srgbClr val="C9C9C9"/>
    <a:srgbClr val="BEBEBE"/>
    <a:srgbClr val="D0E1E2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ustomXml" Target="../customXml/item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C17492-551A-4461-97CC-7A52F12713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F2BD5A-1E9C-415D-9F91-F06A5A81A5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EC9DE-A288-4A5D-BD36-6A5B36AB760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51CF50-0BB8-4612-A413-7AF0B753B8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4C31D-B600-4FDB-B49D-6009012885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82F0F-4F58-4CDD-8262-92411204C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64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22C38-F289-4132-8904-2B3B7FC63616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90BB6-D562-4468-A27C-66726888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42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4151-A4A1-4BB3-B596-66B995D02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D3C23-AE8A-4B5E-ACFA-52A0CCF89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9E148-F0F0-41EB-AD0C-C63A2BE42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FAD58-EB0F-4B0C-B3B6-A964E7A0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FD4B071B-E1FD-496A-99F1-A555F0713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7ADE8-E3DB-4A96-BB78-E03B5FDD3092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65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73CC-F07B-4DDC-9F6F-0B00E22A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B26F3F-82FF-4658-8BEA-7A2BB1A48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3AEFA-26C3-42B3-92DC-933B96468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8D4289-B4BD-4A58-A9C6-F30D16840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B92CFD0-AE40-4AED-9DA6-371E474F6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12908789-E3F4-4A43-8B0A-9D482B10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612E9-131A-4F5E-9A54-9881DC442547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5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95CE-F87E-4487-9367-9F3452CB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ED45F-DF97-4D3A-A0E9-75C57A5AA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87917E-2FBA-410D-8569-EDE5BDE45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4726656-84E1-4608-B804-9C3422DA1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AFA3BDDD-0F4D-454D-8F47-CDD675A11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3BF41-FC7E-4117-B210-076732939D6B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71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009EDD-FC0F-4C7B-BE2F-84F0848B7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47140-B4BB-4A10-880F-D78CCC193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A77634-6EEB-4576-9A7D-1392587E4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C0A7ECD-8A0B-4DF8-A2F8-486E9C009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EFB71D98-53EE-459E-A729-3613EA8BC8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1B17B-AC1E-41E2-B787-2A2953545DF2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88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4151-A4A1-4BB3-B596-66B995D02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D3C23-AE8A-4B5E-ACFA-52A0CCF89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9E148-F0F0-41EB-AD0C-C63A2BE42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FAD58-EB0F-4B0C-B3B6-A964E7A0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FD4B071B-E1FD-496A-99F1-A555F0713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2AE0D-F9F6-4A58-9CEB-0269D136873E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0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7ABB-9761-4A46-B4B6-5919AE30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AAEC3-2BF0-454B-9C57-602CAC5A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C7E76C-C63B-425D-ADCE-C247B8148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C3DA208-19ED-4BDF-89F7-A3B28FF85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8883174D-4D5F-4968-BC31-31F4BC657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F45BA-6027-4073-BB25-7C84FFD3734A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31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833B-9415-46AD-AFBE-5BEE53EB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3BF42-6CD0-4B1F-B1F9-6A1EF3E6E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41C43BB-B232-4126-9A7B-7D7488BBF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29AE28-DE1E-4492-9253-4EE022317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1BBE0C14-4351-49F0-B21B-FEBA96AF7A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50452-0BAC-4A5A-8E7E-6EE4C57226EF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69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3A95-0635-457C-B82A-3058C3EC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980A7-F3C7-4CA5-8AE5-6F3CCA3FF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74B80-2E2C-4608-8F1B-B1427702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D11A8C5-6CA5-408F-9C28-4248E6BFC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543F4AD-7FA7-41C3-AB34-C2678FFA5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48C655D-5A7B-4E50-BCCF-46EC8499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AB1BE-84D5-4850-8C02-4842D67FB870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D348E08-FC3A-4921-886A-335575A7F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D7FD7FC-F296-4DC1-90DC-962361D9E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10">
            <a:extLst>
              <a:ext uri="{FF2B5EF4-FFF2-40B4-BE49-F238E27FC236}">
                <a16:creationId xmlns:a16="http://schemas.microsoft.com/office/drawing/2014/main" id="{F501BA75-7023-4F8A-A513-9B492A9B3FC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EAF65-C3CD-46EC-A061-FCDE9E8FA050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82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419" y="1690688"/>
            <a:ext cx="368603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419" y="2514600"/>
            <a:ext cx="36860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63930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63930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9D26F8DB-EC3B-42F3-AA59-18FB07ADA2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77594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C0D84630-C9D1-4753-9685-54613589945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77594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54557AD-8D0F-4495-94C7-EC3FFBE4892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494BB13-D8B6-4F37-AAF1-46B71CB02F4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10">
            <a:extLst>
              <a:ext uri="{FF2B5EF4-FFF2-40B4-BE49-F238E27FC236}">
                <a16:creationId xmlns:a16="http://schemas.microsoft.com/office/drawing/2014/main" id="{A9A71350-7D5D-47AC-B83C-F472D72E9C8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3E9CA-9A8F-419A-8DF5-C7EE5349F24E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7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5AB5-230B-4827-B21C-5A2C75E5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8ECC130-CB41-42B9-9CDE-02DE59DC8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B327A7B-A760-445B-AE5A-69C2A9AED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10">
            <a:extLst>
              <a:ext uri="{FF2B5EF4-FFF2-40B4-BE49-F238E27FC236}">
                <a16:creationId xmlns:a16="http://schemas.microsoft.com/office/drawing/2014/main" id="{9FBEC95A-10E1-48B0-96DF-06761F59D1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56DF2-9BCC-48DD-88BA-27259C9BE1B1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5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7ABB-9761-4A46-B4B6-5919AE30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AAEC3-2BF0-454B-9C57-602CAC5A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C7E76C-C63B-425D-ADCE-C247B8148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C3DA208-19ED-4BDF-89F7-A3B28FF852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8883174D-4D5F-4968-BC31-31F4BC657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50744-D7BD-46FF-85DD-C92EA702DC22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100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9877BC-A11B-42B8-8DF9-B582CB35F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F2522F-8913-4CF6-9BA8-B6865F0FD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10">
            <a:extLst>
              <a:ext uri="{FF2B5EF4-FFF2-40B4-BE49-F238E27FC236}">
                <a16:creationId xmlns:a16="http://schemas.microsoft.com/office/drawing/2014/main" id="{FC1DF195-3D58-4873-BA94-B26B35FD40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A9EA1-306A-4770-8EA8-1A20371613D7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8629-6FC5-47AC-8E51-9D4EF9A0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2CB65-5E63-42A0-BE81-46E8D38DF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A4AE7-7FD1-4772-81B0-57F608424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F082061-1AB3-462F-A872-D7E58F0E9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18258-D46F-4AC1-8A71-EDD454B08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B7C4FF-55F7-422F-BB96-B252C13F3E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49F87-424E-4C12-B573-A842CC4A258B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60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73CC-F07B-4DDC-9F6F-0B00E22A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B26F3F-82FF-4658-8BEA-7A2BB1A48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3AEFA-26C3-42B3-92DC-933B96468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8D4289-B4BD-4A58-A9C6-F30D168406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B92CFD0-AE40-4AED-9DA6-371E474F6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12908789-E3F4-4A43-8B0A-9D482B10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952A6-165B-4DE8-9FB0-7EF7D33FF971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5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95CE-F87E-4487-9367-9F3452CB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ED45F-DF97-4D3A-A0E9-75C57A5AA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987917E-2FBA-410D-8569-EDE5BDE45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4726656-84E1-4608-B804-9C3422DA17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AFA3BDDD-0F4D-454D-8F47-CDD675A11E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83B6B-4341-4E89-A0B5-7424F5C6373A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1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009EDD-FC0F-4C7B-BE2F-84F0848B7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47140-B4BB-4A10-880F-D78CCC193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A77634-6EEB-4576-9A7D-1392587E4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C0A7ECD-8A0B-4DF8-A2F8-486E9C009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EFB71D98-53EE-459E-A729-3613EA8BC8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E8D41-15C4-42F2-BA3B-5EEAC2C82A95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46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4151-A4A1-4BB3-B596-66B995D02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D3C23-AE8A-4B5E-ACFA-52A0CCF89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A02A933-4748-43F9-BCCA-7F165561FF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53C4AC-3ADF-4103-B8AB-DE19C6978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113AEB97-1057-4ADF-A629-BE860D164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144744F6-8B82-4281-AFC5-74D928D6B751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20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7ABB-9761-4A46-B4B6-5919AE30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AAEC3-2BF0-454B-9C57-602CAC5A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AE20D15-E83B-4445-B750-124BEBA5B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5A52B5-08E4-43B7-BA6A-43FAE6DB3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EA0F127E-A991-4026-8FAC-1B09872F6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68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833B-9415-46AD-AFBE-5BEE53EB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3BF42-6CD0-4B1F-B1F9-6A1EF3E6E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7350E28-AE2C-4DFD-8A1F-ACE0DCF5A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9CCB17-2400-41C3-9E72-C7ECEB04E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BA15FCEE-216B-4063-B495-3E3555A828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5FDE37D6-A2A1-4D74-982F-55F56FAD2266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3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3A95-0635-457C-B82A-3058C3EC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980A7-F3C7-4CA5-8AE5-6F3CCA3FF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74B80-2E2C-4608-8F1B-B1427702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3DA3AB7-F517-44AB-B230-817477A7F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36B5828-E30B-47D7-93E9-47441F940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9D149BE-AC24-49E4-BA58-55569AAA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2CA44C63-615F-4231-B2A1-22E621EC6625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4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EA8F98D-8AA8-42F6-AC8A-61E2D69C6F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7D6ED30-4061-41A8-A38C-F4931443B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10">
            <a:extLst>
              <a:ext uri="{FF2B5EF4-FFF2-40B4-BE49-F238E27FC236}">
                <a16:creationId xmlns:a16="http://schemas.microsoft.com/office/drawing/2014/main" id="{6DB47723-5729-4D05-BCB8-D34875A4286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3544B71B-2F68-46A9-82B7-F5DA990009F8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19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833B-9415-46AD-AFBE-5BEE53EB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3BF42-6CD0-4B1F-B1F9-6A1EF3E6E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41C43BB-B232-4126-9A7B-7D7488BBF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729AE28-DE1E-4492-9253-4EE0223175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1BBE0C14-4351-49F0-B21B-FEBA96AF7A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78CE-4EF7-409E-B6A4-FF170190D9FE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2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mparison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419" y="1690688"/>
            <a:ext cx="368603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419" y="2514600"/>
            <a:ext cx="36860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63930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63930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9D26F8DB-EC3B-42F3-AA59-18FB07ADA2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77594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C0D84630-C9D1-4753-9685-54613589945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77594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C4F189B-1526-4FB9-AAA2-86AD6FB3830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B473E49-CEBD-4C2A-8EC9-153B34915E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10">
            <a:extLst>
              <a:ext uri="{FF2B5EF4-FFF2-40B4-BE49-F238E27FC236}">
                <a16:creationId xmlns:a16="http://schemas.microsoft.com/office/drawing/2014/main" id="{AA16B09B-D917-4F1D-B409-986D4E779068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E2479CA3-BABA-43B5-B2BE-D3A9DA02A9D4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4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5AB5-230B-4827-B21C-5A2C75E5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8C8B9E2-5C20-470A-AE20-86220ADAD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77AE835-339A-4B5D-9EA2-7CE484C4B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10">
            <a:extLst>
              <a:ext uri="{FF2B5EF4-FFF2-40B4-BE49-F238E27FC236}">
                <a16:creationId xmlns:a16="http://schemas.microsoft.com/office/drawing/2014/main" id="{CA893B8D-250B-4B21-ABA3-0F28BE460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3CECFFF5-9ADD-4F21-8A2C-DAE8F69CE37A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54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8DE9E4-A5AC-46AF-975E-DB2E01282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BEEDBC-5B53-41C2-854D-EE970C15F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10">
            <a:extLst>
              <a:ext uri="{FF2B5EF4-FFF2-40B4-BE49-F238E27FC236}">
                <a16:creationId xmlns:a16="http://schemas.microsoft.com/office/drawing/2014/main" id="{DD16DA69-3599-47C1-946C-A1A9EFB3F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F6C97ED9-DC65-4A4C-B045-E0922824FE53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8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8629-6FC5-47AC-8E51-9D4EF9A0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2CB65-5E63-42A0-BE81-46E8D38DF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A4AE7-7FD1-4772-81B0-57F608424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EEB9AB8-F4F2-4339-9342-DABBFA6E6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0F20509-6662-427D-B092-56580059B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F00C339-D3D3-4CF8-87BE-3872A6DE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D70ED465-FC7F-47D5-8B67-7FA2BA06742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85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73CC-F07B-4DDC-9F6F-0B00E22A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B26F3F-82FF-4658-8BEA-7A2BB1A48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3AEFA-26C3-42B3-92DC-933B96468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25EF2B-29FD-4BC7-8C96-F05FA6698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4E3EE6-E921-45D6-B457-CDE75A1C7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90972E8F-0635-45EA-8A8B-399DD660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6A909C2E-C10F-4B16-A370-94654CC1E1C5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9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95CE-F87E-4487-9367-9F3452CB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ED45F-DF97-4D3A-A0E9-75C57A5AA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F3DB6F-2F23-4D03-9EB0-CFF963117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6B5693-D1E6-48D0-A741-D9BBB5E62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CED01FBC-551B-427C-B727-DD4842B00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8FF17A2D-48AB-4F13-A51A-EBBAC60004BA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43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009EDD-FC0F-4C7B-BE2F-84F0848B7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47140-B4BB-4A10-880F-D78CCC193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66176E-9695-4AF2-AD85-D75753E26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5B4961-E84B-40C9-9204-347D5A5EB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48E24DA2-867E-4B9B-B72B-F5D2B689C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088FF1F1-C8CD-47C9-9782-5CACE8A31BA7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6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4151-A4A1-4BB3-B596-66B995D02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D3C23-AE8A-4B5E-ACFA-52A0CCF89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A02A933-4748-43F9-BCCA-7F165561FF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53C4AC-3ADF-4103-B8AB-DE19C6978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113AEB97-1057-4ADF-A629-BE860D164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BEB48987-DE6B-47E7-9513-3B0F0FE93740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0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7ABB-9761-4A46-B4B6-5919AE30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AAEC3-2BF0-454B-9C57-602CAC5A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AE20D15-E83B-4445-B750-124BEBA5B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5A52B5-08E4-43B7-BA6A-43FAE6DB3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EA0F127E-A991-4026-8FAC-1B09872F6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AAF60A89-3C8D-4836-920F-CE4F77FB1B8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36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833B-9415-46AD-AFBE-5BEE53EB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3BF42-6CD0-4B1F-B1F9-6A1EF3E6E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7350E28-AE2C-4DFD-8A1F-ACE0DCF5A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9CCB17-2400-41C3-9E72-C7ECEB04E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BA15FCEE-216B-4063-B495-3E3555A828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DF2E42AE-FA0D-4BAB-9174-F2306D6B5BB3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40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3A95-0635-457C-B82A-3058C3EC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980A7-F3C7-4CA5-8AE5-6F3CCA3FF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74B80-2E2C-4608-8F1B-B1427702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D11A8C5-6CA5-408F-9C28-4248E6BFC9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543F4AD-7FA7-41C3-AB34-C2678FFA5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48C655D-5A7B-4E50-BCCF-46EC8499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C3B3F-5408-47DC-9A24-B209668AF2BD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1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3A95-0635-457C-B82A-3058C3EC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980A7-F3C7-4CA5-8AE5-6F3CCA3FF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74B80-2E2C-4608-8F1B-B1427702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3DA3AB7-F517-44AB-B230-817477A7F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36B5828-E30B-47D7-93E9-47441F940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9D149BE-AC24-49E4-BA58-55569AAA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9935E845-D853-4D22-9909-5CA38A92DD3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5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EA8F98D-8AA8-42F6-AC8A-61E2D69C6F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7D6ED30-4061-41A8-A38C-F4931443B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10">
            <a:extLst>
              <a:ext uri="{FF2B5EF4-FFF2-40B4-BE49-F238E27FC236}">
                <a16:creationId xmlns:a16="http://schemas.microsoft.com/office/drawing/2014/main" id="{6DB47723-5729-4D05-BCB8-D34875A4286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36E322CE-A131-4CC3-A56C-BA539F0097DB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33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mparison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419" y="1690688"/>
            <a:ext cx="368603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419" y="2514600"/>
            <a:ext cx="36860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63930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63930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9D26F8DB-EC3B-42F3-AA59-18FB07ADA2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77594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C0D84630-C9D1-4753-9685-54613589945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77594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C4F189B-1526-4FB9-AAA2-86AD6FB3830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B473E49-CEBD-4C2A-8EC9-153B34915E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10">
            <a:extLst>
              <a:ext uri="{FF2B5EF4-FFF2-40B4-BE49-F238E27FC236}">
                <a16:creationId xmlns:a16="http://schemas.microsoft.com/office/drawing/2014/main" id="{AA16B09B-D917-4F1D-B409-986D4E779068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DBD0076B-E5A7-47E3-B933-D955D3F32FF2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1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5AB5-230B-4827-B21C-5A2C75E5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8C8B9E2-5C20-470A-AE20-86220ADAD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77AE835-339A-4B5D-9EA2-7CE484C4B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10">
            <a:extLst>
              <a:ext uri="{FF2B5EF4-FFF2-40B4-BE49-F238E27FC236}">
                <a16:creationId xmlns:a16="http://schemas.microsoft.com/office/drawing/2014/main" id="{CA893B8D-250B-4B21-ABA3-0F28BE460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1633236F-7D74-43F6-9BD6-C63B42C2CD2E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11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8DE9E4-A5AC-46AF-975E-DB2E01282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BEEDBC-5B53-41C2-854D-EE970C15F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10">
            <a:extLst>
              <a:ext uri="{FF2B5EF4-FFF2-40B4-BE49-F238E27FC236}">
                <a16:creationId xmlns:a16="http://schemas.microsoft.com/office/drawing/2014/main" id="{DD16DA69-3599-47C1-946C-A1A9EFB3F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24F9EEF1-F703-4D89-9411-B76A091B882D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9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8629-6FC5-47AC-8E51-9D4EF9A0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2CB65-5E63-42A0-BE81-46E8D38DF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A4AE7-7FD1-4772-81B0-57F608424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EEB9AB8-F4F2-4339-9342-DABBFA6E6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0F20509-6662-427D-B092-56580059B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F00C339-D3D3-4CF8-87BE-3872A6DE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0B2437B4-0F2E-4193-9678-62EC842494C2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6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73CC-F07B-4DDC-9F6F-0B00E22A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B26F3F-82FF-4658-8BEA-7A2BB1A48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3AEFA-26C3-42B3-92DC-933B96468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25EF2B-29FD-4BC7-8C96-F05FA6698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4E3EE6-E921-45D6-B457-CDE75A1C7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90972E8F-0635-45EA-8A8B-399DD660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AD2FDEB9-AF23-4B5F-B8D7-B829F5AA4B15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6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95CE-F87E-4487-9367-9F3452CB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ED45F-DF97-4D3A-A0E9-75C57A5AA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F3DB6F-2F23-4D03-9EB0-CFF963117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6B5693-D1E6-48D0-A741-D9BBB5E62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CED01FBC-551B-427C-B727-DD4842B00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F506338F-4600-44B4-BD24-EC3DDACA54BF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98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009EDD-FC0F-4C7B-BE2F-84F0848B7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47140-B4BB-4A10-880F-D78CCC193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66176E-9695-4AF2-AD85-D75753E26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5B4961-E84B-40C9-9204-347D5A5EB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48E24DA2-867E-4B9B-B72B-F5D2B689C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0A5736CB-B09C-42C0-9880-E2668AF48F02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F4151-A4A1-4BB3-B596-66B995D02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D3C23-AE8A-4B5E-ACFA-52A0CCF89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A02A933-4748-43F9-BCCA-7F165561FF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53C4AC-3ADF-4103-B8AB-DE19C6978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113AEB97-1057-4ADF-A629-BE860D1648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E79A7A3F-09DE-4753-B876-B23F6440EA1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7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FD348E08-FC3A-4921-886A-335575A7F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D7FD7FC-F296-4DC1-90DC-962361D9E3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10">
            <a:extLst>
              <a:ext uri="{FF2B5EF4-FFF2-40B4-BE49-F238E27FC236}">
                <a16:creationId xmlns:a16="http://schemas.microsoft.com/office/drawing/2014/main" id="{F501BA75-7023-4F8A-A513-9B492A9B3FCB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7B947-6BF8-47A4-BAA5-C59B84838625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3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E7ABB-9761-4A46-B4B6-5919AE303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AAEC3-2BF0-454B-9C57-602CAC5A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AE20D15-E83B-4445-B750-124BEBA5B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5A52B5-08E4-43B7-BA6A-43FAE6DB32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EA0F127E-A991-4026-8FAC-1B09872F6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32D4C774-A95E-46F7-B729-4E6D7B2A3431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1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833B-9415-46AD-AFBE-5BEE53EB7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3BF42-6CD0-4B1F-B1F9-6A1EF3E6E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7350E28-AE2C-4DFD-8A1F-ACE0DCF5A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9CCB17-2400-41C3-9E72-C7ECEB04E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BA15FCEE-216B-4063-B495-3E3555A828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67720771-39F4-47B5-ABF2-01F4429212B5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87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3A95-0635-457C-B82A-3058C3EC5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980A7-F3C7-4CA5-8AE5-6F3CCA3FF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E74B80-2E2C-4608-8F1B-B1427702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3DA3AB7-F517-44AB-B230-817477A7F6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36B5828-E30B-47D7-93E9-47441F940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9D149BE-AC24-49E4-BA58-55569AAA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69096AB2-C664-47DD-8D28-7EE3AD955578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3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EA8F98D-8AA8-42F6-AC8A-61E2D69C6F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7D6ED30-4061-41A8-A38C-F4931443B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Date Placeholder 10">
            <a:extLst>
              <a:ext uri="{FF2B5EF4-FFF2-40B4-BE49-F238E27FC236}">
                <a16:creationId xmlns:a16="http://schemas.microsoft.com/office/drawing/2014/main" id="{6DB47723-5729-4D05-BCB8-D34875A42864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7ADFCD5F-758A-439E-8B09-218363C40417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06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419" y="1690688"/>
            <a:ext cx="368603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419" y="2514600"/>
            <a:ext cx="36860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63930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63930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9D26F8DB-EC3B-42F3-AA59-18FB07ADA2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77594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C0D84630-C9D1-4753-9685-54613589945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77594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C4F189B-1526-4FB9-AAA2-86AD6FB3830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B473E49-CEBD-4C2A-8EC9-153B34915E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10">
            <a:extLst>
              <a:ext uri="{FF2B5EF4-FFF2-40B4-BE49-F238E27FC236}">
                <a16:creationId xmlns:a16="http://schemas.microsoft.com/office/drawing/2014/main" id="{AA16B09B-D917-4F1D-B409-986D4E779068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3D969460-C660-4895-BD10-A17844EB6805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28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5AB5-230B-4827-B21C-5A2C75E5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8C8B9E2-5C20-470A-AE20-86220ADAD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77AE835-339A-4B5D-9EA2-7CE484C4B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10">
            <a:extLst>
              <a:ext uri="{FF2B5EF4-FFF2-40B4-BE49-F238E27FC236}">
                <a16:creationId xmlns:a16="http://schemas.microsoft.com/office/drawing/2014/main" id="{CA893B8D-250B-4B21-ABA3-0F28BE460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307868B4-B394-4F49-A69C-5141351F9C6A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7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28DE9E4-A5AC-46AF-975E-DB2E012828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BEEDBC-5B53-41C2-854D-EE970C15FF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10">
            <a:extLst>
              <a:ext uri="{FF2B5EF4-FFF2-40B4-BE49-F238E27FC236}">
                <a16:creationId xmlns:a16="http://schemas.microsoft.com/office/drawing/2014/main" id="{DD16DA69-3599-47C1-946C-A1A9EFB3FB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D4708EB8-6180-4B91-876C-1EEBC936B96E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5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8629-6FC5-47AC-8E51-9D4EF9A0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2CB65-5E63-42A0-BE81-46E8D38DF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A4AE7-7FD1-4772-81B0-57F608424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EEB9AB8-F4F2-4339-9342-DABBFA6E6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0F20509-6662-427D-B092-56580059BC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DF00C339-D3D3-4CF8-87BE-3872A6DE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1A2BFD9F-6B89-4EF4-9EC9-08A80032FD63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2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373CC-F07B-4DDC-9F6F-0B00E22AF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B26F3F-82FF-4658-8BEA-7A2BB1A487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3AEFA-26C3-42B3-92DC-933B96468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125EF2B-29FD-4BC7-8C96-F05FA6698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4E3EE6-E921-45D6-B457-CDE75A1C7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90972E8F-0635-45EA-8A8B-399DD660D3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6541BB6C-523A-4252-BDD2-DB7D1E7F036D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05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095CE-F87E-4487-9367-9F3452CB0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ED45F-DF97-4D3A-A0E9-75C57A5AA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F3DB6F-2F23-4D03-9EB0-CFF963117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56B5693-D1E6-48D0-A741-D9BBB5E624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CED01FBC-551B-427C-B727-DD4842B007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0032C277-1C1C-4959-B584-33FD20D48001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56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B3CCB-D16A-4F12-9F04-94015E4C0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99078-0CC7-4A2C-A501-89D4E499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419" y="1690688"/>
            <a:ext cx="368603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F57BE0-F39B-4CBE-97B2-96D9F388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419" y="2514600"/>
            <a:ext cx="36860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0210D3-F4C3-4EBF-921F-E4EDF8D96B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263930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A97F72-FA21-4B9D-BDBA-478F141B1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63930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9D26F8DB-EC3B-42F3-AA59-18FB07ADA2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77594" y="1690688"/>
            <a:ext cx="3704183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C0D84630-C9D1-4753-9685-54613589945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077594" y="2514600"/>
            <a:ext cx="37041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54557AD-8D0F-4495-94C7-EC3FFBE4892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494BB13-D8B6-4F37-AAF1-46B71CB02F4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10">
            <a:extLst>
              <a:ext uri="{FF2B5EF4-FFF2-40B4-BE49-F238E27FC236}">
                <a16:creationId xmlns:a16="http://schemas.microsoft.com/office/drawing/2014/main" id="{A9A71350-7D5D-47AC-B83C-F472D72E9C86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24DC-A8D6-4866-8137-869CEC1B5690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0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009EDD-FC0F-4C7B-BE2F-84F0848B7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47140-B4BB-4A10-880F-D78CCC193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66176E-9695-4AF2-AD85-D75753E26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05B4961-E84B-40C9-9204-347D5A5EB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48E24DA2-867E-4B9B-B72B-F5D2B689C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F10DA241-A6E2-4FF2-8412-D3E17F4A3841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39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5AB5-230B-4827-B21C-5A2C75E5A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8ECC130-CB41-42B9-9CDE-02DE59DC8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B327A7B-A760-445B-AE5A-69C2A9AED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10">
            <a:extLst>
              <a:ext uri="{FF2B5EF4-FFF2-40B4-BE49-F238E27FC236}">
                <a16:creationId xmlns:a16="http://schemas.microsoft.com/office/drawing/2014/main" id="{9FBEC95A-10E1-48B0-96DF-06761F59D1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FC07-C0F8-4316-9F8A-0F615978F292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5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9877BC-A11B-42B8-8DF9-B582CB35F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F2522F-8913-4CF6-9BA8-B6865F0FD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Date Placeholder 10">
            <a:extLst>
              <a:ext uri="{FF2B5EF4-FFF2-40B4-BE49-F238E27FC236}">
                <a16:creationId xmlns:a16="http://schemas.microsoft.com/office/drawing/2014/main" id="{FC1DF195-3D58-4873-BA94-B26B35FD40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DFF5-9E71-4333-849F-21B061A2F3B7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9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E8629-6FC5-47AC-8E51-9D4EF9A0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2CB65-5E63-42A0-BE81-46E8D38DF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A4AE7-7FD1-4772-81B0-57F608424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F082061-1AB3-462F-A872-D7E58F0E9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18258-D46F-4AC1-8A71-EDD454B08C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FFB7C4FF-55F7-422F-BB96-B252C13F3E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24017-F44C-4C60-82B7-323AB9BB1091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58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6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42514-5CA6-4ACB-8F58-4A98AF74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9B774-E3FF-42E1-BEEC-4F4D61A28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CNG-Color-300dpi">
            <a:extLst>
              <a:ext uri="{FF2B5EF4-FFF2-40B4-BE49-F238E27FC236}">
                <a16:creationId xmlns:a16="http://schemas.microsoft.com/office/drawing/2014/main" id="{F6605928-7E92-45B5-BC8C-7775092157FA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321622" y="5786118"/>
            <a:ext cx="2679700" cy="935355"/>
          </a:xfrm>
          <a:prstGeom prst="rect">
            <a:avLst/>
          </a:prstGeom>
          <a:noFill/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A595E8-0B33-4E99-AB79-BDF08702B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6B87F5F-0E8D-4D10-B2BC-8D751655D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70D6D5F2-422A-47AD-A736-6DE774763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1A78-23B8-41C9-8924-05542C717F06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114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42514-5CA6-4ACB-8F58-4A98AF74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9B774-E3FF-42E1-BEEC-4F4D61A28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CNG-Color-300dpi">
            <a:extLst>
              <a:ext uri="{FF2B5EF4-FFF2-40B4-BE49-F238E27FC236}">
                <a16:creationId xmlns:a16="http://schemas.microsoft.com/office/drawing/2014/main" id="{F6605928-7E92-45B5-BC8C-7775092157FA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184150" y="5798978"/>
            <a:ext cx="2679700" cy="935355"/>
          </a:xfrm>
          <a:prstGeom prst="rect">
            <a:avLst/>
          </a:prstGeom>
          <a:noFill/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3A595E8-0B33-4E99-AB79-BDF08702B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6B87F5F-0E8D-4D10-B2BC-8D751655D1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70D6D5F2-422A-47AD-A736-6DE774763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7E438-F437-4F54-9656-39156BCC0D5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96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1D1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42514-5CA6-4ACB-8F58-4A98AF74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9B774-E3FF-42E1-BEEC-4F4D61A28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CNG-Color-300dpi">
            <a:extLst>
              <a:ext uri="{FF2B5EF4-FFF2-40B4-BE49-F238E27FC236}">
                <a16:creationId xmlns:a16="http://schemas.microsoft.com/office/drawing/2014/main" id="{F6605928-7E92-45B5-BC8C-7775092157FA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280059" y="5786118"/>
            <a:ext cx="2679700" cy="935355"/>
          </a:xfrm>
          <a:prstGeom prst="rect">
            <a:avLst/>
          </a:prstGeom>
          <a:noFill/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BFF5FC-BD03-41A2-8F83-15901BCFF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562331-5992-4E30-B6DD-BF684C4A7E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56123BF5-57EE-4382-B2BB-A29402A77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73A139DF-C02D-495E-9170-655EA7D34045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85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FC0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42514-5CA6-4ACB-8F58-4A98AF74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9B774-E3FF-42E1-BEEC-4F4D61A28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CNG-Color-300dpi">
            <a:extLst>
              <a:ext uri="{FF2B5EF4-FFF2-40B4-BE49-F238E27FC236}">
                <a16:creationId xmlns:a16="http://schemas.microsoft.com/office/drawing/2014/main" id="{F6605928-7E92-45B5-BC8C-7775092157FA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317154" y="5786118"/>
            <a:ext cx="2679700" cy="935355"/>
          </a:xfrm>
          <a:prstGeom prst="rect">
            <a:avLst/>
          </a:prstGeom>
          <a:noFill/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BFF5FC-BD03-41A2-8F83-15901BCFF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562331-5992-4E30-B6DD-BF684C4A7E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56123BF5-57EE-4382-B2BB-A29402A77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73A820B2-05B4-40A9-A353-93E4CB0AF63E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36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42514-5CA6-4ACB-8F58-4A98AF74D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9B774-E3FF-42E1-BEEC-4F4D61A28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CNG-Color-300dpi">
            <a:extLst>
              <a:ext uri="{FF2B5EF4-FFF2-40B4-BE49-F238E27FC236}">
                <a16:creationId xmlns:a16="http://schemas.microsoft.com/office/drawing/2014/main" id="{F6605928-7E92-45B5-BC8C-7775092157FA}"/>
              </a:ext>
            </a:extLst>
          </p:cNvPr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52"/>
          <a:stretch>
            <a:fillRect/>
          </a:stretch>
        </p:blipFill>
        <p:spPr bwMode="auto">
          <a:xfrm>
            <a:off x="184150" y="5844222"/>
            <a:ext cx="2679700" cy="935355"/>
          </a:xfrm>
          <a:prstGeom prst="rect">
            <a:avLst/>
          </a:prstGeom>
          <a:noFill/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BFF5FC-BD03-41A2-8F83-15901BCFF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5417" y="6356348"/>
            <a:ext cx="501435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73737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F562331-5992-4E30-B6DD-BF684C4A7E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88444" y="6356348"/>
            <a:ext cx="870155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737373"/>
                </a:solidFill>
              </a:defRPr>
            </a:lvl1pPr>
          </a:lstStyle>
          <a:p>
            <a:fld id="{24F087FD-2E3A-464B-BCAB-4FA285FBA3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Date Placeholder 10">
            <a:extLst>
              <a:ext uri="{FF2B5EF4-FFF2-40B4-BE49-F238E27FC236}">
                <a16:creationId xmlns:a16="http://schemas.microsoft.com/office/drawing/2014/main" id="{56123BF5-57EE-4382-B2BB-A29402A77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40213" y="6356348"/>
            <a:ext cx="23277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rgbClr val="737373"/>
                </a:solidFill>
              </a:defRPr>
            </a:lvl1pPr>
          </a:lstStyle>
          <a:p>
            <a:fld id="{5C50B195-AF3C-4922-97F3-955E1FE68638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28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05017-88A4-463F-B0A9-1A872EA9AF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Bill Discount Rate and Arrearage Management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25BC37-9B51-43B2-5E5E-8AEAB4E270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300" b="1" dirty="0">
                <a:cs typeface="Calibri" panose="020F0502020204030204" pitchFamily="34" charset="0"/>
              </a:rPr>
              <a:t>Program Parameters from the WEAF Small Group</a:t>
            </a:r>
          </a:p>
        </p:txBody>
      </p:sp>
    </p:spTree>
    <p:extLst>
      <p:ext uri="{BB962C8B-B14F-4D97-AF65-F5344CB8AC3E}">
        <p14:creationId xmlns:p14="http://schemas.microsoft.com/office/powerpoint/2010/main" val="407883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01DF-E675-596E-9E10-8DD79A89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321"/>
            <a:ext cx="10515600" cy="970763"/>
          </a:xfrm>
        </p:spPr>
        <p:txBody>
          <a:bodyPr/>
          <a:lstStyle/>
          <a:p>
            <a:r>
              <a:rPr lang="en-US" dirty="0"/>
              <a:t>Agreements with Agencies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0FF57-73E7-27DA-E052-DEDB032F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143" y="1098084"/>
            <a:ext cx="5118052" cy="464086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The Company will ask customers to voluntarily provide demographic data and will provide that data monthly to the agencies.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Enrollment in the program implies customer consent to have their account and demographic information shared with the Agencies.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97257-036F-252B-8972-BC9DF7F9F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5DF41-4A0B-56AD-A8A6-49CC8FE3F47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AD5BFFA-5EA4-CDEB-5CD7-68ADAA3C0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916196"/>
              </p:ext>
            </p:extLst>
          </p:nvPr>
        </p:nvGraphicFramePr>
        <p:xfrm>
          <a:off x="5650517" y="1098084"/>
          <a:ext cx="6257062" cy="55694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3413">
                  <a:extLst>
                    <a:ext uri="{9D8B030D-6E8A-4147-A177-3AD203B41FA5}">
                      <a16:colId xmlns:a16="http://schemas.microsoft.com/office/drawing/2014/main" val="1517678846"/>
                    </a:ext>
                  </a:extLst>
                </a:gridCol>
                <a:gridCol w="3913649">
                  <a:extLst>
                    <a:ext uri="{9D8B030D-6E8A-4147-A177-3AD203B41FA5}">
                      <a16:colId xmlns:a16="http://schemas.microsoft.com/office/drawing/2014/main" val="1299217646"/>
                    </a:ext>
                  </a:extLst>
                </a:gridCol>
              </a:tblGrid>
              <a:tr h="1917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Personal Data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Values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262334"/>
                  </a:ext>
                </a:extLst>
              </a:tr>
              <a:tr h="3030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Marital Status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Single, Married, Widowed, Divorced, Separated 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361103"/>
                  </a:ext>
                </a:extLst>
              </a:tr>
              <a:tr h="2076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Ethnicity 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Hispanic or Latino, Non-Hispanic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051802"/>
                  </a:ext>
                </a:extLst>
              </a:tr>
              <a:tr h="6060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Race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American Indian or Alaska Native, Asian, Black or African American, Native Hawaiian or Other Pacific Islander, White, Multi-Race, Other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854112"/>
                  </a:ext>
                </a:extLst>
              </a:tr>
              <a:tr h="1917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Gender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Male, Female, Other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36705"/>
                  </a:ext>
                </a:extLst>
              </a:tr>
              <a:tr h="1917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Number of People in Household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drop down numeric field - 1-10 and 10+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897203"/>
                  </a:ext>
                </a:extLst>
              </a:tr>
              <a:tr h="6060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Education Level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Drop down value - 0-8 grade, 9-12 non-graduate, high school graduate/GED, 12+ some post-secondary, 2- or 4-year college degree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574730"/>
                  </a:ext>
                </a:extLst>
              </a:tr>
              <a:tr h="6060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Household Income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Drop down values: 0 - 25,000, 25,001 - 50,000, 50,001 - 75,000, 75,001 - 100,000, 100,000 - 150,000, 150,001 - 200,000, 200,000 +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411494"/>
                  </a:ext>
                </a:extLst>
              </a:tr>
              <a:tr h="1917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Average Annual Energy Costs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Formatted as $0.00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841081"/>
                  </a:ext>
                </a:extLst>
              </a:tr>
              <a:tr h="10605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Additional Income Sources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Drop down values: Earned, Social Security (SSA), Supplemental Security Income (SSI), Unemployment, Self-Employment, Child Support, GAU/ABD, L&amp;I, Retirement pension, TANF, VA, Military, Work in lieu of rent, Other, No Income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464569"/>
                  </a:ext>
                </a:extLst>
              </a:tr>
              <a:tr h="1917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Primary Heating Source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Nat Gas, Electric, Propane, Other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089798"/>
                  </a:ext>
                </a:extLst>
              </a:tr>
              <a:tr h="3030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Have you applied for/received assistance I the last 12 to 24 months?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Yes, No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739483"/>
                  </a:ext>
                </a:extLst>
              </a:tr>
              <a:tr h="1917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Veteran Status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Yes, No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39838"/>
                  </a:ext>
                </a:extLst>
              </a:tr>
              <a:tr h="1917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Disability Status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Yes, No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727358"/>
                  </a:ext>
                </a:extLst>
              </a:tr>
              <a:tr h="1917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bg1"/>
                          </a:solidFill>
                          <a:effectLst/>
                        </a:rPr>
                        <a:t>Preferred Language (spoken and read)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250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088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01DF-E675-596E-9E10-8DD79A89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178" y="297175"/>
            <a:ext cx="10515600" cy="970763"/>
          </a:xfrm>
        </p:spPr>
        <p:txBody>
          <a:bodyPr/>
          <a:lstStyle/>
          <a:p>
            <a:r>
              <a:rPr lang="en-US" dirty="0"/>
              <a:t>Agreements with Agencies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0FF57-73E7-27DA-E052-DEDB032F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383" y="1253331"/>
            <a:ext cx="10379234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Cascade will apply and expend the LIHEAP credit before applying the bill discount.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Cascade will provide the Agencies with pre- and post-energy discount bill amounts in the Assist Portal.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Agencies will use the Assist Portal for post-income verification.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Extended terms will not be offered to fixed income customers.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Cascade will proactively communicate with customers near the end of their term of service in the program to ensure they reapply in a timely manner.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97257-036F-252B-8972-BC9DF7F9F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5DF41-4A0B-56AD-A8A6-49CC8FE3F47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8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01DF-E675-596E-9E10-8DD79A89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178" y="297175"/>
            <a:ext cx="10515600" cy="970763"/>
          </a:xfrm>
        </p:spPr>
        <p:txBody>
          <a:bodyPr/>
          <a:lstStyle/>
          <a:p>
            <a:r>
              <a:rPr lang="en-US" dirty="0"/>
              <a:t>Agreements with Agencies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0FF57-73E7-27DA-E052-DEDB032F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383" y="1253331"/>
            <a:ext cx="10379234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Annual reporting will include number of customers with a fixed income or disability status; percentage of those who reapply at the end of their 24-month term; and number of customers who contact the agency to inquire about other social services.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Cascade and the Agencies will work on a joint-communications plan.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Arrearage forgiveness will be offered upfront rather than monthly for up to a year and these customers will be offered extended time payment arrangements (up to 18 months).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97257-036F-252B-8972-BC9DF7F9F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5DF41-4A0B-56AD-A8A6-49CC8FE3F47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59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01DF-E675-596E-9E10-8DD79A89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178" y="297175"/>
            <a:ext cx="10515600" cy="970763"/>
          </a:xfrm>
        </p:spPr>
        <p:txBody>
          <a:bodyPr/>
          <a:lstStyle/>
          <a:p>
            <a:r>
              <a:rPr lang="en-US" dirty="0"/>
              <a:t>Questions to ask in a Couple Years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0FF57-73E7-27DA-E052-DEDB032F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178" y="1060674"/>
            <a:ext cx="10379234" cy="4736652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Should medically fragile customers be treated differently? Should they be removed from the income verification process?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Should fixed income customers remain enrolled for a term longer than 24-months?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Is the hardcopy application being used?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Has the payment arrearage forgiveness upfront worked well, or should the program offer 1/12 the of the arrearage discount each month for a year?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b="1" dirty="0">
                <a:solidFill>
                  <a:schemeClr val="accent1"/>
                </a:solidFill>
                <a:cs typeface="Calibri" panose="020F0502020204030204" pitchFamily="34" charset="0"/>
              </a:rPr>
              <a:t>Should Cascade revise how it discusses payment plan options with customers?</a:t>
            </a:r>
            <a:endParaRPr lang="en-US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97257-036F-252B-8972-BC9DF7F9F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5DF41-4A0B-56AD-A8A6-49CC8FE3F47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73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772C7-09D1-4B6A-D43F-11D3FD47F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673" y="375397"/>
            <a:ext cx="9144000" cy="68704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Unresolved Items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4D669-1F7A-A5A9-13D8-E876040F1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6927" y="1064863"/>
            <a:ext cx="9651701" cy="4755823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The program name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The percentages of arrearage forgiveness offered per tier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1"/>
                </a:solidFill>
              </a:rPr>
              <a:t>If LIHEAP is a prerequisite for arrearage forgiveness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The Agencies’ process for qualifying customers for LIHEAP and the bill discount/arrearage forgiveness programs at the same time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1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772C7-09D1-4B6A-D43F-11D3FD47F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673" y="375397"/>
            <a:ext cx="9144000" cy="68704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Unresolved Items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44D669-1F7A-A5A9-13D8-E876040F18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6927" y="1064863"/>
            <a:ext cx="9651701" cy="4755823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Agency fees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Program marketing, the details of the joint-communications plan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Program cost recovery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Key Performance Indicators (KPIs)and reporting details</a:t>
            </a:r>
          </a:p>
          <a:p>
            <a:pPr marL="342900" indent="-34290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CBO </a:t>
            </a:r>
            <a:r>
              <a:rPr lang="en-US" sz="2800" b="1"/>
              <a:t>reporting details</a:t>
            </a:r>
            <a:endParaRPr lang="en-US" sz="28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89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D4885-CA44-FBE2-5A61-2419AB4C1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719262"/>
          </a:xfrm>
        </p:spPr>
        <p:txBody>
          <a:bodyPr>
            <a:normAutofit/>
          </a:bodyPr>
          <a:lstStyle/>
          <a:p>
            <a:pPr algn="ctr"/>
            <a:r>
              <a:rPr lang="en-US" sz="7600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FC02E0-B40B-CCD8-13DE-D34E4097C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8B45A-5BD3-F0C0-F427-5E63FC3CD72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DE37D6-A2A1-4D74-982F-55F56FAD2266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8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10A7-3E41-428D-4626-6D6DEE7CD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500" y="136528"/>
            <a:ext cx="10515600" cy="1065256"/>
          </a:xfrm>
        </p:spPr>
        <p:txBody>
          <a:bodyPr/>
          <a:lstStyle/>
          <a:p>
            <a:r>
              <a:rPr lang="en-US" dirty="0"/>
              <a:t>Program Goals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BB1206-0B24-D55C-4284-8E72BE786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99EF4-79CF-5D03-F245-40DFB8EFAB3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CECFFF5-9ADD-4F21-8A2C-DAE8F69CE37A}" type="datetime1">
              <a:rPr lang="en-US" smtClean="0"/>
              <a:t>5/19/2023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B8405-C7E4-1E07-003C-6F08CAB4F776}"/>
              </a:ext>
            </a:extLst>
          </p:cNvPr>
          <p:cNvSpPr txBox="1"/>
          <p:nvPr/>
        </p:nvSpPr>
        <p:spPr>
          <a:xfrm>
            <a:off x="861500" y="1052251"/>
            <a:ext cx="992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/>
                </a:solidFill>
                <a:cs typeface="Calibri" panose="020F0502020204030204" pitchFamily="34" charset="0"/>
              </a:rPr>
              <a:t>Reduce energy burden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/>
                </a:solidFill>
                <a:cs typeface="Calibri" panose="020F0502020204030204" pitchFamily="34" charset="0"/>
              </a:rPr>
              <a:t>Keep customers connected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/>
                </a:solidFill>
                <a:cs typeface="Calibri" panose="020F0502020204030204" pitchFamily="34" charset="0"/>
              </a:rPr>
              <a:t>Increase participation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/>
                </a:solidFill>
                <a:cs typeface="Calibri" panose="020F0502020204030204" pitchFamily="34" charset="0"/>
              </a:rPr>
              <a:t>Create a data-driven evaluation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/>
                </a:solidFill>
                <a:cs typeface="Calibri" panose="020F0502020204030204" pitchFamily="34" charset="0"/>
              </a:rPr>
              <a:t>Supplement LIHEAP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/>
                </a:solidFill>
                <a:cs typeface="Calibri" panose="020F0502020204030204" pitchFamily="34" charset="0"/>
              </a:rPr>
              <a:t>File July 1, 2023, and launch program October 1,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42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D1CB2-6B5A-0F71-759C-BA6A1FBD4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81"/>
            <a:ext cx="10515600" cy="1325563"/>
          </a:xfrm>
        </p:spPr>
        <p:txBody>
          <a:bodyPr/>
          <a:lstStyle/>
          <a:p>
            <a:r>
              <a:rPr lang="en-US" dirty="0"/>
              <a:t>Program Eligibility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9873B-5B6D-3DDD-7998-0EBB9B0C7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BEF52-F175-FC0E-AA77-F848A88E9EC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886A8E-8D33-FA4F-E1E5-68C3FDF38916}"/>
              </a:ext>
            </a:extLst>
          </p:cNvPr>
          <p:cNvSpPr txBox="1"/>
          <p:nvPr/>
        </p:nvSpPr>
        <p:spPr>
          <a:xfrm>
            <a:off x="807441" y="1069908"/>
            <a:ext cx="1085115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057900" algn="r"/>
              </a:tabLst>
            </a:pPr>
            <a:r>
              <a:rPr lang="en-US" sz="22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A customer’s household is eligible for the program if the combined household </a:t>
            </a:r>
            <a:r>
              <a:rPr lang="en-US" sz="2200" b="1" u="sng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adjusted gross income</a:t>
            </a:r>
            <a:r>
              <a:rPr lang="en-US" sz="22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 does not exceed 80% of Area </a:t>
            </a:r>
            <a:r>
              <a:rPr lang="en-US" sz="2200" b="1" dirty="0">
                <a:solidFill>
                  <a:schemeClr val="accent1"/>
                </a:solidFill>
                <a:ea typeface="Times New Roman" panose="02020603050405020304" pitchFamily="18" charset="0"/>
              </a:rPr>
              <a:t>M</a:t>
            </a:r>
            <a:r>
              <a:rPr lang="en-US" sz="22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edian </a:t>
            </a:r>
            <a:r>
              <a:rPr lang="en-US" sz="2200" b="1" dirty="0">
                <a:solidFill>
                  <a:schemeClr val="accent1"/>
                </a:solidFill>
                <a:ea typeface="Times New Roman" panose="02020603050405020304" pitchFamily="18" charset="0"/>
              </a:rPr>
              <a:t>I</a:t>
            </a:r>
            <a:r>
              <a:rPr lang="en-US" sz="2200" b="1" dirty="0">
                <a:solidFill>
                  <a:schemeClr val="accent1"/>
                </a:solidFill>
                <a:effectLst/>
                <a:ea typeface="Times New Roman" panose="02020603050405020304" pitchFamily="18" charset="0"/>
              </a:rPr>
              <a:t>ncome (AMI) or 200% Federal Poverty Level (FPL), adjusted for number of occupants in the household.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057900" algn="r"/>
              </a:tabLst>
            </a:pPr>
            <a:endParaRPr lang="en-US" sz="1200" b="1" dirty="0">
              <a:solidFill>
                <a:schemeClr val="accent1"/>
              </a:solidFill>
            </a:endParaRPr>
          </a:p>
          <a:p>
            <a:pPr>
              <a:tabLst>
                <a:tab pos="6057900" algn="r"/>
              </a:tabLst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Customers may self-attest their household income to either Cascade or a Community Action Agency.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057900" algn="r"/>
              </a:tabLst>
            </a:pPr>
            <a:endParaRPr lang="en-US" sz="2200" dirty="0">
              <a:solidFill>
                <a:schemeClr val="accent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ADD6972-1150-F8E9-EBF0-021C6B33D566}"/>
              </a:ext>
            </a:extLst>
          </p:cNvPr>
          <p:cNvSpPr txBox="1">
            <a:spLocks/>
          </p:cNvSpPr>
          <p:nvPr/>
        </p:nvSpPr>
        <p:spPr>
          <a:xfrm>
            <a:off x="838200" y="2865126"/>
            <a:ext cx="10515600" cy="1047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Adjusted Gross Income	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6CFF00-B7DA-CF41-CC8A-910F1C80F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361439"/>
              </p:ext>
            </p:extLst>
          </p:nvPr>
        </p:nvGraphicFramePr>
        <p:xfrm>
          <a:off x="1648690" y="3797752"/>
          <a:ext cx="8894620" cy="1883425"/>
        </p:xfrm>
        <a:graphic>
          <a:graphicData uri="http://schemas.openxmlformats.org/drawingml/2006/table">
            <a:tbl>
              <a:tblPr firstRow="1" firstCol="1" bandRow="1"/>
              <a:tblGrid>
                <a:gridCol w="2964239">
                  <a:extLst>
                    <a:ext uri="{9D8B030D-6E8A-4147-A177-3AD203B41FA5}">
                      <a16:colId xmlns:a16="http://schemas.microsoft.com/office/drawing/2014/main" val="1189145422"/>
                    </a:ext>
                  </a:extLst>
                </a:gridCol>
                <a:gridCol w="4607066">
                  <a:extLst>
                    <a:ext uri="{9D8B030D-6E8A-4147-A177-3AD203B41FA5}">
                      <a16:colId xmlns:a16="http://schemas.microsoft.com/office/drawing/2014/main" val="3444843178"/>
                    </a:ext>
                  </a:extLst>
                </a:gridCol>
                <a:gridCol w="1323315">
                  <a:extLst>
                    <a:ext uri="{9D8B030D-6E8A-4147-A177-3AD203B41FA5}">
                      <a16:colId xmlns:a16="http://schemas.microsoft.com/office/drawing/2014/main" val="3780892383"/>
                    </a:ext>
                  </a:extLst>
                </a:gridCol>
              </a:tblGrid>
              <a:tr h="2427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Gross Income Type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Types of Income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Gross Deduction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00044"/>
                  </a:ext>
                </a:extLst>
              </a:tr>
              <a:tr h="2427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Fixed Income, not taxed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SSA, SSDI, SSI, Pension, Unemployment, VA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887874"/>
                  </a:ext>
                </a:extLst>
              </a:tr>
              <a:tr h="2427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Fixed income, taxed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SSA, SSDI, Pension, Unemployment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611474"/>
                  </a:ext>
                </a:extLst>
              </a:tr>
              <a:tr h="2427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Earned Income, taxed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Regular earnings from a job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749765"/>
                  </a:ext>
                </a:extLst>
              </a:tr>
              <a:tr h="4855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Self-Employment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1040 or Any type of self-employment that has costs associated with it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008294"/>
                  </a:ext>
                </a:extLst>
              </a:tr>
              <a:tr h="2427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Other Cash Income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TANF, Child Support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577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820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D1CB2-6B5A-0F71-759C-BA6A1FBD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9873B-5B6D-3DDD-7998-0EBB9B0C7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BEF52-F175-FC0E-AA77-F848A88E9EC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886A8E-8D33-FA4F-E1E5-68C3FDF38916}"/>
              </a:ext>
            </a:extLst>
          </p:cNvPr>
          <p:cNvSpPr txBox="1"/>
          <p:nvPr/>
        </p:nvSpPr>
        <p:spPr>
          <a:xfrm>
            <a:off x="807441" y="1684551"/>
            <a:ext cx="1085115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057900" algn="r"/>
              </a:tabLst>
            </a:pPr>
            <a:r>
              <a:rPr lang="en-US" sz="2800" b="1" dirty="0">
                <a:solidFill>
                  <a:schemeClr val="accent1"/>
                </a:solidFill>
              </a:rPr>
              <a:t>Call Cascade’s Customer Service Team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057900" algn="r"/>
              </a:tabLst>
            </a:pPr>
            <a:r>
              <a:rPr lang="en-US" sz="2800" b="1" dirty="0">
                <a:solidFill>
                  <a:schemeClr val="accent1"/>
                </a:solidFill>
              </a:rPr>
              <a:t>Complete an online form found on Cascade’s webpage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057900" algn="r"/>
              </a:tabLst>
            </a:pPr>
            <a:r>
              <a:rPr lang="en-US" sz="2800" b="1" dirty="0">
                <a:solidFill>
                  <a:schemeClr val="accent1"/>
                </a:solidFill>
              </a:rPr>
              <a:t>Mail or turn in a hardcopy application</a:t>
            </a:r>
          </a:p>
          <a:p>
            <a:pPr marL="342900" marR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6057900" algn="r"/>
              </a:tabLst>
            </a:pPr>
            <a:r>
              <a:rPr lang="en-US" sz="2800" b="1" dirty="0">
                <a:solidFill>
                  <a:schemeClr val="accent1"/>
                </a:solidFill>
              </a:rPr>
              <a:t>Call or visit a Community Action Agency</a:t>
            </a:r>
          </a:p>
          <a:p>
            <a:pPr marR="0">
              <a:spcBef>
                <a:spcPts val="0"/>
              </a:spcBef>
              <a:spcAft>
                <a:spcPts val="0"/>
              </a:spcAft>
              <a:tabLst>
                <a:tab pos="6057900" algn="r"/>
              </a:tabLst>
            </a:pPr>
            <a:endParaRPr lang="en-US" sz="2200" dirty="0"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057900" algn="r"/>
              </a:tabLs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857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3074-DC38-9212-A7F3-6B3F85EAD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25"/>
            <a:ext cx="10515600" cy="941170"/>
          </a:xfrm>
        </p:spPr>
        <p:txBody>
          <a:bodyPr/>
          <a:lstStyle/>
          <a:p>
            <a:r>
              <a:rPr lang="en-US" dirty="0"/>
              <a:t>Post-Qualification Income Verification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E6295-9AF8-566F-0968-178288513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02AC54-85A5-D44F-26DE-C815D083C46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D58B07-F20F-ECDF-080F-CB3364913D16}"/>
              </a:ext>
            </a:extLst>
          </p:cNvPr>
          <p:cNvSpPr txBox="1"/>
          <p:nvPr/>
        </p:nvSpPr>
        <p:spPr>
          <a:xfrm>
            <a:off x="838200" y="843677"/>
            <a:ext cx="1107512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Five percent of self-attested applications will be randomly selected for income verification and provided to the Agencies at the beginning of each month through the Assist Portal.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The goal will be to have an even distribution across agencies based on the county’s/agency’s size.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Cascade will send a letter or email notifying the customer of the income verification process.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The Agency will attempt to verify income for 90 days, sending the customer up to four communications.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If after 90 days the customer has not verified income, Cascade will send a letter to notify the customer that service on the discount will be discontinued.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If a customer verifies income within two months of being removed from the program (within 180 days of service initiation), a discount will be applied retroactively.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Agencies may use alternate methods to verify income for non-responsive individuals.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1"/>
                </a:solidFill>
                <a:cs typeface="Calibri" panose="020F0502020204030204" pitchFamily="34" charset="0"/>
              </a:rPr>
              <a:t>Enrolled customers who do not verify income will not be required to pay back discounts.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6381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D1CB2-6B5A-0F71-759C-BA6A1FBD4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Discount Rate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49873B-5B6D-3DDD-7998-0EBB9B0C7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BEF52-F175-FC0E-AA77-F848A88E9EC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1B328A7-FDDF-7477-6491-58B975340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611152"/>
              </p:ext>
            </p:extLst>
          </p:nvPr>
        </p:nvGraphicFramePr>
        <p:xfrm>
          <a:off x="1937857" y="1778466"/>
          <a:ext cx="7365534" cy="3011653"/>
        </p:xfrm>
        <a:graphic>
          <a:graphicData uri="http://schemas.openxmlformats.org/drawingml/2006/table">
            <a:tbl>
              <a:tblPr firstRow="1" firstCol="1" bandRow="1"/>
              <a:tblGrid>
                <a:gridCol w="729842">
                  <a:extLst>
                    <a:ext uri="{9D8B030D-6E8A-4147-A177-3AD203B41FA5}">
                      <a16:colId xmlns:a16="http://schemas.microsoft.com/office/drawing/2014/main" val="974888676"/>
                    </a:ext>
                  </a:extLst>
                </a:gridCol>
                <a:gridCol w="1837561">
                  <a:extLst>
                    <a:ext uri="{9D8B030D-6E8A-4147-A177-3AD203B41FA5}">
                      <a16:colId xmlns:a16="http://schemas.microsoft.com/office/drawing/2014/main" val="800618198"/>
                    </a:ext>
                  </a:extLst>
                </a:gridCol>
                <a:gridCol w="2265666">
                  <a:extLst>
                    <a:ext uri="{9D8B030D-6E8A-4147-A177-3AD203B41FA5}">
                      <a16:colId xmlns:a16="http://schemas.microsoft.com/office/drawing/2014/main" val="2917807445"/>
                    </a:ext>
                  </a:extLst>
                </a:gridCol>
                <a:gridCol w="2532465">
                  <a:extLst>
                    <a:ext uri="{9D8B030D-6E8A-4147-A177-3AD203B41FA5}">
                      <a16:colId xmlns:a16="http://schemas.microsoft.com/office/drawing/2014/main" val="465558159"/>
                    </a:ext>
                  </a:extLst>
                </a:gridCol>
              </a:tblGrid>
              <a:tr h="3764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Income Tier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Energy Discount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762114"/>
                  </a:ext>
                </a:extLst>
              </a:tr>
              <a:tr h="752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endParaRPr lang="en-US" sz="22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Tier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endParaRPr lang="en-US" sz="2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FPL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endParaRPr lang="en-US" sz="22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AMI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23474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0-20%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0-4%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90% 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253742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21-50%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5-12%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71%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428466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51-100%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13-24%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526592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101-150%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15-36%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82201"/>
                  </a:ext>
                </a:extLst>
              </a:tr>
              <a:tr h="3764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151-200%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37-80%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057900" algn="r"/>
                        </a:tabLst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8%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212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29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CE758-78C8-D67C-B6FC-DC11B7FB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3034"/>
            <a:ext cx="10515600" cy="1325563"/>
          </a:xfrm>
        </p:spPr>
        <p:txBody>
          <a:bodyPr/>
          <a:lstStyle/>
          <a:p>
            <a:r>
              <a:rPr lang="en-US" dirty="0"/>
              <a:t>Auto-Enrollment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62754-9C0E-5823-BA22-811C3D145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846"/>
            <a:ext cx="10820400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chemeClr val="accent1"/>
                </a:solidFill>
                <a:cs typeface="Calibri" panose="020F0502020204030204" pitchFamily="34" charset="0"/>
              </a:rPr>
              <a:t>Cascade will auto-enroll all customers who received WEAF, LIHEAP, or Winter Help in the prior program year.</a:t>
            </a:r>
          </a:p>
          <a:p>
            <a:pPr lvl="1">
              <a:lnSpc>
                <a:spcPct val="150000"/>
              </a:lnSpc>
            </a:pPr>
            <a:r>
              <a:rPr lang="en-US" sz="3200" b="1" dirty="0">
                <a:solidFill>
                  <a:schemeClr val="accent1"/>
                </a:solidFill>
                <a:cs typeface="Calibri" panose="020F0502020204030204" pitchFamily="34" charset="0"/>
              </a:rPr>
              <a:t>Assist Portal data and Agency data (LIHEAP) will be used to enroll customers into the correct tier.</a:t>
            </a:r>
          </a:p>
          <a:p>
            <a:pPr marL="742950" lvl="1" indent="-285750">
              <a:lnSpc>
                <a:spcPct val="150000"/>
              </a:lnSpc>
            </a:pPr>
            <a:r>
              <a:rPr lang="en-US" sz="3200" b="1" dirty="0">
                <a:solidFill>
                  <a:schemeClr val="accent1"/>
                </a:solidFill>
                <a:cs typeface="Calibri" panose="020F0502020204030204" pitchFamily="34" charset="0"/>
              </a:rPr>
              <a:t>When FPL/AMI data is not available for customers who only qualified for LIHEAP, the Company will auto-enroll customers into Tier 4.</a:t>
            </a:r>
          </a:p>
          <a:p>
            <a:pPr marL="742950" lvl="1" indent="-285750">
              <a:lnSpc>
                <a:spcPct val="150000"/>
              </a:lnSpc>
            </a:pPr>
            <a:r>
              <a:rPr lang="en-US" sz="3200" b="1" dirty="0">
                <a:solidFill>
                  <a:schemeClr val="accent1"/>
                </a:solidFill>
                <a:cs typeface="Calibri" panose="020F0502020204030204" pitchFamily="34" charset="0"/>
              </a:rPr>
              <a:t>Auto-enrolled customers may provide income information to qualify for a more discounted tier.</a:t>
            </a:r>
            <a:endParaRPr lang="en-US" sz="1800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742950" lvl="1" indent="-285750"/>
            <a:endParaRPr lang="en-US" sz="1800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23F10-30D5-544C-8931-544AAB59F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C3566-19FE-3167-912E-2881ADCD00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0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CE758-78C8-D67C-B6FC-DC11B7FB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27418"/>
            <a:ext cx="10515600" cy="1325563"/>
          </a:xfrm>
        </p:spPr>
        <p:txBody>
          <a:bodyPr/>
          <a:lstStyle/>
          <a:p>
            <a:r>
              <a:rPr lang="en-US" dirty="0"/>
              <a:t>Community Based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62754-9C0E-5823-BA22-811C3D145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442" y="1505114"/>
            <a:ext cx="10820400" cy="4351338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lnSpc>
                <a:spcPct val="150000"/>
              </a:lnSpc>
            </a:pPr>
            <a:r>
              <a:rPr lang="en-US" sz="2800" b="1" dirty="0">
                <a:solidFill>
                  <a:schemeClr val="accent1"/>
                </a:solidFill>
                <a:cs typeface="Calibri" panose="020F0502020204030204" pitchFamily="34" charset="0"/>
              </a:rPr>
              <a:t>A</a:t>
            </a:r>
            <a:r>
              <a:rPr lang="en-US" b="1" dirty="0">
                <a:solidFill>
                  <a:schemeClr val="accent1"/>
                </a:solidFill>
                <a:cs typeface="Calibri" panose="020F0502020204030204" pitchFamily="34" charset="0"/>
              </a:rPr>
              <a:t>gencies will contract with Community Based Organizations (CBOs) to improve outreach to all customers for a pilot period of three years (Oct. 1, 2023, through Sept. 30, 2026).</a:t>
            </a:r>
          </a:p>
          <a:p>
            <a:pPr marL="285750" indent="-285750">
              <a:lnSpc>
                <a:spcPct val="150000"/>
              </a:lnSpc>
            </a:pPr>
            <a:r>
              <a:rPr lang="en-US" sz="2700" b="1" dirty="0">
                <a:solidFill>
                  <a:schemeClr val="accent1"/>
                </a:solidFill>
                <a:cs typeface="Calibri" panose="020F0502020204030204" pitchFamily="34" charset="0"/>
              </a:rPr>
              <a:t>Funding for CBOs   $73K in the first year and up to 5% of the WEAF annual budget each year thereafter   will be provided to agencies at the start of each program year.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accent1"/>
                </a:solidFill>
                <a:cs typeface="Calibri" panose="020F0502020204030204" pitchFamily="34" charset="0"/>
              </a:rPr>
              <a:t>Agencies will provide quarterly reporting on CBO activities.</a:t>
            </a:r>
          </a:p>
          <a:p>
            <a:pPr marL="742950" lvl="1" indent="-285750"/>
            <a:endParaRPr lang="en-US" sz="1800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pPr marL="742950" lvl="1" indent="-285750"/>
            <a:endParaRPr lang="en-US" sz="1800" b="1" dirty="0">
              <a:solidFill>
                <a:schemeClr val="accent1"/>
              </a:solidFill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23F10-30D5-544C-8931-544AAB59F6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7C3566-19FE-3167-912E-2881ADCD00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9EEA02C-1AAA-56FF-EE82-C21D7CE79619}"/>
              </a:ext>
            </a:extLst>
          </p:cNvPr>
          <p:cNvCxnSpPr/>
          <p:nvPr/>
        </p:nvCxnSpPr>
        <p:spPr>
          <a:xfrm>
            <a:off x="3984126" y="3648892"/>
            <a:ext cx="27432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75F96EB-739A-DBC8-7CB2-3189DD6BC37B}"/>
              </a:ext>
            </a:extLst>
          </p:cNvPr>
          <p:cNvCxnSpPr/>
          <p:nvPr/>
        </p:nvCxnSpPr>
        <p:spPr>
          <a:xfrm>
            <a:off x="6096000" y="4187790"/>
            <a:ext cx="27432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9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01DF-E675-596E-9E10-8DD79A89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300"/>
            <a:ext cx="10515600" cy="1139403"/>
          </a:xfrm>
        </p:spPr>
        <p:txBody>
          <a:bodyPr/>
          <a:lstStyle/>
          <a:p>
            <a:r>
              <a:rPr lang="en-US" dirty="0"/>
              <a:t>Terms and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0FF57-73E7-27DA-E052-DEDB032FD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8903" y="984069"/>
            <a:ext cx="10429164" cy="509451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5100" b="1" dirty="0">
                <a:solidFill>
                  <a:schemeClr val="accent1"/>
                </a:solidFill>
                <a:cs typeface="Calibri" panose="020F0502020204030204" pitchFamily="34" charset="0"/>
              </a:rPr>
              <a:t>A customer may only self-certify once during a program year.</a:t>
            </a:r>
          </a:p>
          <a:p>
            <a:pPr lvl="1">
              <a:lnSpc>
                <a:spcPct val="150000"/>
              </a:lnSpc>
            </a:pPr>
            <a:r>
              <a:rPr lang="en-US" sz="5100" b="1" dirty="0">
                <a:solidFill>
                  <a:schemeClr val="accent1"/>
                </a:solidFill>
                <a:cs typeface="Calibri" panose="020F0502020204030204" pitchFamily="34" charset="0"/>
              </a:rPr>
              <a:t>Requests to qualify with lower income will be referred to Agencies.</a:t>
            </a:r>
          </a:p>
          <a:p>
            <a:pPr marL="285750" indent="-285750">
              <a:lnSpc>
                <a:spcPct val="150000"/>
              </a:lnSpc>
            </a:pPr>
            <a:r>
              <a:rPr lang="en-US" sz="5100" b="1" dirty="0">
                <a:solidFill>
                  <a:schemeClr val="accent1"/>
                </a:solidFill>
                <a:cs typeface="Calibri" panose="020F0502020204030204" pitchFamily="34" charset="0"/>
              </a:rPr>
              <a:t>WEAF will be discontinued but LIHEAP and Winter Help will continue to be available.</a:t>
            </a:r>
          </a:p>
          <a:p>
            <a:pPr marL="285750" indent="-285750">
              <a:lnSpc>
                <a:spcPct val="150000"/>
              </a:lnSpc>
            </a:pPr>
            <a:r>
              <a:rPr lang="en-US" sz="5100" b="1" dirty="0">
                <a:solidFill>
                  <a:schemeClr val="accent1"/>
                </a:solidFill>
                <a:cs typeface="Calibri" panose="020F0502020204030204" pitchFamily="34" charset="0"/>
              </a:rPr>
              <a:t>Term of service will be 24 months and that term will restart with each application or assistance grant.</a:t>
            </a:r>
          </a:p>
          <a:p>
            <a:pPr marL="285750" indent="-285750">
              <a:lnSpc>
                <a:spcPct val="150000"/>
              </a:lnSpc>
            </a:pPr>
            <a:r>
              <a:rPr lang="en-US" sz="5100" b="1" dirty="0">
                <a:solidFill>
                  <a:schemeClr val="accent1"/>
                </a:solidFill>
                <a:cs typeface="Calibri" panose="020F0502020204030204" pitchFamily="34" charset="0"/>
              </a:rPr>
              <a:t>Customers will not be required to report a change in income but may voluntarily do so.</a:t>
            </a:r>
          </a:p>
          <a:p>
            <a:pPr marL="285750" indent="-285750">
              <a:lnSpc>
                <a:spcPct val="150000"/>
              </a:lnSpc>
            </a:pPr>
            <a:r>
              <a:rPr lang="en-US" sz="5100" b="1" dirty="0">
                <a:solidFill>
                  <a:schemeClr val="accent1"/>
                </a:solidFill>
                <a:cs typeface="Calibri" panose="020F0502020204030204" pitchFamily="34" charset="0"/>
              </a:rPr>
              <a:t>Medically fragile customers will not have special provisions.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97257-036F-252B-8972-BC9DF7F9F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F087FD-2E3A-464B-BCAB-4FA285FBA3B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5DF41-4A0B-56AD-A8A6-49CC8FE3F47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5520724-80F9-4566-9F6B-0D89BE550E5C}" type="datetime1">
              <a:rPr lang="en-US" smtClean="0"/>
              <a:t>5/19/2023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03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ark Gray Theme">
  <a:themeElements>
    <a:clrScheme name="Cascade">
      <a:dk1>
        <a:srgbClr val="000000"/>
      </a:dk1>
      <a:lt1>
        <a:sysClr val="window" lastClr="FFFFFF"/>
      </a:lt1>
      <a:dk2>
        <a:srgbClr val="335B74"/>
      </a:dk2>
      <a:lt2>
        <a:srgbClr val="DFE3E5"/>
      </a:lt2>
      <a:accent1>
        <a:srgbClr val="008C98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B26B02"/>
      </a:hlink>
      <a:folHlink>
        <a:srgbClr val="418AB3"/>
      </a:folHlink>
    </a:clrScheme>
    <a:fontScheme name="CNG">
      <a:majorFont>
        <a:latin typeface="Yu Mincho Demibold"/>
        <a:ea typeface=""/>
        <a:cs typeface=""/>
      </a:majorFont>
      <a:minorFont>
        <a:latin typeface="Yu Minch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NG Template" id="{22F5954A-7D7E-477A-90A8-F395F86F10A2}" vid="{2FF32DB5-16D4-4B52-ACF0-E8C00D61A2B0}"/>
    </a:ext>
  </a:extLst>
</a:theme>
</file>

<file path=ppt/theme/theme2.xml><?xml version="1.0" encoding="utf-8"?>
<a:theme xmlns:a="http://schemas.openxmlformats.org/drawingml/2006/main" name="Blue Theme">
  <a:themeElements>
    <a:clrScheme name="Cascade">
      <a:dk1>
        <a:srgbClr val="000000"/>
      </a:dk1>
      <a:lt1>
        <a:sysClr val="window" lastClr="FFFFFF"/>
      </a:lt1>
      <a:dk2>
        <a:srgbClr val="335B74"/>
      </a:dk2>
      <a:lt2>
        <a:srgbClr val="DFE3E5"/>
      </a:lt2>
      <a:accent1>
        <a:srgbClr val="008C98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B26B02"/>
      </a:hlink>
      <a:folHlink>
        <a:srgbClr val="418AB3"/>
      </a:folHlink>
    </a:clrScheme>
    <a:fontScheme name="CNG">
      <a:majorFont>
        <a:latin typeface="Yu Mincho Demibold"/>
        <a:ea typeface=""/>
        <a:cs typeface=""/>
      </a:majorFont>
      <a:minorFont>
        <a:latin typeface="Yu Minch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NG Template" id="{22F5954A-7D7E-477A-90A8-F395F86F10A2}" vid="{0BD6E898-B615-42B9-9E37-CD4BE129565F}"/>
    </a:ext>
  </a:extLst>
</a:theme>
</file>

<file path=ppt/theme/theme3.xml><?xml version="1.0" encoding="utf-8"?>
<a:theme xmlns:a="http://schemas.openxmlformats.org/drawingml/2006/main" name="Light Gray Theme">
  <a:themeElements>
    <a:clrScheme name="Cascade">
      <a:dk1>
        <a:srgbClr val="000000"/>
      </a:dk1>
      <a:lt1>
        <a:sysClr val="window" lastClr="FFFFFF"/>
      </a:lt1>
      <a:dk2>
        <a:srgbClr val="335B74"/>
      </a:dk2>
      <a:lt2>
        <a:srgbClr val="DFE3E5"/>
      </a:lt2>
      <a:accent1>
        <a:srgbClr val="008C98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B26B02"/>
      </a:hlink>
      <a:folHlink>
        <a:srgbClr val="418AB3"/>
      </a:folHlink>
    </a:clrScheme>
    <a:fontScheme name="CNG">
      <a:majorFont>
        <a:latin typeface="Yu Mincho Demibold"/>
        <a:ea typeface=""/>
        <a:cs typeface=""/>
      </a:majorFont>
      <a:minorFont>
        <a:latin typeface="Yu Minch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NG Template" id="{22F5954A-7D7E-477A-90A8-F395F86F10A2}" vid="{692C9084-DD68-4A39-8C3C-9CDC68475A6E}"/>
    </a:ext>
  </a:extLst>
</a:theme>
</file>

<file path=ppt/theme/theme4.xml><?xml version="1.0" encoding="utf-8"?>
<a:theme xmlns:a="http://schemas.openxmlformats.org/drawingml/2006/main" name="Light Blue Theme">
  <a:themeElements>
    <a:clrScheme name="Cascade">
      <a:dk1>
        <a:srgbClr val="000000"/>
      </a:dk1>
      <a:lt1>
        <a:sysClr val="window" lastClr="FFFFFF"/>
      </a:lt1>
      <a:dk2>
        <a:srgbClr val="335B74"/>
      </a:dk2>
      <a:lt2>
        <a:srgbClr val="DFE3E5"/>
      </a:lt2>
      <a:accent1>
        <a:srgbClr val="008C98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B26B02"/>
      </a:hlink>
      <a:folHlink>
        <a:srgbClr val="418AB3"/>
      </a:folHlink>
    </a:clrScheme>
    <a:fontScheme name="CNG">
      <a:majorFont>
        <a:latin typeface="Yu Mincho Demibold"/>
        <a:ea typeface=""/>
        <a:cs typeface=""/>
      </a:majorFont>
      <a:minorFont>
        <a:latin typeface="Yu Minch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NG Template" id="{22F5954A-7D7E-477A-90A8-F395F86F10A2}" vid="{EA95F683-AD57-4482-864F-85818FBE1CE7}"/>
    </a:ext>
  </a:extLst>
</a:theme>
</file>

<file path=ppt/theme/theme5.xml><?xml version="1.0" encoding="utf-8"?>
<a:theme xmlns:a="http://schemas.openxmlformats.org/drawingml/2006/main" name="White Theme">
  <a:themeElements>
    <a:clrScheme name="Cascade">
      <a:dk1>
        <a:srgbClr val="000000"/>
      </a:dk1>
      <a:lt1>
        <a:sysClr val="window" lastClr="FFFFFF"/>
      </a:lt1>
      <a:dk2>
        <a:srgbClr val="335B74"/>
      </a:dk2>
      <a:lt2>
        <a:srgbClr val="DFE3E5"/>
      </a:lt2>
      <a:accent1>
        <a:srgbClr val="008C98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B26B02"/>
      </a:hlink>
      <a:folHlink>
        <a:srgbClr val="418AB3"/>
      </a:folHlink>
    </a:clrScheme>
    <a:fontScheme name="CNG">
      <a:majorFont>
        <a:latin typeface="Yu Mincho Demibold"/>
        <a:ea typeface=""/>
        <a:cs typeface=""/>
      </a:majorFont>
      <a:minorFont>
        <a:latin typeface="Yu Minch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NG Template" id="{22F5954A-7D7E-477A-90A8-F395F86F10A2}" vid="{94FED8A5-B3B3-4BD8-BB77-FC31DE57D1E1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3E4F6BCA26D4124898A947854461FAE8" ma:contentTypeVersion="44" ma:contentTypeDescription="" ma:contentTypeScope="" ma:versionID="04d8f703f5bd88e2dedb0ceddeacae8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5371b12cbd0ca12feeca5b6edfa8e73e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Compliance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Formal</CaseStatus>
    <OpenedDate xmlns="dc463f71-b30c-4ab2-9473-d307f9d35888">2021-09-30T07:00:00+00:00</OpenedDate>
    <SignificantOrder xmlns="dc463f71-b30c-4ab2-9473-d307f9d35888">false</SignificantOrder>
    <Date1 xmlns="dc463f71-b30c-4ab2-9473-d307f9d35888">2023-05-19T07:00:00+00:00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>Cascade Natural Gas Corporation</CaseCompanyNames>
    <Nickname xmlns="http://schemas.microsoft.com/sharepoint/v3" xsi:nil="true"/>
    <DocketNumber xmlns="dc463f71-b30c-4ab2-9473-d307f9d35888">210755</DocketNumber>
    <DelegatedOrder xmlns="dc463f71-b30c-4ab2-9473-d307f9d35888">false</DelegatedOrder>
  </documentManagement>
</p:properties>
</file>

<file path=customXml/itemProps1.xml><?xml version="1.0" encoding="utf-8"?>
<ds:datastoreItem xmlns:ds="http://schemas.openxmlformats.org/officeDocument/2006/customXml" ds:itemID="{A7E77EE5-F6B4-4A7A-89F8-7385CDFC4B3F}"/>
</file>

<file path=customXml/itemProps2.xml><?xml version="1.0" encoding="utf-8"?>
<ds:datastoreItem xmlns:ds="http://schemas.openxmlformats.org/officeDocument/2006/customXml" ds:itemID="{747F449E-63BA-40F8-AB1D-BB326076F2FA}"/>
</file>

<file path=customXml/itemProps3.xml><?xml version="1.0" encoding="utf-8"?>
<ds:datastoreItem xmlns:ds="http://schemas.openxmlformats.org/officeDocument/2006/customXml" ds:itemID="{69D52D66-641A-425B-9FA9-47ED3282AFD3}"/>
</file>

<file path=customXml/itemProps4.xml><?xml version="1.0" encoding="utf-8"?>
<ds:datastoreItem xmlns:ds="http://schemas.openxmlformats.org/officeDocument/2006/customXml" ds:itemID="{4BEECC55-939A-4198-A274-45807C3AB48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</TotalTime>
  <Words>1308</Words>
  <Application>Microsoft Office PowerPoint</Application>
  <PresentationFormat>Widescreen</PresentationFormat>
  <Paragraphs>194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Yu Mincho Demibold</vt:lpstr>
      <vt:lpstr>Yu Mincho Light</vt:lpstr>
      <vt:lpstr>Arial</vt:lpstr>
      <vt:lpstr>Calibri</vt:lpstr>
      <vt:lpstr>Times New Roman</vt:lpstr>
      <vt:lpstr>Dark Gray Theme</vt:lpstr>
      <vt:lpstr>Blue Theme</vt:lpstr>
      <vt:lpstr>Light Gray Theme</vt:lpstr>
      <vt:lpstr>Light Blue Theme</vt:lpstr>
      <vt:lpstr>White Theme</vt:lpstr>
      <vt:lpstr>Bill Discount Rate and Arrearage Management Program</vt:lpstr>
      <vt:lpstr>Program Goals</vt:lpstr>
      <vt:lpstr>Program Eligibility </vt:lpstr>
      <vt:lpstr>Applying  </vt:lpstr>
      <vt:lpstr>Post-Qualification Income Verification</vt:lpstr>
      <vt:lpstr>Bill Discount Rate </vt:lpstr>
      <vt:lpstr>Auto-Enrollment</vt:lpstr>
      <vt:lpstr>Community Based Organizations</vt:lpstr>
      <vt:lpstr>Terms and Conditions</vt:lpstr>
      <vt:lpstr>Agreements with Agencies</vt:lpstr>
      <vt:lpstr>Agreements with Agencies</vt:lpstr>
      <vt:lpstr>Agreements with Agencies</vt:lpstr>
      <vt:lpstr>Questions to ask in a Couple Years</vt:lpstr>
      <vt:lpstr>Unresolved Items</vt:lpstr>
      <vt:lpstr>Unresolved Items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Mickelson, Christopher</dc:creator>
  <cp:keywords>Cascade Natural Gas Presentation Template</cp:keywords>
  <cp:lastModifiedBy>Booth, Avery (UTC)</cp:lastModifiedBy>
  <cp:revision>23</cp:revision>
  <dcterms:created xsi:type="dcterms:W3CDTF">2021-01-12T21:58:52Z</dcterms:created>
  <dcterms:modified xsi:type="dcterms:W3CDTF">2023-05-19T19:40:42Z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0x0101006E56B4D1795A2E4DB2F0B01679ED314A003E4F6BCA26D4124898A947854461FAE8</vt:lpwstr>
  </property>
  <property fmtid="{D5CDD505-2E9C-101B-9397-08002B2CF9AE}" pid="3" name="_docset_NoMedatataSyncRequired">
    <vt:lpwstr>False</vt:lpwstr>
  </property>
</Properties>
</file>