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53"/>
  </p:notesMasterIdLst>
  <p:handoutMasterIdLst>
    <p:handoutMasterId r:id="rId54"/>
  </p:handoutMasterIdLst>
  <p:sldIdLst>
    <p:sldId id="262" r:id="rId3"/>
    <p:sldId id="274" r:id="rId4"/>
    <p:sldId id="271" r:id="rId5"/>
    <p:sldId id="267" r:id="rId6"/>
    <p:sldId id="275" r:id="rId7"/>
    <p:sldId id="273" r:id="rId8"/>
    <p:sldId id="264" r:id="rId9"/>
    <p:sldId id="265" r:id="rId10"/>
    <p:sldId id="266" r:id="rId11"/>
    <p:sldId id="269" r:id="rId12"/>
    <p:sldId id="268" r:id="rId13"/>
    <p:sldId id="276" r:id="rId14"/>
    <p:sldId id="283" r:id="rId15"/>
    <p:sldId id="277" r:id="rId16"/>
    <p:sldId id="278" r:id="rId17"/>
    <p:sldId id="279" r:id="rId18"/>
    <p:sldId id="284" r:id="rId19"/>
    <p:sldId id="285" r:id="rId20"/>
    <p:sldId id="286" r:id="rId21"/>
    <p:sldId id="287" r:id="rId22"/>
    <p:sldId id="288" r:id="rId23"/>
    <p:sldId id="297" r:id="rId24"/>
    <p:sldId id="298" r:id="rId25"/>
    <p:sldId id="299" r:id="rId26"/>
    <p:sldId id="300" r:id="rId27"/>
    <p:sldId id="301" r:id="rId28"/>
    <p:sldId id="302" r:id="rId29"/>
    <p:sldId id="292" r:id="rId30"/>
    <p:sldId id="289" r:id="rId31"/>
    <p:sldId id="293" r:id="rId32"/>
    <p:sldId id="295" r:id="rId33"/>
    <p:sldId id="294" r:id="rId34"/>
    <p:sldId id="304" r:id="rId35"/>
    <p:sldId id="305" r:id="rId36"/>
    <p:sldId id="307" r:id="rId37"/>
    <p:sldId id="306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7" r:id="rId47"/>
    <p:sldId id="316" r:id="rId48"/>
    <p:sldId id="318" r:id="rId49"/>
    <p:sldId id="320" r:id="rId50"/>
    <p:sldId id="321" r:id="rId51"/>
    <p:sldId id="319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386CDD-4301-4103-8136-9B8155029B16}">
          <p14:sldIdLst>
            <p14:sldId id="262"/>
            <p14:sldId id="274"/>
            <p14:sldId id="271"/>
            <p14:sldId id="267"/>
            <p14:sldId id="275"/>
            <p14:sldId id="273"/>
            <p14:sldId id="264"/>
            <p14:sldId id="265"/>
            <p14:sldId id="266"/>
            <p14:sldId id="269"/>
            <p14:sldId id="268"/>
            <p14:sldId id="276"/>
            <p14:sldId id="283"/>
            <p14:sldId id="277"/>
            <p14:sldId id="278"/>
            <p14:sldId id="279"/>
            <p14:sldId id="284"/>
            <p14:sldId id="285"/>
            <p14:sldId id="286"/>
            <p14:sldId id="287"/>
            <p14:sldId id="288"/>
            <p14:sldId id="297"/>
            <p14:sldId id="298"/>
            <p14:sldId id="299"/>
            <p14:sldId id="300"/>
            <p14:sldId id="301"/>
            <p14:sldId id="302"/>
            <p14:sldId id="292"/>
            <p14:sldId id="289"/>
            <p14:sldId id="293"/>
            <p14:sldId id="295"/>
            <p14:sldId id="294"/>
            <p14:sldId id="304"/>
            <p14:sldId id="305"/>
            <p14:sldId id="307"/>
            <p14:sldId id="306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316"/>
            <p14:sldId id="318"/>
            <p14:sldId id="320"/>
            <p14:sldId id="321"/>
          </p14:sldIdLst>
        </p14:section>
        <p14:section name="Untitled Section" id="{E86CB87D-4234-4425-AFBE-AE765D105F02}">
          <p14:sldIdLst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on, Lisa" initials="LL" lastIdx="1" clrIdx="0"/>
  <p:cmAuthor id="1" name="Darany, Rachel" initials="RD" lastIdx="4" clrIdx="1"/>
  <p:cmAuthor id="2" name="Jan Lee" initials="JL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63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customXml" Target="../customXml/item2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24B578-611A-458A-8879-814AFE3740AB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2D65B6-056B-4101-8031-BE2C283C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9B0AE5-4DA9-4E2C-B68C-952BCA0C4A96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005FAE-379F-40F5-B493-691DBF3E9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8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4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2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1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8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22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1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52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5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05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3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8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2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3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65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9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2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31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0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2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14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2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2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75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2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47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542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74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464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511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80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4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9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96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4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686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06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17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33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5FAE-379F-40F5-B493-691DBF3E96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6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3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67000" y="-76200"/>
            <a:ext cx="3886200" cy="8305800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6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8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8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05200" cy="4389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114800" y="1935480"/>
            <a:ext cx="4572000" cy="4389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432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54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9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7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8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29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959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3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0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67000" y="-76200"/>
            <a:ext cx="3886200" cy="8305800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0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9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05200" cy="4389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114800" y="1935480"/>
            <a:ext cx="4572000" cy="43891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975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3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7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1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5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6142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97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877A4-78CA-4D19-B717-F246A67E3DB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97493-9047-47E4-A901-C59E8D96827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020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851648" cy="1828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Regional Hydropower Potential Scoping Study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25023" r="5477" b="26043"/>
          <a:stretch/>
        </p:blipFill>
        <p:spPr>
          <a:xfrm>
            <a:off x="3505200" y="2819400"/>
            <a:ext cx="4672208" cy="33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615534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Top USACE Sites in Washington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1838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277"/>
            <a:ext cx="7772400" cy="617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Chapter 2 – Conduit / Kinetic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7543800" cy="38457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B-1 Technical &amp;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Feasibility of Small Hydropower Development in the Deschutes River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Basin”</a:t>
            </a:r>
          </a:p>
          <a:p>
            <a:pPr lvl="1"/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June 2013, Department of Energy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B-2 The Integration Basin-Scale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Opportunity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Assessment Initiative, FY 2011 Year-End 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</a:p>
          <a:p>
            <a:pPr lvl="1"/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Sept. 2011, Pacific Northwest National Laboratory</a:t>
            </a:r>
          </a:p>
          <a:p>
            <a:pPr marL="0" indent="0">
              <a:buNone/>
            </a:pPr>
            <a:endParaRPr lang="en-US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B-3 Feasibility Study on Five Potential Hydroelectric Power Generation Locations in the North Unit Irrigation District</a:t>
            </a:r>
          </a:p>
          <a:p>
            <a:pPr lvl="1"/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August 2009, Energy Trust of Oregon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Chapter 2 – Conduit / Kinetic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45480"/>
            <a:ext cx="7696200" cy="4379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B-4 Power Extraction from Irrigation Laterals and Canals in the Columbia Basin Project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University of Washington, 2009</a:t>
            </a:r>
          </a:p>
          <a:p>
            <a:r>
              <a:rPr lang="en-US" dirty="0" smtClean="0">
                <a:latin typeface="+mj-lt"/>
              </a:rPr>
              <a:t>B-5 Site Inventory and Hydropower Energy Assessment of Reclamation Owned Conduits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USBR, March 2012</a:t>
            </a:r>
          </a:p>
          <a:p>
            <a:r>
              <a:rPr lang="en-US" dirty="0" smtClean="0">
                <a:latin typeface="+mj-lt"/>
              </a:rPr>
              <a:t>B-6 Bureau of Reclamation Renewable Energy Update, FY 2014 Q3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+mj-lt"/>
              </a:rPr>
              <a:t>USBR, July 2014</a:t>
            </a:r>
          </a:p>
          <a:p>
            <a:r>
              <a:rPr lang="en-US" dirty="0" smtClean="0">
                <a:latin typeface="+mj-lt"/>
              </a:rPr>
              <a:t>B-7 Scoping Study of Hydropower Potential in Wallowa County, OR</a:t>
            </a:r>
          </a:p>
          <a:p>
            <a:pPr lvl="1"/>
            <a:r>
              <a:rPr lang="en-US" dirty="0" smtClean="0">
                <a:latin typeface="+mj-lt"/>
              </a:rPr>
              <a:t>Energy Trust of Oregon, Nov 2010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Conduit Projects</a:t>
            </a:r>
            <a:endParaRPr lang="en-US" sz="4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486400"/>
            <a:ext cx="5486400" cy="659352"/>
          </a:xfrm>
        </p:spPr>
        <p:txBody>
          <a:bodyPr/>
          <a:lstStyle/>
          <a:p>
            <a:r>
              <a:rPr lang="en-US" sz="2000" dirty="0" smtClean="0"/>
              <a:t>Photos of Swalley Irrigation District</a:t>
            </a:r>
          </a:p>
          <a:p>
            <a:r>
              <a:rPr lang="en-US" sz="2000" dirty="0" smtClean="0"/>
              <a:t>Bend, OR</a:t>
            </a:r>
            <a:endParaRPr lang="en-US" sz="2000" dirty="0"/>
          </a:p>
        </p:txBody>
      </p:sp>
      <p:pic>
        <p:nvPicPr>
          <p:cNvPr id="7" name="Content Placeholder 6" descr="Hydroplant small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191000" cy="2895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Content Placeholder 7" descr="Piping small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889375" cy="2895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799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41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Kinetic Projects</a:t>
            </a:r>
            <a:endParaRPr lang="en-US" sz="4500" dirty="0"/>
          </a:p>
        </p:txBody>
      </p:sp>
      <p:pic>
        <p:nvPicPr>
          <p:cNvPr id="1026" name="MA1.1415798711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900"/>
            <a:ext cx="457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MA2.1415798711" descr="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8669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16172" y="4495800"/>
            <a:ext cx="7713428" cy="659352"/>
          </a:xfrm>
        </p:spPr>
        <p:txBody>
          <a:bodyPr/>
          <a:lstStyle/>
          <a:p>
            <a:r>
              <a:rPr lang="en-US" sz="2000" dirty="0" smtClean="0"/>
              <a:t>Photos of Kinetic Projects, courtesy of </a:t>
            </a:r>
          </a:p>
          <a:p>
            <a:r>
              <a:rPr lang="en-US" sz="2000" dirty="0" err="1" smtClean="0"/>
              <a:t>Instream</a:t>
            </a:r>
            <a:r>
              <a:rPr lang="en-US" sz="2000" dirty="0" smtClean="0"/>
              <a:t> Energy and </a:t>
            </a:r>
            <a:r>
              <a:rPr lang="en-US" sz="2000" dirty="0" err="1" smtClean="0"/>
              <a:t>Hydrovolts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17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Specific Sites in B-1 thru B-7</a:t>
            </a:r>
            <a:endParaRPr lang="en-US" sz="4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 b="2561"/>
          <a:stretch/>
        </p:blipFill>
        <p:spPr bwMode="auto">
          <a:xfrm>
            <a:off x="543546" y="2446317"/>
            <a:ext cx="7686053" cy="361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6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B-1 Feasible Projects Oak Ridge Lab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4" y="1959429"/>
            <a:ext cx="6934200" cy="440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B-1 Canal and Conduit Sites, Central OR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400" y="2438400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Map </a:t>
            </a:r>
            <a:r>
              <a:rPr lang="en-US" dirty="0"/>
              <a:t>of Potential Canal and Conduit Sites in the Deschutes and Crooked River Basins, Central Oregon </a:t>
            </a:r>
          </a:p>
        </p:txBody>
      </p:sp>
    </p:spTree>
    <p:extLst>
      <p:ext uri="{BB962C8B-B14F-4D97-AF65-F5344CB8AC3E}">
        <p14:creationId xmlns:p14="http://schemas.microsoft.com/office/powerpoint/2010/main" val="21287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B-3 North Unit Irrigation Dist. Sites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82314"/>
            <a:ext cx="8048929" cy="414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622" y="60314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991622" y="211091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44022" y="226331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15422" y="432071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53063" y="561611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75548" y="3482514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4500" dirty="0" smtClean="0"/>
              <a:t>Hydropower Potential - Studies Reviewed for Scoping Study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55080"/>
            <a:ext cx="6324600" cy="3845720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+mj-lt"/>
              </a:rPr>
              <a:t>Twenty-four studies reviewed</a:t>
            </a:r>
          </a:p>
          <a:p>
            <a:r>
              <a:rPr lang="en-US" sz="2400" dirty="0" smtClean="0">
                <a:latin typeface="+mj-lt"/>
              </a:rPr>
              <a:t>Grouped by categories</a:t>
            </a:r>
          </a:p>
          <a:p>
            <a:r>
              <a:rPr lang="en-US" sz="2400" dirty="0" smtClean="0">
                <a:latin typeface="+mj-lt"/>
              </a:rPr>
              <a:t>Organized by chapters in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B-5 Hydropower Resource Assessments at Existing Reclamation Facilities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71207"/>
              </p:ext>
            </p:extLst>
          </p:nvPr>
        </p:nvGraphicFramePr>
        <p:xfrm>
          <a:off x="1143000" y="2819399"/>
          <a:ext cx="6553200" cy="3200401"/>
        </p:xfrm>
        <a:graphic>
          <a:graphicData uri="http://schemas.openxmlformats.org/drawingml/2006/table">
            <a:tbl>
              <a:tblPr firstRow="1" firstCol="1" bandRow="1"/>
              <a:tblGrid>
                <a:gridCol w="1487970"/>
                <a:gridCol w="1487970"/>
                <a:gridCol w="1487970"/>
                <a:gridCol w="2089290"/>
              </a:tblGrid>
              <a:tr h="160020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CANAL SITES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POTENTIAL INSTALLED CAPACITY                                   MW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POTENTIAL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ANNUAL </a:t>
                      </a:r>
                      <a:r>
                        <a:rPr lang="en-US" sz="1400" dirty="0">
                          <a:effectLst/>
                        </a:rPr>
                        <a:t>ENERGY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MWH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  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2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11,451.81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9.88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26,316.56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          20.40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75,943.04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2,885.36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200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</a:t>
                      </a:r>
                      <a:r>
                        <a:rPr lang="en-US" sz="1400" dirty="0" smtClean="0">
                          <a:effectLst/>
                        </a:rPr>
                        <a:t>          </a:t>
                      </a:r>
                      <a:r>
                        <a:rPr lang="en-US" sz="1400" dirty="0">
                          <a:effectLst/>
                        </a:rPr>
                        <a:t>34.00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              </a:t>
                      </a:r>
                      <a:r>
                        <a:rPr lang="en-US" sz="1400" dirty="0">
                          <a:effectLst/>
                        </a:rPr>
                        <a:t>116,596.77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836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B-6</a:t>
            </a:r>
            <a:r>
              <a:rPr lang="en-US" sz="3500" dirty="0"/>
              <a:t>FERC &amp; LOPP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Non-Federal </a:t>
            </a:r>
            <a:r>
              <a:rPr lang="en-US" sz="3500" dirty="0"/>
              <a:t>Hydroelectric </a:t>
            </a:r>
            <a:r>
              <a:rPr lang="en-US" sz="3500" dirty="0" smtClean="0"/>
              <a:t>Projects</a:t>
            </a:r>
            <a:endParaRPr lang="en-US" sz="3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8210"/>
            <a:ext cx="6705600" cy="485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4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04088"/>
            <a:ext cx="8686800" cy="896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Chapter 3 -Hydroelectric Pumped Storage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rcRect t="6218"/>
          <a:stretch>
            <a:fillRect/>
          </a:stretch>
        </p:blipFill>
        <p:spPr bwMode="auto">
          <a:xfrm>
            <a:off x="1219200" y="1905001"/>
            <a:ext cx="6557267" cy="39624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057400" y="6107112"/>
            <a:ext cx="526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har char="•"/>
              <a:defRPr sz="2600">
                <a:solidFill>
                  <a:srgbClr val="FFFFFF"/>
                </a:solidFill>
                <a:latin typeface="Arial Rounded MT Bold" pitchFamily="34" charset="0"/>
              </a:defRPr>
            </a:lvl1pPr>
            <a:lvl2pPr marL="742950" indent="-285750">
              <a:lnSpc>
                <a:spcPts val="2900"/>
              </a:lnSpc>
              <a:spcBef>
                <a:spcPts val="600"/>
              </a:spcBef>
              <a:buChar char="–"/>
              <a:defRPr sz="2400">
                <a:solidFill>
                  <a:srgbClr val="FFFFFF"/>
                </a:solidFill>
                <a:latin typeface="Arial Rounded MT Bold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 Rounded MT Bold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FF"/>
                </a:solidFill>
                <a:latin typeface="Arial Rounded MT Bold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FF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Arial Rounded MT Bol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Times New Roman" pitchFamily="18" charset="0"/>
              </a:rPr>
              <a:t>1095-MW Rocky Mountain Pumped Storage Project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91600" cy="896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400" dirty="0"/>
              <a:t>P</a:t>
            </a:r>
            <a:r>
              <a:rPr lang="en-US" altLang="en-US" sz="4400" dirty="0" smtClean="0"/>
              <a:t>umped Storage is Proven and Prolific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5995988"/>
            <a:ext cx="8509000" cy="69850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1600" dirty="0">
                <a:effectLst/>
              </a:rPr>
              <a:t>Today, there are 40 pumped storage projects operating in the U.S. that provide more than 20 GW, or nearly 2 percent, of the capacity for our nation’s energy supply system (Energy Information Admin, 2007).</a:t>
            </a:r>
            <a:endParaRPr lang="en-US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912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 smtClean="0"/>
              <a:t>Pumped Storage Studies Reviewe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513"/>
            <a:ext cx="8229600" cy="45831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C-1:  “Assessment of Opportunities for New US Pumped Storage Hydroelectric Plants Using Existing Water Features as Auxiliary Reservoirs” 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Energy, Idaho National Lab, March 2014</a:t>
            </a:r>
          </a:p>
          <a:p>
            <a:pPr marL="857250" lvl="2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C-2:  “Technical Analysis of Pumped Storage and Integration with Wind Power in the Pacific Northwest”   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MWH for US Army Corps of Engineers, August 2009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C-3:  “Appraisal Evaluation of Columbia River Mainstem Off-Channel Storage Options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CH2MHill for US Bureau of Reclamation, May 2007</a:t>
            </a:r>
          </a:p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C-4:  “Hydroelectric Pumped Storage for Enabling Variable Energy Resources within Federal Columbia Power System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  <a:defRPr/>
            </a:pPr>
            <a:r>
              <a:rPr lang="en-US" sz="1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HDR for Bonneville Power Administration, September 2010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7182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/>
              <a:t>Summary of Capacity Identified in Studies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C-1 </a:t>
            </a:r>
            <a:r>
              <a:rPr lang="en-US" altLang="en-US" sz="4000" dirty="0"/>
              <a:t>through C-4</a:t>
            </a:r>
            <a:r>
              <a:rPr lang="en-US" altLang="en-US" sz="3200" dirty="0"/>
              <a:t>	</a:t>
            </a:r>
            <a:endParaRPr lang="en-US" altLang="en-US" sz="32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20355"/>
              </p:ext>
            </p:extLst>
          </p:nvPr>
        </p:nvGraphicFramePr>
        <p:xfrm>
          <a:off x="4411663" y="1778002"/>
          <a:ext cx="4652962" cy="480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458"/>
                <a:gridCol w="2746025"/>
                <a:gridCol w="568238"/>
                <a:gridCol w="708241"/>
              </a:tblGrid>
              <a:tr h="429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Study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Project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Name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State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(MW)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 anchorCtr="1">
                    <a:solidFill>
                      <a:srgbClr val="5B9BD5"/>
                    </a:solidFill>
                  </a:tcPr>
                </a:tc>
              </a:tr>
              <a:tr h="3494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See Report, Large Number of Studies Nationwide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N/A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-----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14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John Day Pool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1300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14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Swan Lake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OR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600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368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Crab Creek (varies by size)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69-392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3748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Sand Hollow Creek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285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3887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Hawk Creek (varies by size)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237-1136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14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Foster Creek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300-1100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3485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John Day Pool (duplicate, also cited in C-2)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-----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72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Swan Lake North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OR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600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14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Brown’s Canyon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1000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343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Banks Lake Pumped Storage – North Banks Lake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1000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349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Banks Lake Pumped Storage – South Banks Lake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1040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975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Lorella (Klamath County)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OR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1000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14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Gordon Butte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j-lt"/>
                        </a:rPr>
                        <a:t>MT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400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  <a:tr h="2145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C-4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Yale-Merwin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WA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255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667" marR="64667" marT="0" marB="0"/>
                </a:tc>
              </a:tr>
            </a:tbl>
          </a:graphicData>
        </a:graphic>
      </p:graphicFrame>
      <p:pic>
        <p:nvPicPr>
          <p:cNvPr id="7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28758" r="18034" b="19478"/>
          <a:stretch>
            <a:fillRect/>
          </a:stretch>
        </p:blipFill>
        <p:spPr bwMode="auto">
          <a:xfrm>
            <a:off x="274638" y="1801813"/>
            <a:ext cx="3994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346575"/>
            <a:ext cx="39941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Pumped Storage Projects with FERC Preliminary Permits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90647"/>
              </p:ext>
            </p:extLst>
          </p:nvPr>
        </p:nvGraphicFramePr>
        <p:xfrm>
          <a:off x="304800" y="2068513"/>
          <a:ext cx="8523287" cy="410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042"/>
                <a:gridCol w="2232496"/>
                <a:gridCol w="1635433"/>
                <a:gridCol w="614369"/>
                <a:gridCol w="950392"/>
                <a:gridCol w="702347"/>
                <a:gridCol w="593971"/>
                <a:gridCol w="972237"/>
              </a:tblGrid>
              <a:tr h="10221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FERC Docket Number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Project Name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Licensee/Permit Holder/Applicant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State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Capacity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(MW)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Closed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Loop?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L/H Ratio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Estimated Energy Storage (MWh)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</a:tr>
              <a:tr h="411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13333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John Day Pool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PUD No.1 of Klickitat County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WA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1000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Yes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4.58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15000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</a:tr>
              <a:tr h="411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13318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Swan Lake North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Swan Lake North Hydro, LLC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OR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600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Yes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4.98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10000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</a:tr>
              <a:tr h="617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14329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Banks Lake Pumped Storage (Alternative 1 – North Banks Lake)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Grand Coulee Hydro Authority</a:t>
                      </a:r>
                      <a:endParaRPr lang="en-US" sz="15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 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WA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1000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No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28.29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8000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</a:tr>
              <a:tr h="8231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14329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Banks Lake Pumped Storage</a:t>
                      </a:r>
                      <a:endParaRPr lang="en-US" sz="15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(Alternative 2 – South Banks Lake)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Grand Coulee Hydro</a:t>
                      </a:r>
                      <a:endParaRPr lang="en-US" sz="150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Authority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WA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1040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No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3.18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8084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</a:tr>
              <a:tr h="408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14416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Lorella (Klamath County)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FFP Project 111, LLC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OR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1000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Yes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4.81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15625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</a:tr>
              <a:tr h="4088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13642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Gordon Butte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GB Energy Park, LLC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MT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400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Yes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3.88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3422</a:t>
                      </a:r>
                      <a:endParaRPr lang="en-US" sz="15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0831" marR="90831" marT="0" marB="0"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3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Project Storage Projects Under Significant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Klickitat PUD’s </a:t>
            </a:r>
            <a:r>
              <a:rPr lang="en-US" sz="2400" b="1" u="sng" dirty="0" smtClean="0">
                <a:latin typeface="+mj-lt"/>
              </a:rPr>
              <a:t>JD Pool Project </a:t>
            </a:r>
            <a:r>
              <a:rPr lang="en-US" sz="2400" dirty="0" smtClean="0">
                <a:latin typeface="+mj-lt"/>
              </a:rPr>
              <a:t>– Notice of Intent, Traditional Licensing Process request and Pre-Application Document filed with FERC on 3 NOV 14; expect to file a Draft License Application October 2015.</a:t>
            </a:r>
          </a:p>
          <a:p>
            <a:pPr marL="0" indent="0">
              <a:buFontTx/>
              <a:buNone/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EDF Renewable Energy’s </a:t>
            </a:r>
            <a:r>
              <a:rPr lang="en-US" sz="2400" b="1" u="sng" dirty="0" smtClean="0">
                <a:latin typeface="+mj-lt"/>
              </a:rPr>
              <a:t>Swan Lake Project </a:t>
            </a:r>
            <a:r>
              <a:rPr lang="en-US" sz="2400" dirty="0" smtClean="0">
                <a:latin typeface="+mj-lt"/>
              </a:rPr>
              <a:t>– ongoing geo-tech investigation with deep borehole drilling of the escarpment where the main shaft and powerhouse location; expect to file a Final License Application in October 2015. 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59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 – Tidal &amp; Wave 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219200" y="2133600"/>
            <a:ext cx="5867400" cy="44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 – Tidal &amp; Wave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7543800" cy="38457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three types of wave energy technologies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Floats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buoys or other pitching devices to generate electricity, driving hydraulic pumps by using the rise and fall of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swells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Oscillating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column (OWC) devices to generate near the shore using the rise and fall of water in a cylindrical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8660" lvl="1" indent="-342900"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Overtopping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 or tapered channel, which may be used either near the shore or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offshore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153"/>
            <a:ext cx="5888396" cy="632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962" y="1554687"/>
            <a:ext cx="696024" cy="367183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800" b="1" dirty="0" smtClean="0"/>
              <a:t>Studies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39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 – Tidal &amp; Wave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7543800" cy="384572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D-1 Assessment of Energy Production Potential from Tidal Streams in the US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by Wind and Water Program, U.S. Dep’t of Commerce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 by Georgia Tech Research Corporation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29, 2011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D-2 Mapping and Assessment of the United States Ocean Wave Energy Resource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Power Research Institute (EPRI), 2011</a:t>
            </a: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D-3 Assessment and Mapping of the Riverine Hydrokinetic Resource in the Continental United States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 Power Research Institute (EPRI), 2012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Chapter 4 – EPRI Estimates</a:t>
            </a:r>
            <a:endParaRPr lang="en-US" sz="4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85019"/>
              </p:ext>
            </p:extLst>
          </p:nvPr>
        </p:nvGraphicFramePr>
        <p:xfrm>
          <a:off x="602293" y="2667000"/>
          <a:ext cx="69342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03400"/>
                <a:gridCol w="2311400"/>
              </a:tblGrid>
              <a:tr h="13208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Inner Shelf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TWh/yr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Outer Shelf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TWh/yr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West</a:t>
                      </a:r>
                      <a:r>
                        <a:rPr lang="en-US" baseline="0" dirty="0" smtClean="0">
                          <a:latin typeface="+mj-lt"/>
                        </a:rPr>
                        <a:t> Coast (CA, OR, WA)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440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590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Washington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72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116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Oregon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143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179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7241" y="4660105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*Terrawatt hours per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terawatt hour is one million megawatt hours or one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trillion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kilowatt hours.</a:t>
            </a:r>
          </a:p>
        </p:txBody>
      </p:sp>
    </p:spTree>
    <p:extLst>
      <p:ext uri="{BB962C8B-B14F-4D97-AF65-F5344CB8AC3E}">
        <p14:creationId xmlns:p14="http://schemas.microsoft.com/office/powerpoint/2010/main" val="2701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4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4 – Tidal &amp; Wave Energy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6302" r="5922" b="35997"/>
          <a:stretch/>
        </p:blipFill>
        <p:spPr bwMode="auto">
          <a:xfrm>
            <a:off x="1905000" y="1830872"/>
            <a:ext cx="4798512" cy="443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5 – General Hydropower Project Assessments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73287"/>
            <a:ext cx="6019800" cy="430371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 – General Hydropower Project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55080"/>
            <a:ext cx="7620000" cy="384572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E-1</a:t>
            </a:r>
            <a:r>
              <a:rPr lang="en-US" sz="2000" dirty="0" smtClean="0">
                <a:latin typeface="+mj-lt"/>
              </a:rPr>
              <a:t> New Stream-reach Development:  A Comprehensive Assessment of Hydropower Energy Potential in the US</a:t>
            </a:r>
          </a:p>
          <a:p>
            <a:pPr lvl="1"/>
            <a:r>
              <a:rPr lang="en-US" dirty="0" smtClean="0">
                <a:latin typeface="+mj-lt"/>
              </a:rPr>
              <a:t>U.S. Department of Energy, Wind and Water Power Technologies Office, April 2014</a:t>
            </a:r>
          </a:p>
          <a:p>
            <a:r>
              <a:rPr lang="en-US" sz="2000" dirty="0" smtClean="0">
                <a:latin typeface="+mj-lt"/>
              </a:rPr>
              <a:t>E-2 Assessment of Natural Stream Sites for Hydroelectric Dams in the PNW Region</a:t>
            </a:r>
          </a:p>
          <a:p>
            <a:pPr lvl="1"/>
            <a:r>
              <a:rPr lang="en-US" dirty="0" smtClean="0">
                <a:latin typeface="+mj-lt"/>
              </a:rPr>
              <a:t>Idaho National Lab, March 2012</a:t>
            </a:r>
          </a:p>
          <a:p>
            <a:r>
              <a:rPr lang="en-US" sz="2000" dirty="0" smtClean="0">
                <a:latin typeface="+mj-lt"/>
              </a:rPr>
              <a:t>E-3 Hydropower Potential &amp; Energy Savings Evaluation – Irrigation Water Provides of Oregon</a:t>
            </a:r>
          </a:p>
          <a:p>
            <a:pPr lvl="1"/>
            <a:r>
              <a:rPr lang="en-US" dirty="0" smtClean="0">
                <a:latin typeface="+mj-lt"/>
              </a:rPr>
              <a:t>Energy Trust of Oregon, 2011, Black Rock Consulting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 – General Hydropower Project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90800"/>
            <a:ext cx="8153400" cy="384572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+mj-lt"/>
              </a:rPr>
              <a:t>E-4 Small Hydropower Technology and Market Assessment</a:t>
            </a:r>
          </a:p>
          <a:p>
            <a:pPr lvl="1"/>
            <a:r>
              <a:rPr lang="en-US" sz="2400" dirty="0" smtClean="0">
                <a:latin typeface="+mj-lt"/>
              </a:rPr>
              <a:t>Energy Trust of Oregon, January 2009, Summit Blue Consulting</a:t>
            </a:r>
          </a:p>
          <a:p>
            <a:r>
              <a:rPr lang="en-US" sz="2400" dirty="0" smtClean="0">
                <a:latin typeface="+mj-lt"/>
              </a:rPr>
              <a:t>E-5 Assessment of Waterpower Potential &amp; Development Needs</a:t>
            </a:r>
          </a:p>
          <a:p>
            <a:pPr lvl="1"/>
            <a:r>
              <a:rPr lang="en-US" sz="2400" dirty="0" smtClean="0">
                <a:latin typeface="+mj-lt"/>
              </a:rPr>
              <a:t>Electric Power Research Institute, March 2007</a:t>
            </a:r>
          </a:p>
          <a:p>
            <a:r>
              <a:rPr lang="en-US" sz="2400" dirty="0" smtClean="0">
                <a:latin typeface="+mj-lt"/>
              </a:rPr>
              <a:t>E-6 Feasibility Assessment of the Water Energy Resources of the US for New Lower Power and Small Hydro Classes of Hydroelectric Plants</a:t>
            </a:r>
          </a:p>
          <a:p>
            <a:pPr lvl="1"/>
            <a:r>
              <a:rPr lang="en-US" sz="2400" dirty="0" smtClean="0">
                <a:latin typeface="+mj-lt"/>
              </a:rPr>
              <a:t>U.S. Department of Energy, Wind and Water Power Technologies Office, January 2006, Idaho National Lab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 – General Hydropower Project Assessments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b="7923"/>
          <a:stretch/>
        </p:blipFill>
        <p:spPr bwMode="auto">
          <a:xfrm>
            <a:off x="609600" y="2667000"/>
            <a:ext cx="780553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E-1 – PNW New Hydropower Potential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7349"/>
          <a:stretch/>
        </p:blipFill>
        <p:spPr bwMode="auto">
          <a:xfrm>
            <a:off x="914400" y="2402006"/>
            <a:ext cx="7109161" cy="14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E-1 PNW New Hydropower Potential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366353" cy="42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E-1 Environmental Constraints (Chart 1, DOE)</a:t>
            </a:r>
            <a:endParaRPr lang="en-US" sz="3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630154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1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Report Chapters</a:t>
            </a:r>
            <a:endParaRPr lang="en-US" sz="4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6553200" cy="3845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Chapter 1:  Non-powered dams</a:t>
            </a:r>
          </a:p>
          <a:p>
            <a:r>
              <a:rPr lang="en-US" sz="2400" dirty="0" smtClean="0">
                <a:latin typeface="+mj-lt"/>
              </a:rPr>
              <a:t>Chapter 2: Conduit/kinetic</a:t>
            </a:r>
          </a:p>
          <a:p>
            <a:r>
              <a:rPr lang="en-US" sz="2400" dirty="0" smtClean="0">
                <a:latin typeface="+mj-lt"/>
              </a:rPr>
              <a:t>Chapter 3: Pumped storage/energy storage</a:t>
            </a:r>
          </a:p>
          <a:p>
            <a:r>
              <a:rPr lang="en-US" sz="2400" dirty="0" smtClean="0">
                <a:latin typeface="+mj-lt"/>
              </a:rPr>
              <a:t>Chapter 4: Tidal and wave energy</a:t>
            </a:r>
          </a:p>
          <a:p>
            <a:r>
              <a:rPr lang="en-US" sz="2400" dirty="0" smtClean="0">
                <a:latin typeface="+mj-lt"/>
              </a:rPr>
              <a:t>Chapter 5: General hydropower assessments</a:t>
            </a:r>
          </a:p>
          <a:p>
            <a:r>
              <a:rPr lang="en-US" sz="2400" dirty="0" smtClean="0">
                <a:latin typeface="+mj-lt"/>
              </a:rPr>
              <a:t>Chapter 6: Tools – models and databases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5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E-1 Environmental Constraints (Chart 2, DOE)</a:t>
            </a:r>
            <a:endParaRPr lang="en-US" sz="3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14" y="1905000"/>
            <a:ext cx="6781800" cy="438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E-1 Fish Species of Concern, DOE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5651"/>
            <a:ext cx="6858000" cy="456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6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E-2 Locations of Small Hydropower Sites, Idaho National Lab</a:t>
            </a:r>
            <a:endParaRPr lang="en-US" sz="35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90633"/>
            <a:ext cx="5410200" cy="3952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E-2 Stream Reaches Identified with Potential Hydropower Projects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36647"/>
              </p:ext>
            </p:extLst>
          </p:nvPr>
        </p:nvGraphicFramePr>
        <p:xfrm>
          <a:off x="990600" y="2667001"/>
          <a:ext cx="7086600" cy="3505199"/>
        </p:xfrm>
        <a:graphic>
          <a:graphicData uri="http://schemas.openxmlformats.org/drawingml/2006/table">
            <a:tbl>
              <a:tblPr firstRow="1" firstCol="1" bandRow="1"/>
              <a:tblGrid>
                <a:gridCol w="3520141"/>
                <a:gridCol w="1451286"/>
                <a:gridCol w="2115173"/>
              </a:tblGrid>
              <a:tr h="9594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Capacity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(MWs)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45015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All reaches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231,747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211,666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30452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Capacity potential less than 1 MW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29,580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185,485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60142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Small hydropower reaches:  2 MW – 60 MW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24,489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73,934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62293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Available small hydropower reaches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15,676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42,835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60142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Candidate reach sites for further assessment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5,439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15,021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5" marR="684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Chapter 6 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 smtClean="0"/>
              <a:t>Tools for Assessing Hydropower Potential</a:t>
            </a:r>
            <a:endParaRPr lang="en-US" sz="35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841326"/>
            <a:ext cx="57150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5867400"/>
            <a:ext cx="16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From F-6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Chapter 6 – Tool F-6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2209800"/>
            <a:ext cx="8534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F-1 Northwest Subbasin Databrowser </a:t>
            </a:r>
          </a:p>
          <a:p>
            <a:pPr lvl="1"/>
            <a:r>
              <a:rPr lang="en-US" dirty="0" smtClean="0">
                <a:latin typeface="+mj-lt"/>
              </a:rPr>
              <a:t>Developed by GIS Support Division and Environment, Fish and Wildlife Group, BPA, 2014</a:t>
            </a:r>
          </a:p>
          <a:p>
            <a:r>
              <a:rPr lang="en-US" dirty="0" smtClean="0">
                <a:latin typeface="+mj-lt"/>
              </a:rPr>
              <a:t>F-2 National Inventory of Dams</a:t>
            </a:r>
          </a:p>
          <a:p>
            <a:pPr lvl="1"/>
            <a:r>
              <a:rPr lang="en-US" dirty="0" smtClean="0">
                <a:latin typeface="+mj-lt"/>
              </a:rPr>
              <a:t>Maintained by the USACE, May 2013 Update</a:t>
            </a:r>
          </a:p>
          <a:p>
            <a:r>
              <a:rPr lang="en-US" dirty="0" smtClean="0">
                <a:latin typeface="+mj-lt"/>
              </a:rPr>
              <a:t>F-3 Hydropower Energy &amp; Economic Analysis Tool</a:t>
            </a:r>
          </a:p>
          <a:p>
            <a:pPr lvl="1"/>
            <a:r>
              <a:rPr lang="en-US" dirty="0" smtClean="0">
                <a:latin typeface="+mj-lt"/>
              </a:rPr>
              <a:t>USBR, 2014</a:t>
            </a:r>
          </a:p>
          <a:p>
            <a:r>
              <a:rPr lang="en-US" dirty="0" smtClean="0">
                <a:latin typeface="+mj-lt"/>
              </a:rPr>
              <a:t>F-4 Virtual Hydropower Prospector</a:t>
            </a:r>
          </a:p>
          <a:p>
            <a:pPr lvl="1"/>
            <a:r>
              <a:rPr lang="en-US" dirty="0" smtClean="0">
                <a:latin typeface="+mj-lt"/>
              </a:rPr>
              <a:t>Idaho National Laboratory, 2011</a:t>
            </a:r>
          </a:p>
          <a:p>
            <a:r>
              <a:rPr lang="en-US" dirty="0" smtClean="0">
                <a:latin typeface="+mj-lt"/>
              </a:rPr>
              <a:t>F-5 Tidal Stream Interactive Map</a:t>
            </a:r>
          </a:p>
          <a:p>
            <a:pPr lvl="1"/>
            <a:r>
              <a:rPr lang="en-US" dirty="0" smtClean="0">
                <a:latin typeface="+mj-lt"/>
              </a:rPr>
              <a:t>Georgia Institute, June 2011</a:t>
            </a:r>
          </a:p>
          <a:p>
            <a:r>
              <a:rPr lang="en-US" dirty="0" smtClean="0">
                <a:latin typeface="+mj-lt"/>
              </a:rPr>
              <a:t>F-6 National Hydropower Asset Assessment Program</a:t>
            </a:r>
          </a:p>
          <a:p>
            <a:pPr lvl="1"/>
            <a:r>
              <a:rPr lang="en-US" dirty="0" smtClean="0">
                <a:latin typeface="+mj-lt"/>
              </a:rPr>
              <a:t>Oakridge National Lab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F-2 National Inventory of Dams </a:t>
            </a:r>
            <a:endParaRPr lang="en-US" sz="45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1887255"/>
            <a:ext cx="5638800" cy="46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Chapter 6 – Tool F-6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8153400" cy="38457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NHAAP GIS Team at Oak Ridge National Laboratory (ORNL) Interactive Mapping Site</a:t>
            </a:r>
          </a:p>
          <a:p>
            <a:r>
              <a:rPr lang="en-US" dirty="0" smtClean="0">
                <a:latin typeface="+mj-lt"/>
              </a:rPr>
              <a:t>Navigation system access to data and map products for:</a:t>
            </a:r>
          </a:p>
          <a:p>
            <a:pPr lvl="1"/>
            <a:r>
              <a:rPr lang="en-US" dirty="0" smtClean="0">
                <a:latin typeface="+mj-lt"/>
              </a:rPr>
              <a:t>Existing hydropower assets</a:t>
            </a:r>
          </a:p>
          <a:p>
            <a:pPr lvl="1"/>
            <a:r>
              <a:rPr lang="en-US" dirty="0" smtClean="0">
                <a:latin typeface="+mj-lt"/>
              </a:rPr>
              <a:t>Non-powered dams</a:t>
            </a:r>
          </a:p>
          <a:p>
            <a:pPr lvl="1"/>
            <a:r>
              <a:rPr lang="en-US" dirty="0" smtClean="0">
                <a:latin typeface="+mj-lt"/>
              </a:rPr>
              <a:t>New stream-reach development</a:t>
            </a:r>
          </a:p>
          <a:p>
            <a:pPr lvl="1"/>
            <a:r>
              <a:rPr lang="en-US" dirty="0" smtClean="0">
                <a:latin typeface="+mj-lt"/>
              </a:rPr>
              <a:t>Environmental attribution</a:t>
            </a:r>
          </a:p>
          <a:p>
            <a:pPr lvl="1"/>
            <a:r>
              <a:rPr lang="en-US" dirty="0" smtClean="0">
                <a:latin typeface="+mj-lt"/>
              </a:rPr>
              <a:t>Ecological research</a:t>
            </a:r>
          </a:p>
          <a:p>
            <a:pPr lvl="1"/>
            <a:r>
              <a:rPr lang="en-US" dirty="0" smtClean="0">
                <a:latin typeface="+mj-lt"/>
              </a:rPr>
              <a:t>Stream classification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Potential Hydropower 2015-2035</a:t>
            </a:r>
            <a:endParaRPr lang="en-US" sz="4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r="3712"/>
          <a:stretch/>
        </p:blipFill>
        <p:spPr bwMode="auto">
          <a:xfrm>
            <a:off x="685800" y="1143000"/>
            <a:ext cx="7924800" cy="561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222065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Potential Hydropower 2015-2035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" r="4529"/>
          <a:stretch/>
        </p:blipFill>
        <p:spPr bwMode="auto">
          <a:xfrm>
            <a:off x="433192" y="1176052"/>
            <a:ext cx="7948808" cy="56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Study Parameters</a:t>
            </a:r>
            <a:endParaRPr lang="en-US" sz="4500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7543800" cy="38465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</a:rPr>
              <a:t>Objective of study</a:t>
            </a:r>
          </a:p>
          <a:p>
            <a:r>
              <a:rPr lang="en-US" dirty="0" smtClean="0">
                <a:latin typeface="+mj-lt"/>
              </a:rPr>
              <a:t>Model used to develop study</a:t>
            </a:r>
          </a:p>
          <a:p>
            <a:r>
              <a:rPr lang="en-US" dirty="0" smtClean="0">
                <a:latin typeface="+mj-lt"/>
              </a:rPr>
              <a:t>Approach – how review conducted; area and number of sites</a:t>
            </a:r>
          </a:p>
          <a:p>
            <a:r>
              <a:rPr lang="en-US" dirty="0" smtClean="0">
                <a:latin typeface="+mj-lt"/>
              </a:rPr>
              <a:t>Cost</a:t>
            </a:r>
          </a:p>
          <a:p>
            <a:r>
              <a:rPr lang="en-US" dirty="0" smtClean="0">
                <a:latin typeface="+mj-lt"/>
              </a:rPr>
              <a:t>Capacity and energy value </a:t>
            </a:r>
          </a:p>
          <a:p>
            <a:r>
              <a:rPr lang="en-US" dirty="0" smtClean="0">
                <a:latin typeface="+mj-lt"/>
              </a:rPr>
              <a:t>Site specific restrictions or environmental attributes</a:t>
            </a:r>
          </a:p>
          <a:p>
            <a:pPr lvl="1"/>
            <a:r>
              <a:rPr lang="en-US" dirty="0" smtClean="0">
                <a:latin typeface="+mj-lt"/>
              </a:rPr>
              <a:t>Protected lands (national/state parks, etc.)</a:t>
            </a:r>
          </a:p>
          <a:p>
            <a:pPr lvl="1"/>
            <a:r>
              <a:rPr lang="en-US" dirty="0" smtClean="0">
                <a:latin typeface="+mj-lt"/>
              </a:rPr>
              <a:t>Fish and wildlife species</a:t>
            </a:r>
          </a:p>
          <a:p>
            <a:pPr lvl="1"/>
            <a:r>
              <a:rPr lang="en-US" dirty="0" smtClean="0">
                <a:latin typeface="+mj-lt"/>
              </a:rPr>
              <a:t>Wild and Scenic Rivers</a:t>
            </a:r>
          </a:p>
          <a:p>
            <a:pPr lvl="1"/>
            <a:r>
              <a:rPr lang="en-US" dirty="0" smtClean="0">
                <a:latin typeface="+mj-lt"/>
              </a:rPr>
              <a:t>Water quality and quantity</a:t>
            </a:r>
          </a:p>
          <a:p>
            <a:pPr lvl="1"/>
            <a:r>
              <a:rPr lang="en-US" dirty="0" smtClean="0">
                <a:latin typeface="+mj-lt"/>
              </a:rPr>
              <a:t>Greenhouse gas compensation</a:t>
            </a:r>
          </a:p>
          <a:p>
            <a:pPr lvl="1"/>
            <a:r>
              <a:rPr lang="en-US" dirty="0" smtClean="0">
                <a:latin typeface="+mj-lt"/>
              </a:rPr>
              <a:t>Green incentives</a:t>
            </a:r>
          </a:p>
          <a:p>
            <a:pPr lvl="1"/>
            <a:r>
              <a:rPr lang="en-US" dirty="0" smtClean="0">
                <a:latin typeface="+mj-lt"/>
              </a:rPr>
              <a:t>Transmission access </a:t>
            </a:r>
          </a:p>
          <a:p>
            <a:r>
              <a:rPr lang="en-US" dirty="0" smtClean="0">
                <a:latin typeface="+mj-lt"/>
              </a:rPr>
              <a:t>Potential in the Pacific Northwest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44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Contributors &amp;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81000" y="1828800"/>
            <a:ext cx="8153400" cy="3845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+mj-lt"/>
              </a:rPr>
              <a:t>Principal Author:  NWHA Executive Director, Jan LEE</a:t>
            </a:r>
          </a:p>
          <a:p>
            <a:r>
              <a:rPr lang="en-US" dirty="0" smtClean="0">
                <a:latin typeface="+mj-lt"/>
              </a:rPr>
              <a:t>NWHA board and </a:t>
            </a:r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embers contribution:</a:t>
            </a:r>
          </a:p>
          <a:p>
            <a:pPr lvl="1"/>
            <a:r>
              <a:rPr lang="en-US" dirty="0" smtClean="0">
                <a:latin typeface="+mj-lt"/>
              </a:rPr>
              <a:t>B&amp;V - Frances Brinkman</a:t>
            </a:r>
          </a:p>
          <a:p>
            <a:pPr lvl="1"/>
            <a:r>
              <a:rPr lang="en-US" dirty="0" smtClean="0">
                <a:latin typeface="+mj-lt"/>
              </a:rPr>
              <a:t>HDR - Lisa Larson, Rick Miller, Rachel Darany</a:t>
            </a:r>
          </a:p>
          <a:p>
            <a:pPr lvl="1"/>
            <a:r>
              <a:rPr lang="en-US" dirty="0" smtClean="0">
                <a:latin typeface="+mj-lt"/>
              </a:rPr>
              <a:t>MWH - Nathan Sandvig, Michael Manwaring</a:t>
            </a:r>
          </a:p>
          <a:p>
            <a:r>
              <a:rPr lang="en-US" dirty="0" smtClean="0">
                <a:latin typeface="+mj-lt"/>
              </a:rPr>
              <a:t>Map development contribution:</a:t>
            </a:r>
          </a:p>
          <a:p>
            <a:pPr lvl="1"/>
            <a:r>
              <a:rPr lang="en-US" dirty="0" smtClean="0">
                <a:latin typeface="+mj-lt"/>
              </a:rPr>
              <a:t>Pacific State Marine Fisheries Commission - Van Hare</a:t>
            </a:r>
          </a:p>
          <a:p>
            <a:pPr lvl="1"/>
            <a:r>
              <a:rPr lang="en-US" dirty="0" smtClean="0">
                <a:latin typeface="+mj-lt"/>
              </a:rPr>
              <a:t>Oak Ridge National Laboratory – Nicole Samu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Chapter 1 – Non-powered dams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7543800" cy="384572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Study A-1 “Hydropower Resource Assessment at Non-Powered USACE Sites</a:t>
            </a:r>
          </a:p>
          <a:p>
            <a:pPr lvl="1"/>
            <a:r>
              <a:rPr lang="en-US" dirty="0" smtClean="0">
                <a:latin typeface="+mj-lt"/>
              </a:rPr>
              <a:t>U.S. Army Corps of Engineers, July 2013</a:t>
            </a:r>
          </a:p>
          <a:p>
            <a:r>
              <a:rPr lang="en-US" dirty="0" smtClean="0">
                <a:latin typeface="+mj-lt"/>
              </a:rPr>
              <a:t>Study A-2 “An Assessment of Energy Potential at Non-powered Dams in the United States </a:t>
            </a:r>
          </a:p>
          <a:p>
            <a:pPr lvl="1"/>
            <a:r>
              <a:rPr lang="en-US" dirty="0" smtClean="0">
                <a:latin typeface="+mj-lt"/>
              </a:rPr>
              <a:t>U.S. Department of Energy, Wind and Water Power Program, April 2012</a:t>
            </a:r>
          </a:p>
          <a:p>
            <a:r>
              <a:rPr lang="en-US" dirty="0" smtClean="0">
                <a:latin typeface="+mj-lt"/>
              </a:rPr>
              <a:t>Study A-3 “Hydropower Resource Assessment at Existing Reclamation Facilities</a:t>
            </a:r>
          </a:p>
          <a:p>
            <a:pPr lvl="1"/>
            <a:r>
              <a:rPr lang="en-US" dirty="0" smtClean="0">
                <a:latin typeface="+mj-lt"/>
              </a:rPr>
              <a:t>U.S. Bureau of Reclamation, March 20011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Studies A-1 thru A-3 Potential Hydropower Capacity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4495800"/>
            <a:ext cx="8305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+mj-lt"/>
              </a:rPr>
              <a:t>Note: Capacity at non-powered dams in Pacific Northwest.  Values rounded.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642842"/>
              </p:ext>
            </p:extLst>
          </p:nvPr>
        </p:nvGraphicFramePr>
        <p:xfrm>
          <a:off x="685800" y="2743200"/>
          <a:ext cx="609600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320800"/>
                <a:gridCol w="2743200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Study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MWs 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MWhs</a:t>
                      </a:r>
                      <a:endParaRPr lang="en-US" dirty="0">
                        <a:latin typeface="+mj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A-1, USACE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39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56,446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A-2, USDOE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225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871,000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A-3, USBR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105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</a:rPr>
                        <a:t>218,779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005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Specific Sites in A-1 thru A-3</a:t>
            </a:r>
            <a:endParaRPr lang="en-US" sz="4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07741"/>
              </p:ext>
            </p:extLst>
          </p:nvPr>
        </p:nvGraphicFramePr>
        <p:xfrm>
          <a:off x="838200" y="1600200"/>
          <a:ext cx="7543799" cy="3697609"/>
        </p:xfrm>
        <a:graphic>
          <a:graphicData uri="http://schemas.openxmlformats.org/drawingml/2006/table">
            <a:tbl>
              <a:tblPr firstRow="1" firstCol="1" bandRow="1"/>
              <a:tblGrid>
                <a:gridCol w="832836"/>
                <a:gridCol w="2184683"/>
                <a:gridCol w="1508760"/>
                <a:gridCol w="1508760"/>
                <a:gridCol w="1508760"/>
              </a:tblGrid>
              <a:tr h="30860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Project Name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State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Capacity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(MWs)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Generation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(MWhs)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Blue River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20.63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32,565.26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Cottage Grove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8.41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12,048.79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Fern Ridge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10.08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11,832.67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4287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Hiram M. Chittenden Locks &amp;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11.43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16,755.29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Howard A. Hanson Dam*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65.58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95,576.38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Howard A. Hanson Dam  (not included in total)*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[26.3]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[101.62]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4668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Arthur R. Bowman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3.293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18,282.00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811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Easton Diversion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1.057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7,400.00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Sunnyside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1.362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10,182.00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Scootney Wasteway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2.276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11,238.00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Emigrant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.733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2,619.00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Wickiup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3.950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15,650.00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Cle Elum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7.249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14,911.00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Ririe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.993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3,778.00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Scoggins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.955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3,683.00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McKay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1.362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4,344.00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Keechelus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2.394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6,746.00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15430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Haystack Dam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.805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3,738.00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  <a:tr h="171455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Kachess Dam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1.227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3,877.00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</a:tr>
              <a:tr h="30860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A-3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                                                                TOTAL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143.786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275,226.39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22" marR="5742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0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26" y="1981200"/>
            <a:ext cx="669987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dirty="0" smtClean="0"/>
              <a:t>Top USACE Sites in Oregon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7143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25F265E5B3AF5A498F041FB34EEA8E7E" ma:contentTypeVersion="119" ma:contentTypeDescription="" ma:contentTypeScope="" ma:versionID="edca5ab1cda14bc272c7078bec09678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Comment</DocumentSetType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Closed</CaseStatus>
    <OpenedDate xmlns="dc463f71-b30c-4ab2-9473-d307f9d35888">2015-05-18T07:00:00+00:00</OpenedDate>
    <Date1 xmlns="dc463f71-b30c-4ab2-9473-d307f9d35888">2015-08-21T07:00:00+00:00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151069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Props1.xml><?xml version="1.0" encoding="utf-8"?>
<ds:datastoreItem xmlns:ds="http://schemas.openxmlformats.org/officeDocument/2006/customXml" ds:itemID="{ED8247E5-38E9-4340-9CD7-7BA2981C0E3F}"/>
</file>

<file path=customXml/itemProps2.xml><?xml version="1.0" encoding="utf-8"?>
<ds:datastoreItem xmlns:ds="http://schemas.openxmlformats.org/officeDocument/2006/customXml" ds:itemID="{645A75AA-4188-41A3-A4DD-E25572453100}"/>
</file>

<file path=customXml/itemProps3.xml><?xml version="1.0" encoding="utf-8"?>
<ds:datastoreItem xmlns:ds="http://schemas.openxmlformats.org/officeDocument/2006/customXml" ds:itemID="{7709DD31-B6A2-4E12-A69B-FFE576332141}"/>
</file>

<file path=customXml/itemProps4.xml><?xml version="1.0" encoding="utf-8"?>
<ds:datastoreItem xmlns:ds="http://schemas.openxmlformats.org/officeDocument/2006/customXml" ds:itemID="{4015D3DB-EE90-4E06-A877-0153707A2B7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627</TotalTime>
  <Words>1836</Words>
  <Application>Microsoft Office PowerPoint</Application>
  <PresentationFormat>On-screen Show (4:3)</PresentationFormat>
  <Paragraphs>541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Constantia</vt:lpstr>
      <vt:lpstr>Symbol</vt:lpstr>
      <vt:lpstr>Times New Roman</vt:lpstr>
      <vt:lpstr>Wingdings</vt:lpstr>
      <vt:lpstr>Wingdings 2</vt:lpstr>
      <vt:lpstr>1_Flow</vt:lpstr>
      <vt:lpstr>2_Flow</vt:lpstr>
      <vt:lpstr>Regional Hydropower Potential Scoping Study</vt:lpstr>
      <vt:lpstr>Hydropower Potential - Studies Reviewed for Scoping Study</vt:lpstr>
      <vt:lpstr>PowerPoint Presentation</vt:lpstr>
      <vt:lpstr>Report Chapters</vt:lpstr>
      <vt:lpstr>Study Parameters</vt:lpstr>
      <vt:lpstr>Chapter 1 – Non-powered dams</vt:lpstr>
      <vt:lpstr>Studies A-1 thru A-3 Potential Hydropower Capacity</vt:lpstr>
      <vt:lpstr>Specific Sites in A-1 thru A-3</vt:lpstr>
      <vt:lpstr>Top USACE Sites in Oregon</vt:lpstr>
      <vt:lpstr>Top USACE Sites in Washington</vt:lpstr>
      <vt:lpstr>PowerPoint Presentation</vt:lpstr>
      <vt:lpstr>Chapter 2 – Conduit / Kinetic</vt:lpstr>
      <vt:lpstr>Chapter 2 – Conduit / Kinetic</vt:lpstr>
      <vt:lpstr>Conduit Projects</vt:lpstr>
      <vt:lpstr>Kinetic Projects</vt:lpstr>
      <vt:lpstr>Specific Sites in B-1 thru B-7</vt:lpstr>
      <vt:lpstr>B-1 Feasible Projects Oak Ridge Lab</vt:lpstr>
      <vt:lpstr>B-1 Canal and Conduit Sites, Central OR</vt:lpstr>
      <vt:lpstr>B-3 North Unit Irrigation Dist. Sites</vt:lpstr>
      <vt:lpstr>B-5 Hydropower Resource Assessments at Existing Reclamation Facilities</vt:lpstr>
      <vt:lpstr>B-6FERC &amp; LOPP  Non-Federal Hydroelectric Projects</vt:lpstr>
      <vt:lpstr>Chapter 3 -Hydroelectric Pumped Storage</vt:lpstr>
      <vt:lpstr>Pumped Storage is Proven and Prolific</vt:lpstr>
      <vt:lpstr>Pumped Storage Studies Reviewed</vt:lpstr>
      <vt:lpstr>Summary of Capacity Identified in Studies  C-1 through C-4 </vt:lpstr>
      <vt:lpstr>Pumped Storage Projects with FERC Preliminary Permits</vt:lpstr>
      <vt:lpstr>Project Storage Projects Under Significant Development</vt:lpstr>
      <vt:lpstr>Chapter 4 – Tidal &amp; Wave Energy</vt:lpstr>
      <vt:lpstr>Chapter 4 – Tidal &amp; Wave Energy</vt:lpstr>
      <vt:lpstr>Chapter 4 – Tidal &amp; Wave Energy</vt:lpstr>
      <vt:lpstr>Chapter 4 – EPRI Estimates</vt:lpstr>
      <vt:lpstr>Chapter 4 – Tidal &amp; Wave Energy</vt:lpstr>
      <vt:lpstr>Chapter 5 – General Hydropower Project Assessments</vt:lpstr>
      <vt:lpstr>Chapter 5 – General Hydropower Project Assessments</vt:lpstr>
      <vt:lpstr>Chapter 5 – General Hydropower Project Assessments</vt:lpstr>
      <vt:lpstr>Chapter 5 – General Hydropower Project Assessments</vt:lpstr>
      <vt:lpstr>E-1 – PNW New Hydropower Potential</vt:lpstr>
      <vt:lpstr>E-1 PNW New Hydropower Potential</vt:lpstr>
      <vt:lpstr>E-1 Environmental Constraints (Chart 1, DOE)</vt:lpstr>
      <vt:lpstr>E-1 Environmental Constraints (Chart 2, DOE)</vt:lpstr>
      <vt:lpstr>E-1 Fish Species of Concern, DOE</vt:lpstr>
      <vt:lpstr>E-2 Locations of Small Hydropower Sites, Idaho National Lab</vt:lpstr>
      <vt:lpstr>E-2 Stream Reaches Identified with Potential Hydropower Projects</vt:lpstr>
      <vt:lpstr>Chapter 6  Tools for Assessing Hydropower Potential</vt:lpstr>
      <vt:lpstr>Chapter 6 – Tool F-6</vt:lpstr>
      <vt:lpstr>F-2 National Inventory of Dams </vt:lpstr>
      <vt:lpstr>Chapter 6 – Tool F-6</vt:lpstr>
      <vt:lpstr>Potential Hydropower 2015-2035</vt:lpstr>
      <vt:lpstr>Potential Hydropower 2015-2035</vt:lpstr>
      <vt:lpstr>Contributors &amp; Acknowledgments</vt:lpstr>
    </vt:vector>
  </TitlesOfParts>
  <Company>HDR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Darany, Rachel</dc:creator>
  <cp:lastModifiedBy>Jan Lee</cp:lastModifiedBy>
  <cp:revision>50</cp:revision>
  <cp:lastPrinted>2014-11-12T18:43:29Z</cp:lastPrinted>
  <dcterms:created xsi:type="dcterms:W3CDTF">2014-10-29T18:52:11Z</dcterms:created>
  <dcterms:modified xsi:type="dcterms:W3CDTF">2014-11-13T00:47:50Z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0x0101006E56B4D1795A2E4DB2F0B01679ED314A0025F265E5B3AF5A498F041FB34EEA8E7E</vt:lpwstr>
  </property>
  <property fmtid="{D5CDD505-2E9C-101B-9397-08002B2CF9AE}" pid="3" name="_docset_NoMedatataSyncRequired">
    <vt:lpwstr>False</vt:lpwstr>
  </property>
</Properties>
</file>