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1" r:id="rId5"/>
    <p:sldId id="265" r:id="rId6"/>
    <p:sldId id="263" r:id="rId7"/>
    <p:sldId id="264" r:id="rId8"/>
    <p:sldId id="268" r:id="rId9"/>
    <p:sldId id="269" r:id="rId10"/>
    <p:sldId id="267" r:id="rId11"/>
    <p:sldId id="266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B93"/>
    <a:srgbClr val="4472C4"/>
    <a:srgbClr val="3BBAC3"/>
    <a:srgbClr val="2DE5E5"/>
    <a:srgbClr val="404042"/>
    <a:srgbClr val="41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85099" autoAdjust="0"/>
  </p:normalViewPr>
  <p:slideViewPr>
    <p:cSldViewPr snapToGrid="0">
      <p:cViewPr varScale="1">
        <p:scale>
          <a:sx n="63" d="100"/>
          <a:sy n="63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2/22/2021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c.wa.gov/transla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861868" y="1214437"/>
            <a:ext cx="9144000" cy="2387600"/>
          </a:xfrm>
        </p:spPr>
        <p:txBody>
          <a:bodyPr/>
          <a:lstStyle/>
          <a:p>
            <a:r>
              <a:rPr lang="en-US" dirty="0"/>
              <a:t>Recessed Open Meeting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819736" cy="2945411"/>
          </a:xfrm>
        </p:spPr>
        <p:txBody>
          <a:bodyPr>
            <a:normAutofit/>
          </a:bodyPr>
          <a:lstStyle/>
          <a:p>
            <a:r>
              <a:rPr lang="en-US" dirty="0"/>
              <a:t>2021 Electric and Natural Gas Integrated Resource Plan</a:t>
            </a:r>
          </a:p>
          <a:p>
            <a:r>
              <a:rPr lang="en-US" dirty="0"/>
              <a:t>Dockets UE-200301, UG-190724</a:t>
            </a:r>
          </a:p>
          <a:p>
            <a:endParaRPr lang="en-US" dirty="0"/>
          </a:p>
          <a:p>
            <a:r>
              <a:rPr lang="en-US" dirty="0"/>
              <a:t>Feb. 23, 2021</a:t>
            </a:r>
          </a:p>
        </p:txBody>
      </p:sp>
    </p:spTree>
    <p:extLst>
      <p:ext uri="{BB962C8B-B14F-4D97-AF65-F5344CB8AC3E}">
        <p14:creationId xmlns:p14="http://schemas.microsoft.com/office/powerpoint/2010/main" val="405858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C027B3-C835-4B60-9DF9-256C62BE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Commissioner 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Opening Remarks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899BD-602D-4134-B1F5-F3A1B282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3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1872" y="1483743"/>
            <a:ext cx="10611928" cy="509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9:30	  Call to Order - Commissioner Opening Remarks</a:t>
            </a:r>
          </a:p>
          <a:p>
            <a:pPr marL="0" indent="0">
              <a:buNone/>
            </a:pPr>
            <a:r>
              <a:rPr lang="en-US" dirty="0"/>
              <a:t>9:35	  Overview of Agenda and Instructions for Participation</a:t>
            </a:r>
          </a:p>
          <a:p>
            <a:pPr marL="0" indent="0">
              <a:buNone/>
            </a:pPr>
            <a:r>
              <a:rPr lang="en-US" dirty="0"/>
              <a:t>9:40	  Commission Staff Remarks </a:t>
            </a:r>
          </a:p>
          <a:p>
            <a:pPr marL="1147763" indent="-1147763">
              <a:buNone/>
            </a:pPr>
            <a:r>
              <a:rPr lang="en-US" dirty="0"/>
              <a:t>9:45	Electric and Natural Gas Draft IRP Presentation by Avista Corporation</a:t>
            </a:r>
          </a:p>
          <a:p>
            <a:pPr marL="0" indent="0">
              <a:buNone/>
            </a:pPr>
            <a:r>
              <a:rPr lang="en-US" dirty="0"/>
              <a:t>10:30	  Break (if needed)</a:t>
            </a:r>
          </a:p>
          <a:p>
            <a:pPr marL="0" indent="0">
              <a:buNone/>
            </a:pPr>
            <a:r>
              <a:rPr lang="en-US" dirty="0"/>
              <a:t>10:40	  Public Comments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Noon	  Adjourn </a:t>
            </a:r>
          </a:p>
          <a:p>
            <a:pPr marL="0" indent="0">
              <a:buNone/>
            </a:pPr>
            <a:r>
              <a:rPr lang="en-US" dirty="0"/>
              <a:t>----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1:00	  Additional Public Comments (if needed)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9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08CDB7-1B12-4D33-ADF0-F09CC1FD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Participant Instructions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69EE-85D1-4C97-94FE-883CCC65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408903"/>
            <a:ext cx="10143668" cy="3626137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Please mute your computer microphone or phone (Press *6 to mute/unmute)</a:t>
            </a:r>
          </a:p>
          <a:p>
            <a:r>
              <a:rPr lang="en-US" sz="2400" dirty="0"/>
              <a:t>Wait to be called on for comment and do not interrupt other speakers</a:t>
            </a:r>
          </a:p>
          <a:p>
            <a:r>
              <a:rPr lang="en-US" sz="2400" dirty="0"/>
              <a:t>Only use video during the time you are directly addressing the commission (video is not required for participants)</a:t>
            </a:r>
          </a:p>
          <a:p>
            <a:r>
              <a:rPr lang="en-US" sz="2400" dirty="0"/>
              <a:t>The “Chat” feature should only be used to report technical difficulties </a:t>
            </a:r>
          </a:p>
          <a:p>
            <a:r>
              <a:rPr lang="en-US" sz="2400" dirty="0"/>
              <a:t>Language Access: </a:t>
            </a:r>
            <a:r>
              <a:rPr lang="en-US" sz="2400" dirty="0">
                <a:hlinkClick r:id="rId2"/>
              </a:rPr>
              <a:t>www.utc.wa.gov/translate</a:t>
            </a:r>
            <a:r>
              <a:rPr lang="en-US" sz="2400" dirty="0"/>
              <a:t> </a:t>
            </a:r>
          </a:p>
          <a:p>
            <a:r>
              <a:rPr lang="en-US" sz="2400" dirty="0"/>
              <a:t>Contact information for technical difficulties (2 options)</a:t>
            </a:r>
          </a:p>
          <a:p>
            <a:pPr lvl="1"/>
            <a:r>
              <a:rPr lang="en-US" dirty="0"/>
              <a:t>Use the chat feature in Teams</a:t>
            </a:r>
          </a:p>
          <a:p>
            <a:pPr lvl="1"/>
            <a:r>
              <a:rPr lang="en-US" dirty="0"/>
              <a:t>Call Ryan Smith at (360) 915-3646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766C7-5D29-455D-888D-4A66D6E1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CBD0A-1529-41FD-BE8B-4435F47D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 Staff Remarks</a:t>
            </a:r>
            <a:b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FE821B-B476-4AE9-B0F3-66AC7C4C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A50BC-F94E-49EA-B148-69ED055F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Electric and Natural Gas IRP Presentation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Avista Corporation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15CB9A-61AA-4B91-86D6-888FC29A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9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0CEED20-A22C-4FC3-BC0E-F4FE53FDE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5F930C-B892-47DA-A556-2A96F390C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825248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Break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849524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679732"/>
            <a:ext cx="6009366" cy="5423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offee">
            <a:extLst>
              <a:ext uri="{FF2B5EF4-FFF2-40B4-BE49-F238E27FC236}">
                <a16:creationId xmlns:a16="http://schemas.microsoft.com/office/drawing/2014/main" id="{AAAFEF06-CA27-4C76-9EAA-035E3359D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7021" y="928201"/>
            <a:ext cx="4926942" cy="492694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687568" y="6355073"/>
            <a:ext cx="6007608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EFD422-D73F-4212-BA65-875CCCAAF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4407" y="6492240"/>
            <a:ext cx="113408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9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06E37-DB78-44D8-8F53-5CB051BB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37" y="1298448"/>
            <a:ext cx="5895178" cy="40996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Public Comments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73A7D-D6F4-4E8C-8B64-C801A181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356350"/>
            <a:ext cx="533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D593E7-A741-4F30-A5B3-FA958835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37641"/>
            <a:ext cx="9144000" cy="23300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meeting has concluded</a:t>
            </a:r>
          </a:p>
        </p:txBody>
      </p:sp>
      <p:cxnSp>
        <p:nvCxnSpPr>
          <p:cNvPr id="28" name="Straight Connector 15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806097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3AF470-D02B-4BA6-8E82-F76DE5F2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6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Plan</CaseType>
    <IndustryCode xmlns="dc463f71-b30c-4ab2-9473-d307f9d35888">140</IndustryCode>
    <CaseStatus xmlns="dc463f71-b30c-4ab2-9473-d307f9d35888">Pending</CaseStatus>
    <OpenedDate xmlns="dc463f71-b30c-4ab2-9473-d307f9d35888">2020-04-01T07:00:00+00:00</OpenedDate>
    <SignificantOrder xmlns="dc463f71-b30c-4ab2-9473-d307f9d35888">false</SignificantOrder>
    <Date1 xmlns="dc463f71-b30c-4ab2-9473-d307f9d35888">2021-02-23T08:00:00+00:00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Avista Corporation</CaseCompanyNames>
    <Nickname xmlns="http://schemas.microsoft.com/sharepoint/v3" xsi:nil="true"/>
    <DocketNumber xmlns="dc463f71-b30c-4ab2-9473-d307f9d35888">200301</DocketNumber>
    <DelegatedOrder xmlns="dc463f71-b30c-4ab2-9473-d307f9d35888">false</DelegatedOr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F5E66BD1DD068E45B8F18E85004F7705" ma:contentTypeVersion="44" ma:contentTypeDescription="" ma:contentTypeScope="" ma:versionID="f8af6ba994cb313d5dbda3dc1e1da19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9af6b0a9aa2de783aac4f3d36dbacc3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07E4EB-C37D-458F-81E6-278DFA3D3D05}"/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275211B9-55FD-4243-AE14-6E94329338AF"/>
    <ds:schemaRef ds:uri="751276d0-61bc-4dad-b75c-21dfd12630ad"/>
  </ds:schemaRefs>
</ds:datastoreItem>
</file>

<file path=customXml/itemProps3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BCBC1C4-0197-43B2-8370-A0B41694A20F}"/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226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Office Theme</vt:lpstr>
      <vt:lpstr>Recessed Open Meeting</vt:lpstr>
      <vt:lpstr>Commissioner  Opening Remarks </vt:lpstr>
      <vt:lpstr>Agenda</vt:lpstr>
      <vt:lpstr>Participant Instructions</vt:lpstr>
      <vt:lpstr>Commission Staff Remarks </vt:lpstr>
      <vt:lpstr>Electric and Natural Gas IRP Presentation by Avista Corporation </vt:lpstr>
      <vt:lpstr>Break</vt:lpstr>
      <vt:lpstr>Public Comments    </vt:lpstr>
      <vt:lpstr>The meeting has concluded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Recessed Open Meeting</dc:title>
  <dc:creator>Maxwell, Amanda (UTC)</dc:creator>
  <cp:lastModifiedBy>Feeser, Bridgit (UTC)</cp:lastModifiedBy>
  <cp:revision>11</cp:revision>
  <dcterms:created xsi:type="dcterms:W3CDTF">2021-02-16T18:29:41Z</dcterms:created>
  <dcterms:modified xsi:type="dcterms:W3CDTF">2021-02-22T23:10:05Z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0x0101006E56B4D1795A2E4DB2F0B01679ED314A00F5E66BD1DD068E45B8F18E85004F7705</vt:lpwstr>
  </property>
  <property fmtid="{D5CDD505-2E9C-101B-9397-08002B2CF9AE}" pid="3" name="ItemID">
    <vt:lpwstr>D01</vt:lpwstr>
  </property>
  <property fmtid="{D5CDD505-2E9C-101B-9397-08002B2CF9AE}" pid="4" name="_docset_NoMedatataSyncRequired">
    <vt:lpwstr>False</vt:lpwstr>
  </property>
  <property fmtid="{D5CDD505-2E9C-101B-9397-08002B2CF9AE}" pid="5" name="IsEFSEC">
    <vt:bool>false</vt:bool>
  </property>
</Properties>
</file>