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737" r:id="rId3"/>
    <p:sldId id="607" r:id="rId4"/>
    <p:sldId id="746" r:id="rId5"/>
    <p:sldId id="651" r:id="rId6"/>
    <p:sldId id="431" r:id="rId7"/>
    <p:sldId id="752" r:id="rId8"/>
    <p:sldId id="753" r:id="rId9"/>
    <p:sldId id="750" r:id="rId10"/>
    <p:sldId id="758" r:id="rId11"/>
    <p:sldId id="741" r:id="rId12"/>
    <p:sldId id="742" r:id="rId13"/>
    <p:sldId id="744" r:id="rId14"/>
    <p:sldId id="743" r:id="rId15"/>
    <p:sldId id="707" r:id="rId16"/>
    <p:sldId id="759" r:id="rId17"/>
    <p:sldId id="74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70" autoAdjust="0"/>
    <p:restoredTop sz="94660"/>
  </p:normalViewPr>
  <p:slideViewPr>
    <p:cSldViewPr snapToGrid="0">
      <p:cViewPr>
        <p:scale>
          <a:sx n="90" d="100"/>
          <a:sy n="90" d="100"/>
        </p:scale>
        <p:origin x="596" y="26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sz="1800" b="0" dirty="0"/>
              <a:t>Retired</a:t>
            </a:r>
            <a:r>
              <a:rPr lang="en-US" sz="1800" b="0" baseline="0" dirty="0"/>
              <a:t> Capacity over Full OP Year (Oct-Sep)</a:t>
            </a:r>
            <a:endParaRPr lang="en-US" sz="1800" b="0"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560158989203506"/>
          <c:y val="0.19292847540398914"/>
          <c:w val="0.81111336120806377"/>
          <c:h val="0.58915036535067267"/>
        </c:manualLayout>
      </c:layout>
      <c:barChart>
        <c:barDir val="col"/>
        <c:grouping val="clustered"/>
        <c:varyColors val="0"/>
        <c:ser>
          <c:idx val="0"/>
          <c:order val="0"/>
          <c:tx>
            <c:strRef>
              <c:f>Sheet1!$B$1</c:f>
              <c:strCache>
                <c:ptCount val="1"/>
                <c:pt idx="0">
                  <c:v>MW Retired</c:v>
                </c:pt>
              </c:strCache>
            </c:strRef>
          </c:tx>
          <c:spPr>
            <a:solidFill>
              <a:srgbClr val="0070C0"/>
            </a:solidFill>
            <a:ln>
              <a:solidFill>
                <a:srgbClr val="0070C0"/>
              </a:solidFill>
            </a:ln>
            <a:effectLst/>
          </c:spPr>
          <c:invertIfNegative val="0"/>
          <c:dPt>
            <c:idx val="1"/>
            <c:invertIfNegative val="0"/>
            <c:bubble3D val="0"/>
            <c:spPr>
              <a:solidFill>
                <a:srgbClr val="0070C0"/>
              </a:solidFill>
              <a:ln>
                <a:solidFill>
                  <a:srgbClr val="0070C0"/>
                </a:solidFill>
              </a:ln>
              <a:effectLst/>
            </c:spPr>
            <c:extLst>
              <c:ext xmlns:c16="http://schemas.microsoft.com/office/drawing/2014/chart" uri="{C3380CC4-5D6E-409C-BE32-E72D297353CC}">
                <c16:uniqueId val="{00000005-65E1-4272-A860-670516349949}"/>
              </c:ext>
            </c:extLst>
          </c:dPt>
          <c:dPt>
            <c:idx val="3"/>
            <c:invertIfNegative val="0"/>
            <c:bubble3D val="0"/>
            <c:spPr>
              <a:solidFill>
                <a:srgbClr val="FF0000"/>
              </a:solidFill>
              <a:ln>
                <a:solidFill>
                  <a:srgbClr val="FF0000"/>
                </a:solidFill>
              </a:ln>
              <a:effectLst/>
            </c:spPr>
            <c:extLst>
              <c:ext xmlns:c16="http://schemas.microsoft.com/office/drawing/2014/chart" uri="{C3380CC4-5D6E-409C-BE32-E72D297353CC}">
                <c16:uniqueId val="{00000003-AF89-4CCD-8ECE-9D3AB5894F57}"/>
              </c:ext>
            </c:extLst>
          </c:dPt>
          <c:dPt>
            <c:idx val="5"/>
            <c:invertIfNegative val="0"/>
            <c:bubble3D val="0"/>
            <c:spPr>
              <a:solidFill>
                <a:srgbClr val="FF0000"/>
              </a:solidFill>
              <a:ln>
                <a:solidFill>
                  <a:srgbClr val="FF0000"/>
                </a:solidFill>
              </a:ln>
              <a:effectLst/>
            </c:spPr>
            <c:extLst>
              <c:ext xmlns:c16="http://schemas.microsoft.com/office/drawing/2014/chart" uri="{C3380CC4-5D6E-409C-BE32-E72D297353CC}">
                <c16:uniqueId val="{00000005-AF89-4CCD-8ECE-9D3AB5894F57}"/>
              </c:ext>
            </c:extLst>
          </c:dPt>
          <c:dLbls>
            <c:dLbl>
              <c:idx val="0"/>
              <c:delete val="1"/>
              <c:extLst>
                <c:ext xmlns:c15="http://schemas.microsoft.com/office/drawing/2012/chart" uri="{CE6537A1-D6FC-4f65-9D91-7224C49458BB}"/>
                <c:ext xmlns:c16="http://schemas.microsoft.com/office/drawing/2014/chart" uri="{C3380CC4-5D6E-409C-BE32-E72D297353CC}">
                  <c16:uniqueId val="{00000004-65E1-4272-A860-670516349949}"/>
                </c:ext>
              </c:extLst>
            </c:dLbl>
            <c:dLbl>
              <c:idx val="1"/>
              <c:delete val="1"/>
              <c:extLst>
                <c:ext xmlns:c15="http://schemas.microsoft.com/office/drawing/2012/chart" uri="{CE6537A1-D6FC-4f65-9D91-7224C49458BB}"/>
                <c:ext xmlns:c16="http://schemas.microsoft.com/office/drawing/2014/chart" uri="{C3380CC4-5D6E-409C-BE32-E72D297353CC}">
                  <c16:uniqueId val="{00000005-65E1-4272-A860-670516349949}"/>
                </c:ext>
              </c:extLst>
            </c:dLbl>
            <c:dLbl>
              <c:idx val="2"/>
              <c:delete val="1"/>
              <c:extLst>
                <c:ext xmlns:c15="http://schemas.microsoft.com/office/drawing/2012/chart" uri="{CE6537A1-D6FC-4f65-9D91-7224C49458BB}"/>
                <c:ext xmlns:c16="http://schemas.microsoft.com/office/drawing/2014/chart" uri="{C3380CC4-5D6E-409C-BE32-E72D297353CC}">
                  <c16:uniqueId val="{00000000-8F31-4099-AD1B-23B5A0278AFF}"/>
                </c:ext>
              </c:extLst>
            </c:dLbl>
            <c:dLbl>
              <c:idx val="4"/>
              <c:delete val="1"/>
              <c:extLst>
                <c:ext xmlns:c15="http://schemas.microsoft.com/office/drawing/2012/chart" uri="{CE6537A1-D6FC-4f65-9D91-7224C49458BB}"/>
                <c:ext xmlns:c16="http://schemas.microsoft.com/office/drawing/2014/chart" uri="{C3380CC4-5D6E-409C-BE32-E72D297353CC}">
                  <c16:uniqueId val="{00000001-8F31-4099-AD1B-23B5A0278AF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2020</c:v>
                </c:pt>
                <c:pt idx="1">
                  <c:v>2021</c:v>
                </c:pt>
                <c:pt idx="2">
                  <c:v>2022</c:v>
                </c:pt>
                <c:pt idx="3">
                  <c:v>2023</c:v>
                </c:pt>
                <c:pt idx="4">
                  <c:v>2024</c:v>
                </c:pt>
                <c:pt idx="5">
                  <c:v>2025</c:v>
                </c:pt>
                <c:pt idx="6">
                  <c:v>2027</c:v>
                </c:pt>
                <c:pt idx="7">
                  <c:v>2028</c:v>
                </c:pt>
                <c:pt idx="8">
                  <c:v>2029</c:v>
                </c:pt>
              </c:numCache>
            </c:numRef>
          </c:cat>
          <c:val>
            <c:numRef>
              <c:f>Sheet1!$B$2:$B$10</c:f>
              <c:numCache>
                <c:formatCode>General</c:formatCode>
                <c:ptCount val="9"/>
                <c:pt idx="0">
                  <c:v>0</c:v>
                </c:pt>
                <c:pt idx="1">
                  <c:v>0</c:v>
                </c:pt>
                <c:pt idx="2">
                  <c:v>127</c:v>
                </c:pt>
                <c:pt idx="3">
                  <c:v>127</c:v>
                </c:pt>
                <c:pt idx="4">
                  <c:v>657</c:v>
                </c:pt>
                <c:pt idx="5">
                  <c:v>657</c:v>
                </c:pt>
                <c:pt idx="6">
                  <c:v>1461</c:v>
                </c:pt>
                <c:pt idx="7">
                  <c:v>1461</c:v>
                </c:pt>
                <c:pt idx="8">
                  <c:v>1991</c:v>
                </c:pt>
              </c:numCache>
            </c:numRef>
          </c:val>
          <c:extLst>
            <c:ext xmlns:c16="http://schemas.microsoft.com/office/drawing/2014/chart" uri="{C3380CC4-5D6E-409C-BE32-E72D297353CC}">
              <c16:uniqueId val="{00000000-FE83-4E52-BD7A-2EF824025130}"/>
            </c:ext>
          </c:extLst>
        </c:ser>
        <c:dLbls>
          <c:dLblPos val="outEnd"/>
          <c:showLegendKey val="0"/>
          <c:showVal val="1"/>
          <c:showCatName val="0"/>
          <c:showSerName val="0"/>
          <c:showPercent val="0"/>
          <c:showBubbleSize val="0"/>
        </c:dLbls>
        <c:gapWidth val="219"/>
        <c:overlap val="-27"/>
        <c:axId val="382708712"/>
        <c:axId val="382704120"/>
      </c:barChart>
      <c:catAx>
        <c:axId val="3827087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baseline="0" dirty="0"/>
                  <a:t>Operating Year</a:t>
                </a:r>
                <a:endParaRPr lang="en-US"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382704120"/>
        <c:crosses val="autoZero"/>
        <c:auto val="1"/>
        <c:lblAlgn val="ctr"/>
        <c:lblOffset val="100"/>
        <c:noMultiLvlLbl val="0"/>
      </c:catAx>
      <c:valAx>
        <c:axId val="382704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Retired</a:t>
                </a:r>
                <a:r>
                  <a:rPr lang="en-US" baseline="0" dirty="0"/>
                  <a:t> Capacity (MW)</a:t>
                </a:r>
                <a:endParaRPr lang="en-US" dirty="0"/>
              </a:p>
            </c:rich>
          </c:tx>
          <c:layout>
            <c:manualLayout>
              <c:xMode val="edge"/>
              <c:yMode val="edge"/>
              <c:x val="1.9649223120937417E-2"/>
              <c:y val="0.25783606317502988"/>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270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6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0.26365</cdr:x>
      <cdr:y>0.30724</cdr:y>
    </cdr:from>
    <cdr:to>
      <cdr:x>0.71604</cdr:x>
      <cdr:y>0.52395</cdr:y>
    </cdr:to>
    <cdr:sp macro="" textlink="">
      <cdr:nvSpPr>
        <cdr:cNvPr id="2" name="TextBox 1">
          <a:extLst xmlns:a="http://schemas.openxmlformats.org/drawingml/2006/main">
            <a:ext uri="{FF2B5EF4-FFF2-40B4-BE49-F238E27FC236}">
              <a16:creationId xmlns:a16="http://schemas.microsoft.com/office/drawing/2014/main" id="{6237871B-EBE9-42F8-A39A-6EDB32B87A06}"/>
            </a:ext>
          </a:extLst>
        </cdr:cNvPr>
        <cdr:cNvSpPr txBox="1"/>
      </cdr:nvSpPr>
      <cdr:spPr>
        <a:xfrm xmlns:a="http://schemas.openxmlformats.org/drawingml/2006/main">
          <a:off x="1659917" y="1343813"/>
          <a:ext cx="2848268" cy="947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Expected coal-fired generating capacity to be retired between now and 2025</a:t>
          </a:r>
        </a:p>
      </cdr:txBody>
    </cdr:sp>
  </cdr:relSizeAnchor>
  <cdr:relSizeAnchor xmlns:cdr="http://schemas.openxmlformats.org/drawingml/2006/chartDrawing">
    <cdr:from>
      <cdr:x>0.48492</cdr:x>
      <cdr:y>0.45285</cdr:y>
    </cdr:from>
    <cdr:to>
      <cdr:x>0.63142</cdr:x>
      <cdr:y>0.56329</cdr:y>
    </cdr:to>
    <cdr:cxnSp macro="">
      <cdr:nvCxnSpPr>
        <cdr:cNvPr id="4" name="Straight Arrow Connector 3">
          <a:extLst xmlns:a="http://schemas.openxmlformats.org/drawingml/2006/main">
            <a:ext uri="{FF2B5EF4-FFF2-40B4-BE49-F238E27FC236}">
              <a16:creationId xmlns:a16="http://schemas.microsoft.com/office/drawing/2014/main" id="{D4ED5D50-44FD-4F60-A27E-963D9A034D1E}"/>
            </a:ext>
          </a:extLst>
        </cdr:cNvPr>
        <cdr:cNvCxnSpPr/>
      </cdr:nvCxnSpPr>
      <cdr:spPr>
        <a:xfrm xmlns:a="http://schemas.openxmlformats.org/drawingml/2006/main">
          <a:off x="3053096" y="1980703"/>
          <a:ext cx="922352" cy="483042"/>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4EA38-4798-4A87-875B-03623B9664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B850DD-E09B-487F-B360-9E3DFD032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53063-31EF-47FD-9996-E93D007F51CB}" type="datetimeFigureOut">
              <a:rPr lang="en-US" smtClean="0"/>
              <a:t>5/10/2021</a:t>
            </a:fld>
            <a:endParaRPr lang="en-US"/>
          </a:p>
        </p:txBody>
      </p:sp>
      <p:sp>
        <p:nvSpPr>
          <p:cNvPr id="4" name="Footer Placeholder 3">
            <a:extLst>
              <a:ext uri="{FF2B5EF4-FFF2-40B4-BE49-F238E27FC236}">
                <a16:creationId xmlns:a16="http://schemas.microsoft.com/office/drawing/2014/main" id="{DDD6AC49-FA45-47B8-B3CC-A816E53629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6CEE50-364E-4B91-906C-48DD6B396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0A6ABD-EEEE-4D9A-8917-D5DEDAE12390}" type="slidenum">
              <a:rPr lang="en-US" smtClean="0"/>
              <a:t>‹#›</a:t>
            </a:fld>
            <a:endParaRPr lang="en-US"/>
          </a:p>
        </p:txBody>
      </p:sp>
    </p:spTree>
    <p:extLst>
      <p:ext uri="{BB962C8B-B14F-4D97-AF65-F5344CB8AC3E}">
        <p14:creationId xmlns:p14="http://schemas.microsoft.com/office/powerpoint/2010/main" val="185516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04B61-4F26-4F43-BF10-AB269FE8E535}"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FB517-BE61-49D1-96AC-C58C99BF31C9}" type="slidenum">
              <a:rPr lang="en-US" smtClean="0"/>
              <a:t>‹#›</a:t>
            </a:fld>
            <a:endParaRPr lang="en-US"/>
          </a:p>
        </p:txBody>
      </p:sp>
    </p:spTree>
    <p:extLst>
      <p:ext uri="{BB962C8B-B14F-4D97-AF65-F5344CB8AC3E}">
        <p14:creationId xmlns:p14="http://schemas.microsoft.com/office/powerpoint/2010/main" val="47194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4754C9-BC43-7B42-A9ED-0C359213595F}"/>
              </a:ext>
            </a:extLst>
          </p:cNvPr>
          <p:cNvSpPr/>
          <p:nvPr userDrawn="1"/>
        </p:nvSpPr>
        <p:spPr>
          <a:xfrm>
            <a:off x="0" y="0"/>
            <a:ext cx="12192000" cy="6858000"/>
          </a:xfrm>
          <a:prstGeom prst="rect">
            <a:avLst/>
          </a:prstGeom>
          <a:solidFill>
            <a:srgbClr val="F0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1155711" y="769522"/>
            <a:ext cx="10515600" cy="2693891"/>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155711" y="3529588"/>
            <a:ext cx="10515600" cy="119082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7" name="Group 16">
            <a:extLst>
              <a:ext uri="{FF2B5EF4-FFF2-40B4-BE49-F238E27FC236}">
                <a16:creationId xmlns:a16="http://schemas.microsoft.com/office/drawing/2014/main" id="{A41BC00A-6857-4BCB-BB57-F384FABB7594}"/>
              </a:ext>
            </a:extLst>
          </p:cNvPr>
          <p:cNvGrpSpPr/>
          <p:nvPr userDrawn="1"/>
        </p:nvGrpSpPr>
        <p:grpSpPr>
          <a:xfrm>
            <a:off x="973011" y="4797176"/>
            <a:ext cx="10245979" cy="1637830"/>
            <a:chOff x="1014984" y="4797176"/>
            <a:chExt cx="10245979" cy="1637830"/>
          </a:xfrm>
        </p:grpSpPr>
        <p:pic>
          <p:nvPicPr>
            <p:cNvPr id="11" name="Picture 10">
              <a:extLst>
                <a:ext uri="{FF2B5EF4-FFF2-40B4-BE49-F238E27FC236}">
                  <a16:creationId xmlns:a16="http://schemas.microsoft.com/office/drawing/2014/main" id="{309B3F4D-E0F5-4ECE-BB0B-0428559C57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5711" y="4797176"/>
              <a:ext cx="1542301" cy="1564546"/>
            </a:xfrm>
            <a:prstGeom prst="rect">
              <a:avLst/>
            </a:prstGeom>
          </p:spPr>
        </p:pic>
        <p:pic>
          <p:nvPicPr>
            <p:cNvPr id="13" name="Picture 12">
              <a:extLst>
                <a:ext uri="{FF2B5EF4-FFF2-40B4-BE49-F238E27FC236}">
                  <a16:creationId xmlns:a16="http://schemas.microsoft.com/office/drawing/2014/main" id="{81D19801-3D24-4F26-8810-2BCB7A72A3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8662" y="5297605"/>
              <a:ext cx="1542301" cy="1137401"/>
            </a:xfrm>
            <a:prstGeom prst="rect">
              <a:avLst/>
            </a:prstGeom>
          </p:spPr>
        </p:pic>
        <p:cxnSp>
          <p:nvCxnSpPr>
            <p:cNvPr id="5" name="Straight Connector 4">
              <a:extLst>
                <a:ext uri="{FF2B5EF4-FFF2-40B4-BE49-F238E27FC236}">
                  <a16:creationId xmlns:a16="http://schemas.microsoft.com/office/drawing/2014/main" id="{DEE2896D-84E9-45C4-9E5F-DCC6162BC591}"/>
                </a:ext>
              </a:extLst>
            </p:cNvPr>
            <p:cNvCxnSpPr>
              <a:cxnSpLocks/>
            </p:cNvCxnSpPr>
            <p:nvPr userDrawn="1"/>
          </p:nvCxnSpPr>
          <p:spPr>
            <a:xfrm>
              <a:off x="1014984" y="5784529"/>
              <a:ext cx="10245979" cy="0"/>
            </a:xfrm>
            <a:prstGeom prst="line">
              <a:avLst/>
            </a:prstGeom>
            <a:ln w="44450" cap="rnd">
              <a:roun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4582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7D6B7558-5A68-4814-8416-174DCA1EC02F}"/>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1A94A36D-B403-47A3-9940-827F2609DC5F}"/>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79B4E59A-731D-4D59-8333-FC15305856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DD557C1B-DE8C-441C-8B05-7CD4B6D908D1}"/>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1AF9A713-AC80-4E7F-A61E-08A0DF6F48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35495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astel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DBFAFB-B40F-8744-8591-E88EF61C4F0B}"/>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13" name="Title 1">
            <a:extLst>
              <a:ext uri="{FF2B5EF4-FFF2-40B4-BE49-F238E27FC236}">
                <a16:creationId xmlns:a16="http://schemas.microsoft.com/office/drawing/2014/main" id="{4E26FB22-2924-1D40-BE54-2F74808996DB}"/>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867600AF-FCD7-DF42-AEC5-403E75306D99}"/>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542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stel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B78311-CEA7-1D42-8078-B13F575AFFA4}"/>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17" name="Title 1">
            <a:extLst>
              <a:ext uri="{FF2B5EF4-FFF2-40B4-BE49-F238E27FC236}">
                <a16:creationId xmlns:a16="http://schemas.microsoft.com/office/drawing/2014/main" id="{8E91BB55-23AF-5145-A3F1-59E6F3DCAEAF}"/>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DE7DCA0E-06E5-5643-B0D6-1CF687FED81D}"/>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9077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stel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2"/>
          <a:stretch>
            <a:fillRect/>
          </a:stretch>
        </p:blipFill>
        <p:spPr>
          <a:xfrm>
            <a:off x="205408" y="89453"/>
            <a:ext cx="11767931" cy="6619461"/>
          </a:xfrm>
          <a:prstGeom prst="rect">
            <a:avLst/>
          </a:prstGeom>
        </p:spPr>
      </p:pic>
      <p:sp>
        <p:nvSpPr>
          <p:cNvPr id="8" name="Title 1">
            <a:extLst>
              <a:ext uri="{FF2B5EF4-FFF2-40B4-BE49-F238E27FC236}">
                <a16:creationId xmlns:a16="http://schemas.microsoft.com/office/drawing/2014/main" id="{3073202D-62EB-1D49-8E88-B8433D573881}"/>
              </a:ext>
            </a:extLst>
          </p:cNvPr>
          <p:cNvSpPr>
            <a:spLocks noGrp="1"/>
          </p:cNvSpPr>
          <p:nvPr>
            <p:ph type="title"/>
          </p:nvPr>
        </p:nvSpPr>
        <p:spPr>
          <a:xfrm>
            <a:off x="831851" y="2738719"/>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21933D7B-F23F-7746-940D-06815AFF861D}"/>
              </a:ext>
            </a:extLst>
          </p:cNvPr>
          <p:cNvSpPr>
            <a:spLocks noGrp="1"/>
          </p:cNvSpPr>
          <p:nvPr>
            <p:ph type="body" idx="1"/>
          </p:nvPr>
        </p:nvSpPr>
        <p:spPr>
          <a:xfrm>
            <a:off x="831851" y="563063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3503820"/>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hot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4BE955-0042-F148-BEC0-753E11EA3213}"/>
              </a:ext>
            </a:extLst>
          </p:cNvPr>
          <p:cNvPicPr>
            <a:picLocks noChangeAspect="1"/>
          </p:cNvPicPr>
          <p:nvPr userDrawn="1"/>
        </p:nvPicPr>
        <p:blipFill rotWithShape="1">
          <a:blip r:embed="rId2"/>
          <a:srcRect l="7682" t="6259" r="11348" b="5344"/>
          <a:stretch/>
        </p:blipFill>
        <p:spPr>
          <a:xfrm>
            <a:off x="522515" y="380326"/>
            <a:ext cx="11162384" cy="6093302"/>
          </a:xfrm>
          <a:prstGeom prst="rect">
            <a:avLst/>
          </a:prstGeom>
        </p:spPr>
      </p:pic>
      <p:pic>
        <p:nvPicPr>
          <p:cNvPr id="7" name="Picture 6">
            <a:extLst>
              <a:ext uri="{FF2B5EF4-FFF2-40B4-BE49-F238E27FC236}">
                <a16:creationId xmlns:a16="http://schemas.microsoft.com/office/drawing/2014/main" id="{AD971A8E-24AE-E04C-872F-FE547286270A}"/>
              </a:ext>
            </a:extLst>
          </p:cNvPr>
          <p:cNvPicPr>
            <a:picLocks noChangeAspect="1"/>
          </p:cNvPicPr>
          <p:nvPr userDrawn="1"/>
        </p:nvPicPr>
        <p:blipFill>
          <a:blip r:embed="rId3">
            <a:alphaModFix amt="60000"/>
          </a:blip>
          <a:stretch>
            <a:fillRect/>
          </a:stretch>
        </p:blipFill>
        <p:spPr>
          <a:xfrm>
            <a:off x="205408" y="89453"/>
            <a:ext cx="11767931" cy="6619461"/>
          </a:xfrm>
          <a:prstGeom prst="rect">
            <a:avLst/>
          </a:prstGeom>
        </p:spPr>
      </p:pic>
      <p:sp>
        <p:nvSpPr>
          <p:cNvPr id="14" name="Title 1">
            <a:extLst>
              <a:ext uri="{FF2B5EF4-FFF2-40B4-BE49-F238E27FC236}">
                <a16:creationId xmlns:a16="http://schemas.microsoft.com/office/drawing/2014/main" id="{12D6E104-FA30-EC47-9622-A562ED8E690A}"/>
              </a:ext>
            </a:extLst>
          </p:cNvPr>
          <p:cNvSpPr>
            <a:spLocks noGrp="1"/>
          </p:cNvSpPr>
          <p:nvPr>
            <p:ph type="title"/>
          </p:nvPr>
        </p:nvSpPr>
        <p:spPr>
          <a:xfrm>
            <a:off x="831851" y="1395687"/>
            <a:ext cx="9041019" cy="2852737"/>
          </a:xfrm>
          <a:prstGeom prst="rect">
            <a:avLst/>
          </a:prstGeom>
        </p:spPr>
        <p:txBody>
          <a:bodyPr anchor="b">
            <a:normAutofit/>
          </a:bodyPr>
          <a:lstStyle>
            <a:lvl1pPr>
              <a:defRPr sz="54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477EE5C0-390D-844A-B085-252DA8AC9B7B}"/>
              </a:ext>
            </a:extLst>
          </p:cNvPr>
          <p:cNvSpPr>
            <a:spLocks noGrp="1"/>
          </p:cNvSpPr>
          <p:nvPr>
            <p:ph type="body" idx="1"/>
          </p:nvPr>
        </p:nvSpPr>
        <p:spPr>
          <a:xfrm>
            <a:off x="831851" y="428760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0530921"/>
      </p:ext>
    </p:extLst>
  </p:cSld>
  <p:clrMapOvr>
    <a:masterClrMapping/>
  </p:clrMapOvr>
  <p:extLst>
    <p:ext uri="{DCECCB84-F9BA-43D5-87BE-67443E8EF086}">
      <p15:sldGuideLst xmlns:p15="http://schemas.microsoft.com/office/powerpoint/2012/main">
        <p15:guide id="1" orient="horz" pos="4080" userDrawn="1">
          <p15:clr>
            <a:srgbClr val="FBAE40"/>
          </p15:clr>
        </p15:guide>
        <p15:guide id="2" pos="320" userDrawn="1">
          <p15:clr>
            <a:srgbClr val="FBAE40"/>
          </p15:clr>
        </p15:guide>
        <p15:guide id="3" pos="7360" userDrawn="1">
          <p15:clr>
            <a:srgbClr val="FBAE40"/>
          </p15:clr>
        </p15:guide>
        <p15:guide id="4" orient="horz" pos="2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003ED5F-7C94-49B5-99E7-60E4FCC72377}"/>
              </a:ext>
            </a:extLst>
          </p:cNvPr>
          <p:cNvSpPr>
            <a:spLocks noGrp="1"/>
          </p:cNvSpPr>
          <p:nvPr>
            <p:ph type="sldNum" sz="quarter" idx="4"/>
          </p:nvPr>
        </p:nvSpPr>
        <p:spPr>
          <a:xfrm>
            <a:off x="5827777" y="6327649"/>
            <a:ext cx="70484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01179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F4437DAE-F364-D243-A41C-920BF4F45357}"/>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3" name="Group 12">
            <a:extLst>
              <a:ext uri="{FF2B5EF4-FFF2-40B4-BE49-F238E27FC236}">
                <a16:creationId xmlns:a16="http://schemas.microsoft.com/office/drawing/2014/main" id="{6179AB85-5BEA-4A38-9CB7-4A95CA2DE35F}"/>
              </a:ext>
            </a:extLst>
          </p:cNvPr>
          <p:cNvGrpSpPr/>
          <p:nvPr userDrawn="1"/>
        </p:nvGrpSpPr>
        <p:grpSpPr>
          <a:xfrm>
            <a:off x="326756" y="5800730"/>
            <a:ext cx="11538488" cy="931208"/>
            <a:chOff x="268923" y="5800730"/>
            <a:chExt cx="11538488" cy="931208"/>
          </a:xfrm>
        </p:grpSpPr>
        <p:pic>
          <p:nvPicPr>
            <p:cNvPr id="8" name="Picture 7">
              <a:extLst>
                <a:ext uri="{FF2B5EF4-FFF2-40B4-BE49-F238E27FC236}">
                  <a16:creationId xmlns:a16="http://schemas.microsoft.com/office/drawing/2014/main" id="{C02F8EC9-EC09-4C6A-93D6-83184E7994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0" name="Straight Connector 9">
              <a:extLst>
                <a:ext uri="{FF2B5EF4-FFF2-40B4-BE49-F238E27FC236}">
                  <a16:creationId xmlns:a16="http://schemas.microsoft.com/office/drawing/2014/main" id="{AD0DECDF-0A8E-4D61-8AF2-561A87AFFE81}"/>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C127DE98-9184-47A2-B293-7E31CA838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32172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9B9-36C0-4B57-A19A-97B17C502BD4}"/>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4F0F7773-B0BA-4412-8C20-24B8B2AC306B}"/>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2" name="Group 11">
            <a:extLst>
              <a:ext uri="{FF2B5EF4-FFF2-40B4-BE49-F238E27FC236}">
                <a16:creationId xmlns:a16="http://schemas.microsoft.com/office/drawing/2014/main" id="{CDA1AA28-ACC6-44EC-8AFE-9AE964051BF8}"/>
              </a:ext>
            </a:extLst>
          </p:cNvPr>
          <p:cNvGrpSpPr/>
          <p:nvPr userDrawn="1"/>
        </p:nvGrpSpPr>
        <p:grpSpPr>
          <a:xfrm>
            <a:off x="326756" y="5800730"/>
            <a:ext cx="11538488" cy="931208"/>
            <a:chOff x="268923" y="5800730"/>
            <a:chExt cx="11538488" cy="931208"/>
          </a:xfrm>
        </p:grpSpPr>
        <p:pic>
          <p:nvPicPr>
            <p:cNvPr id="13" name="Picture 12">
              <a:extLst>
                <a:ext uri="{FF2B5EF4-FFF2-40B4-BE49-F238E27FC236}">
                  <a16:creationId xmlns:a16="http://schemas.microsoft.com/office/drawing/2014/main" id="{ABBF74E9-4E73-4BD2-984B-FE3C928A2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4" name="Straight Connector 13">
              <a:extLst>
                <a:ext uri="{FF2B5EF4-FFF2-40B4-BE49-F238E27FC236}">
                  <a16:creationId xmlns:a16="http://schemas.microsoft.com/office/drawing/2014/main" id="{84478DFF-D47C-4777-A202-3FE591167352}"/>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11D8BB26-70B8-419F-8CDB-DFE8E7B679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38726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 Logo">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407E4D0-944C-403C-906C-02DA839D6E28}"/>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1" name="Group 10">
            <a:extLst>
              <a:ext uri="{FF2B5EF4-FFF2-40B4-BE49-F238E27FC236}">
                <a16:creationId xmlns:a16="http://schemas.microsoft.com/office/drawing/2014/main" id="{4D1A0B21-6493-442E-B989-A85ED15F5C9B}"/>
              </a:ext>
            </a:extLst>
          </p:cNvPr>
          <p:cNvGrpSpPr/>
          <p:nvPr userDrawn="1"/>
        </p:nvGrpSpPr>
        <p:grpSpPr>
          <a:xfrm>
            <a:off x="326756" y="5800730"/>
            <a:ext cx="11538488" cy="931208"/>
            <a:chOff x="268923" y="5800730"/>
            <a:chExt cx="11538488" cy="931208"/>
          </a:xfrm>
        </p:grpSpPr>
        <p:pic>
          <p:nvPicPr>
            <p:cNvPr id="12" name="Picture 11">
              <a:extLst>
                <a:ext uri="{FF2B5EF4-FFF2-40B4-BE49-F238E27FC236}">
                  <a16:creationId xmlns:a16="http://schemas.microsoft.com/office/drawing/2014/main" id="{0CF283A4-2994-4021-B073-A13097B9A9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3" name="Straight Connector 12">
              <a:extLst>
                <a:ext uri="{FF2B5EF4-FFF2-40B4-BE49-F238E27FC236}">
                  <a16:creationId xmlns:a16="http://schemas.microsoft.com/office/drawing/2014/main" id="{6E7AD914-3DF7-485D-B145-115321B8AA56}"/>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992566D5-03BC-4100-A4BE-45A66F2B0A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59351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Logo without Tex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0D54617-E0E5-43BD-B529-618876B5507C}"/>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1" name="Group 10">
            <a:extLst>
              <a:ext uri="{FF2B5EF4-FFF2-40B4-BE49-F238E27FC236}">
                <a16:creationId xmlns:a16="http://schemas.microsoft.com/office/drawing/2014/main" id="{22F40C85-1653-438B-962C-1335BC9E1FC0}"/>
              </a:ext>
            </a:extLst>
          </p:cNvPr>
          <p:cNvGrpSpPr/>
          <p:nvPr userDrawn="1"/>
        </p:nvGrpSpPr>
        <p:grpSpPr>
          <a:xfrm>
            <a:off x="326756" y="5800730"/>
            <a:ext cx="11538488" cy="931208"/>
            <a:chOff x="268923" y="5800730"/>
            <a:chExt cx="11538488" cy="931208"/>
          </a:xfrm>
        </p:grpSpPr>
        <p:pic>
          <p:nvPicPr>
            <p:cNvPr id="12" name="Picture 11">
              <a:extLst>
                <a:ext uri="{FF2B5EF4-FFF2-40B4-BE49-F238E27FC236}">
                  <a16:creationId xmlns:a16="http://schemas.microsoft.com/office/drawing/2014/main" id="{2F4A34C4-8CD1-4BD0-A19C-7D5000217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3" name="Straight Connector 12">
              <a:extLst>
                <a:ext uri="{FF2B5EF4-FFF2-40B4-BE49-F238E27FC236}">
                  <a16:creationId xmlns:a16="http://schemas.microsoft.com/office/drawing/2014/main" id="{CC397836-50DB-4D1E-9C70-85A9D8DDF3F8}"/>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60C2BDB9-FE64-424B-ACC6-A45DB1817C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62228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Chart Placeholder 3">
            <a:extLst>
              <a:ext uri="{FF2B5EF4-FFF2-40B4-BE49-F238E27FC236}">
                <a16:creationId xmlns:a16="http://schemas.microsoft.com/office/drawing/2014/main" id="{B69A4779-727F-E344-AF4D-040D5FE19E6C}"/>
              </a:ext>
            </a:extLst>
          </p:cNvPr>
          <p:cNvSpPr>
            <a:spLocks noGrp="1"/>
          </p:cNvSpPr>
          <p:nvPr>
            <p:ph type="chart" sz="quarter" idx="10"/>
          </p:nvPr>
        </p:nvSpPr>
        <p:spPr>
          <a:xfrm>
            <a:off x="501651" y="829295"/>
            <a:ext cx="11152467" cy="4692650"/>
          </a:xfrm>
        </p:spPr>
        <p:txBody>
          <a:bodyPr/>
          <a:lstStyle/>
          <a:p>
            <a:r>
              <a:rPr lang="en-US"/>
              <a:t>Click icon to add chart</a:t>
            </a:r>
          </a:p>
        </p:txBody>
      </p:sp>
      <p:sp>
        <p:nvSpPr>
          <p:cNvPr id="12" name="Slide Number Placeholder 5">
            <a:extLst>
              <a:ext uri="{FF2B5EF4-FFF2-40B4-BE49-F238E27FC236}">
                <a16:creationId xmlns:a16="http://schemas.microsoft.com/office/drawing/2014/main" id="{63A8E377-F342-456B-BB84-AE66F63A712A}"/>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3" name="Group 12">
            <a:extLst>
              <a:ext uri="{FF2B5EF4-FFF2-40B4-BE49-F238E27FC236}">
                <a16:creationId xmlns:a16="http://schemas.microsoft.com/office/drawing/2014/main" id="{2923395B-642D-43F6-8F56-B3653952A67F}"/>
              </a:ext>
            </a:extLst>
          </p:cNvPr>
          <p:cNvGrpSpPr/>
          <p:nvPr userDrawn="1"/>
        </p:nvGrpSpPr>
        <p:grpSpPr>
          <a:xfrm>
            <a:off x="326756" y="5800730"/>
            <a:ext cx="11538488" cy="931208"/>
            <a:chOff x="268923" y="5800730"/>
            <a:chExt cx="11538488" cy="931208"/>
          </a:xfrm>
        </p:grpSpPr>
        <p:pic>
          <p:nvPicPr>
            <p:cNvPr id="14" name="Picture 13">
              <a:extLst>
                <a:ext uri="{FF2B5EF4-FFF2-40B4-BE49-F238E27FC236}">
                  <a16:creationId xmlns:a16="http://schemas.microsoft.com/office/drawing/2014/main" id="{444D872B-5299-4870-93D7-4F0B238A5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5" name="Straight Connector 14">
              <a:extLst>
                <a:ext uri="{FF2B5EF4-FFF2-40B4-BE49-F238E27FC236}">
                  <a16:creationId xmlns:a16="http://schemas.microsoft.com/office/drawing/2014/main" id="{1D0CCAB3-1939-4C69-A4F4-B0E47BF4382A}"/>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3E9F1D08-B729-4EFA-85B2-32A702518C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855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out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1E8E6-EAF2-433B-91B4-B59691DC1D2E}"/>
              </a:ext>
            </a:extLst>
          </p:cNvPr>
          <p:cNvSpPr>
            <a:spLocks noGrp="1"/>
          </p:cNvSpPr>
          <p:nvPr>
            <p:ph sz="quarter" idx="10" hasCustomPrompt="1"/>
          </p:nvPr>
        </p:nvSpPr>
        <p:spPr>
          <a:xfrm>
            <a:off x="797984" y="415925"/>
            <a:ext cx="10828867" cy="5399088"/>
          </a:xfrm>
        </p:spPr>
        <p:txBody>
          <a:bodyPr/>
          <a:lstStyle>
            <a:lvl1pPr marL="0" indent="0">
              <a:buNone/>
              <a:defRPr/>
            </a:lvl1pPr>
          </a:lstStyle>
          <a:p>
            <a:pPr lvl="0"/>
            <a:r>
              <a:rPr lang="en-US" dirty="0"/>
              <a:t>Click to add text</a:t>
            </a:r>
          </a:p>
        </p:txBody>
      </p:sp>
      <p:sp>
        <p:nvSpPr>
          <p:cNvPr id="11" name="Slide Number Placeholder 5">
            <a:extLst>
              <a:ext uri="{FF2B5EF4-FFF2-40B4-BE49-F238E27FC236}">
                <a16:creationId xmlns:a16="http://schemas.microsoft.com/office/drawing/2014/main" id="{24671C14-F649-4D3D-9BC9-2B29813E99D4}"/>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2" name="Group 11">
            <a:extLst>
              <a:ext uri="{FF2B5EF4-FFF2-40B4-BE49-F238E27FC236}">
                <a16:creationId xmlns:a16="http://schemas.microsoft.com/office/drawing/2014/main" id="{C963ADAF-7980-4F95-9856-18D10BB04064}"/>
              </a:ext>
            </a:extLst>
          </p:cNvPr>
          <p:cNvGrpSpPr/>
          <p:nvPr userDrawn="1"/>
        </p:nvGrpSpPr>
        <p:grpSpPr>
          <a:xfrm>
            <a:off x="326756" y="5800730"/>
            <a:ext cx="11538488" cy="931208"/>
            <a:chOff x="268923" y="5800730"/>
            <a:chExt cx="11538488" cy="931208"/>
          </a:xfrm>
        </p:grpSpPr>
        <p:pic>
          <p:nvPicPr>
            <p:cNvPr id="13" name="Picture 12">
              <a:extLst>
                <a:ext uri="{FF2B5EF4-FFF2-40B4-BE49-F238E27FC236}">
                  <a16:creationId xmlns:a16="http://schemas.microsoft.com/office/drawing/2014/main" id="{8FE967E0-23BB-4E29-9A0D-C2E95213B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4" name="Straight Connector 13">
              <a:extLst>
                <a:ext uri="{FF2B5EF4-FFF2-40B4-BE49-F238E27FC236}">
                  <a16:creationId xmlns:a16="http://schemas.microsoft.com/office/drawing/2014/main" id="{DE75AA6C-698D-4E27-AFD5-38B84C351CD9}"/>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CED71267-F03E-4378-8ABA-9C33093ECC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0607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694765" y="1048912"/>
            <a:ext cx="48872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B3A203B9-092F-C04C-BD56-150CBC7812B5}"/>
              </a:ext>
            </a:extLst>
          </p:cNvPr>
          <p:cNvSpPr>
            <a:spLocks noGrp="1"/>
          </p:cNvSpPr>
          <p:nvPr>
            <p:ph type="chart" sz="quarter" idx="10"/>
          </p:nvPr>
        </p:nvSpPr>
        <p:spPr>
          <a:xfrm>
            <a:off x="5928287" y="829295"/>
            <a:ext cx="5928783" cy="4692650"/>
          </a:xfrm>
        </p:spPr>
        <p:txBody>
          <a:bodyPr/>
          <a:lstStyle/>
          <a:p>
            <a:r>
              <a:rPr lang="en-US"/>
              <a:t>Click icon to add chart</a:t>
            </a:r>
          </a:p>
        </p:txBody>
      </p:sp>
      <p:sp>
        <p:nvSpPr>
          <p:cNvPr id="13" name="Slide Number Placeholder 5">
            <a:extLst>
              <a:ext uri="{FF2B5EF4-FFF2-40B4-BE49-F238E27FC236}">
                <a16:creationId xmlns:a16="http://schemas.microsoft.com/office/drawing/2014/main" id="{CECF9A4D-7C3E-48A6-AB1B-2B9D3C4385F7}"/>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CBECE2C6-5FB8-4DB7-8FE5-3C7A47B147C3}"/>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6809BA06-1BBA-45B7-9426-962DA9EED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DF91CD4F-3921-47DE-B7F2-EDCE21395D8C}"/>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AEB8F16A-CFF5-4569-9DFB-045120785E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0316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6F6BE3E-C3A6-9E43-9A5C-83F6017FF0E9}"/>
              </a:ext>
            </a:extLst>
          </p:cNvPr>
          <p:cNvSpPr>
            <a:spLocks noGrp="1"/>
          </p:cNvSpPr>
          <p:nvPr>
            <p:ph idx="1"/>
          </p:nvPr>
        </p:nvSpPr>
        <p:spPr>
          <a:xfrm>
            <a:off x="6705599" y="1048912"/>
            <a:ext cx="48872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3">
            <a:extLst>
              <a:ext uri="{FF2B5EF4-FFF2-40B4-BE49-F238E27FC236}">
                <a16:creationId xmlns:a16="http://schemas.microsoft.com/office/drawing/2014/main" id="{7FA7A964-76BC-2C4A-B4E4-515CFBEC6783}"/>
              </a:ext>
            </a:extLst>
          </p:cNvPr>
          <p:cNvSpPr>
            <a:spLocks noGrp="1"/>
          </p:cNvSpPr>
          <p:nvPr>
            <p:ph type="chart" sz="quarter" idx="10"/>
          </p:nvPr>
        </p:nvSpPr>
        <p:spPr>
          <a:xfrm>
            <a:off x="501651" y="829295"/>
            <a:ext cx="5928783" cy="4692650"/>
          </a:xfrm>
        </p:spPr>
        <p:txBody>
          <a:bodyPr/>
          <a:lstStyle/>
          <a:p>
            <a:r>
              <a:rPr lang="en-US"/>
              <a:t>Click icon to add chart</a:t>
            </a:r>
          </a:p>
        </p:txBody>
      </p:sp>
      <p:sp>
        <p:nvSpPr>
          <p:cNvPr id="13" name="Slide Number Placeholder 5">
            <a:extLst>
              <a:ext uri="{FF2B5EF4-FFF2-40B4-BE49-F238E27FC236}">
                <a16:creationId xmlns:a16="http://schemas.microsoft.com/office/drawing/2014/main" id="{DE6F7748-CDE3-406C-93F7-2DABB4939CA1}"/>
              </a:ext>
            </a:extLst>
          </p:cNvPr>
          <p:cNvSpPr>
            <a:spLocks noGrp="1"/>
          </p:cNvSpPr>
          <p:nvPr>
            <p:ph type="sldNum" sz="quarter" idx="4"/>
          </p:nvPr>
        </p:nvSpPr>
        <p:spPr>
          <a:xfrm>
            <a:off x="5832070" y="6419850"/>
            <a:ext cx="704849" cy="271257"/>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dirty="0">
              <a:solidFill>
                <a:srgbClr val="000000">
                  <a:tint val="75000"/>
                </a:srgbClr>
              </a:solidFill>
            </a:endParaRPr>
          </a:p>
        </p:txBody>
      </p:sp>
      <p:grpSp>
        <p:nvGrpSpPr>
          <p:cNvPr id="14" name="Group 13">
            <a:extLst>
              <a:ext uri="{FF2B5EF4-FFF2-40B4-BE49-F238E27FC236}">
                <a16:creationId xmlns:a16="http://schemas.microsoft.com/office/drawing/2014/main" id="{70619B52-4CDF-4430-A40A-65EA7E22C867}"/>
              </a:ext>
            </a:extLst>
          </p:cNvPr>
          <p:cNvGrpSpPr/>
          <p:nvPr userDrawn="1"/>
        </p:nvGrpSpPr>
        <p:grpSpPr>
          <a:xfrm>
            <a:off x="326756" y="5800730"/>
            <a:ext cx="11538488" cy="931208"/>
            <a:chOff x="268923" y="5800730"/>
            <a:chExt cx="11538488" cy="931208"/>
          </a:xfrm>
        </p:grpSpPr>
        <p:pic>
          <p:nvPicPr>
            <p:cNvPr id="15" name="Picture 14">
              <a:extLst>
                <a:ext uri="{FF2B5EF4-FFF2-40B4-BE49-F238E27FC236}">
                  <a16:creationId xmlns:a16="http://schemas.microsoft.com/office/drawing/2014/main" id="{9CA64BDF-0B96-47C9-9ED4-041552A05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158" y="5800730"/>
              <a:ext cx="917968" cy="931208"/>
            </a:xfrm>
            <a:prstGeom prst="rect">
              <a:avLst/>
            </a:prstGeom>
          </p:spPr>
        </p:pic>
        <p:cxnSp>
          <p:nvCxnSpPr>
            <p:cNvPr id="16" name="Straight Connector 15">
              <a:extLst>
                <a:ext uri="{FF2B5EF4-FFF2-40B4-BE49-F238E27FC236}">
                  <a16:creationId xmlns:a16="http://schemas.microsoft.com/office/drawing/2014/main" id="{6FD513B3-7F10-4B0E-A35F-A2B8BB747662}"/>
                </a:ext>
              </a:extLst>
            </p:cNvPr>
            <p:cNvCxnSpPr>
              <a:cxnSpLocks/>
            </p:cNvCxnSpPr>
            <p:nvPr userDrawn="1"/>
          </p:nvCxnSpPr>
          <p:spPr>
            <a:xfrm>
              <a:off x="268923" y="6350557"/>
              <a:ext cx="11538488" cy="0"/>
            </a:xfrm>
            <a:prstGeom prst="line">
              <a:avLst/>
            </a:prstGeom>
            <a:ln w="31750" cap="rnd">
              <a:round/>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750B34B0-910C-4D9B-8256-A8F370F56B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7068" y="6024391"/>
              <a:ext cx="970343" cy="543685"/>
            </a:xfrm>
            <a:prstGeom prst="rect">
              <a:avLst/>
            </a:prstGeom>
          </p:spPr>
        </p:pic>
      </p:grpSp>
    </p:spTree>
    <p:extLst>
      <p:ext uri="{BB962C8B-B14F-4D97-AF65-F5344CB8AC3E}">
        <p14:creationId xmlns:p14="http://schemas.microsoft.com/office/powerpoint/2010/main" val="22356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22">
            <a:extLst>
              <a:ext uri="{FF2B5EF4-FFF2-40B4-BE49-F238E27FC236}">
                <a16:creationId xmlns:a16="http://schemas.microsoft.com/office/drawing/2014/main" id="{770D2D7B-89AA-2342-9D15-8D0287FA865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6" name="Slide Number Placeholder 5">
            <a:extLst>
              <a:ext uri="{FF2B5EF4-FFF2-40B4-BE49-F238E27FC236}">
                <a16:creationId xmlns:a16="http://schemas.microsoft.com/office/drawing/2014/main" id="{73FD5139-A21E-7E40-8155-4F0B6CF47917}"/>
              </a:ext>
            </a:extLst>
          </p:cNvPr>
          <p:cNvSpPr>
            <a:spLocks noGrp="1"/>
          </p:cNvSpPr>
          <p:nvPr>
            <p:ph type="sldNum" sz="quarter" idx="4"/>
          </p:nvPr>
        </p:nvSpPr>
        <p:spPr>
          <a:xfrm>
            <a:off x="5827777" y="6327649"/>
            <a:ext cx="704849" cy="36512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fld id="{DCB029D6-5554-3449-9E92-4345D2269ABD}" type="slidenum">
              <a:rPr lang="en-US" smtClean="0">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616190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dt="0"/>
  <p:txStyles>
    <p:titleStyle>
      <a:lvl1pPr algn="l" defTabSz="914400" rtl="0" eaLnBrk="1" latinLnBrk="0" hangingPunct="1">
        <a:lnSpc>
          <a:spcPct val="90000"/>
        </a:lnSpc>
        <a:spcBef>
          <a:spcPct val="0"/>
        </a:spcBef>
        <a:buNone/>
        <a:defRPr sz="40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aiso.com/Documents/MSCOpiniononMarketEnhancementsfor2021SummerReadiness-Mar8_2021.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2C5FB-958D-4F44-BE84-627636764985}"/>
              </a:ext>
            </a:extLst>
          </p:cNvPr>
          <p:cNvSpPr>
            <a:spLocks noGrp="1"/>
          </p:cNvSpPr>
          <p:nvPr>
            <p:ph type="title"/>
          </p:nvPr>
        </p:nvSpPr>
        <p:spPr>
          <a:xfrm>
            <a:off x="224843" y="212975"/>
            <a:ext cx="6560714" cy="2246690"/>
          </a:xfrm>
        </p:spPr>
        <p:txBody>
          <a:bodyPr>
            <a:normAutofit/>
          </a:bodyPr>
          <a:lstStyle/>
          <a:p>
            <a:pPr algn="ctr"/>
            <a:r>
              <a:rPr lang="en-US" dirty="0"/>
              <a:t>Preliminary </a:t>
            </a:r>
            <a:br>
              <a:rPr lang="en-US" dirty="0"/>
            </a:br>
            <a:r>
              <a:rPr lang="en-US" dirty="0"/>
              <a:t>Pacific NW Resource</a:t>
            </a:r>
            <a:br>
              <a:rPr lang="en-US" dirty="0"/>
            </a:br>
            <a:r>
              <a:rPr lang="en-US" dirty="0"/>
              <a:t>Adequacy Assessment </a:t>
            </a:r>
          </a:p>
        </p:txBody>
      </p:sp>
      <p:sp>
        <p:nvSpPr>
          <p:cNvPr id="5" name="Text Placeholder 4">
            <a:extLst>
              <a:ext uri="{FF2B5EF4-FFF2-40B4-BE49-F238E27FC236}">
                <a16:creationId xmlns:a16="http://schemas.microsoft.com/office/drawing/2014/main" id="{983E98E3-A6A5-4726-8305-C38409288E25}"/>
              </a:ext>
            </a:extLst>
          </p:cNvPr>
          <p:cNvSpPr>
            <a:spLocks noGrp="1"/>
          </p:cNvSpPr>
          <p:nvPr>
            <p:ph type="body" idx="1"/>
          </p:nvPr>
        </p:nvSpPr>
        <p:spPr>
          <a:xfrm>
            <a:off x="645042" y="2523076"/>
            <a:ext cx="5720316" cy="2176129"/>
          </a:xfrm>
        </p:spPr>
        <p:txBody>
          <a:bodyPr>
            <a:normAutofit fontScale="62500" lnSpcReduction="20000"/>
          </a:bodyPr>
          <a:lstStyle/>
          <a:p>
            <a:pPr algn="ctr"/>
            <a:endParaRPr lang="en-US" sz="1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r>
              <a:rPr lang="en-US" sz="26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ANNUAL RESOURCE ADEQUACY MEETING </a:t>
            </a:r>
          </a:p>
          <a:p>
            <a:pPr algn="ctr"/>
            <a:r>
              <a:rPr lang="en-US" sz="23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Utilities and Transportation Commission &amp; </a:t>
            </a:r>
          </a:p>
          <a:p>
            <a:pPr algn="ctr"/>
            <a:r>
              <a:rPr lang="en-US" sz="23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Department of Commerce</a:t>
            </a:r>
          </a:p>
          <a:p>
            <a:pPr algn="ctr"/>
            <a:r>
              <a:rPr lang="en-US" sz="2300" dirty="0">
                <a:solidFill>
                  <a:srgbClr val="000000"/>
                </a:solidFill>
                <a:latin typeface="Tahoma" panose="020B0604030504040204" pitchFamily="34" charset="0"/>
                <a:ea typeface="Tahoma" panose="020B0604030504040204" pitchFamily="34" charset="0"/>
                <a:cs typeface="Tahoma" panose="020B0604030504040204" pitchFamily="34" charset="0"/>
              </a:rPr>
              <a:t>May 11, 2021</a:t>
            </a:r>
          </a:p>
          <a:p>
            <a:pPr algn="ctr"/>
            <a:endParaRPr lang="en-US" sz="2300" dirty="0">
              <a:latin typeface="Tahoma" panose="020B0604030504040204" pitchFamily="34" charset="0"/>
              <a:ea typeface="Tahoma" panose="020B0604030504040204" pitchFamily="34" charset="0"/>
              <a:cs typeface="Tahoma" panose="020B0604030504040204" pitchFamily="34" charset="0"/>
            </a:endParaRPr>
          </a:p>
          <a:p>
            <a:pPr algn="ctr"/>
            <a:r>
              <a:rPr lang="en-US" sz="23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John Fazio</a:t>
            </a:r>
          </a:p>
          <a:p>
            <a:pPr algn="ctr"/>
            <a:r>
              <a:rPr lang="en-US" sz="230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NW Power and Conservation Council </a:t>
            </a:r>
          </a:p>
        </p:txBody>
      </p:sp>
      <p:pic>
        <p:nvPicPr>
          <p:cNvPr id="2" name="Picture 1">
            <a:extLst>
              <a:ext uri="{FF2B5EF4-FFF2-40B4-BE49-F238E27FC236}">
                <a16:creationId xmlns:a16="http://schemas.microsoft.com/office/drawing/2014/main" id="{60C75986-1339-4F71-9903-7E2AB31787AA}"/>
              </a:ext>
            </a:extLst>
          </p:cNvPr>
          <p:cNvPicPr>
            <a:picLocks noChangeAspect="1"/>
          </p:cNvPicPr>
          <p:nvPr/>
        </p:nvPicPr>
        <p:blipFill>
          <a:blip r:embed="rId2"/>
          <a:stretch>
            <a:fillRect/>
          </a:stretch>
        </p:blipFill>
        <p:spPr>
          <a:xfrm>
            <a:off x="7089820" y="212975"/>
            <a:ext cx="4499238" cy="4932091"/>
          </a:xfrm>
          <a:prstGeom prst="rect">
            <a:avLst/>
          </a:prstGeom>
        </p:spPr>
      </p:pic>
    </p:spTree>
    <p:extLst>
      <p:ext uri="{BB962C8B-B14F-4D97-AF65-F5344CB8AC3E}">
        <p14:creationId xmlns:p14="http://schemas.microsoft.com/office/powerpoint/2010/main" val="978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4913-203E-4DB8-94A8-49AB24AD0E63}"/>
              </a:ext>
            </a:extLst>
          </p:cNvPr>
          <p:cNvSpPr>
            <a:spLocks noGrp="1"/>
          </p:cNvSpPr>
          <p:nvPr>
            <p:ph type="title"/>
          </p:nvPr>
        </p:nvSpPr>
        <p:spPr/>
        <p:txBody>
          <a:bodyPr/>
          <a:lstStyle/>
          <a:p>
            <a:r>
              <a:rPr lang="en-US" dirty="0"/>
              <a:t>RA Advisory Committee Questions/Comments</a:t>
            </a:r>
          </a:p>
        </p:txBody>
      </p:sp>
      <p:sp>
        <p:nvSpPr>
          <p:cNvPr id="3" name="Content Placeholder 2">
            <a:extLst>
              <a:ext uri="{FF2B5EF4-FFF2-40B4-BE49-F238E27FC236}">
                <a16:creationId xmlns:a16="http://schemas.microsoft.com/office/drawing/2014/main" id="{9EE1360D-4C74-4474-BAE3-8FBEB82126F9}"/>
              </a:ext>
            </a:extLst>
          </p:cNvPr>
          <p:cNvSpPr>
            <a:spLocks noGrp="1"/>
          </p:cNvSpPr>
          <p:nvPr>
            <p:ph idx="1"/>
          </p:nvPr>
        </p:nvSpPr>
        <p:spPr/>
        <p:txBody>
          <a:bodyPr>
            <a:normAutofit/>
          </a:bodyPr>
          <a:lstStyle/>
          <a:p>
            <a:pPr marL="457200" indent="-457200">
              <a:buFont typeface="+mj-lt"/>
              <a:buAutoNum type="arabicPeriod"/>
            </a:pPr>
            <a:r>
              <a:rPr lang="en-US" dirty="0">
                <a:latin typeface="Trebuchet MS" panose="020B0603020202020204" pitchFamily="34" charset="0"/>
              </a:rPr>
              <a:t>The needed capacity for adequacy seems low relative to the capacity lost from expected coal plant retirements.</a:t>
            </a:r>
          </a:p>
          <a:p>
            <a:pPr marL="457200" indent="-457200">
              <a:buFont typeface="+mj-lt"/>
              <a:buAutoNum type="arabicPeriod"/>
            </a:pPr>
            <a:r>
              <a:rPr lang="en-US" dirty="0">
                <a:latin typeface="Trebuchet MS" panose="020B0603020202020204" pitchFamily="34" charset="0"/>
              </a:rPr>
              <a:t>Can adequacy be maintained without conventional thermal resources?</a:t>
            </a:r>
          </a:p>
          <a:p>
            <a:pPr marL="457200" indent="-457200">
              <a:buFont typeface="+mj-lt"/>
              <a:buAutoNum type="arabicPeriod"/>
            </a:pPr>
            <a:r>
              <a:rPr lang="en-US" dirty="0">
                <a:latin typeface="Trebuchet MS" panose="020B0603020202020204" pitchFamily="34" charset="0"/>
              </a:rPr>
              <a:t>How much can reutilization of thermal resources really help (e.g., increasing balancing reserves and unit commitment)?</a:t>
            </a:r>
          </a:p>
          <a:p>
            <a:pPr marL="457200" indent="-457200">
              <a:buFont typeface="+mj-lt"/>
              <a:buAutoNum type="arabicPeriod"/>
            </a:pPr>
            <a:r>
              <a:rPr lang="en-US" dirty="0">
                <a:latin typeface="Trebuchet MS" panose="020B0603020202020204" pitchFamily="34" charset="0"/>
              </a:rPr>
              <a:t>Is the flexibility of the hydro system being overestimated, and are non-power hydro constraints being met? </a:t>
            </a:r>
          </a:p>
          <a:p>
            <a:pPr marL="457200" indent="-457200">
              <a:buFont typeface="+mj-lt"/>
              <a:buAutoNum type="arabicPeriod"/>
            </a:pPr>
            <a:r>
              <a:rPr lang="en-US" dirty="0">
                <a:latin typeface="Trebuchet MS" panose="020B0603020202020204" pitchFamily="34" charset="0"/>
              </a:rPr>
              <a:t>Why are the classic and redeveloped GENESYS model LOLP results so different?    </a:t>
            </a:r>
          </a:p>
          <a:p>
            <a:endParaRPr lang="en-US"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3E5BEC4A-B294-4209-9BB3-BE3483AFE34E}"/>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10</a:t>
            </a:fld>
            <a:endParaRPr lang="en-US" dirty="0">
              <a:solidFill>
                <a:srgbClr val="000000">
                  <a:tint val="75000"/>
                </a:srgbClr>
              </a:solidFill>
            </a:endParaRPr>
          </a:p>
        </p:txBody>
      </p:sp>
    </p:spTree>
    <p:extLst>
      <p:ext uri="{BB962C8B-B14F-4D97-AF65-F5344CB8AC3E}">
        <p14:creationId xmlns:p14="http://schemas.microsoft.com/office/powerpoint/2010/main" val="6747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EA7D-9674-43EF-8848-B9A1B1CBDFC3}"/>
              </a:ext>
            </a:extLst>
          </p:cNvPr>
          <p:cNvSpPr>
            <a:spLocks noGrp="1"/>
          </p:cNvSpPr>
          <p:nvPr>
            <p:ph type="title"/>
          </p:nvPr>
        </p:nvSpPr>
        <p:spPr/>
        <p:txBody>
          <a:bodyPr/>
          <a:lstStyle/>
          <a:p>
            <a:r>
              <a:rPr lang="en-US" dirty="0"/>
              <a:t>1. Resource need vs. Retired Capacity</a:t>
            </a:r>
          </a:p>
        </p:txBody>
      </p:sp>
      <p:sp>
        <p:nvSpPr>
          <p:cNvPr id="3" name="Content Placeholder 2">
            <a:extLst>
              <a:ext uri="{FF2B5EF4-FFF2-40B4-BE49-F238E27FC236}">
                <a16:creationId xmlns:a16="http://schemas.microsoft.com/office/drawing/2014/main" id="{FEA37640-68ED-4CE4-B7BA-22EDBF4104A3}"/>
              </a:ext>
            </a:extLst>
          </p:cNvPr>
          <p:cNvSpPr>
            <a:spLocks noGrp="1"/>
          </p:cNvSpPr>
          <p:nvPr>
            <p:ph idx="1"/>
          </p:nvPr>
        </p:nvSpPr>
        <p:spPr>
          <a:xfrm>
            <a:off x="838199" y="1825625"/>
            <a:ext cx="10921779" cy="3975100"/>
          </a:xfrm>
        </p:spPr>
        <p:txBody>
          <a:bodyPr>
            <a:normAutofit/>
          </a:bodyPr>
          <a:lstStyle/>
          <a:p>
            <a:r>
              <a:rPr lang="en-US" dirty="0">
                <a:solidFill>
                  <a:srgbClr val="FF0000"/>
                </a:solidFill>
                <a:latin typeface="+mn-lt"/>
              </a:rPr>
              <a:t>Retired capacity (2019-25) is 2,276 MW yet resource need is only 1,600 MW.</a:t>
            </a:r>
          </a:p>
          <a:p>
            <a:r>
              <a:rPr lang="en-US" dirty="0">
                <a:latin typeface="+mn-lt"/>
              </a:rPr>
              <a:t>Power supply was adequate in 2019 (i.e., LOLP &lt; 5%) and thus had surplus capability that would lessen the amount of needed resource. </a:t>
            </a:r>
          </a:p>
          <a:p>
            <a:r>
              <a:rPr lang="en-US" dirty="0">
                <a:latin typeface="+mn-lt"/>
              </a:rPr>
              <a:t>Expected increase in the WECC-wide market supply can help. Even though hourly imports are capped, imports can occur over more hours.</a:t>
            </a:r>
          </a:p>
          <a:p>
            <a:r>
              <a:rPr lang="en-US" dirty="0">
                <a:latin typeface="+mn-lt"/>
              </a:rPr>
              <a:t>Better utilization of hydro storage (within operating constraints) can defer new resource acquisition.</a:t>
            </a:r>
          </a:p>
          <a:p>
            <a:r>
              <a:rPr lang="en-US" dirty="0">
                <a:latin typeface="+mn-lt"/>
              </a:rPr>
              <a:t>Better utilization of thermal resources (e.g., unit commitment and increasing reserves) can also defer new resources.  </a:t>
            </a:r>
          </a:p>
        </p:txBody>
      </p:sp>
      <p:sp>
        <p:nvSpPr>
          <p:cNvPr id="4" name="Slide Number Placeholder 3">
            <a:extLst>
              <a:ext uri="{FF2B5EF4-FFF2-40B4-BE49-F238E27FC236}">
                <a16:creationId xmlns:a16="http://schemas.microsoft.com/office/drawing/2014/main" id="{E79924C0-B48C-4518-BD0D-503E3DC11B2D}"/>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11</a:t>
            </a:fld>
            <a:endParaRPr lang="en-US" dirty="0">
              <a:solidFill>
                <a:srgbClr val="000000">
                  <a:tint val="75000"/>
                </a:srgbClr>
              </a:solidFill>
            </a:endParaRPr>
          </a:p>
        </p:txBody>
      </p:sp>
    </p:spTree>
    <p:extLst>
      <p:ext uri="{BB962C8B-B14F-4D97-AF65-F5344CB8AC3E}">
        <p14:creationId xmlns:p14="http://schemas.microsoft.com/office/powerpoint/2010/main" val="195244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834E-5283-459E-B956-A85D01450C4B}"/>
              </a:ext>
            </a:extLst>
          </p:cNvPr>
          <p:cNvSpPr>
            <a:spLocks noGrp="1"/>
          </p:cNvSpPr>
          <p:nvPr>
            <p:ph type="title"/>
          </p:nvPr>
        </p:nvSpPr>
        <p:spPr/>
        <p:txBody>
          <a:bodyPr/>
          <a:lstStyle/>
          <a:p>
            <a:r>
              <a:rPr lang="en-US" dirty="0"/>
              <a:t>2. Are conventional thermal resources needed</a:t>
            </a:r>
          </a:p>
        </p:txBody>
      </p:sp>
      <p:sp>
        <p:nvSpPr>
          <p:cNvPr id="3" name="Content Placeholder 2">
            <a:extLst>
              <a:ext uri="{FF2B5EF4-FFF2-40B4-BE49-F238E27FC236}">
                <a16:creationId xmlns:a16="http://schemas.microsoft.com/office/drawing/2014/main" id="{B76C7032-FC59-4F44-A5BE-2DFBAC318688}"/>
              </a:ext>
            </a:extLst>
          </p:cNvPr>
          <p:cNvSpPr>
            <a:spLocks noGrp="1"/>
          </p:cNvSpPr>
          <p:nvPr>
            <p:ph idx="1"/>
          </p:nvPr>
        </p:nvSpPr>
        <p:spPr/>
        <p:txBody>
          <a:bodyPr>
            <a:normAutofit/>
          </a:bodyPr>
          <a:lstStyle/>
          <a:p>
            <a:r>
              <a:rPr lang="en-US" dirty="0">
                <a:solidFill>
                  <a:srgbClr val="FF0000"/>
                </a:solidFill>
                <a:latin typeface="+mn-lt"/>
              </a:rPr>
              <a:t>Concern that acquiring only renewable resources will lead to problems since they cannot be dispatched</a:t>
            </a:r>
          </a:p>
          <a:p>
            <a:r>
              <a:rPr lang="en-US" dirty="0">
                <a:latin typeface="+mn-lt"/>
              </a:rPr>
              <a:t>Increasing market supply and better utilization of existing resources can lessen the amount of needed resource. </a:t>
            </a:r>
          </a:p>
          <a:p>
            <a:r>
              <a:rPr lang="en-US" dirty="0">
                <a:latin typeface="+mn-lt"/>
              </a:rPr>
              <a:t>Acquiring renewable resources will increase the need for additional balancing reserves but analysis shows that (at least for now) the existing system has sufficient flexibility to cover the increased risk.</a:t>
            </a:r>
          </a:p>
          <a:p>
            <a:r>
              <a:rPr lang="en-US" dirty="0">
                <a:latin typeface="+mn-lt"/>
              </a:rPr>
              <a:t>It’s unlikely that the power plan will only include renewable resources.</a:t>
            </a:r>
          </a:p>
          <a:p>
            <a:r>
              <a:rPr lang="en-US" dirty="0">
                <a:latin typeface="+mn-lt"/>
              </a:rPr>
              <a:t>Retirements are scheduled over a long period (16 years), which should provide sufficient time for better storage technologies to be developed.        </a:t>
            </a:r>
          </a:p>
          <a:p>
            <a:endParaRPr lang="en-US" dirty="0">
              <a:latin typeface="+mn-lt"/>
            </a:endParaRPr>
          </a:p>
        </p:txBody>
      </p:sp>
      <p:sp>
        <p:nvSpPr>
          <p:cNvPr id="4" name="Slide Number Placeholder 3">
            <a:extLst>
              <a:ext uri="{FF2B5EF4-FFF2-40B4-BE49-F238E27FC236}">
                <a16:creationId xmlns:a16="http://schemas.microsoft.com/office/drawing/2014/main" id="{FBA37BF0-0729-4922-863B-B7C7F5A9F325}"/>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12</a:t>
            </a:fld>
            <a:endParaRPr lang="en-US" dirty="0">
              <a:solidFill>
                <a:srgbClr val="000000">
                  <a:tint val="75000"/>
                </a:srgbClr>
              </a:solidFill>
            </a:endParaRPr>
          </a:p>
        </p:txBody>
      </p:sp>
    </p:spTree>
    <p:extLst>
      <p:ext uri="{BB962C8B-B14F-4D97-AF65-F5344CB8AC3E}">
        <p14:creationId xmlns:p14="http://schemas.microsoft.com/office/powerpoint/2010/main" val="393985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2D05-296E-4150-B5D2-CBA8EB84DA9B}"/>
              </a:ext>
            </a:extLst>
          </p:cNvPr>
          <p:cNvSpPr>
            <a:spLocks noGrp="1"/>
          </p:cNvSpPr>
          <p:nvPr>
            <p:ph type="title"/>
          </p:nvPr>
        </p:nvSpPr>
        <p:spPr/>
        <p:txBody>
          <a:bodyPr/>
          <a:lstStyle/>
          <a:p>
            <a:r>
              <a:rPr lang="en-US" dirty="0"/>
              <a:t>3. Thermal Resource Utilization</a:t>
            </a:r>
          </a:p>
        </p:txBody>
      </p:sp>
      <p:sp>
        <p:nvSpPr>
          <p:cNvPr id="3" name="Content Placeholder 2">
            <a:extLst>
              <a:ext uri="{FF2B5EF4-FFF2-40B4-BE49-F238E27FC236}">
                <a16:creationId xmlns:a16="http://schemas.microsoft.com/office/drawing/2014/main" id="{9F2A5952-55DF-4D4B-8E20-610F8BFC9ECC}"/>
              </a:ext>
            </a:extLst>
          </p:cNvPr>
          <p:cNvSpPr>
            <a:spLocks noGrp="1"/>
          </p:cNvSpPr>
          <p:nvPr>
            <p:ph idx="1"/>
          </p:nvPr>
        </p:nvSpPr>
        <p:spPr>
          <a:xfrm>
            <a:off x="838200" y="1825624"/>
            <a:ext cx="10515600" cy="4107343"/>
          </a:xfrm>
        </p:spPr>
        <p:txBody>
          <a:bodyPr>
            <a:normAutofit fontScale="85000" lnSpcReduction="10000"/>
          </a:bodyPr>
          <a:lstStyle/>
          <a:p>
            <a:r>
              <a:rPr lang="en-US" dirty="0">
                <a:solidFill>
                  <a:srgbClr val="FF0000"/>
                </a:solidFill>
                <a:latin typeface="+mn-lt"/>
              </a:rPr>
              <a:t>Can reutilization of existing thermal plants defer some of the need for new resources</a:t>
            </a:r>
          </a:p>
          <a:p>
            <a:r>
              <a:rPr lang="en-US" dirty="0">
                <a:latin typeface="+mn-lt"/>
              </a:rPr>
              <a:t>Thermal plants are generally not committed for dispatch unless prices are sufficiently high. If they aren’t committed, they cannot help during shortfall events.</a:t>
            </a:r>
          </a:p>
          <a:p>
            <a:r>
              <a:rPr lang="en-US" dirty="0">
                <a:latin typeface="+mn-lt"/>
              </a:rPr>
              <a:t>As market prices rise, more units are likely to be committed, which should improve adequacy (as seen in 2025). </a:t>
            </a:r>
          </a:p>
          <a:p>
            <a:r>
              <a:rPr lang="en-US" dirty="0">
                <a:latin typeface="+mn-lt"/>
              </a:rPr>
              <a:t>Requiring higher balancing reserves forces more thermal resources to commit and allows them to be available during shortfall events.   </a:t>
            </a:r>
          </a:p>
          <a:p>
            <a:r>
              <a:rPr lang="en-US" dirty="0">
                <a:latin typeface="Trebuchet MS" panose="020B0603020202020204" pitchFamily="34" charset="0"/>
              </a:rPr>
              <a:t>However, increasing reserve requirements comes at a cost because resources may then operate “out of the money” for long periods of time. </a:t>
            </a:r>
          </a:p>
          <a:p>
            <a:pPr marL="0" indent="0">
              <a:buNone/>
            </a:pPr>
            <a:r>
              <a:rPr lang="en-US" dirty="0">
                <a:latin typeface="Trebuchet MS" panose="020B0603020202020204" pitchFamily="34" charset="0"/>
              </a:rPr>
              <a:t>  </a:t>
            </a:r>
          </a:p>
          <a:p>
            <a:r>
              <a:rPr lang="en-US" dirty="0">
                <a:latin typeface="Trebuchet MS" panose="020B0603020202020204" pitchFamily="34" charset="0"/>
              </a:rPr>
              <a:t>The CAISO “</a:t>
            </a:r>
            <a:r>
              <a:rPr lang="en-US" dirty="0" err="1">
                <a:latin typeface="Trebuchet MS" panose="020B0603020202020204" pitchFamily="34" charset="0"/>
              </a:rPr>
              <a:t>flexiramp</a:t>
            </a:r>
            <a:r>
              <a:rPr lang="en-US" dirty="0">
                <a:latin typeface="Trebuchet MS" panose="020B0603020202020204" pitchFamily="34" charset="0"/>
              </a:rPr>
              <a:t>” product was proposed to address similar issues       </a:t>
            </a:r>
          </a:p>
          <a:p>
            <a:pPr marL="0" indent="0">
              <a:buNone/>
            </a:pPr>
            <a:r>
              <a:rPr lang="en-US" sz="1600" dirty="0">
                <a:latin typeface="+mn-lt"/>
                <a:hlinkClick r:id="rId2"/>
              </a:rPr>
              <a:t>http://www.caiso.com/Documents/MSCOpiniononMarketEnhancementsfor2021SummerReadiness-Mar8_2021.pdf</a:t>
            </a:r>
            <a:r>
              <a:rPr lang="en-US" sz="1600" dirty="0">
                <a:latin typeface="+mn-lt"/>
              </a:rPr>
              <a:t> </a:t>
            </a:r>
          </a:p>
          <a:p>
            <a:endParaRPr lang="en-US" dirty="0">
              <a:latin typeface="+mn-lt"/>
            </a:endParaRPr>
          </a:p>
        </p:txBody>
      </p:sp>
      <p:sp>
        <p:nvSpPr>
          <p:cNvPr id="4" name="Slide Number Placeholder 3">
            <a:extLst>
              <a:ext uri="{FF2B5EF4-FFF2-40B4-BE49-F238E27FC236}">
                <a16:creationId xmlns:a16="http://schemas.microsoft.com/office/drawing/2014/main" id="{7E1AB4D2-3E61-4C05-B219-3A94262708C6}"/>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13</a:t>
            </a:fld>
            <a:endParaRPr lang="en-US" dirty="0">
              <a:solidFill>
                <a:srgbClr val="000000">
                  <a:tint val="75000"/>
                </a:srgbClr>
              </a:solidFill>
            </a:endParaRPr>
          </a:p>
        </p:txBody>
      </p:sp>
    </p:spTree>
    <p:extLst>
      <p:ext uri="{BB962C8B-B14F-4D97-AF65-F5344CB8AC3E}">
        <p14:creationId xmlns:p14="http://schemas.microsoft.com/office/powerpoint/2010/main" val="353224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324B-B5D5-4D63-B176-F50DAACE1601}"/>
              </a:ext>
            </a:extLst>
          </p:cNvPr>
          <p:cNvSpPr>
            <a:spLocks noGrp="1"/>
          </p:cNvSpPr>
          <p:nvPr>
            <p:ph type="title"/>
          </p:nvPr>
        </p:nvSpPr>
        <p:spPr/>
        <p:txBody>
          <a:bodyPr/>
          <a:lstStyle/>
          <a:p>
            <a:r>
              <a:rPr lang="en-US" dirty="0"/>
              <a:t>4. Hydroelectric System Flexibility</a:t>
            </a:r>
          </a:p>
        </p:txBody>
      </p:sp>
      <p:sp>
        <p:nvSpPr>
          <p:cNvPr id="3" name="Content Placeholder 2">
            <a:extLst>
              <a:ext uri="{FF2B5EF4-FFF2-40B4-BE49-F238E27FC236}">
                <a16:creationId xmlns:a16="http://schemas.microsoft.com/office/drawing/2014/main" id="{3499CBAE-10AC-400A-9AD8-37443B8D9EE8}"/>
              </a:ext>
            </a:extLst>
          </p:cNvPr>
          <p:cNvSpPr>
            <a:spLocks noGrp="1"/>
          </p:cNvSpPr>
          <p:nvPr>
            <p:ph idx="1"/>
          </p:nvPr>
        </p:nvSpPr>
        <p:spPr>
          <a:xfrm>
            <a:off x="838199" y="1825625"/>
            <a:ext cx="10354341" cy="3908868"/>
          </a:xfrm>
        </p:spPr>
        <p:txBody>
          <a:bodyPr>
            <a:normAutofit/>
          </a:bodyPr>
          <a:lstStyle/>
          <a:p>
            <a:r>
              <a:rPr lang="en-US" sz="2000" dirty="0">
                <a:solidFill>
                  <a:srgbClr val="FF0000"/>
                </a:solidFill>
                <a:latin typeface="+mn-lt"/>
              </a:rPr>
              <a:t>Is the model overestimating the flexibility of the hydro system and are non-power constraints being met?</a:t>
            </a:r>
          </a:p>
          <a:p>
            <a:r>
              <a:rPr lang="en-US" sz="2000" dirty="0">
                <a:latin typeface="+mn-lt"/>
              </a:rPr>
              <a:t>GENESYS simulates the hourly operation of individual hydro projects and implements monthly and hourly operating constraints provided hydro owners.</a:t>
            </a:r>
          </a:p>
          <a:p>
            <a:r>
              <a:rPr lang="en-US" sz="2000" dirty="0">
                <a:latin typeface="+mn-lt"/>
              </a:rPr>
              <a:t>Fine tuning the parameters to achieve a realistic hourly operation has been difficult and required extensive review by stakeholders. While not perfect, the current simulation has generally met with stakeholder approval. </a:t>
            </a:r>
          </a:p>
          <a:p>
            <a:r>
              <a:rPr lang="en-US" sz="2000" dirty="0">
                <a:latin typeface="+mn-lt"/>
              </a:rPr>
              <a:t>GENESYS does its best to meet all operating constraints, but it should be noted that in real life, not all constraints can be satisfied simultaneously. </a:t>
            </a:r>
          </a:p>
          <a:p>
            <a:r>
              <a:rPr lang="en-US" sz="2000" dirty="0">
                <a:latin typeface="+mn-lt"/>
              </a:rPr>
              <a:t>Because the redeveloped GENESYS dynamically assesses the value of water based on a forecast of future conditions, it utilizes reservoir storage more effectively than the classic GENESYS.       </a:t>
            </a:r>
          </a:p>
        </p:txBody>
      </p:sp>
      <p:sp>
        <p:nvSpPr>
          <p:cNvPr id="4" name="Slide Number Placeholder 3">
            <a:extLst>
              <a:ext uri="{FF2B5EF4-FFF2-40B4-BE49-F238E27FC236}">
                <a16:creationId xmlns:a16="http://schemas.microsoft.com/office/drawing/2014/main" id="{54389364-7354-42CD-B7CB-4B8961FA4D11}"/>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14</a:t>
            </a:fld>
            <a:endParaRPr lang="en-US" dirty="0">
              <a:solidFill>
                <a:srgbClr val="000000">
                  <a:tint val="75000"/>
                </a:srgbClr>
              </a:solidFill>
            </a:endParaRPr>
          </a:p>
        </p:txBody>
      </p:sp>
    </p:spTree>
    <p:extLst>
      <p:ext uri="{BB962C8B-B14F-4D97-AF65-F5344CB8AC3E}">
        <p14:creationId xmlns:p14="http://schemas.microsoft.com/office/powerpoint/2010/main" val="121435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4CA0-68F5-471F-895A-8BA438186C4A}"/>
              </a:ext>
            </a:extLst>
          </p:cNvPr>
          <p:cNvSpPr>
            <a:spLocks noGrp="1"/>
          </p:cNvSpPr>
          <p:nvPr>
            <p:ph type="title"/>
          </p:nvPr>
        </p:nvSpPr>
        <p:spPr>
          <a:xfrm>
            <a:off x="838200" y="365127"/>
            <a:ext cx="10515600" cy="899897"/>
          </a:xfrm>
        </p:spPr>
        <p:txBody>
          <a:bodyPr>
            <a:normAutofit/>
          </a:bodyPr>
          <a:lstStyle/>
          <a:p>
            <a:r>
              <a:rPr lang="en-US" dirty="0"/>
              <a:t>5. Redeveloped vs. Classic GENESYS</a:t>
            </a:r>
            <a:endParaRPr lang="en-US" sz="3100" dirty="0"/>
          </a:p>
        </p:txBody>
      </p:sp>
      <p:graphicFrame>
        <p:nvGraphicFramePr>
          <p:cNvPr id="5" name="Table 5">
            <a:extLst>
              <a:ext uri="{FF2B5EF4-FFF2-40B4-BE49-F238E27FC236}">
                <a16:creationId xmlns:a16="http://schemas.microsoft.com/office/drawing/2014/main" id="{A3555DB4-1922-40EF-9CCC-B5D2309DCB2F}"/>
              </a:ext>
            </a:extLst>
          </p:cNvPr>
          <p:cNvGraphicFramePr>
            <a:graphicFrameLocks noGrp="1"/>
          </p:cNvGraphicFramePr>
          <p:nvPr>
            <p:ph idx="1"/>
            <p:extLst>
              <p:ext uri="{D42A27DB-BD31-4B8C-83A1-F6EECF244321}">
                <p14:modId xmlns:p14="http://schemas.microsoft.com/office/powerpoint/2010/main" val="999539411"/>
              </p:ext>
            </p:extLst>
          </p:nvPr>
        </p:nvGraphicFramePr>
        <p:xfrm>
          <a:off x="1028699" y="1513736"/>
          <a:ext cx="10134601" cy="1112520"/>
        </p:xfrm>
        <a:graphic>
          <a:graphicData uri="http://schemas.openxmlformats.org/drawingml/2006/table">
            <a:tbl>
              <a:tblPr firstRow="1" bandRow="1">
                <a:tableStyleId>{5940675A-B579-460E-94D1-54222C63F5DA}</a:tableStyleId>
              </a:tblPr>
              <a:tblGrid>
                <a:gridCol w="7739617">
                  <a:extLst>
                    <a:ext uri="{9D8B030D-6E8A-4147-A177-3AD203B41FA5}">
                      <a16:colId xmlns:a16="http://schemas.microsoft.com/office/drawing/2014/main" val="4176820346"/>
                    </a:ext>
                  </a:extLst>
                </a:gridCol>
                <a:gridCol w="1197492">
                  <a:extLst>
                    <a:ext uri="{9D8B030D-6E8A-4147-A177-3AD203B41FA5}">
                      <a16:colId xmlns:a16="http://schemas.microsoft.com/office/drawing/2014/main" val="4102809339"/>
                    </a:ext>
                  </a:extLst>
                </a:gridCol>
                <a:gridCol w="1197492">
                  <a:extLst>
                    <a:ext uri="{9D8B030D-6E8A-4147-A177-3AD203B41FA5}">
                      <a16:colId xmlns:a16="http://schemas.microsoft.com/office/drawing/2014/main" val="2190951755"/>
                    </a:ext>
                  </a:extLst>
                </a:gridCol>
              </a:tblGrid>
              <a:tr h="370840">
                <a:tc>
                  <a:txBody>
                    <a:bodyPr/>
                    <a:lstStyle/>
                    <a:p>
                      <a:pPr algn="l"/>
                      <a:r>
                        <a:rPr lang="en-US" b="1" dirty="0">
                          <a:solidFill>
                            <a:srgbClr val="FFFF00"/>
                          </a:solidFill>
                        </a:rPr>
                        <a:t>Annual LOLP (percent)</a:t>
                      </a:r>
                    </a:p>
                  </a:txBody>
                  <a:tcPr>
                    <a:solidFill>
                      <a:srgbClr val="00B0F0"/>
                    </a:solidFill>
                  </a:tcPr>
                </a:tc>
                <a:tc>
                  <a:txBody>
                    <a:bodyPr/>
                    <a:lstStyle/>
                    <a:p>
                      <a:pPr algn="ctr"/>
                      <a:r>
                        <a:rPr lang="en-US" b="1" dirty="0">
                          <a:solidFill>
                            <a:srgbClr val="FFFF00"/>
                          </a:solidFill>
                        </a:rPr>
                        <a:t>2023</a:t>
                      </a:r>
                    </a:p>
                  </a:txBody>
                  <a:tcPr>
                    <a:solidFill>
                      <a:srgbClr val="00B0F0"/>
                    </a:solidFill>
                  </a:tcPr>
                </a:tc>
                <a:tc>
                  <a:txBody>
                    <a:bodyPr/>
                    <a:lstStyle/>
                    <a:p>
                      <a:pPr algn="ctr"/>
                      <a:r>
                        <a:rPr lang="en-US" b="1" dirty="0">
                          <a:solidFill>
                            <a:srgbClr val="FFFF00"/>
                          </a:solidFill>
                        </a:rPr>
                        <a:t>2025</a:t>
                      </a:r>
                    </a:p>
                  </a:txBody>
                  <a:tcPr>
                    <a:solidFill>
                      <a:srgbClr val="00B0F0"/>
                    </a:solidFill>
                  </a:tcPr>
                </a:tc>
                <a:extLst>
                  <a:ext uri="{0D108BD9-81ED-4DB2-BD59-A6C34878D82A}">
                    <a16:rowId xmlns:a16="http://schemas.microsoft.com/office/drawing/2014/main" val="3922845306"/>
                  </a:ext>
                </a:extLst>
              </a:tr>
              <a:tr h="370840">
                <a:tc>
                  <a:txBody>
                    <a:bodyPr/>
                    <a:lstStyle/>
                    <a:p>
                      <a:r>
                        <a:rPr lang="en-US" b="1" dirty="0"/>
                        <a:t>Redeveloped GENESYS </a:t>
                      </a:r>
                      <a:r>
                        <a:rPr lang="en-US" sz="1400" dirty="0"/>
                        <a:t>(baseline WECC buildout, 0 EE 2023, 400 aMW 2025)</a:t>
                      </a:r>
                    </a:p>
                  </a:txBody>
                  <a:tcPr>
                    <a:solidFill>
                      <a:schemeClr val="accent4">
                        <a:lumMod val="20000"/>
                        <a:lumOff val="80000"/>
                      </a:schemeClr>
                    </a:solidFill>
                  </a:tcPr>
                </a:tc>
                <a:tc>
                  <a:txBody>
                    <a:bodyPr/>
                    <a:lstStyle/>
                    <a:p>
                      <a:pPr algn="ctr"/>
                      <a:r>
                        <a:rPr lang="en-US" b="0" dirty="0">
                          <a:solidFill>
                            <a:schemeClr val="tx1"/>
                          </a:solidFill>
                        </a:rPr>
                        <a:t>16.1%</a:t>
                      </a:r>
                    </a:p>
                  </a:txBody>
                  <a:tcPr>
                    <a:solidFill>
                      <a:schemeClr val="accent4">
                        <a:lumMod val="20000"/>
                        <a:lumOff val="80000"/>
                      </a:schemeClr>
                    </a:solidFill>
                  </a:tcPr>
                </a:tc>
                <a:tc>
                  <a:txBody>
                    <a:bodyPr/>
                    <a:lstStyle/>
                    <a:p>
                      <a:pPr algn="ctr"/>
                      <a:r>
                        <a:rPr lang="en-US" b="0" dirty="0">
                          <a:solidFill>
                            <a:schemeClr val="tx1"/>
                          </a:solidFill>
                        </a:rPr>
                        <a:t>1.7%</a:t>
                      </a:r>
                    </a:p>
                  </a:txBody>
                  <a:tcPr>
                    <a:solidFill>
                      <a:schemeClr val="accent4">
                        <a:lumMod val="20000"/>
                        <a:lumOff val="80000"/>
                      </a:schemeClr>
                    </a:solidFill>
                  </a:tcPr>
                </a:tc>
                <a:extLst>
                  <a:ext uri="{0D108BD9-81ED-4DB2-BD59-A6C34878D82A}">
                    <a16:rowId xmlns:a16="http://schemas.microsoft.com/office/drawing/2014/main" val="1134126804"/>
                  </a:ext>
                </a:extLst>
              </a:tr>
              <a:tr h="370840">
                <a:tc>
                  <a:txBody>
                    <a:bodyPr/>
                    <a:lstStyle/>
                    <a:p>
                      <a:r>
                        <a:rPr lang="en-US" b="1" dirty="0"/>
                        <a:t>Classic GENESYS </a:t>
                      </a:r>
                      <a:r>
                        <a:rPr lang="en-US" sz="1400" dirty="0"/>
                        <a:t>(200 aMW EE 2023, 400 aMW 2025)</a:t>
                      </a:r>
                    </a:p>
                  </a:txBody>
                  <a:tcPr>
                    <a:solidFill>
                      <a:schemeClr val="accent4">
                        <a:lumMod val="20000"/>
                        <a:lumOff val="80000"/>
                      </a:schemeClr>
                    </a:solidFill>
                  </a:tcPr>
                </a:tc>
                <a:tc>
                  <a:txBody>
                    <a:bodyPr/>
                    <a:lstStyle/>
                    <a:p>
                      <a:pPr algn="ctr"/>
                      <a:r>
                        <a:rPr lang="en-US" dirty="0"/>
                        <a:t>15.7%</a:t>
                      </a:r>
                    </a:p>
                  </a:txBody>
                  <a:tcPr>
                    <a:solidFill>
                      <a:schemeClr val="accent4">
                        <a:lumMod val="20000"/>
                        <a:lumOff val="80000"/>
                      </a:schemeClr>
                    </a:solidFill>
                  </a:tcPr>
                </a:tc>
                <a:tc>
                  <a:txBody>
                    <a:bodyPr/>
                    <a:lstStyle/>
                    <a:p>
                      <a:pPr algn="ctr"/>
                      <a:r>
                        <a:rPr lang="en-US" dirty="0"/>
                        <a:t>22.6%</a:t>
                      </a:r>
                    </a:p>
                  </a:txBody>
                  <a:tcPr>
                    <a:solidFill>
                      <a:schemeClr val="accent4">
                        <a:lumMod val="20000"/>
                        <a:lumOff val="80000"/>
                      </a:schemeClr>
                    </a:solidFill>
                  </a:tcPr>
                </a:tc>
                <a:extLst>
                  <a:ext uri="{0D108BD9-81ED-4DB2-BD59-A6C34878D82A}">
                    <a16:rowId xmlns:a16="http://schemas.microsoft.com/office/drawing/2014/main" val="317167525"/>
                  </a:ext>
                </a:extLst>
              </a:tr>
            </a:tbl>
          </a:graphicData>
        </a:graphic>
      </p:graphicFrame>
      <p:sp>
        <p:nvSpPr>
          <p:cNvPr id="4" name="Slide Number Placeholder 3">
            <a:extLst>
              <a:ext uri="{FF2B5EF4-FFF2-40B4-BE49-F238E27FC236}">
                <a16:creationId xmlns:a16="http://schemas.microsoft.com/office/drawing/2014/main" id="{E0BE5F67-4F2F-4039-8C0F-76DE72464A2B}"/>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15</a:t>
            </a:fld>
            <a:endParaRPr lang="en-US" dirty="0">
              <a:solidFill>
                <a:srgbClr val="000000">
                  <a:tint val="75000"/>
                </a:srgbClr>
              </a:solidFill>
            </a:endParaRPr>
          </a:p>
        </p:txBody>
      </p:sp>
      <p:sp>
        <p:nvSpPr>
          <p:cNvPr id="3" name="TextBox 2">
            <a:extLst>
              <a:ext uri="{FF2B5EF4-FFF2-40B4-BE49-F238E27FC236}">
                <a16:creationId xmlns:a16="http://schemas.microsoft.com/office/drawing/2014/main" id="{DF4D8F1D-29EB-40AB-BE37-5A83A434B4D6}"/>
              </a:ext>
            </a:extLst>
          </p:cNvPr>
          <p:cNvSpPr txBox="1"/>
          <p:nvPr/>
        </p:nvSpPr>
        <p:spPr>
          <a:xfrm>
            <a:off x="1028699" y="2733200"/>
            <a:ext cx="10515600" cy="3139321"/>
          </a:xfrm>
          <a:prstGeom prst="rect">
            <a:avLst/>
          </a:prstGeom>
          <a:solidFill>
            <a:schemeClr val="bg1"/>
          </a:solidFill>
        </p:spPr>
        <p:txBody>
          <a:bodyPr wrap="square" rtlCol="0">
            <a:spAutoFit/>
          </a:bodyPr>
          <a:lstStyle/>
          <a:p>
            <a:r>
              <a:rPr lang="en-US" dirty="0"/>
              <a:t>Comparing LOLPs directly doesn’t provide much insight due to different model complexities: </a:t>
            </a:r>
          </a:p>
          <a:p>
            <a:pPr marL="285750" indent="-285750">
              <a:buFont typeface="Arial" panose="020B0604020202020204" pitchFamily="34" charset="0"/>
              <a:buChar char="•"/>
            </a:pPr>
            <a:r>
              <a:rPr lang="en-US" dirty="0"/>
              <a:t>New GENESYS models 17 BA areas in the PNW				Classic GENESYS models 2 areas</a:t>
            </a:r>
          </a:p>
          <a:p>
            <a:pPr marL="285750" indent="-285750">
              <a:buFont typeface="Arial" panose="020B0604020202020204" pitchFamily="34" charset="0"/>
              <a:buChar char="•"/>
            </a:pPr>
            <a:r>
              <a:rPr lang="en-US" dirty="0"/>
              <a:t>Simulates individual hydro plants hourly					Simulates aggregate hydro hourly</a:t>
            </a:r>
          </a:p>
          <a:p>
            <a:pPr marL="285750" indent="-285750">
              <a:buFont typeface="Arial" panose="020B0604020202020204" pitchFamily="34" charset="0"/>
              <a:buChar char="•"/>
            </a:pPr>
            <a:r>
              <a:rPr lang="en-US" dirty="0"/>
              <a:t>Unit commitment										No unit commitment</a:t>
            </a:r>
          </a:p>
          <a:p>
            <a:pPr marL="285750" indent="-285750">
              <a:buFont typeface="Arial" panose="020B0604020202020204" pitchFamily="34" charset="0"/>
              <a:buChar char="•"/>
            </a:pPr>
            <a:r>
              <a:rPr lang="en-US" dirty="0"/>
              <a:t>Dynamic market assessment and pricing					Fixed market size and price</a:t>
            </a:r>
          </a:p>
          <a:p>
            <a:pPr marL="285750" indent="-285750">
              <a:buFont typeface="Arial" panose="020B0604020202020204" pitchFamily="34" charset="0"/>
              <a:buChar char="•"/>
            </a:pPr>
            <a:r>
              <a:rPr lang="en-US" dirty="0"/>
              <a:t>Dynamic allocation of all reserves						Fixed hydro reserves only</a:t>
            </a:r>
          </a:p>
          <a:p>
            <a:pPr marL="285750" indent="-285750">
              <a:buFont typeface="Arial" panose="020B0604020202020204" pitchFamily="34" charset="0"/>
              <a:buChar char="•"/>
            </a:pPr>
            <a:r>
              <a:rPr lang="en-US" dirty="0"/>
              <a:t>Dynamic assessment of the value of water				Fixed value of water in reservoirs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2025, the </a:t>
            </a:r>
            <a:r>
              <a:rPr lang="en-US" u="sng" dirty="0"/>
              <a:t>classic</a:t>
            </a:r>
            <a:r>
              <a:rPr lang="en-US" dirty="0"/>
              <a:t> GENESYS shows a higher LOLP primarily due to limited hours of import and less optimal utilization of hydro storage. </a:t>
            </a:r>
            <a:r>
              <a:rPr lang="en-US" dirty="0">
                <a:solidFill>
                  <a:srgbClr val="FF0000"/>
                </a:solidFill>
              </a:rPr>
              <a:t>Increasing hours of import to match those in the new model and extended use of hydro storage reduce the classic model LOLP to 1.2%.  </a:t>
            </a:r>
          </a:p>
        </p:txBody>
      </p:sp>
    </p:spTree>
    <p:extLst>
      <p:ext uri="{BB962C8B-B14F-4D97-AF65-F5344CB8AC3E}">
        <p14:creationId xmlns:p14="http://schemas.microsoft.com/office/powerpoint/2010/main" val="339966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4CA0-68F5-471F-895A-8BA438186C4A}"/>
              </a:ext>
            </a:extLst>
          </p:cNvPr>
          <p:cNvSpPr>
            <a:spLocks noGrp="1"/>
          </p:cNvSpPr>
          <p:nvPr>
            <p:ph type="title"/>
          </p:nvPr>
        </p:nvSpPr>
        <p:spPr>
          <a:xfrm>
            <a:off x="838200" y="365127"/>
            <a:ext cx="10515600" cy="899897"/>
          </a:xfrm>
        </p:spPr>
        <p:txBody>
          <a:bodyPr>
            <a:normAutofit/>
          </a:bodyPr>
          <a:lstStyle/>
          <a:p>
            <a:r>
              <a:rPr lang="en-US" dirty="0"/>
              <a:t>5. Redeveloped vs. Classic GENESYS</a:t>
            </a:r>
            <a:endParaRPr lang="en-US" sz="3100" dirty="0"/>
          </a:p>
        </p:txBody>
      </p:sp>
      <p:graphicFrame>
        <p:nvGraphicFramePr>
          <p:cNvPr id="5" name="Table 5">
            <a:extLst>
              <a:ext uri="{FF2B5EF4-FFF2-40B4-BE49-F238E27FC236}">
                <a16:creationId xmlns:a16="http://schemas.microsoft.com/office/drawing/2014/main" id="{A3555DB4-1922-40EF-9CCC-B5D2309DCB2F}"/>
              </a:ext>
            </a:extLst>
          </p:cNvPr>
          <p:cNvGraphicFramePr>
            <a:graphicFrameLocks noGrp="1"/>
          </p:cNvGraphicFramePr>
          <p:nvPr>
            <p:ph idx="1"/>
            <p:extLst>
              <p:ext uri="{D42A27DB-BD31-4B8C-83A1-F6EECF244321}">
                <p14:modId xmlns:p14="http://schemas.microsoft.com/office/powerpoint/2010/main" val="4048986193"/>
              </p:ext>
            </p:extLst>
          </p:nvPr>
        </p:nvGraphicFramePr>
        <p:xfrm>
          <a:off x="1028699" y="1513736"/>
          <a:ext cx="10134601" cy="1112520"/>
        </p:xfrm>
        <a:graphic>
          <a:graphicData uri="http://schemas.openxmlformats.org/drawingml/2006/table">
            <a:tbl>
              <a:tblPr firstRow="1" bandRow="1">
                <a:tableStyleId>{5940675A-B579-460E-94D1-54222C63F5DA}</a:tableStyleId>
              </a:tblPr>
              <a:tblGrid>
                <a:gridCol w="7739617">
                  <a:extLst>
                    <a:ext uri="{9D8B030D-6E8A-4147-A177-3AD203B41FA5}">
                      <a16:colId xmlns:a16="http://schemas.microsoft.com/office/drawing/2014/main" val="4176820346"/>
                    </a:ext>
                  </a:extLst>
                </a:gridCol>
                <a:gridCol w="1197492">
                  <a:extLst>
                    <a:ext uri="{9D8B030D-6E8A-4147-A177-3AD203B41FA5}">
                      <a16:colId xmlns:a16="http://schemas.microsoft.com/office/drawing/2014/main" val="4102809339"/>
                    </a:ext>
                  </a:extLst>
                </a:gridCol>
                <a:gridCol w="1197492">
                  <a:extLst>
                    <a:ext uri="{9D8B030D-6E8A-4147-A177-3AD203B41FA5}">
                      <a16:colId xmlns:a16="http://schemas.microsoft.com/office/drawing/2014/main" val="2190951755"/>
                    </a:ext>
                  </a:extLst>
                </a:gridCol>
              </a:tblGrid>
              <a:tr h="370840">
                <a:tc>
                  <a:txBody>
                    <a:bodyPr/>
                    <a:lstStyle/>
                    <a:p>
                      <a:pPr algn="l"/>
                      <a:r>
                        <a:rPr lang="en-US" b="1" dirty="0">
                          <a:solidFill>
                            <a:srgbClr val="FFFF00"/>
                          </a:solidFill>
                        </a:rPr>
                        <a:t>Firm Capacity Needed for Adequacy (MW)</a:t>
                      </a:r>
                    </a:p>
                  </a:txBody>
                  <a:tcPr>
                    <a:solidFill>
                      <a:srgbClr val="00B0F0"/>
                    </a:solidFill>
                  </a:tcPr>
                </a:tc>
                <a:tc>
                  <a:txBody>
                    <a:bodyPr/>
                    <a:lstStyle/>
                    <a:p>
                      <a:pPr algn="ctr"/>
                      <a:r>
                        <a:rPr lang="en-US" b="1" dirty="0">
                          <a:solidFill>
                            <a:srgbClr val="FFFF00"/>
                          </a:solidFill>
                        </a:rPr>
                        <a:t>2023</a:t>
                      </a:r>
                    </a:p>
                  </a:txBody>
                  <a:tcPr>
                    <a:solidFill>
                      <a:srgbClr val="00B0F0"/>
                    </a:solidFill>
                  </a:tcPr>
                </a:tc>
                <a:tc>
                  <a:txBody>
                    <a:bodyPr/>
                    <a:lstStyle/>
                    <a:p>
                      <a:pPr algn="ctr"/>
                      <a:r>
                        <a:rPr lang="en-US" b="1" dirty="0">
                          <a:solidFill>
                            <a:srgbClr val="FFFF00"/>
                          </a:solidFill>
                        </a:rPr>
                        <a:t>2025</a:t>
                      </a:r>
                    </a:p>
                  </a:txBody>
                  <a:tcPr>
                    <a:solidFill>
                      <a:srgbClr val="00B0F0"/>
                    </a:solidFill>
                  </a:tcPr>
                </a:tc>
                <a:extLst>
                  <a:ext uri="{0D108BD9-81ED-4DB2-BD59-A6C34878D82A}">
                    <a16:rowId xmlns:a16="http://schemas.microsoft.com/office/drawing/2014/main" val="3922845306"/>
                  </a:ext>
                </a:extLst>
              </a:tr>
              <a:tr h="370840">
                <a:tc>
                  <a:txBody>
                    <a:bodyPr/>
                    <a:lstStyle/>
                    <a:p>
                      <a:r>
                        <a:rPr lang="en-US" dirty="0">
                          <a:solidFill>
                            <a:schemeClr val="tx1"/>
                          </a:solidFill>
                        </a:rPr>
                        <a:t>Redeveloped GENESYS resource need </a:t>
                      </a:r>
                    </a:p>
                  </a:txBody>
                  <a:tcPr>
                    <a:solidFill>
                      <a:schemeClr val="accent4">
                        <a:lumMod val="20000"/>
                        <a:lumOff val="80000"/>
                      </a:schemeClr>
                    </a:solidFill>
                  </a:tcPr>
                </a:tc>
                <a:tc>
                  <a:txBody>
                    <a:bodyPr/>
                    <a:lstStyle/>
                    <a:p>
                      <a:pPr algn="ctr"/>
                      <a:r>
                        <a:rPr lang="en-US" dirty="0">
                          <a:solidFill>
                            <a:schemeClr val="tx1"/>
                          </a:solidFill>
                        </a:rPr>
                        <a:t>1,600</a:t>
                      </a:r>
                    </a:p>
                  </a:txBody>
                  <a:tcPr>
                    <a:solidFill>
                      <a:schemeClr val="accent4">
                        <a:lumMod val="20000"/>
                        <a:lumOff val="80000"/>
                      </a:schemeClr>
                    </a:solidFill>
                  </a:tcPr>
                </a:tc>
                <a:tc>
                  <a:txBody>
                    <a:bodyPr/>
                    <a:lstStyle/>
                    <a:p>
                      <a:pPr algn="ctr"/>
                      <a:r>
                        <a:rPr lang="en-US" dirty="0">
                          <a:solidFill>
                            <a:schemeClr val="tx1"/>
                          </a:solidFill>
                        </a:rPr>
                        <a:t>0</a:t>
                      </a:r>
                    </a:p>
                  </a:txBody>
                  <a:tcPr>
                    <a:solidFill>
                      <a:schemeClr val="accent4">
                        <a:lumMod val="20000"/>
                        <a:lumOff val="80000"/>
                      </a:schemeClr>
                    </a:solidFill>
                  </a:tcPr>
                </a:tc>
                <a:extLst>
                  <a:ext uri="{0D108BD9-81ED-4DB2-BD59-A6C34878D82A}">
                    <a16:rowId xmlns:a16="http://schemas.microsoft.com/office/drawing/2014/main" val="1134126804"/>
                  </a:ext>
                </a:extLst>
              </a:tr>
              <a:tr h="370840">
                <a:tc>
                  <a:txBody>
                    <a:bodyPr/>
                    <a:lstStyle/>
                    <a:p>
                      <a:r>
                        <a:rPr lang="en-US" dirty="0">
                          <a:solidFill>
                            <a:schemeClr val="tx1"/>
                          </a:solidFill>
                        </a:rPr>
                        <a:t>Classic GENESYS resource need </a:t>
                      </a:r>
                    </a:p>
                  </a:txBody>
                  <a:tcPr>
                    <a:solidFill>
                      <a:schemeClr val="accent4">
                        <a:lumMod val="20000"/>
                        <a:lumOff val="80000"/>
                      </a:schemeClr>
                    </a:solidFill>
                  </a:tcPr>
                </a:tc>
                <a:tc>
                  <a:txBody>
                    <a:bodyPr/>
                    <a:lstStyle/>
                    <a:p>
                      <a:pPr algn="ctr"/>
                      <a:r>
                        <a:rPr lang="en-US" dirty="0">
                          <a:solidFill>
                            <a:schemeClr val="tx1"/>
                          </a:solidFill>
                        </a:rPr>
                        <a:t>1,250</a:t>
                      </a:r>
                    </a:p>
                  </a:txBody>
                  <a:tcPr>
                    <a:solidFill>
                      <a:schemeClr val="accent4">
                        <a:lumMod val="20000"/>
                        <a:lumOff val="80000"/>
                      </a:schemeClr>
                    </a:solidFill>
                  </a:tcPr>
                </a:tc>
                <a:tc>
                  <a:txBody>
                    <a:bodyPr/>
                    <a:lstStyle/>
                    <a:p>
                      <a:pPr algn="ctr"/>
                      <a:r>
                        <a:rPr lang="en-US" dirty="0">
                          <a:solidFill>
                            <a:schemeClr val="tx1"/>
                          </a:solidFill>
                        </a:rPr>
                        <a:t>850</a:t>
                      </a:r>
                    </a:p>
                  </a:txBody>
                  <a:tcPr>
                    <a:solidFill>
                      <a:schemeClr val="accent4">
                        <a:lumMod val="20000"/>
                        <a:lumOff val="80000"/>
                      </a:schemeClr>
                    </a:solidFill>
                  </a:tcPr>
                </a:tc>
                <a:extLst>
                  <a:ext uri="{0D108BD9-81ED-4DB2-BD59-A6C34878D82A}">
                    <a16:rowId xmlns:a16="http://schemas.microsoft.com/office/drawing/2014/main" val="317167525"/>
                  </a:ext>
                </a:extLst>
              </a:tr>
            </a:tbl>
          </a:graphicData>
        </a:graphic>
      </p:graphicFrame>
      <p:sp>
        <p:nvSpPr>
          <p:cNvPr id="4" name="Slide Number Placeholder 3">
            <a:extLst>
              <a:ext uri="{FF2B5EF4-FFF2-40B4-BE49-F238E27FC236}">
                <a16:creationId xmlns:a16="http://schemas.microsoft.com/office/drawing/2014/main" id="{E0BE5F67-4F2F-4039-8C0F-76DE72464A2B}"/>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16</a:t>
            </a:fld>
            <a:endParaRPr lang="en-US" dirty="0">
              <a:solidFill>
                <a:srgbClr val="000000">
                  <a:tint val="75000"/>
                </a:srgbClr>
              </a:solidFill>
            </a:endParaRPr>
          </a:p>
        </p:txBody>
      </p:sp>
      <p:sp>
        <p:nvSpPr>
          <p:cNvPr id="3" name="TextBox 2">
            <a:extLst>
              <a:ext uri="{FF2B5EF4-FFF2-40B4-BE49-F238E27FC236}">
                <a16:creationId xmlns:a16="http://schemas.microsoft.com/office/drawing/2014/main" id="{DF4D8F1D-29EB-40AB-BE37-5A83A434B4D6}"/>
              </a:ext>
            </a:extLst>
          </p:cNvPr>
          <p:cNvSpPr txBox="1"/>
          <p:nvPr/>
        </p:nvSpPr>
        <p:spPr>
          <a:xfrm>
            <a:off x="838199" y="2874968"/>
            <a:ext cx="10609522" cy="193899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000" dirty="0"/>
              <a:t>Because the effect on LOLP of adding an increment of new capacity differs between models (due to differences in complexity) a comparison of resource need is better.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Resource need is firm capacity need and is not the same as </a:t>
            </a:r>
            <a:r>
              <a:rPr lang="en-US" sz="2000" dirty="0">
                <a:solidFill>
                  <a:srgbClr val="FF0000"/>
                </a:solidFill>
              </a:rPr>
              <a:t>nameplate capacity.</a:t>
            </a:r>
          </a:p>
          <a:p>
            <a:pPr marL="285750" indent="-285750">
              <a:buFont typeface="Arial" panose="020B0604020202020204" pitchFamily="34" charset="0"/>
              <a:buChar char="•"/>
            </a:pPr>
            <a:endParaRPr lang="en-US" sz="2000" dirty="0">
              <a:solidFill>
                <a:srgbClr val="FF0000"/>
              </a:solidFill>
            </a:endParaRPr>
          </a:p>
          <a:p>
            <a:pPr marL="285750" indent="-285750">
              <a:buFont typeface="Arial" panose="020B0604020202020204" pitchFamily="34" charset="0"/>
              <a:buChar char="•"/>
            </a:pPr>
            <a:r>
              <a:rPr lang="en-US" sz="2000" dirty="0"/>
              <a:t>Effective load carrying capacity must be used to properly size new resource additions.</a:t>
            </a:r>
          </a:p>
        </p:txBody>
      </p:sp>
    </p:spTree>
    <p:extLst>
      <p:ext uri="{BB962C8B-B14F-4D97-AF65-F5344CB8AC3E}">
        <p14:creationId xmlns:p14="http://schemas.microsoft.com/office/powerpoint/2010/main" val="290566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AB6E-8B06-42FD-9D07-DA9750107731}"/>
              </a:ext>
            </a:extLst>
          </p:cNvPr>
          <p:cNvSpPr>
            <a:spLocks noGrp="1"/>
          </p:cNvSpPr>
          <p:nvPr>
            <p:ph type="title"/>
          </p:nvPr>
        </p:nvSpPr>
        <p:spPr>
          <a:xfrm>
            <a:off x="838200" y="314806"/>
            <a:ext cx="10515600" cy="939133"/>
          </a:xfrm>
        </p:spPr>
        <p:txBody>
          <a:bodyPr>
            <a:normAutofit/>
          </a:bodyPr>
          <a:lstStyle/>
          <a:p>
            <a:r>
              <a:rPr lang="en-US" dirty="0"/>
              <a:t>Preliminary Adequacy Assessment Summary</a:t>
            </a:r>
          </a:p>
        </p:txBody>
      </p:sp>
      <p:sp>
        <p:nvSpPr>
          <p:cNvPr id="3" name="Content Placeholder 2">
            <a:extLst>
              <a:ext uri="{FF2B5EF4-FFF2-40B4-BE49-F238E27FC236}">
                <a16:creationId xmlns:a16="http://schemas.microsoft.com/office/drawing/2014/main" id="{CA065CE6-C527-4412-9ED1-590301BE13D1}"/>
              </a:ext>
            </a:extLst>
          </p:cNvPr>
          <p:cNvSpPr>
            <a:spLocks noGrp="1"/>
          </p:cNvSpPr>
          <p:nvPr>
            <p:ph idx="1"/>
          </p:nvPr>
        </p:nvSpPr>
        <p:spPr>
          <a:xfrm>
            <a:off x="838200" y="1638281"/>
            <a:ext cx="10515600" cy="4397227"/>
          </a:xfrm>
        </p:spPr>
        <p:txBody>
          <a:bodyPr>
            <a:normAutofit/>
          </a:bodyPr>
          <a:lstStyle/>
          <a:p>
            <a:r>
              <a:rPr lang="en-US" sz="2000" dirty="0">
                <a:latin typeface="+mn-lt"/>
              </a:rPr>
              <a:t>These results are preliminary and are still under review by the Council and its advisory committees.</a:t>
            </a:r>
          </a:p>
          <a:p>
            <a:r>
              <a:rPr lang="en-US" sz="2000" dirty="0">
                <a:solidFill>
                  <a:srgbClr val="FF0000"/>
                </a:solidFill>
                <a:latin typeface="+mn-lt"/>
              </a:rPr>
              <a:t>By 2023, the PNW power supply will no longer meet the Council’s adequacy standard and will need an estimated 1,600 MW of added firm capacity (or some combination of firm capacity and increased reserves) to maintain adequacy. </a:t>
            </a:r>
          </a:p>
          <a:p>
            <a:r>
              <a:rPr lang="en-US" sz="2000" dirty="0">
                <a:latin typeface="+mn-lt"/>
              </a:rPr>
              <a:t>After 2023, and despite additional coal plant retirements, adequacy can be maintained with minimal capacity additions because of the expected high level of WECC-wide resource buildout and the opportunity to better utilize the PNW hydro system and thermal resource fleet.   </a:t>
            </a:r>
          </a:p>
          <a:p>
            <a:r>
              <a:rPr lang="en-US" sz="2000" dirty="0">
                <a:solidFill>
                  <a:srgbClr val="0070C0"/>
                </a:solidFill>
                <a:latin typeface="+mn-lt"/>
              </a:rPr>
              <a:t>While these findings are robust across many scenarios, the inherent uncertainty in the projected WECC buildout and the likelihood of accelerated loads due to electrification programs could significantly increase the probability of shortfalls. To offset this risk, it may be appropriate to include additional resource and demand-side actions to the power plan’s resource strategy.   </a:t>
            </a:r>
          </a:p>
        </p:txBody>
      </p:sp>
      <p:sp>
        <p:nvSpPr>
          <p:cNvPr id="4" name="Slide Number Placeholder 3">
            <a:extLst>
              <a:ext uri="{FF2B5EF4-FFF2-40B4-BE49-F238E27FC236}">
                <a16:creationId xmlns:a16="http://schemas.microsoft.com/office/drawing/2014/main" id="{ED1A19DA-5319-485E-8CE1-2B945AA01FB7}"/>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17</a:t>
            </a:fld>
            <a:endParaRPr lang="en-US" dirty="0">
              <a:solidFill>
                <a:srgbClr val="000000">
                  <a:tint val="75000"/>
                </a:srgbClr>
              </a:solidFill>
            </a:endParaRPr>
          </a:p>
        </p:txBody>
      </p:sp>
    </p:spTree>
    <p:extLst>
      <p:ext uri="{BB962C8B-B14F-4D97-AF65-F5344CB8AC3E}">
        <p14:creationId xmlns:p14="http://schemas.microsoft.com/office/powerpoint/2010/main" val="251910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B196-FA73-45F1-AD7B-A40CF779A2C7}"/>
              </a:ext>
            </a:extLst>
          </p:cNvPr>
          <p:cNvSpPr>
            <a:spLocks noGrp="1"/>
          </p:cNvSpPr>
          <p:nvPr>
            <p:ph type="title"/>
          </p:nvPr>
        </p:nvSpPr>
        <p:spPr/>
        <p:txBody>
          <a:bodyPr/>
          <a:lstStyle/>
          <a:p>
            <a:r>
              <a:rPr lang="en-US" dirty="0"/>
              <a:t>Adequacy Standard and the Power Plan</a:t>
            </a:r>
          </a:p>
        </p:txBody>
      </p:sp>
      <p:sp>
        <p:nvSpPr>
          <p:cNvPr id="3" name="Content Placeholder 2">
            <a:extLst>
              <a:ext uri="{FF2B5EF4-FFF2-40B4-BE49-F238E27FC236}">
                <a16:creationId xmlns:a16="http://schemas.microsoft.com/office/drawing/2014/main" id="{D28CD5F0-6AB2-4D4B-B152-336788B5EC7D}"/>
              </a:ext>
            </a:extLst>
          </p:cNvPr>
          <p:cNvSpPr>
            <a:spLocks noGrp="1"/>
          </p:cNvSpPr>
          <p:nvPr>
            <p:ph idx="1"/>
          </p:nvPr>
        </p:nvSpPr>
        <p:spPr>
          <a:xfrm>
            <a:off x="687572" y="1825625"/>
            <a:ext cx="10666228" cy="3975100"/>
          </a:xfrm>
        </p:spPr>
        <p:txBody>
          <a:bodyPr/>
          <a:lstStyle/>
          <a:p>
            <a:r>
              <a:rPr lang="en-US" b="1" dirty="0">
                <a:solidFill>
                  <a:srgbClr val="FF0000"/>
                </a:solidFill>
                <a:latin typeface="+mn-lt"/>
              </a:rPr>
              <a:t>Adequacy assessment as an early warning</a:t>
            </a:r>
            <a:br>
              <a:rPr lang="en-US" dirty="0">
                <a:latin typeface="+mn-lt"/>
              </a:rPr>
            </a:br>
            <a:r>
              <a:rPr lang="en-US" dirty="0">
                <a:latin typeface="+mn-lt"/>
              </a:rPr>
              <a:t>The Council annually assesses the adequacy of the power supply over the next 3 to 5 years to gauge whether new resources and/or demand-side measures are needed and whether utility plans address those needs.  </a:t>
            </a:r>
          </a:p>
          <a:p>
            <a:endParaRPr lang="en-US" dirty="0">
              <a:latin typeface="+mn-lt"/>
            </a:endParaRPr>
          </a:p>
          <a:p>
            <a:r>
              <a:rPr lang="en-US" b="1" dirty="0">
                <a:solidFill>
                  <a:srgbClr val="FF0000"/>
                </a:solidFill>
                <a:latin typeface="+mn-lt"/>
              </a:rPr>
              <a:t>Incorporating adequacy into the power plan</a:t>
            </a:r>
            <a:br>
              <a:rPr lang="en-US" dirty="0">
                <a:latin typeface="+mn-lt"/>
              </a:rPr>
            </a:br>
            <a:r>
              <a:rPr lang="en-US" dirty="0">
                <a:latin typeface="+mn-lt"/>
              </a:rPr>
              <a:t>The amount of required surplus generating capability above expected load (based on the 5% LOLP standard) is used as a minimum threshold to develop the power plan’s resource strategy.    </a:t>
            </a:r>
          </a:p>
        </p:txBody>
      </p:sp>
      <p:sp>
        <p:nvSpPr>
          <p:cNvPr id="4" name="Slide Number Placeholder 3">
            <a:extLst>
              <a:ext uri="{FF2B5EF4-FFF2-40B4-BE49-F238E27FC236}">
                <a16:creationId xmlns:a16="http://schemas.microsoft.com/office/drawing/2014/main" id="{478651EE-9B03-43A6-9502-722719F83CC8}"/>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2</a:t>
            </a:fld>
            <a:endParaRPr lang="en-US" dirty="0">
              <a:solidFill>
                <a:srgbClr val="000000">
                  <a:tint val="75000"/>
                </a:srgbClr>
              </a:solidFill>
            </a:endParaRPr>
          </a:p>
        </p:txBody>
      </p:sp>
    </p:spTree>
    <p:extLst>
      <p:ext uri="{BB962C8B-B14F-4D97-AF65-F5344CB8AC3E}">
        <p14:creationId xmlns:p14="http://schemas.microsoft.com/office/powerpoint/2010/main" val="269025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992"/>
            <a:ext cx="10972800" cy="715962"/>
          </a:xfrm>
        </p:spPr>
        <p:txBody>
          <a:bodyPr>
            <a:noAutofit/>
          </a:bodyPr>
          <a:lstStyle/>
          <a:p>
            <a:pPr algn="l"/>
            <a:r>
              <a:rPr lang="en-US" dirty="0"/>
              <a:t>Assessing Resource Adequacy</a:t>
            </a:r>
          </a:p>
        </p:txBody>
      </p:sp>
      <p:sp>
        <p:nvSpPr>
          <p:cNvPr id="3" name="Content Placeholder 2"/>
          <p:cNvSpPr>
            <a:spLocks noGrp="1"/>
          </p:cNvSpPr>
          <p:nvPr>
            <p:ph idx="1"/>
          </p:nvPr>
        </p:nvSpPr>
        <p:spPr>
          <a:xfrm>
            <a:off x="838200" y="1600200"/>
            <a:ext cx="10666228" cy="4148593"/>
          </a:xfrm>
        </p:spPr>
        <p:txBody>
          <a:bodyPr>
            <a:normAutofit fontScale="77500" lnSpcReduction="20000"/>
          </a:bodyPr>
          <a:lstStyle/>
          <a:p>
            <a:r>
              <a:rPr lang="en-US" sz="2800" dirty="0">
                <a:solidFill>
                  <a:srgbClr val="FF0000"/>
                </a:solidFill>
                <a:latin typeface="+mn-lt"/>
              </a:rPr>
              <a:t>Simulate the power supply’s operation</a:t>
            </a:r>
          </a:p>
          <a:p>
            <a:pPr lvl="1"/>
            <a:r>
              <a:rPr lang="en-US" sz="2400" dirty="0">
                <a:latin typeface="+mn-lt"/>
              </a:rPr>
              <a:t>Chronological hourly simulation of all resources for one year</a:t>
            </a:r>
          </a:p>
          <a:p>
            <a:pPr lvl="1"/>
            <a:r>
              <a:rPr lang="en-US" sz="2400" dirty="0">
                <a:latin typeface="+mn-lt"/>
              </a:rPr>
              <a:t>Run many simulations with different future conditions</a:t>
            </a:r>
          </a:p>
          <a:p>
            <a:pPr lvl="1"/>
            <a:r>
              <a:rPr lang="en-US" sz="2400" dirty="0">
                <a:latin typeface="+mn-lt"/>
              </a:rPr>
              <a:t>Record all hours when load is not served</a:t>
            </a:r>
            <a:br>
              <a:rPr lang="en-US" sz="2400" dirty="0">
                <a:latin typeface="+mn-lt"/>
              </a:rPr>
            </a:br>
            <a:r>
              <a:rPr lang="en-US" sz="2400" dirty="0">
                <a:latin typeface="+mn-lt"/>
              </a:rPr>
              <a:t> </a:t>
            </a:r>
          </a:p>
          <a:p>
            <a:r>
              <a:rPr lang="en-US" sz="2800" dirty="0">
                <a:solidFill>
                  <a:srgbClr val="FF0000"/>
                </a:solidFill>
                <a:latin typeface="+mn-lt"/>
              </a:rPr>
              <a:t>Calculate the probability of load not being served</a:t>
            </a:r>
          </a:p>
          <a:p>
            <a:pPr lvl="1"/>
            <a:r>
              <a:rPr lang="en-US" sz="2400" dirty="0">
                <a:latin typeface="+mn-lt"/>
              </a:rPr>
              <a:t>Count number of years with at least one shortfall</a:t>
            </a:r>
          </a:p>
          <a:p>
            <a:pPr lvl="1"/>
            <a:r>
              <a:rPr lang="en-US" sz="2400" dirty="0">
                <a:latin typeface="+mn-lt"/>
              </a:rPr>
              <a:t>Annual LOLP is the probability a future year will have at least one shortfall</a:t>
            </a:r>
          </a:p>
          <a:p>
            <a:pPr lvl="1"/>
            <a:r>
              <a:rPr lang="en-US" sz="2400" dirty="0">
                <a:latin typeface="+mn-lt"/>
              </a:rPr>
              <a:t>LOLP = </a:t>
            </a:r>
            <a:r>
              <a:rPr lang="en-US" sz="2400" u="sng" dirty="0">
                <a:latin typeface="+mn-lt"/>
              </a:rPr>
              <a:t>Number of years with a shortfall</a:t>
            </a:r>
            <a:br>
              <a:rPr lang="en-US" sz="2400" dirty="0">
                <a:latin typeface="+mn-lt"/>
              </a:rPr>
            </a:br>
            <a:r>
              <a:rPr lang="en-US" sz="2400" dirty="0">
                <a:latin typeface="+mn-lt"/>
              </a:rPr>
              <a:t>                 Number of simulations  </a:t>
            </a:r>
            <a:br>
              <a:rPr lang="en-US" sz="2400" dirty="0">
                <a:latin typeface="+mn-lt"/>
              </a:rPr>
            </a:br>
            <a:endParaRPr lang="en-US" sz="2400" dirty="0">
              <a:latin typeface="+mn-lt"/>
            </a:endParaRPr>
          </a:p>
          <a:p>
            <a:r>
              <a:rPr lang="en-US" sz="2800" dirty="0">
                <a:solidFill>
                  <a:srgbClr val="FF0000"/>
                </a:solidFill>
                <a:latin typeface="+mn-lt"/>
              </a:rPr>
              <a:t>Set a limit on the probability of not serving load</a:t>
            </a:r>
          </a:p>
          <a:p>
            <a:pPr lvl="1"/>
            <a:r>
              <a:rPr lang="en-US" sz="2400" dirty="0">
                <a:latin typeface="+mn-lt"/>
              </a:rPr>
              <a:t>Council’s adequacy standard limits LOLP to 5 percent</a:t>
            </a:r>
          </a:p>
          <a:p>
            <a:pPr lvl="1"/>
            <a:r>
              <a:rPr lang="en-US" sz="2400" dirty="0">
                <a:latin typeface="+mn-lt"/>
              </a:rPr>
              <a:t>Power supply is adequate if the likelihood of one or more shortfalls in a year is less than or equal to 5 percent</a:t>
            </a:r>
          </a:p>
        </p:txBody>
      </p:sp>
      <p:sp>
        <p:nvSpPr>
          <p:cNvPr id="4" name="Slide Number Placeholder 3">
            <a:extLst>
              <a:ext uri="{FF2B5EF4-FFF2-40B4-BE49-F238E27FC236}">
                <a16:creationId xmlns:a16="http://schemas.microsoft.com/office/drawing/2014/main" id="{236E71FB-7B6E-4861-8DF2-F52343671284}"/>
              </a:ext>
            </a:extLst>
          </p:cNvPr>
          <p:cNvSpPr>
            <a:spLocks noGrp="1"/>
          </p:cNvSpPr>
          <p:nvPr>
            <p:ph type="sldNum" sz="quarter" idx="12"/>
          </p:nvPr>
        </p:nvSpPr>
        <p:spPr>
          <a:xfrm>
            <a:off x="4673600" y="640080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489204-8078-4BBB-BA50-D0F034448D6F}" type="slidenum">
              <a:rPr lang="en-US" smtClean="0"/>
              <a:pPr/>
              <a:t>3</a:t>
            </a:fld>
            <a:endParaRPr lang="en-US" dirty="0"/>
          </a:p>
        </p:txBody>
      </p:sp>
      <p:pic>
        <p:nvPicPr>
          <p:cNvPr id="5" name="Picture 4" descr="A close up of a sign&#10;&#10;Description automatically generated">
            <a:extLst>
              <a:ext uri="{FF2B5EF4-FFF2-40B4-BE49-F238E27FC236}">
                <a16:creationId xmlns:a16="http://schemas.microsoft.com/office/drawing/2014/main" id="{5B895999-306F-4156-8E55-DD793F5DF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8673" y="1348072"/>
            <a:ext cx="2815127" cy="1582145"/>
          </a:xfrm>
          <a:prstGeom prst="rect">
            <a:avLst/>
          </a:prstGeom>
        </p:spPr>
      </p:pic>
    </p:spTree>
    <p:extLst>
      <p:ext uri="{BB962C8B-B14F-4D97-AF65-F5344CB8AC3E}">
        <p14:creationId xmlns:p14="http://schemas.microsoft.com/office/powerpoint/2010/main" val="202929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04" y="227557"/>
            <a:ext cx="11282991" cy="762000"/>
          </a:xfrm>
        </p:spPr>
        <p:txBody>
          <a:bodyPr>
            <a:noAutofit/>
          </a:bodyPr>
          <a:lstStyle/>
          <a:p>
            <a:r>
              <a:rPr lang="en-US" dirty="0"/>
              <a:t>LOLP is not the probability of a blackout</a:t>
            </a:r>
          </a:p>
        </p:txBody>
      </p:sp>
      <p:graphicFrame>
        <p:nvGraphicFramePr>
          <p:cNvPr id="5" name="Content Placeholder 4"/>
          <p:cNvGraphicFramePr>
            <a:graphicFrameLocks noGrp="1"/>
          </p:cNvGraphicFramePr>
          <p:nvPr>
            <p:ph idx="1"/>
          </p:nvPr>
        </p:nvGraphicFramePr>
        <p:xfrm>
          <a:off x="1828800" y="1143000"/>
          <a:ext cx="7239000" cy="48514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a:txBody>
                    <a:bodyPr/>
                    <a:lstStyle/>
                    <a:p>
                      <a:r>
                        <a:rPr lang="en-US" dirty="0">
                          <a:solidFill>
                            <a:schemeClr val="tx1"/>
                          </a:solidFill>
                        </a:rPr>
                        <a:t>Resource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n-US" dirty="0"/>
                        <a:t>Generating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t>Resources dedicated to serving PNW load, whether inside or outside the region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70840">
                <a:tc>
                  <a:txBody>
                    <a:bodyPr/>
                    <a:lstStyle/>
                    <a:p>
                      <a:r>
                        <a:rPr lang="en-US" dirty="0"/>
                        <a:t>Conservation </a:t>
                      </a:r>
                    </a:p>
                    <a:p>
                      <a:r>
                        <a:rPr lang="en-US" dirty="0"/>
                        <a:t>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t>Cost effective energy efficiency measures, appliance and housing codes and standards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r>
                        <a:rPr lang="en-US" dirty="0"/>
                        <a:t>Market </a:t>
                      </a:r>
                    </a:p>
                    <a:p>
                      <a:r>
                        <a:rPr lang="en-US" dirty="0"/>
                        <a:t>Supplies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t>In-region</a:t>
                      </a:r>
                      <a:r>
                        <a:rPr lang="en-US" baseline="0" dirty="0"/>
                        <a:t> and out-of-region wholesale short-term market supplies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370840">
                <a:tc>
                  <a:txBody>
                    <a:bodyPr/>
                    <a:lstStyle/>
                    <a:p>
                      <a:r>
                        <a:rPr lang="en-US" dirty="0"/>
                        <a:t>Standby</a:t>
                      </a:r>
                      <a:r>
                        <a:rPr lang="en-US" baseline="0" dirty="0"/>
                        <a:t> </a:t>
                      </a:r>
                    </a:p>
                    <a:p>
                      <a:r>
                        <a:rPr lang="en-US" baseline="0" dirty="0"/>
                        <a:t>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dirty="0"/>
                        <a:t>Small (usually expensive) generators or demand buy-back agreements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70840">
                <a:tc>
                  <a:txBody>
                    <a:bodyPr/>
                    <a:lstStyle/>
                    <a:p>
                      <a:r>
                        <a:rPr lang="en-US" dirty="0"/>
                        <a:t>Emergency </a:t>
                      </a:r>
                    </a:p>
                    <a:p>
                      <a:r>
                        <a:rPr lang="en-US" dirty="0"/>
                        <a:t>Actions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More expensive non-declared</a:t>
                      </a:r>
                      <a:r>
                        <a:rPr lang="en-US" baseline="0" dirty="0"/>
                        <a:t> resources or demand cut-back provisions</a:t>
                      </a: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70840">
                <a:tc>
                  <a:txBody>
                    <a:bodyPr/>
                    <a:lstStyle/>
                    <a:p>
                      <a:r>
                        <a:rPr lang="en-US" dirty="0"/>
                        <a:t>Emergency </a:t>
                      </a:r>
                    </a:p>
                    <a:p>
                      <a:r>
                        <a:rPr lang="en-US" dirty="0"/>
                        <a:t>Actions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t>Utility or governor’s calls for energy conservation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6"/>
                  </a:ext>
                </a:extLst>
              </a:tr>
              <a:tr h="370840">
                <a:tc>
                  <a:txBody>
                    <a:bodyPr/>
                    <a:lstStyle/>
                    <a:p>
                      <a:r>
                        <a:rPr lang="en-US" dirty="0"/>
                        <a:t>Emergency </a:t>
                      </a:r>
                    </a:p>
                    <a:p>
                      <a:r>
                        <a:rPr lang="en-US" dirty="0"/>
                        <a:t>Actions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Rolling black outs or brown outs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7"/>
                  </a:ext>
                </a:extLst>
              </a:tr>
            </a:tbl>
          </a:graphicData>
        </a:graphic>
      </p:graphicFrame>
      <p:sp>
        <p:nvSpPr>
          <p:cNvPr id="6" name="TextBox 5"/>
          <p:cNvSpPr txBox="1"/>
          <p:nvPr/>
        </p:nvSpPr>
        <p:spPr>
          <a:xfrm>
            <a:off x="334851" y="2438399"/>
            <a:ext cx="1265349" cy="923330"/>
          </a:xfrm>
          <a:prstGeom prst="rect">
            <a:avLst/>
          </a:prstGeom>
          <a:noFill/>
        </p:spPr>
        <p:txBody>
          <a:bodyPr wrap="square" rtlCol="0">
            <a:spAutoFit/>
          </a:bodyPr>
          <a:lstStyle/>
          <a:p>
            <a:pPr algn="ctr"/>
            <a:r>
              <a:rPr lang="en-US" b="1" dirty="0"/>
              <a:t>Modeled in GENESYS</a:t>
            </a:r>
          </a:p>
        </p:txBody>
      </p:sp>
      <p:sp>
        <p:nvSpPr>
          <p:cNvPr id="9" name="TextBox 8"/>
          <p:cNvSpPr txBox="1"/>
          <p:nvPr/>
        </p:nvSpPr>
        <p:spPr>
          <a:xfrm>
            <a:off x="405685" y="4452610"/>
            <a:ext cx="1194515" cy="646331"/>
          </a:xfrm>
          <a:prstGeom prst="rect">
            <a:avLst/>
          </a:prstGeom>
          <a:noFill/>
        </p:spPr>
        <p:txBody>
          <a:bodyPr wrap="square" rtlCol="0">
            <a:spAutoFit/>
          </a:bodyPr>
          <a:lstStyle/>
          <a:p>
            <a:pPr algn="ctr"/>
            <a:r>
              <a:rPr lang="en-US" b="1" dirty="0"/>
              <a:t>Not Modeled</a:t>
            </a:r>
          </a:p>
        </p:txBody>
      </p:sp>
      <p:sp>
        <p:nvSpPr>
          <p:cNvPr id="3" name="TextBox 2">
            <a:extLst>
              <a:ext uri="{FF2B5EF4-FFF2-40B4-BE49-F238E27FC236}">
                <a16:creationId xmlns:a16="http://schemas.microsoft.com/office/drawing/2014/main" id="{72EE169A-723A-4DD6-AA5E-F531079961CD}"/>
              </a:ext>
            </a:extLst>
          </p:cNvPr>
          <p:cNvSpPr txBox="1"/>
          <p:nvPr/>
        </p:nvSpPr>
        <p:spPr>
          <a:xfrm>
            <a:off x="9255642" y="4283333"/>
            <a:ext cx="2438400" cy="1477328"/>
          </a:xfrm>
          <a:prstGeom prst="rect">
            <a:avLst/>
          </a:prstGeom>
          <a:noFill/>
        </p:spPr>
        <p:txBody>
          <a:bodyPr wrap="square" rtlCol="0">
            <a:spAutoFit/>
          </a:bodyPr>
          <a:lstStyle/>
          <a:p>
            <a:r>
              <a:rPr lang="en-US" b="1" dirty="0">
                <a:solidFill>
                  <a:srgbClr val="FF0000"/>
                </a:solidFill>
              </a:rPr>
              <a:t>LOLP = </a:t>
            </a:r>
          </a:p>
          <a:p>
            <a:r>
              <a:rPr lang="en-US" b="1" dirty="0">
                <a:solidFill>
                  <a:srgbClr val="FF0000"/>
                </a:solidFill>
              </a:rPr>
              <a:t>Likelihood of taking emergency actions, not necessarily curtailment</a:t>
            </a:r>
          </a:p>
        </p:txBody>
      </p:sp>
      <p:sp>
        <p:nvSpPr>
          <p:cNvPr id="4" name="Arrow: Left 3">
            <a:extLst>
              <a:ext uri="{FF2B5EF4-FFF2-40B4-BE49-F238E27FC236}">
                <a16:creationId xmlns:a16="http://schemas.microsoft.com/office/drawing/2014/main" id="{80C3E5BD-FD2E-47BB-8659-7E2B2C145463}"/>
              </a:ext>
            </a:extLst>
          </p:cNvPr>
          <p:cNvSpPr/>
          <p:nvPr/>
        </p:nvSpPr>
        <p:spPr>
          <a:xfrm>
            <a:off x="9296400" y="3886200"/>
            <a:ext cx="914400" cy="33781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61A30-5336-4085-AE66-ADFE0493600D}"/>
              </a:ext>
            </a:extLst>
          </p:cNvPr>
          <p:cNvSpPr>
            <a:spLocks noGrp="1"/>
          </p:cNvSpPr>
          <p:nvPr>
            <p:ph type="title"/>
          </p:nvPr>
        </p:nvSpPr>
        <p:spPr>
          <a:xfrm>
            <a:off x="521881" y="388126"/>
            <a:ext cx="10999381" cy="1017106"/>
          </a:xfrm>
        </p:spPr>
        <p:txBody>
          <a:bodyPr/>
          <a:lstStyle/>
          <a:p>
            <a:r>
              <a:rPr lang="en-US" dirty="0"/>
              <a:t>Why is the adequacy assessment different now?</a:t>
            </a:r>
          </a:p>
        </p:txBody>
      </p:sp>
      <p:sp>
        <p:nvSpPr>
          <p:cNvPr id="3" name="Content Placeholder 2">
            <a:extLst>
              <a:ext uri="{FF2B5EF4-FFF2-40B4-BE49-F238E27FC236}">
                <a16:creationId xmlns:a16="http://schemas.microsoft.com/office/drawing/2014/main" id="{7B940C56-81A3-43B0-B18E-1C4EA730AB4F}"/>
              </a:ext>
            </a:extLst>
          </p:cNvPr>
          <p:cNvSpPr>
            <a:spLocks noGrp="1"/>
          </p:cNvSpPr>
          <p:nvPr>
            <p:ph idx="1"/>
          </p:nvPr>
        </p:nvSpPr>
        <p:spPr>
          <a:xfrm>
            <a:off x="521881" y="1481470"/>
            <a:ext cx="11148237" cy="4479851"/>
          </a:xfrm>
        </p:spPr>
        <p:txBody>
          <a:bodyPr>
            <a:normAutofit fontScale="92500" lnSpcReduction="20000"/>
          </a:bodyPr>
          <a:lstStyle/>
          <a:p>
            <a:r>
              <a:rPr lang="en-US" b="1" dirty="0">
                <a:solidFill>
                  <a:srgbClr val="FF0000"/>
                </a:solidFill>
                <a:latin typeface="+mn-lt"/>
              </a:rPr>
              <a:t>Climate change</a:t>
            </a:r>
          </a:p>
          <a:p>
            <a:pPr lvl="1"/>
            <a:r>
              <a:rPr lang="en-US" dirty="0">
                <a:latin typeface="+mn-lt"/>
              </a:rPr>
              <a:t>Forward looking temperature and river flow projections instead of historical</a:t>
            </a:r>
          </a:p>
          <a:p>
            <a:pPr lvl="1"/>
            <a:r>
              <a:rPr lang="en-US" dirty="0">
                <a:latin typeface="+mn-lt"/>
              </a:rPr>
              <a:t>Better representation of expected future conditions</a:t>
            </a:r>
          </a:p>
          <a:p>
            <a:pPr lvl="1"/>
            <a:r>
              <a:rPr lang="en-US" dirty="0">
                <a:latin typeface="+mn-lt"/>
              </a:rPr>
              <a:t>Captures seasonal shifts in load and hydro generation, which affect adequacy</a:t>
            </a:r>
          </a:p>
          <a:p>
            <a:endParaRPr lang="en-US" dirty="0">
              <a:latin typeface="+mn-lt"/>
            </a:endParaRPr>
          </a:p>
          <a:p>
            <a:r>
              <a:rPr lang="en-US" b="1" dirty="0">
                <a:solidFill>
                  <a:srgbClr val="FF0000"/>
                </a:solidFill>
                <a:latin typeface="+mn-lt"/>
              </a:rPr>
              <a:t>WECC-wide resource buildout</a:t>
            </a:r>
          </a:p>
          <a:p>
            <a:pPr lvl="1"/>
            <a:r>
              <a:rPr lang="en-US" dirty="0">
                <a:latin typeface="+mn-lt"/>
              </a:rPr>
              <a:t>State clean air laws and policies are driving high acquisition of renewable resources</a:t>
            </a:r>
          </a:p>
          <a:p>
            <a:pPr lvl="1"/>
            <a:r>
              <a:rPr lang="en-US" dirty="0">
                <a:latin typeface="+mn-lt"/>
              </a:rPr>
              <a:t>Increases market supply with daily periods of inexpensive energy </a:t>
            </a:r>
          </a:p>
          <a:p>
            <a:pPr lvl="1"/>
            <a:r>
              <a:rPr lang="en-US" dirty="0">
                <a:latin typeface="+mn-lt"/>
              </a:rPr>
              <a:t>Affects PNW resource dispatch and can reduce future resource need for adequacy </a:t>
            </a:r>
          </a:p>
          <a:p>
            <a:endParaRPr lang="en-US" dirty="0">
              <a:latin typeface="+mn-lt"/>
            </a:endParaRPr>
          </a:p>
          <a:p>
            <a:r>
              <a:rPr lang="en-US" b="1" dirty="0">
                <a:solidFill>
                  <a:srgbClr val="FF0000"/>
                </a:solidFill>
                <a:latin typeface="+mn-lt"/>
              </a:rPr>
              <a:t>New (and improved) adequacy model </a:t>
            </a:r>
          </a:p>
          <a:p>
            <a:pPr lvl="1"/>
            <a:r>
              <a:rPr lang="en-US" dirty="0">
                <a:latin typeface="+mn-lt"/>
              </a:rPr>
              <a:t>17 BA areas, WECC resources &amp; loads, unit commitment, fuel accounting, dynamic reserves </a:t>
            </a:r>
          </a:p>
          <a:p>
            <a:pPr lvl="1"/>
            <a:r>
              <a:rPr lang="en-US" dirty="0">
                <a:latin typeface="+mn-lt"/>
              </a:rPr>
              <a:t>Individual hydro project hourly simulation, more accurate representation of flexibility</a:t>
            </a:r>
          </a:p>
          <a:p>
            <a:pPr lvl="1"/>
            <a:r>
              <a:rPr lang="en-US" dirty="0">
                <a:latin typeface="+mn-lt"/>
              </a:rPr>
              <a:t>Dynamic representation market supply and price </a:t>
            </a:r>
          </a:p>
        </p:txBody>
      </p:sp>
      <p:sp>
        <p:nvSpPr>
          <p:cNvPr id="4" name="Slide Number Placeholder 3">
            <a:extLst>
              <a:ext uri="{FF2B5EF4-FFF2-40B4-BE49-F238E27FC236}">
                <a16:creationId xmlns:a16="http://schemas.microsoft.com/office/drawing/2014/main" id="{9A66D250-7717-476C-A4C5-7221D2AEFAE8}"/>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5</a:t>
            </a:fld>
            <a:endParaRPr lang="en-US" dirty="0">
              <a:solidFill>
                <a:srgbClr val="000000">
                  <a:tint val="75000"/>
                </a:srgbClr>
              </a:solidFill>
            </a:endParaRPr>
          </a:p>
        </p:txBody>
      </p:sp>
    </p:spTree>
    <p:extLst>
      <p:ext uri="{BB962C8B-B14F-4D97-AF65-F5344CB8AC3E}">
        <p14:creationId xmlns:p14="http://schemas.microsoft.com/office/powerpoint/2010/main" val="201992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07240529"/>
              </p:ext>
            </p:extLst>
          </p:nvPr>
        </p:nvGraphicFramePr>
        <p:xfrm>
          <a:off x="838200" y="2435087"/>
          <a:ext cx="4124324" cy="2400300"/>
        </p:xfrm>
        <a:graphic>
          <a:graphicData uri="http://schemas.openxmlformats.org/drawingml/2006/table">
            <a:tbl>
              <a:tblPr firstRow="1" bandRow="1">
                <a:tableStyleId>{5940675A-B579-460E-94D1-54222C63F5DA}</a:tableStyleId>
              </a:tblPr>
              <a:tblGrid>
                <a:gridCol w="1031081">
                  <a:extLst>
                    <a:ext uri="{9D8B030D-6E8A-4147-A177-3AD203B41FA5}">
                      <a16:colId xmlns:a16="http://schemas.microsoft.com/office/drawing/2014/main" val="20000"/>
                    </a:ext>
                  </a:extLst>
                </a:gridCol>
                <a:gridCol w="1031081">
                  <a:extLst>
                    <a:ext uri="{9D8B030D-6E8A-4147-A177-3AD203B41FA5}">
                      <a16:colId xmlns:a16="http://schemas.microsoft.com/office/drawing/2014/main" val="907169599"/>
                    </a:ext>
                  </a:extLst>
                </a:gridCol>
                <a:gridCol w="1031081">
                  <a:extLst>
                    <a:ext uri="{9D8B030D-6E8A-4147-A177-3AD203B41FA5}">
                      <a16:colId xmlns:a16="http://schemas.microsoft.com/office/drawing/2014/main" val="20001"/>
                    </a:ext>
                  </a:extLst>
                </a:gridCol>
                <a:gridCol w="1031081">
                  <a:extLst>
                    <a:ext uri="{9D8B030D-6E8A-4147-A177-3AD203B41FA5}">
                      <a16:colId xmlns:a16="http://schemas.microsoft.com/office/drawing/2014/main" val="3090955903"/>
                    </a:ext>
                  </a:extLst>
                </a:gridCol>
              </a:tblGrid>
              <a:tr h="274320">
                <a:tc>
                  <a:txBody>
                    <a:bodyPr/>
                    <a:lstStyle/>
                    <a:p>
                      <a:endParaRPr lang="en-US" sz="1400" b="1" baseline="0" dirty="0">
                        <a:solidFill>
                          <a:srgbClr val="FFFF00"/>
                        </a:solidFill>
                      </a:endParaRPr>
                    </a:p>
                    <a:p>
                      <a:endParaRPr lang="en-US" sz="1400" b="1" baseline="0" dirty="0">
                        <a:solidFill>
                          <a:srgbClr val="FFFF00"/>
                        </a:solidFill>
                      </a:endParaRPr>
                    </a:p>
                    <a:p>
                      <a:r>
                        <a:rPr lang="en-US" sz="1400" b="1" baseline="0" dirty="0">
                          <a:solidFill>
                            <a:srgbClr val="FFFF00"/>
                          </a:solidFill>
                        </a:rPr>
                        <a:t>Coal Plant </a:t>
                      </a:r>
                    </a:p>
                  </a:txBody>
                  <a:tcPr marL="68580" marR="68580" marT="34290" marB="34290">
                    <a:solidFill>
                      <a:srgbClr val="0070C0"/>
                    </a:solidFill>
                  </a:tcPr>
                </a:tc>
                <a:tc>
                  <a:txBody>
                    <a:bodyPr/>
                    <a:lstStyle/>
                    <a:p>
                      <a:pPr algn="ctr"/>
                      <a:endParaRPr lang="en-US" sz="1400" b="1" dirty="0">
                        <a:solidFill>
                          <a:srgbClr val="FFFF00"/>
                        </a:solidFill>
                      </a:endParaRPr>
                    </a:p>
                    <a:p>
                      <a:pPr algn="ctr"/>
                      <a:r>
                        <a:rPr lang="en-US" sz="1400" b="1" dirty="0">
                          <a:solidFill>
                            <a:srgbClr val="FFFF00"/>
                          </a:solidFill>
                        </a:rPr>
                        <a:t>Capacity</a:t>
                      </a:r>
                    </a:p>
                    <a:p>
                      <a:pPr algn="ctr"/>
                      <a:r>
                        <a:rPr lang="en-US" sz="1400" b="1" dirty="0">
                          <a:solidFill>
                            <a:srgbClr val="FFFF00"/>
                          </a:solidFill>
                        </a:rPr>
                        <a:t>(MW)</a:t>
                      </a:r>
                    </a:p>
                  </a:txBody>
                  <a:tcPr marL="68580" marR="68580" marT="34290" marB="34290">
                    <a:solidFill>
                      <a:srgbClr val="0070C0"/>
                    </a:solidFill>
                  </a:tcPr>
                </a:tc>
                <a:tc>
                  <a:txBody>
                    <a:bodyPr/>
                    <a:lstStyle/>
                    <a:p>
                      <a:pPr algn="ctr"/>
                      <a:r>
                        <a:rPr lang="en-US" sz="1400" b="1" dirty="0">
                          <a:solidFill>
                            <a:srgbClr val="FFFF00"/>
                          </a:solidFill>
                        </a:rPr>
                        <a:t>Retire </a:t>
                      </a:r>
                    </a:p>
                    <a:p>
                      <a:pPr algn="ctr"/>
                      <a:r>
                        <a:rPr lang="en-US" sz="1400" b="1" dirty="0">
                          <a:solidFill>
                            <a:srgbClr val="FFFF00"/>
                          </a:solidFill>
                        </a:rPr>
                        <a:t>Date</a:t>
                      </a:r>
                    </a:p>
                    <a:p>
                      <a:pPr algn="ctr"/>
                      <a:r>
                        <a:rPr lang="en-US" sz="1400" b="1" dirty="0">
                          <a:solidFill>
                            <a:srgbClr val="FFFF00"/>
                          </a:solidFill>
                        </a:rPr>
                        <a:t>(EOY) </a:t>
                      </a:r>
                    </a:p>
                  </a:txBody>
                  <a:tcPr marL="68580" marR="68580" marT="34290" marB="34290">
                    <a:solidFill>
                      <a:srgbClr val="0070C0"/>
                    </a:solidFill>
                  </a:tcPr>
                </a:tc>
                <a:tc>
                  <a:txBody>
                    <a:bodyPr/>
                    <a:lstStyle/>
                    <a:p>
                      <a:pPr algn="ctr"/>
                      <a:r>
                        <a:rPr lang="en-US" sz="1400" b="1" dirty="0">
                          <a:solidFill>
                            <a:srgbClr val="FFFF00"/>
                          </a:solidFill>
                        </a:rPr>
                        <a:t>Total</a:t>
                      </a:r>
                    </a:p>
                    <a:p>
                      <a:pPr algn="ctr"/>
                      <a:r>
                        <a:rPr lang="en-US" sz="1400" b="1" dirty="0">
                          <a:solidFill>
                            <a:srgbClr val="FFFF00"/>
                          </a:solidFill>
                        </a:rPr>
                        <a:t>MW</a:t>
                      </a:r>
                    </a:p>
                    <a:p>
                      <a:pPr algn="ctr"/>
                      <a:r>
                        <a:rPr lang="en-US" sz="1400" b="1" dirty="0">
                          <a:solidFill>
                            <a:srgbClr val="FFFF00"/>
                          </a:solidFill>
                        </a:rPr>
                        <a:t>Retired </a:t>
                      </a:r>
                    </a:p>
                  </a:txBody>
                  <a:tcPr marL="68580" marR="68580" marT="34290" marB="34290">
                    <a:solidFill>
                      <a:srgbClr val="0070C0"/>
                    </a:solidFill>
                  </a:tcPr>
                </a:tc>
                <a:extLst>
                  <a:ext uri="{0D108BD9-81ED-4DB2-BD59-A6C34878D82A}">
                    <a16:rowId xmlns:a16="http://schemas.microsoft.com/office/drawing/2014/main" val="10000"/>
                  </a:ext>
                </a:extLst>
              </a:tr>
              <a:tr h="274320">
                <a:tc>
                  <a:txBody>
                    <a:bodyPr/>
                    <a:lstStyle/>
                    <a:p>
                      <a:r>
                        <a:rPr lang="en-US" sz="1400" baseline="0" dirty="0"/>
                        <a:t>N Valmy 1 </a:t>
                      </a:r>
                      <a:endParaRPr lang="en-US" sz="1400" b="0" baseline="0" dirty="0"/>
                    </a:p>
                  </a:txBody>
                  <a:tcPr marL="68580" marR="68580" marT="34290" marB="34290">
                    <a:solidFill>
                      <a:schemeClr val="accent1">
                        <a:lumMod val="20000"/>
                        <a:lumOff val="80000"/>
                      </a:schemeClr>
                    </a:solidFill>
                  </a:tcPr>
                </a:tc>
                <a:tc>
                  <a:txBody>
                    <a:bodyPr/>
                    <a:lstStyle/>
                    <a:p>
                      <a:pPr algn="ctr"/>
                      <a:r>
                        <a:rPr lang="en-US" sz="1400" b="0" dirty="0">
                          <a:solidFill>
                            <a:schemeClr val="tx1"/>
                          </a:solidFill>
                        </a:rPr>
                        <a:t>127</a:t>
                      </a:r>
                    </a:p>
                  </a:txBody>
                  <a:tcPr marL="68580" marR="68580" marT="34290" marB="34290">
                    <a:solidFill>
                      <a:schemeClr val="accent1">
                        <a:lumMod val="20000"/>
                        <a:lumOff val="80000"/>
                      </a:schemeClr>
                    </a:solidFill>
                  </a:tcPr>
                </a:tc>
                <a:tc>
                  <a:txBody>
                    <a:bodyPr/>
                    <a:lstStyle/>
                    <a:p>
                      <a:pPr algn="ctr"/>
                      <a:r>
                        <a:rPr lang="en-US" sz="1400" b="0" dirty="0">
                          <a:solidFill>
                            <a:schemeClr val="tx1"/>
                          </a:solidFill>
                        </a:rPr>
                        <a:t>2021</a:t>
                      </a:r>
                    </a:p>
                  </a:txBody>
                  <a:tcPr marL="68580" marR="68580" marT="34290" marB="34290">
                    <a:solidFill>
                      <a:schemeClr val="accent1">
                        <a:lumMod val="20000"/>
                        <a:lumOff val="80000"/>
                      </a:schemeClr>
                    </a:solidFill>
                  </a:tcPr>
                </a:tc>
                <a:tc>
                  <a:txBody>
                    <a:bodyPr/>
                    <a:lstStyle/>
                    <a:p>
                      <a:pPr algn="ctr"/>
                      <a:r>
                        <a:rPr lang="en-US" sz="1400" b="0" dirty="0">
                          <a:solidFill>
                            <a:schemeClr val="tx1"/>
                          </a:solidFill>
                        </a:rPr>
                        <a:t>127</a:t>
                      </a:r>
                    </a:p>
                  </a:txBody>
                  <a:tcPr marL="68580" marR="68580" marT="34290" marB="34290">
                    <a:solidFill>
                      <a:schemeClr val="accent1">
                        <a:lumMod val="20000"/>
                        <a:lumOff val="80000"/>
                      </a:schemeClr>
                    </a:solidFill>
                  </a:tcPr>
                </a:tc>
                <a:extLst>
                  <a:ext uri="{0D108BD9-81ED-4DB2-BD59-A6C34878D82A}">
                    <a16:rowId xmlns:a16="http://schemas.microsoft.com/office/drawing/2014/main" val="879972536"/>
                  </a:ext>
                </a:extLst>
              </a:tr>
              <a:tr h="0">
                <a:tc>
                  <a:txBody>
                    <a:bodyPr/>
                    <a:lstStyle/>
                    <a:p>
                      <a:r>
                        <a:rPr lang="en-US" sz="1400" dirty="0"/>
                        <a:t>Bridger 1 </a:t>
                      </a:r>
                      <a:endParaRPr lang="en-US" sz="1400" b="0" dirty="0"/>
                    </a:p>
                  </a:txBody>
                  <a:tcPr marL="68580" marR="68580" marT="34290" marB="3429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530</a:t>
                      </a:r>
                    </a:p>
                  </a:txBody>
                  <a:tcPr marL="68580" marR="68580" marT="34290" marB="3429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2023</a:t>
                      </a:r>
                    </a:p>
                  </a:txBody>
                  <a:tcPr marL="68580" marR="68580" marT="34290" marB="34290">
                    <a:solidFill>
                      <a:schemeClr val="accent1">
                        <a:lumMod val="20000"/>
                        <a:lumOff val="80000"/>
                      </a:schemeClr>
                    </a:solidFill>
                  </a:tcPr>
                </a:tc>
                <a:tc>
                  <a:txBody>
                    <a:bodyPr/>
                    <a:lstStyle/>
                    <a:p>
                      <a:pPr algn="ctr"/>
                      <a:r>
                        <a:rPr lang="en-US" sz="1400" b="0" dirty="0">
                          <a:solidFill>
                            <a:schemeClr val="tx1"/>
                          </a:solidFill>
                        </a:rPr>
                        <a:t>657</a:t>
                      </a:r>
                    </a:p>
                  </a:txBody>
                  <a:tcPr marL="68580" marR="68580" marT="34290" marB="34290">
                    <a:solidFill>
                      <a:schemeClr val="accent1">
                        <a:lumMod val="20000"/>
                        <a:lumOff val="80000"/>
                      </a:schemeClr>
                    </a:solidFill>
                  </a:tcPr>
                </a:tc>
                <a:extLst>
                  <a:ext uri="{0D108BD9-81ED-4DB2-BD59-A6C34878D82A}">
                    <a16:rowId xmlns:a16="http://schemas.microsoft.com/office/drawing/2014/main" val="2097365301"/>
                  </a:ext>
                </a:extLst>
              </a:tr>
              <a:tr h="0">
                <a:tc>
                  <a:txBody>
                    <a:bodyPr/>
                    <a:lstStyle/>
                    <a:p>
                      <a:r>
                        <a:rPr lang="en-US" sz="1400" dirty="0"/>
                        <a:t>N </a:t>
                      </a:r>
                      <a:r>
                        <a:rPr lang="en-US" sz="1400" baseline="0" dirty="0"/>
                        <a:t>Valmy</a:t>
                      </a:r>
                      <a:r>
                        <a:rPr lang="en-US" sz="1400" dirty="0"/>
                        <a:t> 2 </a:t>
                      </a:r>
                      <a:endParaRPr lang="en-US" sz="1400" b="0" dirty="0"/>
                    </a:p>
                  </a:txBody>
                  <a:tcPr marL="68580" marR="68580" marT="34290" marB="34290"/>
                </a:tc>
                <a:tc>
                  <a:txBody>
                    <a:bodyPr/>
                    <a:lstStyle/>
                    <a:p>
                      <a:pPr algn="ctr"/>
                      <a:r>
                        <a:rPr lang="en-US" sz="1400" b="0" dirty="0">
                          <a:solidFill>
                            <a:schemeClr val="tx1"/>
                          </a:solidFill>
                        </a:rPr>
                        <a:t>134</a:t>
                      </a:r>
                    </a:p>
                  </a:txBody>
                  <a:tcPr marL="68580" marR="68580" marT="34290" marB="34290"/>
                </a:tc>
                <a:tc>
                  <a:txBody>
                    <a:bodyPr/>
                    <a:lstStyle/>
                    <a:p>
                      <a:pPr algn="ctr"/>
                      <a:r>
                        <a:rPr lang="en-US" sz="1400" b="0" dirty="0">
                          <a:solidFill>
                            <a:schemeClr val="tx1"/>
                          </a:solidFill>
                        </a:rPr>
                        <a:t>2025</a:t>
                      </a:r>
                    </a:p>
                  </a:txBody>
                  <a:tcPr marL="68580" marR="68580" marT="34290" marB="34290"/>
                </a:tc>
                <a:tc>
                  <a:txBody>
                    <a:bodyPr/>
                    <a:lstStyle/>
                    <a:p>
                      <a:pPr algn="ctr"/>
                      <a:endParaRPr lang="en-US" sz="1400" b="0" dirty="0">
                        <a:solidFill>
                          <a:schemeClr val="tx1"/>
                        </a:solidFill>
                      </a:endParaRPr>
                    </a:p>
                  </a:txBody>
                  <a:tcPr marL="68580" marR="68580" marT="34290" marB="34290"/>
                </a:tc>
                <a:extLst>
                  <a:ext uri="{0D108BD9-81ED-4DB2-BD59-A6C34878D82A}">
                    <a16:rowId xmlns:a16="http://schemas.microsoft.com/office/drawing/2014/main" val="3919703693"/>
                  </a:ext>
                </a:extLst>
              </a:tr>
              <a:tr h="274320">
                <a:tc>
                  <a:txBody>
                    <a:bodyPr/>
                    <a:lstStyle/>
                    <a:p>
                      <a:r>
                        <a:rPr lang="en-US" sz="1400" dirty="0"/>
                        <a:t>Centralia 2 </a:t>
                      </a:r>
                      <a:endParaRPr lang="en-US" sz="1400" b="0" dirty="0"/>
                    </a:p>
                  </a:txBody>
                  <a:tcPr marL="68580" marR="68580" marT="34290" marB="34290"/>
                </a:tc>
                <a:tc>
                  <a:txBody>
                    <a:bodyPr/>
                    <a:lstStyle/>
                    <a:p>
                      <a:pPr algn="ctr"/>
                      <a:r>
                        <a:rPr lang="en-US" sz="1400" b="0" dirty="0">
                          <a:solidFill>
                            <a:schemeClr val="tx1"/>
                          </a:solidFill>
                        </a:rPr>
                        <a:t>670</a:t>
                      </a:r>
                    </a:p>
                  </a:txBody>
                  <a:tcPr marL="68580" marR="68580" marT="34290" marB="34290"/>
                </a:tc>
                <a:tc>
                  <a:txBody>
                    <a:bodyPr/>
                    <a:lstStyle/>
                    <a:p>
                      <a:pPr algn="ctr"/>
                      <a:r>
                        <a:rPr lang="en-US" sz="1400" b="0" dirty="0">
                          <a:solidFill>
                            <a:schemeClr val="tx1"/>
                          </a:solidFill>
                        </a:rPr>
                        <a:t>2025</a:t>
                      </a:r>
                    </a:p>
                  </a:txBody>
                  <a:tcPr marL="68580" marR="68580" marT="34290" marB="34290"/>
                </a:tc>
                <a:tc>
                  <a:txBody>
                    <a:bodyPr/>
                    <a:lstStyle/>
                    <a:p>
                      <a:pPr algn="ctr"/>
                      <a:r>
                        <a:rPr lang="en-US" sz="1400" b="0" dirty="0">
                          <a:solidFill>
                            <a:schemeClr val="tx1"/>
                          </a:solidFill>
                        </a:rPr>
                        <a:t>1461</a:t>
                      </a:r>
                    </a:p>
                  </a:txBody>
                  <a:tcPr marL="68580" marR="68580" marT="34290" marB="34290"/>
                </a:tc>
                <a:extLst>
                  <a:ext uri="{0D108BD9-81ED-4DB2-BD59-A6C34878D82A}">
                    <a16:rowId xmlns:a16="http://schemas.microsoft.com/office/drawing/2014/main" val="10003"/>
                  </a:ext>
                </a:extLst>
              </a:tr>
              <a:tr h="274320">
                <a:tc>
                  <a:txBody>
                    <a:bodyPr/>
                    <a:lstStyle/>
                    <a:p>
                      <a:r>
                        <a:rPr lang="en-US" sz="1400" dirty="0"/>
                        <a:t>Bridger 2 </a:t>
                      </a:r>
                      <a:endParaRPr lang="en-US" sz="1400" b="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530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2028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1991</a:t>
                      </a:r>
                    </a:p>
                  </a:txBody>
                  <a:tcPr marL="68580" marR="68580" marT="34290" marB="34290"/>
                </a:tc>
                <a:extLst>
                  <a:ext uri="{0D108BD9-81ED-4DB2-BD59-A6C34878D82A}">
                    <a16:rowId xmlns:a16="http://schemas.microsoft.com/office/drawing/2014/main" val="10006"/>
                  </a:ext>
                </a:extLst>
              </a:tr>
              <a:tr h="274320">
                <a:tc>
                  <a:txBody>
                    <a:bodyPr/>
                    <a:lstStyle/>
                    <a:p>
                      <a:r>
                        <a:rPr lang="en-US" sz="1400" b="1" dirty="0">
                          <a:solidFill>
                            <a:srgbClr val="FFFF00"/>
                          </a:solidFill>
                        </a:rPr>
                        <a:t>Total</a:t>
                      </a:r>
                    </a:p>
                  </a:txBody>
                  <a:tcPr marL="68580" marR="68580" marT="34290" marB="34290">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rPr>
                        <a:t>1,991</a:t>
                      </a:r>
                    </a:p>
                  </a:txBody>
                  <a:tcPr marL="68580" marR="68580" marT="34290" marB="34290">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FFFF00"/>
                        </a:solidFill>
                      </a:endParaRPr>
                    </a:p>
                  </a:txBody>
                  <a:tcPr marL="68580" marR="68580" marT="34290" marB="34290">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00"/>
                          </a:solidFill>
                        </a:rPr>
                        <a:t>1,991</a:t>
                      </a:r>
                    </a:p>
                  </a:txBody>
                  <a:tcPr marL="68580" marR="68580" marT="34290" marB="34290">
                    <a:solidFill>
                      <a:srgbClr val="0070C0"/>
                    </a:solidFill>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DBD78C-FC3F-4F9C-8F3F-B5727820889D}" type="slidenum">
              <a:rPr lang="en-US" smtClean="0"/>
              <a:pPr/>
              <a:t>6</a:t>
            </a:fld>
            <a:endParaRPr lang="en-US" dirty="0"/>
          </a:p>
        </p:txBody>
      </p:sp>
      <p:sp>
        <p:nvSpPr>
          <p:cNvPr id="6" name="Title 1">
            <a:extLst>
              <a:ext uri="{FF2B5EF4-FFF2-40B4-BE49-F238E27FC236}">
                <a16:creationId xmlns:a16="http://schemas.microsoft.com/office/drawing/2014/main" id="{1E64320B-691E-4632-AFBC-F1B8301C4AD1}"/>
              </a:ext>
            </a:extLst>
          </p:cNvPr>
          <p:cNvSpPr>
            <a:spLocks noGrp="1"/>
          </p:cNvSpPr>
          <p:nvPr>
            <p:ph type="title"/>
          </p:nvPr>
        </p:nvSpPr>
        <p:spPr>
          <a:xfrm>
            <a:off x="838200" y="227124"/>
            <a:ext cx="10963276" cy="852027"/>
          </a:xfrm>
        </p:spPr>
        <p:txBody>
          <a:bodyPr>
            <a:normAutofit fontScale="90000"/>
          </a:bodyPr>
          <a:lstStyle/>
          <a:p>
            <a:r>
              <a:rPr lang="en-US" sz="4800" dirty="0"/>
              <a:t>Announced Coal Plant Retirements by 2025 </a:t>
            </a:r>
          </a:p>
        </p:txBody>
      </p:sp>
      <p:graphicFrame>
        <p:nvGraphicFramePr>
          <p:cNvPr id="8" name="Content Placeholder 10">
            <a:extLst>
              <a:ext uri="{FF2B5EF4-FFF2-40B4-BE49-F238E27FC236}">
                <a16:creationId xmlns:a16="http://schemas.microsoft.com/office/drawing/2014/main" id="{20BEF24E-45C1-4FED-93AC-F1DAD0AD7AE1}"/>
              </a:ext>
            </a:extLst>
          </p:cNvPr>
          <p:cNvGraphicFramePr>
            <a:graphicFrameLocks/>
          </p:cNvGraphicFramePr>
          <p:nvPr>
            <p:extLst>
              <p:ext uri="{D42A27DB-BD31-4B8C-83A1-F6EECF244321}">
                <p14:modId xmlns:p14="http://schemas.microsoft.com/office/powerpoint/2010/main" val="1278008470"/>
              </p:ext>
            </p:extLst>
          </p:nvPr>
        </p:nvGraphicFramePr>
        <p:xfrm>
          <a:off x="5367335" y="1448297"/>
          <a:ext cx="6296025" cy="43738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096043F-E3F3-4E84-97DE-570757B51AA5}"/>
              </a:ext>
            </a:extLst>
          </p:cNvPr>
          <p:cNvSpPr txBox="1"/>
          <p:nvPr/>
        </p:nvSpPr>
        <p:spPr>
          <a:xfrm>
            <a:off x="838200" y="1977556"/>
            <a:ext cx="4124324" cy="369332"/>
          </a:xfrm>
          <a:prstGeom prst="rect">
            <a:avLst/>
          </a:prstGeom>
          <a:noFill/>
        </p:spPr>
        <p:txBody>
          <a:bodyPr wrap="square" rtlCol="0">
            <a:spAutoFit/>
          </a:bodyPr>
          <a:lstStyle/>
          <a:p>
            <a:pPr algn="ctr"/>
            <a:r>
              <a:rPr lang="en-US" b="1" dirty="0"/>
              <a:t>Coal Plant Retirement Schedule</a:t>
            </a:r>
          </a:p>
        </p:txBody>
      </p:sp>
      <p:sp>
        <p:nvSpPr>
          <p:cNvPr id="7" name="TextBox 6">
            <a:extLst>
              <a:ext uri="{FF2B5EF4-FFF2-40B4-BE49-F238E27FC236}">
                <a16:creationId xmlns:a16="http://schemas.microsoft.com/office/drawing/2014/main" id="{01D42B69-4BBA-44BE-8DD0-A4F7545F2BF9}"/>
              </a:ext>
            </a:extLst>
          </p:cNvPr>
          <p:cNvSpPr txBox="1"/>
          <p:nvPr/>
        </p:nvSpPr>
        <p:spPr>
          <a:xfrm>
            <a:off x="5367336" y="1079058"/>
            <a:ext cx="6296025" cy="369332"/>
          </a:xfrm>
          <a:prstGeom prst="rect">
            <a:avLst/>
          </a:prstGeom>
          <a:noFill/>
        </p:spPr>
        <p:txBody>
          <a:bodyPr wrap="square" rtlCol="0">
            <a:spAutoFit/>
          </a:bodyPr>
          <a:lstStyle/>
          <a:p>
            <a:pPr algn="ctr"/>
            <a:r>
              <a:rPr lang="en-US" b="1" dirty="0"/>
              <a:t>Cumulative MW of Retired Nameplate Capacity</a:t>
            </a:r>
          </a:p>
        </p:txBody>
      </p:sp>
    </p:spTree>
    <p:extLst>
      <p:ext uri="{BB962C8B-B14F-4D97-AF65-F5344CB8AC3E}">
        <p14:creationId xmlns:p14="http://schemas.microsoft.com/office/powerpoint/2010/main" val="406940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4CA0-68F5-471F-895A-8BA438186C4A}"/>
              </a:ext>
            </a:extLst>
          </p:cNvPr>
          <p:cNvSpPr>
            <a:spLocks noGrp="1"/>
          </p:cNvSpPr>
          <p:nvPr>
            <p:ph type="title"/>
          </p:nvPr>
        </p:nvSpPr>
        <p:spPr>
          <a:xfrm>
            <a:off x="838200" y="365127"/>
            <a:ext cx="10515600" cy="899897"/>
          </a:xfrm>
        </p:spPr>
        <p:txBody>
          <a:bodyPr>
            <a:normAutofit/>
          </a:bodyPr>
          <a:lstStyle/>
          <a:p>
            <a:r>
              <a:rPr lang="en-US" dirty="0"/>
              <a:t>Preliminary Resource Adequacy Assessment</a:t>
            </a:r>
            <a:endParaRPr lang="en-US" sz="3100" dirty="0"/>
          </a:p>
        </p:txBody>
      </p:sp>
      <p:graphicFrame>
        <p:nvGraphicFramePr>
          <p:cNvPr id="5" name="Table 5">
            <a:extLst>
              <a:ext uri="{FF2B5EF4-FFF2-40B4-BE49-F238E27FC236}">
                <a16:creationId xmlns:a16="http://schemas.microsoft.com/office/drawing/2014/main" id="{A3555DB4-1922-40EF-9CCC-B5D2309DCB2F}"/>
              </a:ext>
            </a:extLst>
          </p:cNvPr>
          <p:cNvGraphicFramePr>
            <a:graphicFrameLocks noGrp="1"/>
          </p:cNvGraphicFramePr>
          <p:nvPr>
            <p:ph idx="1"/>
            <p:extLst>
              <p:ext uri="{D42A27DB-BD31-4B8C-83A1-F6EECF244321}">
                <p14:modId xmlns:p14="http://schemas.microsoft.com/office/powerpoint/2010/main" val="4173237932"/>
              </p:ext>
            </p:extLst>
          </p:nvPr>
        </p:nvGraphicFramePr>
        <p:xfrm>
          <a:off x="1028699" y="1513736"/>
          <a:ext cx="10134601" cy="1483360"/>
        </p:xfrm>
        <a:graphic>
          <a:graphicData uri="http://schemas.openxmlformats.org/drawingml/2006/table">
            <a:tbl>
              <a:tblPr firstRow="1" bandRow="1">
                <a:tableStyleId>{5940675A-B579-460E-94D1-54222C63F5DA}</a:tableStyleId>
              </a:tblPr>
              <a:tblGrid>
                <a:gridCol w="7739617">
                  <a:extLst>
                    <a:ext uri="{9D8B030D-6E8A-4147-A177-3AD203B41FA5}">
                      <a16:colId xmlns:a16="http://schemas.microsoft.com/office/drawing/2014/main" val="4176820346"/>
                    </a:ext>
                  </a:extLst>
                </a:gridCol>
                <a:gridCol w="1197492">
                  <a:extLst>
                    <a:ext uri="{9D8B030D-6E8A-4147-A177-3AD203B41FA5}">
                      <a16:colId xmlns:a16="http://schemas.microsoft.com/office/drawing/2014/main" val="4102809339"/>
                    </a:ext>
                  </a:extLst>
                </a:gridCol>
                <a:gridCol w="1197492">
                  <a:extLst>
                    <a:ext uri="{9D8B030D-6E8A-4147-A177-3AD203B41FA5}">
                      <a16:colId xmlns:a16="http://schemas.microsoft.com/office/drawing/2014/main" val="2190951755"/>
                    </a:ext>
                  </a:extLst>
                </a:gridCol>
              </a:tblGrid>
              <a:tr h="370840">
                <a:tc>
                  <a:txBody>
                    <a:bodyPr/>
                    <a:lstStyle/>
                    <a:p>
                      <a:pPr algn="l"/>
                      <a:r>
                        <a:rPr lang="en-US" b="1" dirty="0">
                          <a:solidFill>
                            <a:srgbClr val="FFFF00"/>
                          </a:solidFill>
                        </a:rPr>
                        <a:t>Annual LOLP (percent)</a:t>
                      </a:r>
                    </a:p>
                  </a:txBody>
                  <a:tcPr>
                    <a:solidFill>
                      <a:srgbClr val="00B0F0"/>
                    </a:solidFill>
                  </a:tcPr>
                </a:tc>
                <a:tc>
                  <a:txBody>
                    <a:bodyPr/>
                    <a:lstStyle/>
                    <a:p>
                      <a:pPr algn="ctr"/>
                      <a:r>
                        <a:rPr lang="en-US" b="1" dirty="0">
                          <a:solidFill>
                            <a:srgbClr val="FFFF00"/>
                          </a:solidFill>
                        </a:rPr>
                        <a:t>2023</a:t>
                      </a:r>
                    </a:p>
                  </a:txBody>
                  <a:tcPr>
                    <a:solidFill>
                      <a:srgbClr val="00B0F0"/>
                    </a:solidFill>
                  </a:tcPr>
                </a:tc>
                <a:tc>
                  <a:txBody>
                    <a:bodyPr/>
                    <a:lstStyle/>
                    <a:p>
                      <a:pPr algn="ctr"/>
                      <a:r>
                        <a:rPr lang="en-US" b="1" dirty="0">
                          <a:solidFill>
                            <a:srgbClr val="FFFF00"/>
                          </a:solidFill>
                        </a:rPr>
                        <a:t>2025</a:t>
                      </a:r>
                    </a:p>
                  </a:txBody>
                  <a:tcPr>
                    <a:solidFill>
                      <a:srgbClr val="00B0F0"/>
                    </a:solidFill>
                  </a:tcPr>
                </a:tc>
                <a:extLst>
                  <a:ext uri="{0D108BD9-81ED-4DB2-BD59-A6C34878D82A}">
                    <a16:rowId xmlns:a16="http://schemas.microsoft.com/office/drawing/2014/main" val="3922845306"/>
                  </a:ext>
                </a:extLst>
              </a:tr>
              <a:tr h="370840">
                <a:tc>
                  <a:txBody>
                    <a:bodyPr/>
                    <a:lstStyle/>
                    <a:p>
                      <a:r>
                        <a:rPr lang="en-US" b="1" dirty="0"/>
                        <a:t>Redeveloped GENESYS </a:t>
                      </a:r>
                      <a:r>
                        <a:rPr lang="en-US" sz="1400" dirty="0"/>
                        <a:t>(includes no new EE in 2023 and 400 aMW of EE in 2025)</a:t>
                      </a:r>
                    </a:p>
                  </a:txBody>
                  <a:tcPr>
                    <a:solidFill>
                      <a:schemeClr val="accent4">
                        <a:lumMod val="20000"/>
                        <a:lumOff val="80000"/>
                      </a:schemeClr>
                    </a:solidFill>
                  </a:tcPr>
                </a:tc>
                <a:tc>
                  <a:txBody>
                    <a:bodyPr/>
                    <a:lstStyle/>
                    <a:p>
                      <a:pPr algn="ctr"/>
                      <a:r>
                        <a:rPr lang="en-US" b="1" dirty="0">
                          <a:solidFill>
                            <a:srgbClr val="FF0000"/>
                          </a:solidFill>
                        </a:rPr>
                        <a:t>16.1%</a:t>
                      </a:r>
                    </a:p>
                  </a:txBody>
                  <a:tcPr>
                    <a:solidFill>
                      <a:schemeClr val="accent4">
                        <a:lumMod val="20000"/>
                        <a:lumOff val="80000"/>
                      </a:schemeClr>
                    </a:solidFill>
                  </a:tcPr>
                </a:tc>
                <a:tc>
                  <a:txBody>
                    <a:bodyPr/>
                    <a:lstStyle/>
                    <a:p>
                      <a:pPr algn="ctr"/>
                      <a:r>
                        <a:rPr lang="en-US" b="1" dirty="0">
                          <a:solidFill>
                            <a:schemeClr val="accent4">
                              <a:lumMod val="20000"/>
                              <a:lumOff val="80000"/>
                            </a:schemeClr>
                          </a:solidFill>
                        </a:rPr>
                        <a:t>1.7%</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34126804"/>
                  </a:ext>
                </a:extLst>
              </a:tr>
              <a:tr h="370840">
                <a:tc>
                  <a:txBody>
                    <a:bodyPr/>
                    <a:lstStyle/>
                    <a:p>
                      <a:r>
                        <a:rPr lang="en-US" b="0" dirty="0">
                          <a:solidFill>
                            <a:schemeClr val="accent4">
                              <a:lumMod val="20000"/>
                              <a:lumOff val="80000"/>
                            </a:schemeClr>
                          </a:solidFill>
                        </a:rPr>
                        <a:t>Estimated firm capacity needed for adequacy</a:t>
                      </a:r>
                      <a:endParaRPr lang="en-US" sz="1400" b="0" dirty="0">
                        <a:solidFill>
                          <a:schemeClr val="accent4">
                            <a:lumMod val="20000"/>
                            <a:lumOff val="80000"/>
                          </a:schemeClr>
                        </a:solidFill>
                      </a:endParaRPr>
                    </a:p>
                  </a:txBody>
                  <a:tcPr>
                    <a:solidFill>
                      <a:schemeClr val="accent4">
                        <a:lumMod val="20000"/>
                        <a:lumOff val="80000"/>
                      </a:schemeClr>
                    </a:solidFill>
                  </a:tcPr>
                </a:tc>
                <a:tc>
                  <a:txBody>
                    <a:bodyPr/>
                    <a:lstStyle/>
                    <a:p>
                      <a:pPr algn="ctr"/>
                      <a:r>
                        <a:rPr lang="en-US" b="1" dirty="0">
                          <a:solidFill>
                            <a:schemeClr val="accent4">
                              <a:lumMod val="20000"/>
                              <a:lumOff val="80000"/>
                            </a:schemeClr>
                          </a:solidFill>
                        </a:rPr>
                        <a:t>1600 MW</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67525"/>
                  </a:ext>
                </a:extLst>
              </a:tr>
              <a:tr h="370840">
                <a:tc>
                  <a:txBody>
                    <a:bodyPr/>
                    <a:lstStyle/>
                    <a:p>
                      <a:r>
                        <a:rPr lang="en-US" dirty="0">
                          <a:solidFill>
                            <a:schemeClr val="accent4">
                              <a:lumMod val="20000"/>
                              <a:lumOff val="80000"/>
                            </a:schemeClr>
                          </a:solidFill>
                        </a:rPr>
                        <a:t>With additional reserves (but no new resources)</a:t>
                      </a:r>
                    </a:p>
                  </a:txBody>
                  <a:tcPr>
                    <a:solidFill>
                      <a:schemeClr val="accent4">
                        <a:lumMod val="20000"/>
                        <a:lumOff val="80000"/>
                      </a:schemeClr>
                    </a:solidFill>
                  </a:tcPr>
                </a:tc>
                <a:tc>
                  <a:txBody>
                    <a:bodyPr/>
                    <a:lstStyle/>
                    <a:p>
                      <a:pPr algn="ctr"/>
                      <a:r>
                        <a:rPr lang="en-US" b="1" dirty="0">
                          <a:solidFill>
                            <a:schemeClr val="accent4">
                              <a:lumMod val="20000"/>
                              <a:lumOff val="80000"/>
                            </a:schemeClr>
                          </a:solidFill>
                        </a:rPr>
                        <a:t>9.0%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endParaRPr lang="en-US" dirty="0">
                        <a:solidFill>
                          <a:schemeClr val="bg2">
                            <a:lumMod val="90000"/>
                          </a:schemeClr>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1095197"/>
                  </a:ext>
                </a:extLst>
              </a:tr>
            </a:tbl>
          </a:graphicData>
        </a:graphic>
      </p:graphicFrame>
      <p:sp>
        <p:nvSpPr>
          <p:cNvPr id="4" name="Slide Number Placeholder 3">
            <a:extLst>
              <a:ext uri="{FF2B5EF4-FFF2-40B4-BE49-F238E27FC236}">
                <a16:creationId xmlns:a16="http://schemas.microsoft.com/office/drawing/2014/main" id="{E0BE5F67-4F2F-4039-8C0F-76DE72464A2B}"/>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7</a:t>
            </a:fld>
            <a:endParaRPr lang="en-US" dirty="0">
              <a:solidFill>
                <a:srgbClr val="000000">
                  <a:tint val="75000"/>
                </a:srgbClr>
              </a:solidFill>
            </a:endParaRPr>
          </a:p>
        </p:txBody>
      </p:sp>
      <p:sp>
        <p:nvSpPr>
          <p:cNvPr id="3" name="TextBox 2">
            <a:extLst>
              <a:ext uri="{FF2B5EF4-FFF2-40B4-BE49-F238E27FC236}">
                <a16:creationId xmlns:a16="http://schemas.microsoft.com/office/drawing/2014/main" id="{DF4D8F1D-29EB-40AB-BE37-5A83A434B4D6}"/>
              </a:ext>
            </a:extLst>
          </p:cNvPr>
          <p:cNvSpPr txBox="1"/>
          <p:nvPr/>
        </p:nvSpPr>
        <p:spPr>
          <a:xfrm>
            <a:off x="1028699" y="3096333"/>
            <a:ext cx="10515600" cy="1015663"/>
          </a:xfrm>
          <a:prstGeom prst="rect">
            <a:avLst/>
          </a:prstGeom>
          <a:solidFill>
            <a:schemeClr val="bg1"/>
          </a:solidFill>
        </p:spPr>
        <p:txBody>
          <a:bodyPr wrap="square" rtlCol="0">
            <a:spAutoFit/>
          </a:bodyPr>
          <a:lstStyle/>
          <a:p>
            <a:r>
              <a:rPr lang="en-US" sz="2000" dirty="0">
                <a:solidFill>
                  <a:srgbClr val="FF0000"/>
                </a:solidFill>
              </a:rPr>
              <a:t>Key Findings</a:t>
            </a:r>
          </a:p>
          <a:p>
            <a:pPr marL="285750" indent="-285750">
              <a:buFont typeface="Arial" panose="020B0604020202020204" pitchFamily="34" charset="0"/>
              <a:buChar char="•"/>
            </a:pPr>
            <a:r>
              <a:rPr lang="en-US" sz="2000" dirty="0"/>
              <a:t>The existing power supply is not adequate</a:t>
            </a:r>
          </a:p>
          <a:p>
            <a:pPr marL="285750" indent="-285750">
              <a:buFont typeface="Arial" panose="020B0604020202020204" pitchFamily="34" charset="0"/>
              <a:buChar char="•"/>
            </a:pPr>
            <a:r>
              <a:rPr lang="en-US" sz="2000" dirty="0"/>
              <a:t>Utilities are aware of the imminent risk and are planning accordingly   </a:t>
            </a:r>
          </a:p>
        </p:txBody>
      </p:sp>
    </p:spTree>
    <p:extLst>
      <p:ext uri="{BB962C8B-B14F-4D97-AF65-F5344CB8AC3E}">
        <p14:creationId xmlns:p14="http://schemas.microsoft.com/office/powerpoint/2010/main" val="420701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4CA0-68F5-471F-895A-8BA438186C4A}"/>
              </a:ext>
            </a:extLst>
          </p:cNvPr>
          <p:cNvSpPr>
            <a:spLocks noGrp="1"/>
          </p:cNvSpPr>
          <p:nvPr>
            <p:ph type="title"/>
          </p:nvPr>
        </p:nvSpPr>
        <p:spPr>
          <a:xfrm>
            <a:off x="838200" y="365127"/>
            <a:ext cx="10515600" cy="899897"/>
          </a:xfrm>
        </p:spPr>
        <p:txBody>
          <a:bodyPr>
            <a:normAutofit/>
          </a:bodyPr>
          <a:lstStyle/>
          <a:p>
            <a:r>
              <a:rPr lang="en-US" dirty="0"/>
              <a:t>Preliminary Resource Adequacy Assessment</a:t>
            </a:r>
            <a:endParaRPr lang="en-US" sz="3100" dirty="0"/>
          </a:p>
        </p:txBody>
      </p:sp>
      <p:graphicFrame>
        <p:nvGraphicFramePr>
          <p:cNvPr id="5" name="Table 5">
            <a:extLst>
              <a:ext uri="{FF2B5EF4-FFF2-40B4-BE49-F238E27FC236}">
                <a16:creationId xmlns:a16="http://schemas.microsoft.com/office/drawing/2014/main" id="{A3555DB4-1922-40EF-9CCC-B5D2309DCB2F}"/>
              </a:ext>
            </a:extLst>
          </p:cNvPr>
          <p:cNvGraphicFramePr>
            <a:graphicFrameLocks noGrp="1"/>
          </p:cNvGraphicFramePr>
          <p:nvPr>
            <p:ph idx="1"/>
            <p:extLst>
              <p:ext uri="{D42A27DB-BD31-4B8C-83A1-F6EECF244321}">
                <p14:modId xmlns:p14="http://schemas.microsoft.com/office/powerpoint/2010/main" val="3358874767"/>
              </p:ext>
            </p:extLst>
          </p:nvPr>
        </p:nvGraphicFramePr>
        <p:xfrm>
          <a:off x="1028699" y="1513736"/>
          <a:ext cx="10134601" cy="1483360"/>
        </p:xfrm>
        <a:graphic>
          <a:graphicData uri="http://schemas.openxmlformats.org/drawingml/2006/table">
            <a:tbl>
              <a:tblPr firstRow="1" bandRow="1">
                <a:tableStyleId>{5940675A-B579-460E-94D1-54222C63F5DA}</a:tableStyleId>
              </a:tblPr>
              <a:tblGrid>
                <a:gridCol w="7739617">
                  <a:extLst>
                    <a:ext uri="{9D8B030D-6E8A-4147-A177-3AD203B41FA5}">
                      <a16:colId xmlns:a16="http://schemas.microsoft.com/office/drawing/2014/main" val="4176820346"/>
                    </a:ext>
                  </a:extLst>
                </a:gridCol>
                <a:gridCol w="1197492">
                  <a:extLst>
                    <a:ext uri="{9D8B030D-6E8A-4147-A177-3AD203B41FA5}">
                      <a16:colId xmlns:a16="http://schemas.microsoft.com/office/drawing/2014/main" val="4102809339"/>
                    </a:ext>
                  </a:extLst>
                </a:gridCol>
                <a:gridCol w="1197492">
                  <a:extLst>
                    <a:ext uri="{9D8B030D-6E8A-4147-A177-3AD203B41FA5}">
                      <a16:colId xmlns:a16="http://schemas.microsoft.com/office/drawing/2014/main" val="2190951755"/>
                    </a:ext>
                  </a:extLst>
                </a:gridCol>
              </a:tblGrid>
              <a:tr h="370840">
                <a:tc>
                  <a:txBody>
                    <a:bodyPr/>
                    <a:lstStyle/>
                    <a:p>
                      <a:pPr algn="l"/>
                      <a:r>
                        <a:rPr lang="en-US" b="1" dirty="0">
                          <a:solidFill>
                            <a:srgbClr val="FFFF00"/>
                          </a:solidFill>
                        </a:rPr>
                        <a:t>Annual LOLP (percent)</a:t>
                      </a:r>
                    </a:p>
                  </a:txBody>
                  <a:tcPr>
                    <a:solidFill>
                      <a:srgbClr val="00B0F0"/>
                    </a:solidFill>
                  </a:tcPr>
                </a:tc>
                <a:tc>
                  <a:txBody>
                    <a:bodyPr/>
                    <a:lstStyle/>
                    <a:p>
                      <a:pPr algn="ctr"/>
                      <a:r>
                        <a:rPr lang="en-US" b="1" dirty="0">
                          <a:solidFill>
                            <a:srgbClr val="FFFF00"/>
                          </a:solidFill>
                        </a:rPr>
                        <a:t>2023</a:t>
                      </a:r>
                    </a:p>
                  </a:txBody>
                  <a:tcPr>
                    <a:solidFill>
                      <a:srgbClr val="00B0F0"/>
                    </a:solidFill>
                  </a:tcPr>
                </a:tc>
                <a:tc>
                  <a:txBody>
                    <a:bodyPr/>
                    <a:lstStyle/>
                    <a:p>
                      <a:pPr algn="ctr"/>
                      <a:r>
                        <a:rPr lang="en-US" b="1" dirty="0">
                          <a:solidFill>
                            <a:srgbClr val="FFFF00"/>
                          </a:solidFill>
                        </a:rPr>
                        <a:t>2025</a:t>
                      </a:r>
                    </a:p>
                  </a:txBody>
                  <a:tcPr>
                    <a:solidFill>
                      <a:srgbClr val="00B0F0"/>
                    </a:solidFill>
                  </a:tcPr>
                </a:tc>
                <a:extLst>
                  <a:ext uri="{0D108BD9-81ED-4DB2-BD59-A6C34878D82A}">
                    <a16:rowId xmlns:a16="http://schemas.microsoft.com/office/drawing/2014/main" val="3922845306"/>
                  </a:ext>
                </a:extLst>
              </a:tr>
              <a:tr h="370840">
                <a:tc>
                  <a:txBody>
                    <a:bodyPr/>
                    <a:lstStyle/>
                    <a:p>
                      <a:r>
                        <a:rPr lang="en-US" b="1" dirty="0"/>
                        <a:t>Redeveloped GENESYS </a:t>
                      </a:r>
                      <a:r>
                        <a:rPr lang="en-US" sz="1400" dirty="0"/>
                        <a:t>(includes no new EE in 2023 and 400 aMW of EE in 2025)</a:t>
                      </a:r>
                    </a:p>
                  </a:txBody>
                  <a:tcPr>
                    <a:solidFill>
                      <a:schemeClr val="accent4">
                        <a:lumMod val="20000"/>
                        <a:lumOff val="80000"/>
                      </a:schemeClr>
                    </a:solidFill>
                  </a:tcPr>
                </a:tc>
                <a:tc>
                  <a:txBody>
                    <a:bodyPr/>
                    <a:lstStyle/>
                    <a:p>
                      <a:pPr algn="ctr"/>
                      <a:r>
                        <a:rPr lang="en-US" b="1" dirty="0">
                          <a:solidFill>
                            <a:srgbClr val="FF0000"/>
                          </a:solidFill>
                        </a:rPr>
                        <a:t>16.1%</a:t>
                      </a:r>
                    </a:p>
                  </a:txBody>
                  <a:tcPr>
                    <a:solidFill>
                      <a:schemeClr val="accent4">
                        <a:lumMod val="20000"/>
                        <a:lumOff val="80000"/>
                      </a:schemeClr>
                    </a:solidFill>
                  </a:tcPr>
                </a:tc>
                <a:tc>
                  <a:txBody>
                    <a:bodyPr/>
                    <a:lstStyle/>
                    <a:p>
                      <a:pPr algn="ctr"/>
                      <a:r>
                        <a:rPr lang="en-US" b="1" dirty="0">
                          <a:solidFill>
                            <a:schemeClr val="accent4">
                              <a:lumMod val="20000"/>
                              <a:lumOff val="80000"/>
                            </a:schemeClr>
                          </a:solidFill>
                        </a:rPr>
                        <a:t>1.7%</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34126804"/>
                  </a:ext>
                </a:extLst>
              </a:tr>
              <a:tr h="370840">
                <a:tc>
                  <a:txBody>
                    <a:bodyPr/>
                    <a:lstStyle/>
                    <a:p>
                      <a:r>
                        <a:rPr lang="en-US" b="0" dirty="0"/>
                        <a:t>Estimated firm capacity needed for adequacy</a:t>
                      </a:r>
                      <a:endParaRPr lang="en-US" sz="1400" b="0" dirty="0"/>
                    </a:p>
                  </a:txBody>
                  <a:tcPr>
                    <a:solidFill>
                      <a:schemeClr val="accent4">
                        <a:lumMod val="20000"/>
                        <a:lumOff val="80000"/>
                      </a:schemeClr>
                    </a:solidFill>
                  </a:tcPr>
                </a:tc>
                <a:tc>
                  <a:txBody>
                    <a:bodyPr/>
                    <a:lstStyle/>
                    <a:p>
                      <a:pPr algn="ctr"/>
                      <a:r>
                        <a:rPr lang="en-US" b="1" dirty="0">
                          <a:solidFill>
                            <a:srgbClr val="FF0000"/>
                          </a:solidFill>
                        </a:rPr>
                        <a:t>1600 MW</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67525"/>
                  </a:ext>
                </a:extLst>
              </a:tr>
              <a:tr h="370840">
                <a:tc>
                  <a:txBody>
                    <a:bodyPr/>
                    <a:lstStyle/>
                    <a:p>
                      <a:r>
                        <a:rPr lang="en-US" dirty="0">
                          <a:solidFill>
                            <a:schemeClr val="accent4">
                              <a:lumMod val="20000"/>
                              <a:lumOff val="80000"/>
                            </a:schemeClr>
                          </a:solidFill>
                        </a:rPr>
                        <a:t>With additional reserves (but no new resources)</a:t>
                      </a:r>
                    </a:p>
                  </a:txBody>
                  <a:tcPr>
                    <a:solidFill>
                      <a:schemeClr val="accent4">
                        <a:lumMod val="20000"/>
                        <a:lumOff val="80000"/>
                      </a:schemeClr>
                    </a:solidFill>
                  </a:tcPr>
                </a:tc>
                <a:tc>
                  <a:txBody>
                    <a:bodyPr/>
                    <a:lstStyle/>
                    <a:p>
                      <a:pPr algn="ctr"/>
                      <a:r>
                        <a:rPr lang="en-US" b="1" dirty="0">
                          <a:solidFill>
                            <a:schemeClr val="accent4">
                              <a:lumMod val="20000"/>
                              <a:lumOff val="80000"/>
                            </a:schemeClr>
                          </a:solidFill>
                        </a:rPr>
                        <a:t>9.0%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endParaRPr lang="en-US" dirty="0">
                        <a:solidFill>
                          <a:schemeClr val="bg2">
                            <a:lumMod val="90000"/>
                          </a:schemeClr>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1095197"/>
                  </a:ext>
                </a:extLst>
              </a:tr>
            </a:tbl>
          </a:graphicData>
        </a:graphic>
      </p:graphicFrame>
      <p:sp>
        <p:nvSpPr>
          <p:cNvPr id="4" name="Slide Number Placeholder 3">
            <a:extLst>
              <a:ext uri="{FF2B5EF4-FFF2-40B4-BE49-F238E27FC236}">
                <a16:creationId xmlns:a16="http://schemas.microsoft.com/office/drawing/2014/main" id="{E0BE5F67-4F2F-4039-8C0F-76DE72464A2B}"/>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8</a:t>
            </a:fld>
            <a:endParaRPr lang="en-US" dirty="0">
              <a:solidFill>
                <a:srgbClr val="000000">
                  <a:tint val="75000"/>
                </a:srgbClr>
              </a:solidFill>
            </a:endParaRPr>
          </a:p>
        </p:txBody>
      </p:sp>
      <p:sp>
        <p:nvSpPr>
          <p:cNvPr id="3" name="TextBox 2">
            <a:extLst>
              <a:ext uri="{FF2B5EF4-FFF2-40B4-BE49-F238E27FC236}">
                <a16:creationId xmlns:a16="http://schemas.microsoft.com/office/drawing/2014/main" id="{DF4D8F1D-29EB-40AB-BE37-5A83A434B4D6}"/>
              </a:ext>
            </a:extLst>
          </p:cNvPr>
          <p:cNvSpPr txBox="1"/>
          <p:nvPr/>
        </p:nvSpPr>
        <p:spPr>
          <a:xfrm>
            <a:off x="1028699" y="3082156"/>
            <a:ext cx="10515600" cy="1323439"/>
          </a:xfrm>
          <a:prstGeom prst="rect">
            <a:avLst/>
          </a:prstGeom>
          <a:solidFill>
            <a:schemeClr val="bg1"/>
          </a:solidFill>
        </p:spPr>
        <p:txBody>
          <a:bodyPr wrap="square" rtlCol="0">
            <a:spAutoFit/>
          </a:bodyPr>
          <a:lstStyle/>
          <a:p>
            <a:r>
              <a:rPr lang="en-US" sz="2000" dirty="0">
                <a:solidFill>
                  <a:srgbClr val="FF0000"/>
                </a:solidFill>
              </a:rPr>
              <a:t>Key Findings</a:t>
            </a:r>
          </a:p>
          <a:p>
            <a:pPr marL="285750" indent="-285750">
              <a:buFont typeface="Arial" panose="020B0604020202020204" pitchFamily="34" charset="0"/>
              <a:buChar char="•"/>
            </a:pPr>
            <a:r>
              <a:rPr lang="en-US" sz="2000" dirty="0">
                <a:solidFill>
                  <a:srgbClr val="C0C0C0"/>
                </a:solidFill>
              </a:rPr>
              <a:t>The existing power supply is not adequate</a:t>
            </a:r>
          </a:p>
          <a:p>
            <a:pPr marL="285750" indent="-285750">
              <a:buFont typeface="Arial" panose="020B0604020202020204" pitchFamily="34" charset="0"/>
              <a:buChar char="•"/>
            </a:pPr>
            <a:r>
              <a:rPr lang="en-US" sz="2000" dirty="0">
                <a:solidFill>
                  <a:srgbClr val="C0C0C0"/>
                </a:solidFill>
              </a:rPr>
              <a:t>Utilities are aware of the imminent risk and are planning accordingly   </a:t>
            </a:r>
          </a:p>
          <a:p>
            <a:pPr marL="285750" indent="-285750">
              <a:buFont typeface="Arial" panose="020B0604020202020204" pitchFamily="34" charset="0"/>
              <a:buChar char="•"/>
            </a:pPr>
            <a:r>
              <a:rPr lang="en-US" sz="2000" dirty="0"/>
              <a:t>Region may need as much as 1,600 MW of capacity by 2023 (winter need)</a:t>
            </a:r>
          </a:p>
        </p:txBody>
      </p:sp>
    </p:spTree>
    <p:extLst>
      <p:ext uri="{BB962C8B-B14F-4D97-AF65-F5344CB8AC3E}">
        <p14:creationId xmlns:p14="http://schemas.microsoft.com/office/powerpoint/2010/main" val="29581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4CA0-68F5-471F-895A-8BA438186C4A}"/>
              </a:ext>
            </a:extLst>
          </p:cNvPr>
          <p:cNvSpPr>
            <a:spLocks noGrp="1"/>
          </p:cNvSpPr>
          <p:nvPr>
            <p:ph type="title"/>
          </p:nvPr>
        </p:nvSpPr>
        <p:spPr>
          <a:xfrm>
            <a:off x="838200" y="365127"/>
            <a:ext cx="10515600" cy="899897"/>
          </a:xfrm>
        </p:spPr>
        <p:txBody>
          <a:bodyPr>
            <a:normAutofit/>
          </a:bodyPr>
          <a:lstStyle/>
          <a:p>
            <a:r>
              <a:rPr lang="en-US" dirty="0"/>
              <a:t>Preliminary Resource Adequacy Assessment</a:t>
            </a:r>
            <a:endParaRPr lang="en-US" sz="3100" dirty="0"/>
          </a:p>
        </p:txBody>
      </p:sp>
      <p:graphicFrame>
        <p:nvGraphicFramePr>
          <p:cNvPr id="5" name="Table 5">
            <a:extLst>
              <a:ext uri="{FF2B5EF4-FFF2-40B4-BE49-F238E27FC236}">
                <a16:creationId xmlns:a16="http://schemas.microsoft.com/office/drawing/2014/main" id="{A3555DB4-1922-40EF-9CCC-B5D2309DCB2F}"/>
              </a:ext>
            </a:extLst>
          </p:cNvPr>
          <p:cNvGraphicFramePr>
            <a:graphicFrameLocks noGrp="1"/>
          </p:cNvGraphicFramePr>
          <p:nvPr>
            <p:ph idx="1"/>
            <p:extLst>
              <p:ext uri="{D42A27DB-BD31-4B8C-83A1-F6EECF244321}">
                <p14:modId xmlns:p14="http://schemas.microsoft.com/office/powerpoint/2010/main" val="2095346855"/>
              </p:ext>
            </p:extLst>
          </p:nvPr>
        </p:nvGraphicFramePr>
        <p:xfrm>
          <a:off x="1028699" y="1513736"/>
          <a:ext cx="10134601" cy="1483360"/>
        </p:xfrm>
        <a:graphic>
          <a:graphicData uri="http://schemas.openxmlformats.org/drawingml/2006/table">
            <a:tbl>
              <a:tblPr firstRow="1" bandRow="1">
                <a:tableStyleId>{5940675A-B579-460E-94D1-54222C63F5DA}</a:tableStyleId>
              </a:tblPr>
              <a:tblGrid>
                <a:gridCol w="7739617">
                  <a:extLst>
                    <a:ext uri="{9D8B030D-6E8A-4147-A177-3AD203B41FA5}">
                      <a16:colId xmlns:a16="http://schemas.microsoft.com/office/drawing/2014/main" val="4176820346"/>
                    </a:ext>
                  </a:extLst>
                </a:gridCol>
                <a:gridCol w="1197492">
                  <a:extLst>
                    <a:ext uri="{9D8B030D-6E8A-4147-A177-3AD203B41FA5}">
                      <a16:colId xmlns:a16="http://schemas.microsoft.com/office/drawing/2014/main" val="4102809339"/>
                    </a:ext>
                  </a:extLst>
                </a:gridCol>
                <a:gridCol w="1197492">
                  <a:extLst>
                    <a:ext uri="{9D8B030D-6E8A-4147-A177-3AD203B41FA5}">
                      <a16:colId xmlns:a16="http://schemas.microsoft.com/office/drawing/2014/main" val="2190951755"/>
                    </a:ext>
                  </a:extLst>
                </a:gridCol>
              </a:tblGrid>
              <a:tr h="370840">
                <a:tc>
                  <a:txBody>
                    <a:bodyPr/>
                    <a:lstStyle/>
                    <a:p>
                      <a:pPr algn="l"/>
                      <a:r>
                        <a:rPr lang="en-US" b="1" dirty="0">
                          <a:solidFill>
                            <a:srgbClr val="FFFF00"/>
                          </a:solidFill>
                        </a:rPr>
                        <a:t>Annual LOLP (percent)</a:t>
                      </a:r>
                    </a:p>
                  </a:txBody>
                  <a:tcPr>
                    <a:solidFill>
                      <a:srgbClr val="00B0F0"/>
                    </a:solidFill>
                  </a:tcPr>
                </a:tc>
                <a:tc>
                  <a:txBody>
                    <a:bodyPr/>
                    <a:lstStyle/>
                    <a:p>
                      <a:pPr algn="ctr"/>
                      <a:r>
                        <a:rPr lang="en-US" b="1" dirty="0">
                          <a:solidFill>
                            <a:srgbClr val="FFFF00"/>
                          </a:solidFill>
                        </a:rPr>
                        <a:t>2023</a:t>
                      </a:r>
                    </a:p>
                  </a:txBody>
                  <a:tcPr>
                    <a:solidFill>
                      <a:srgbClr val="00B0F0"/>
                    </a:solidFill>
                  </a:tcPr>
                </a:tc>
                <a:tc>
                  <a:txBody>
                    <a:bodyPr/>
                    <a:lstStyle/>
                    <a:p>
                      <a:pPr algn="ctr"/>
                      <a:r>
                        <a:rPr lang="en-US" b="1" dirty="0">
                          <a:solidFill>
                            <a:srgbClr val="FFFF00"/>
                          </a:solidFill>
                        </a:rPr>
                        <a:t>2025</a:t>
                      </a:r>
                    </a:p>
                  </a:txBody>
                  <a:tcPr>
                    <a:solidFill>
                      <a:srgbClr val="00B0F0"/>
                    </a:solidFill>
                  </a:tcPr>
                </a:tc>
                <a:extLst>
                  <a:ext uri="{0D108BD9-81ED-4DB2-BD59-A6C34878D82A}">
                    <a16:rowId xmlns:a16="http://schemas.microsoft.com/office/drawing/2014/main" val="3922845306"/>
                  </a:ext>
                </a:extLst>
              </a:tr>
              <a:tr h="370840">
                <a:tc>
                  <a:txBody>
                    <a:bodyPr/>
                    <a:lstStyle/>
                    <a:p>
                      <a:r>
                        <a:rPr lang="en-US" b="1" dirty="0"/>
                        <a:t>Redeveloped GENESYS </a:t>
                      </a:r>
                      <a:r>
                        <a:rPr lang="en-US" sz="1400" dirty="0"/>
                        <a:t>(includes no new EE in 2023 and 400 aMW of EE in 2025)</a:t>
                      </a:r>
                    </a:p>
                  </a:txBody>
                  <a:tcPr>
                    <a:solidFill>
                      <a:schemeClr val="accent4">
                        <a:lumMod val="20000"/>
                        <a:lumOff val="80000"/>
                      </a:schemeClr>
                    </a:solidFill>
                  </a:tcPr>
                </a:tc>
                <a:tc>
                  <a:txBody>
                    <a:bodyPr/>
                    <a:lstStyle/>
                    <a:p>
                      <a:pPr algn="ctr"/>
                      <a:r>
                        <a:rPr lang="en-US" b="1" dirty="0">
                          <a:solidFill>
                            <a:srgbClr val="FF0000"/>
                          </a:solidFill>
                        </a:rPr>
                        <a:t>16.1%</a:t>
                      </a:r>
                    </a:p>
                  </a:txBody>
                  <a:tcPr>
                    <a:solidFill>
                      <a:schemeClr val="accent4">
                        <a:lumMod val="20000"/>
                        <a:lumOff val="80000"/>
                      </a:schemeClr>
                    </a:solidFill>
                  </a:tcPr>
                </a:tc>
                <a:tc>
                  <a:txBody>
                    <a:bodyPr/>
                    <a:lstStyle/>
                    <a:p>
                      <a:pPr algn="ctr"/>
                      <a:r>
                        <a:rPr lang="en-US" b="1" dirty="0">
                          <a:solidFill>
                            <a:srgbClr val="FF0000"/>
                          </a:solidFill>
                        </a:rPr>
                        <a:t>1.7%</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34126804"/>
                  </a:ext>
                </a:extLst>
              </a:tr>
              <a:tr h="370840">
                <a:tc>
                  <a:txBody>
                    <a:bodyPr/>
                    <a:lstStyle/>
                    <a:p>
                      <a:r>
                        <a:rPr lang="en-US" b="0" dirty="0"/>
                        <a:t>Estimated firm capacity needed for adequacy</a:t>
                      </a:r>
                      <a:endParaRPr lang="en-US" sz="1400" b="0" dirty="0"/>
                    </a:p>
                  </a:txBody>
                  <a:tcPr>
                    <a:solidFill>
                      <a:schemeClr val="accent4">
                        <a:lumMod val="20000"/>
                        <a:lumOff val="80000"/>
                      </a:schemeClr>
                    </a:solidFill>
                  </a:tcPr>
                </a:tc>
                <a:tc>
                  <a:txBody>
                    <a:bodyPr/>
                    <a:lstStyle/>
                    <a:p>
                      <a:pPr algn="ctr"/>
                      <a:r>
                        <a:rPr lang="en-US" b="1" dirty="0">
                          <a:solidFill>
                            <a:srgbClr val="FF0000"/>
                          </a:solidFill>
                        </a:rPr>
                        <a:t>1600 MW</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67525"/>
                  </a:ext>
                </a:extLst>
              </a:tr>
              <a:tr h="370840">
                <a:tc>
                  <a:txBody>
                    <a:bodyPr/>
                    <a:lstStyle/>
                    <a:p>
                      <a:r>
                        <a:rPr lang="en-US" dirty="0">
                          <a:solidFill>
                            <a:schemeClr val="tx1"/>
                          </a:solidFill>
                        </a:rPr>
                        <a:t>With additional reserves </a:t>
                      </a:r>
                      <a:r>
                        <a:rPr lang="en-US" sz="1400" dirty="0">
                          <a:solidFill>
                            <a:schemeClr val="tx1"/>
                          </a:solidFill>
                        </a:rPr>
                        <a:t>(but no new resources)</a:t>
                      </a:r>
                    </a:p>
                  </a:txBody>
                  <a:tcPr>
                    <a:solidFill>
                      <a:schemeClr val="accent4">
                        <a:lumMod val="20000"/>
                        <a:lumOff val="80000"/>
                      </a:schemeClr>
                    </a:solidFill>
                  </a:tcPr>
                </a:tc>
                <a:tc>
                  <a:txBody>
                    <a:bodyPr/>
                    <a:lstStyle/>
                    <a:p>
                      <a:pPr algn="ctr"/>
                      <a:r>
                        <a:rPr lang="en-US" b="1" dirty="0">
                          <a:solidFill>
                            <a:srgbClr val="FF0000"/>
                          </a:solidFill>
                        </a:rPr>
                        <a:t>9.0%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pPr algn="ctr"/>
                      <a:endParaRPr lang="en-US" dirty="0">
                        <a:solidFill>
                          <a:schemeClr val="bg2">
                            <a:lumMod val="90000"/>
                          </a:schemeClr>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1095197"/>
                  </a:ext>
                </a:extLst>
              </a:tr>
            </a:tbl>
          </a:graphicData>
        </a:graphic>
      </p:graphicFrame>
      <p:sp>
        <p:nvSpPr>
          <p:cNvPr id="4" name="Slide Number Placeholder 3">
            <a:extLst>
              <a:ext uri="{FF2B5EF4-FFF2-40B4-BE49-F238E27FC236}">
                <a16:creationId xmlns:a16="http://schemas.microsoft.com/office/drawing/2014/main" id="{E0BE5F67-4F2F-4039-8C0F-76DE72464A2B}"/>
              </a:ext>
            </a:extLst>
          </p:cNvPr>
          <p:cNvSpPr>
            <a:spLocks noGrp="1"/>
          </p:cNvSpPr>
          <p:nvPr>
            <p:ph type="sldNum" sz="quarter" idx="4"/>
          </p:nvPr>
        </p:nvSpPr>
        <p:spPr/>
        <p:txBody>
          <a:bodyPr/>
          <a:lstStyle/>
          <a:p>
            <a:pPr>
              <a:defRPr/>
            </a:pPr>
            <a:fld id="{DCB029D6-5554-3449-9E92-4345D2269ABD}" type="slidenum">
              <a:rPr lang="en-US" smtClean="0">
                <a:solidFill>
                  <a:srgbClr val="000000">
                    <a:tint val="75000"/>
                  </a:srgbClr>
                </a:solidFill>
              </a:rPr>
              <a:pPr>
                <a:defRPr/>
              </a:pPr>
              <a:t>9</a:t>
            </a:fld>
            <a:endParaRPr lang="en-US" dirty="0">
              <a:solidFill>
                <a:srgbClr val="000000">
                  <a:tint val="75000"/>
                </a:srgbClr>
              </a:solidFill>
            </a:endParaRPr>
          </a:p>
        </p:txBody>
      </p:sp>
      <p:sp>
        <p:nvSpPr>
          <p:cNvPr id="3" name="TextBox 2">
            <a:extLst>
              <a:ext uri="{FF2B5EF4-FFF2-40B4-BE49-F238E27FC236}">
                <a16:creationId xmlns:a16="http://schemas.microsoft.com/office/drawing/2014/main" id="{DF4D8F1D-29EB-40AB-BE37-5A83A434B4D6}"/>
              </a:ext>
            </a:extLst>
          </p:cNvPr>
          <p:cNvSpPr txBox="1"/>
          <p:nvPr/>
        </p:nvSpPr>
        <p:spPr>
          <a:xfrm>
            <a:off x="1028699" y="3053803"/>
            <a:ext cx="10515600" cy="2554545"/>
          </a:xfrm>
          <a:prstGeom prst="rect">
            <a:avLst/>
          </a:prstGeom>
          <a:solidFill>
            <a:schemeClr val="bg1"/>
          </a:solidFill>
        </p:spPr>
        <p:txBody>
          <a:bodyPr wrap="square" rtlCol="0">
            <a:spAutoFit/>
          </a:bodyPr>
          <a:lstStyle/>
          <a:p>
            <a:r>
              <a:rPr lang="en-US" sz="2000" dirty="0">
                <a:solidFill>
                  <a:srgbClr val="FF0000"/>
                </a:solidFill>
              </a:rPr>
              <a:t>Key Findings</a:t>
            </a:r>
          </a:p>
          <a:p>
            <a:pPr marL="285750" indent="-285750">
              <a:buFont typeface="Arial" panose="020B0604020202020204" pitchFamily="34" charset="0"/>
              <a:buChar char="•"/>
            </a:pPr>
            <a:r>
              <a:rPr lang="en-US" sz="2000" dirty="0">
                <a:solidFill>
                  <a:srgbClr val="C0C0C0"/>
                </a:solidFill>
              </a:rPr>
              <a:t>The existing power supply is not adequate</a:t>
            </a:r>
          </a:p>
          <a:p>
            <a:pPr marL="285750" indent="-285750">
              <a:buFont typeface="Arial" panose="020B0604020202020204" pitchFamily="34" charset="0"/>
              <a:buChar char="•"/>
            </a:pPr>
            <a:r>
              <a:rPr lang="en-US" sz="2000" dirty="0">
                <a:solidFill>
                  <a:srgbClr val="C0C0C0"/>
                </a:solidFill>
              </a:rPr>
              <a:t>Utilities are aware of the imminent risk and are planning accordingly   </a:t>
            </a:r>
          </a:p>
          <a:p>
            <a:pPr marL="285750" indent="-285750">
              <a:buFont typeface="Arial" panose="020B0604020202020204" pitchFamily="34" charset="0"/>
              <a:buChar char="•"/>
            </a:pPr>
            <a:r>
              <a:rPr lang="en-US" sz="2000" dirty="0">
                <a:solidFill>
                  <a:srgbClr val="C0C0C0"/>
                </a:solidFill>
              </a:rPr>
              <a:t>Region may need as much as 1,600 MW of capacity by 2023 (winter need)</a:t>
            </a:r>
          </a:p>
          <a:p>
            <a:pPr marL="285750" indent="-285750">
              <a:buFont typeface="Arial" panose="020B0604020202020204" pitchFamily="34" charset="0"/>
              <a:buChar char="•"/>
            </a:pPr>
            <a:r>
              <a:rPr lang="en-US" sz="2000" dirty="0"/>
              <a:t>Increasing balancing reserves in 2023 may be a cost-effective way to temporarily reduce the need for additional resources  </a:t>
            </a:r>
          </a:p>
          <a:p>
            <a:pPr marL="285750" indent="-285750">
              <a:buFont typeface="Arial" panose="020B0604020202020204" pitchFamily="34" charset="0"/>
              <a:buChar char="•"/>
            </a:pPr>
            <a:r>
              <a:rPr lang="en-US" sz="2000" dirty="0"/>
              <a:t>Need drops off significantly by 2025 primarily because expected increases in market prices result in a greater number of thermal unit commitments   </a:t>
            </a:r>
          </a:p>
        </p:txBody>
      </p:sp>
    </p:spTree>
    <p:extLst>
      <p:ext uri="{BB962C8B-B14F-4D97-AF65-F5344CB8AC3E}">
        <p14:creationId xmlns:p14="http://schemas.microsoft.com/office/powerpoint/2010/main" val="5384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2021PowerPlan">
      <a:dk1>
        <a:srgbClr val="000000"/>
      </a:dk1>
      <a:lt1>
        <a:srgbClr val="FEFFFF"/>
      </a:lt1>
      <a:dk2>
        <a:srgbClr val="EFE8CF"/>
      </a:dk2>
      <a:lt2>
        <a:srgbClr val="FEFFFF"/>
      </a:lt2>
      <a:accent1>
        <a:srgbClr val="F23E49"/>
      </a:accent1>
      <a:accent2>
        <a:srgbClr val="F77F38"/>
      </a:accent2>
      <a:accent3>
        <a:srgbClr val="F7C719"/>
      </a:accent3>
      <a:accent4>
        <a:srgbClr val="9AC368"/>
      </a:accent4>
      <a:accent5>
        <a:srgbClr val="03B28B"/>
      </a:accent5>
      <a:accent6>
        <a:srgbClr val="02BAD2"/>
      </a:accent6>
      <a:hlink>
        <a:srgbClr val="2F395F"/>
      </a:hlink>
      <a:folHlink>
        <a:srgbClr val="576C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PowerPlan - 16.9.potx  -  Read-Only" id="{B27DBBE1-18C3-451C-987E-4BD9C1384D45}" vid="{D567CAAB-904B-49C2-A5FA-7A0925A30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F48AA445CC06B144A5A2B4CDB1EAD1C1" ma:contentTypeVersion="44" ma:contentTypeDescription="" ma:contentTypeScope="" ma:versionID="ffea79868ba6d15d0713c92da9e43423">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Document</DocumentSetType>
    <Visibility xmlns="dc463f71-b30c-4ab2-9473-d307f9d35888">Full Visibility</Visibility>
    <IsConfidential xmlns="dc463f71-b30c-4ab2-9473-d307f9d35888">false</IsConfidential>
    <AgendaOrder xmlns="dc463f71-b30c-4ab2-9473-d307f9d35888">false</AgendaOrder>
    <CaseType xmlns="dc463f71-b30c-4ab2-9473-d307f9d35888">Staff Investigation</CaseType>
    <IndustryCode xmlns="dc463f71-b30c-4ab2-9473-d307f9d35888">140</IndustryCode>
    <CaseStatus xmlns="dc463f71-b30c-4ab2-9473-d307f9d35888">Pending</CaseStatus>
    <OpenedDate xmlns="dc463f71-b30c-4ab2-9473-d307f9d35888">2021-02-12T08:00:00+00:00</OpenedDate>
    <SignificantOrder xmlns="dc463f71-b30c-4ab2-9473-d307f9d35888">false</SignificantOrder>
    <Date1 xmlns="dc463f71-b30c-4ab2-9473-d307f9d35888">2021-05-11T07:00:00+00:00</Date1>
    <IsDocumentOrder xmlns="dc463f71-b30c-4ab2-9473-d307f9d35888">false</IsDocumentOrder>
    <IsHighlyConfidential xmlns="dc463f71-b30c-4ab2-9473-d307f9d35888">false</IsHighlyConfidential>
    <CaseCompanyNames xmlns="dc463f71-b30c-4ab2-9473-d307f9d35888">Avista Corporation;Puget Sound Energy;PacifiCorp</CaseCompanyNames>
    <Nickname xmlns="http://schemas.microsoft.com/sharepoint/v3" xsi:nil="true"/>
    <DocketNumber xmlns="dc463f71-b30c-4ab2-9473-d307f9d35888">210096</DocketNumber>
    <DelegatedOrder xmlns="dc463f71-b30c-4ab2-9473-d307f9d35888">false</DelegatedOrder>
  </documentManagement>
</p:properties>
</file>

<file path=customXml/itemProps1.xml><?xml version="1.0" encoding="utf-8"?>
<ds:datastoreItem xmlns:ds="http://schemas.openxmlformats.org/officeDocument/2006/customXml" ds:itemID="{D882DD85-8078-4020-AA35-42A2264CC160}"/>
</file>

<file path=customXml/itemProps2.xml><?xml version="1.0" encoding="utf-8"?>
<ds:datastoreItem xmlns:ds="http://schemas.openxmlformats.org/officeDocument/2006/customXml" ds:itemID="{F8530F27-9702-42CB-B341-607FAAD07C7D}"/>
</file>

<file path=customXml/itemProps3.xml><?xml version="1.0" encoding="utf-8"?>
<ds:datastoreItem xmlns:ds="http://schemas.openxmlformats.org/officeDocument/2006/customXml" ds:itemID="{4CD25602-A866-4058-9E46-76F89AB6A597}"/>
</file>

<file path=customXml/itemProps4.xml><?xml version="1.0" encoding="utf-8"?>
<ds:datastoreItem xmlns:ds="http://schemas.openxmlformats.org/officeDocument/2006/customXml" ds:itemID="{EDA3ED58-B8AF-4273-8C7A-A15D4B9F3F3D}"/>
</file>

<file path=docProps/app.xml><?xml version="1.0" encoding="utf-8"?>
<Properties xmlns="http://schemas.openxmlformats.org/officeDocument/2006/extended-properties" xmlns:vt="http://schemas.openxmlformats.org/officeDocument/2006/docPropsVTypes">
  <Template>2021PowerPlan - 16.9</Template>
  <TotalTime>1791</TotalTime>
  <Words>1888</Words>
  <Application>Microsoft Office PowerPoint</Application>
  <PresentationFormat>Widescreen</PresentationFormat>
  <Paragraphs>241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Georgia</vt:lpstr>
      <vt:lpstr>Tahoma</vt:lpstr>
      <vt:lpstr>Trebuchet MS</vt:lpstr>
      <vt:lpstr>1_Office Theme</vt:lpstr>
      <vt:lpstr>Preliminary  Pacific NW Resource Adequacy Assessment </vt:lpstr>
      <vt:lpstr>Adequacy Standard and the Power Plan</vt:lpstr>
      <vt:lpstr>Assessing Resource Adequacy</vt:lpstr>
      <vt:lpstr>LOLP is not the probability of a blackout</vt:lpstr>
      <vt:lpstr>Why is the adequacy assessment different now?</vt:lpstr>
      <vt:lpstr>Announced Coal Plant Retirements by 2025 </vt:lpstr>
      <vt:lpstr>Preliminary Resource Adequacy Assessment</vt:lpstr>
      <vt:lpstr>Preliminary Resource Adequacy Assessment</vt:lpstr>
      <vt:lpstr>Preliminary Resource Adequacy Assessment</vt:lpstr>
      <vt:lpstr>RA Advisory Committee Questions/Comments</vt:lpstr>
      <vt:lpstr>1. Resource need vs. Retired Capacity</vt:lpstr>
      <vt:lpstr>2. Are conventional thermal resources needed</vt:lpstr>
      <vt:lpstr>3. Thermal Resource Utilization</vt:lpstr>
      <vt:lpstr>4. Hydroelectric System Flexibility</vt:lpstr>
      <vt:lpstr>5. Redeveloped vs. Classic GENESYS</vt:lpstr>
      <vt:lpstr>5. Redeveloped vs. Classic GENESYS</vt:lpstr>
      <vt:lpstr>Preliminary Adequacy Assessment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Response Binning Strategy Sensitivity</dc:title>
  <dc:creator>John Ollis</dc:creator>
  <cp:lastModifiedBy>John Fazio</cp:lastModifiedBy>
  <cp:revision>291</cp:revision>
  <dcterms:created xsi:type="dcterms:W3CDTF">2021-04-14T04:08:26Z</dcterms:created>
  <dcterms:modified xsi:type="dcterms:W3CDTF">2021-05-10T20:59:03Z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0x0101006E56B4D1795A2E4DB2F0B01679ED314A00F48AA445CC06B144A5A2B4CDB1EAD1C1</vt:lpwstr>
  </property>
  <property fmtid="{D5CDD505-2E9C-101B-9397-08002B2CF9AE}" pid="3" name="_docset_NoMedatataSyncRequired">
    <vt:lpwstr>False</vt:lpwstr>
  </property>
  <property fmtid="{D5CDD505-2E9C-101B-9397-08002B2CF9AE}" pid="4" name="IsEFSEC">
    <vt:bool>false</vt:bool>
  </property>
</Properties>
</file>