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1.xml" ContentType="application/vnd.openxmlformats-officedocument.drawingml.diagramData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4.xml" ContentType="application/vnd.ms-office.chartcolorstyle+xml"/>
  <Override PartName="/ppt/charts/colors3.xml" ContentType="application/vnd.ms-office.chartcolorstyle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charts/style4.xml" ContentType="application/vnd.ms-office.chartstyl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1" r:id="rId5"/>
    <p:sldId id="263" r:id="rId6"/>
    <p:sldId id="264" r:id="rId7"/>
    <p:sldId id="265" r:id="rId8"/>
    <p:sldId id="266" r:id="rId9"/>
    <p:sldId id="267" r:id="rId10"/>
    <p:sldId id="268" r:id="rId11"/>
    <p:sldId id="275" r:id="rId12"/>
    <p:sldId id="273" r:id="rId13"/>
    <p:sldId id="258" r:id="rId14"/>
    <p:sldId id="292" r:id="rId15"/>
    <p:sldId id="285" r:id="rId16"/>
    <p:sldId id="293" r:id="rId17"/>
    <p:sldId id="294" r:id="rId18"/>
    <p:sldId id="295" r:id="rId19"/>
    <p:sldId id="296" r:id="rId20"/>
    <p:sldId id="288" r:id="rId21"/>
    <p:sldId id="289" r:id="rId22"/>
    <p:sldId id="290" r:id="rId23"/>
    <p:sldId id="283" r:id="rId24"/>
    <p:sldId id="284" r:id="rId25"/>
    <p:sldId id="269" r:id="rId26"/>
    <p:sldId id="270" r:id="rId27"/>
    <p:sldId id="271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B93"/>
    <a:srgbClr val="4472C4"/>
    <a:srgbClr val="3BBAC3"/>
    <a:srgbClr val="2DE5E5"/>
    <a:srgbClr val="404042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510E6-6538-42B7-B67E-F7C0DC87E17D}" v="859" dt="2021-05-11T19:11:32.322"/>
    <p1510:client id="{248F70DD-E068-5C4F-C847-40B0B8149F85}" v="20" dt="2021-05-11T19:00:23.318"/>
    <p1510:client id="{57B7A59E-157C-A03C-B9AF-D12955D44758}" v="22" dt="2021-05-11T16:51:31.861"/>
    <p1510:client id="{E385F076-3F54-0E33-1E41-F6E50F845087}" v="126" dt="2021-05-11T16:47:12.260"/>
    <p1510:client id="{E8313087-927C-4C2A-BC92-C242FFAA2BE4}" v="6" dt="2021-05-11T19:14:52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BD-4E1C-96DB-286CF090D0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4BD-4E1C-96DB-286CF090D0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BD-4E1C-96DB-286CF090D06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/>
                      <a:t>$</a:t>
                    </a:r>
                    <a:fld id="{EEE7BB7D-76D1-4839-8DF8-A5C4BD6EAF8D}" type="VALUE">
                      <a:rPr lang="en-US" sz="3200" b="1" smtClean="0"/>
                      <a:pPr>
                        <a:defRPr sz="3200"/>
                      </a:pPr>
                      <a:t>[VALUE]</a:t>
                    </a:fld>
                    <a:r>
                      <a:rPr lang="en-US" sz="3200" b="1"/>
                      <a:t> million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BD-4E1C-96DB-286CF090D0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3600" b="1"/>
                      <a:t>$</a:t>
                    </a:r>
                    <a:fld id="{9A608828-CEA0-4474-B5D3-83F5F9D7EFDD}" type="VALUE">
                      <a:rPr lang="en-US" sz="3600" b="1" smtClean="0"/>
                      <a:pPr/>
                      <a:t>[VALUE]</a:t>
                    </a:fld>
                    <a:r>
                      <a:rPr lang="en-US" sz="3600" b="1"/>
                      <a:t> million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BD-4E1C-96DB-286CF090D06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3600" b="1"/>
                      <a:t>$</a:t>
                    </a:r>
                    <a:fld id="{8F509CE6-19F7-4831-8764-5A44A6E016A2}" type="VALUE">
                      <a:rPr lang="en-US" sz="3600" b="1" smtClean="0"/>
                      <a:pPr/>
                      <a:t>[VALUE]</a:t>
                    </a:fld>
                    <a:r>
                      <a:rPr lang="en-US" sz="3600" b="1"/>
                      <a:t> million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BD-4E1C-96DB-286CF090D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LIHEAP</c:v>
                </c:pt>
                <c:pt idx="1">
                  <c:v>Existing Utility Assistance</c:v>
                </c:pt>
                <c:pt idx="2">
                  <c:v>Temporary Utility COVID Assistance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44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D-4E1C-96DB-286CF090D0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IOU</a:t>
            </a:r>
            <a:r>
              <a:rPr lang="en-US" baseline="0"/>
              <a:t> Arrearage Amounts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IOU 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Charts'!$B$32:$N$32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Charts'!$B$33:$N$33</c:f>
              <c:numCache>
                <c:formatCode>_("$"* #,##0_);_("$"* \(#,##0\);_("$"* "-"??_);_(@_)</c:formatCode>
                <c:ptCount val="13"/>
                <c:pt idx="0">
                  <c:v>39170938.890000008</c:v>
                </c:pt>
                <c:pt idx="1">
                  <c:v>44466457.060000002</c:v>
                </c:pt>
                <c:pt idx="2">
                  <c:v>48854898.559999995</c:v>
                </c:pt>
                <c:pt idx="3">
                  <c:v>46542784.389999986</c:v>
                </c:pt>
                <c:pt idx="4">
                  <c:v>46026749.579999998</c:v>
                </c:pt>
                <c:pt idx="5">
                  <c:v>47142794.43</c:v>
                </c:pt>
                <c:pt idx="6">
                  <c:v>47767784.840000004</c:v>
                </c:pt>
                <c:pt idx="7">
                  <c:v>48551957.730000004</c:v>
                </c:pt>
                <c:pt idx="8">
                  <c:v>52547354.189999998</c:v>
                </c:pt>
                <c:pt idx="9">
                  <c:v>54836743.080000006</c:v>
                </c:pt>
                <c:pt idx="10">
                  <c:v>64901381.520000003</c:v>
                </c:pt>
                <c:pt idx="11">
                  <c:v>74436747.939999983</c:v>
                </c:pt>
                <c:pt idx="12">
                  <c:v>79303730.849999994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43-4679-B33E-94105D5F9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8582224"/>
        <c:axId val="798577648"/>
      </c:lineChart>
      <c:dateAx>
        <c:axId val="79858222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98577648"/>
        <c:crosses val="autoZero"/>
        <c:auto val="1"/>
        <c:lblOffset val="100"/>
        <c:baseTimeUnit val="months"/>
      </c:dateAx>
      <c:valAx>
        <c:axId val="798577648"/>
        <c:scaling>
          <c:orientation val="minMax"/>
          <c:max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582224"/>
        <c:crosses val="autoZero"/>
        <c:crossBetween val="between"/>
        <c:majorUnit val="25000000"/>
        <c:dispUnits>
          <c:builtInUnit val="millions"/>
          <c:dispUnitsLbl>
            <c:layout>
              <c:manualLayout>
                <c:xMode val="edge"/>
                <c:yMode val="edge"/>
                <c:x val="1.6353019192263864E-2"/>
                <c:y val="0.4288043352192809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Arrearages in dollars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Low Income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Charts'!$B$32:$N$32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Charts'!$B$34:$N$34</c:f>
              <c:numCache>
                <c:formatCode>_("$"* #,##0_);_("$"* \(#,##0\);_("$"* "-"??_);_(@_)</c:formatCode>
                <c:ptCount val="13"/>
                <c:pt idx="0">
                  <c:v>6738279</c:v>
                </c:pt>
                <c:pt idx="1">
                  <c:v>8416985</c:v>
                </c:pt>
                <c:pt idx="2">
                  <c:v>9822153</c:v>
                </c:pt>
                <c:pt idx="3">
                  <c:v>9734333</c:v>
                </c:pt>
                <c:pt idx="4">
                  <c:v>9865202</c:v>
                </c:pt>
                <c:pt idx="5">
                  <c:v>10165769</c:v>
                </c:pt>
                <c:pt idx="6">
                  <c:v>10437094</c:v>
                </c:pt>
                <c:pt idx="7">
                  <c:v>10401553</c:v>
                </c:pt>
                <c:pt idx="8">
                  <c:v>11332958</c:v>
                </c:pt>
                <c:pt idx="9">
                  <c:v>11765650</c:v>
                </c:pt>
                <c:pt idx="10">
                  <c:v>15293271.41</c:v>
                </c:pt>
                <c:pt idx="11">
                  <c:v>16610039.779999999</c:v>
                </c:pt>
                <c:pt idx="12">
                  <c:v>17472743.91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8B-48E7-8026-8CEFE3F91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4820384"/>
        <c:axId val="1104833280"/>
      </c:lineChart>
      <c:dateAx>
        <c:axId val="110482038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04833280"/>
        <c:crosses val="autoZero"/>
        <c:auto val="1"/>
        <c:lblOffset val="100"/>
        <c:baseTimeUnit val="months"/>
      </c:dateAx>
      <c:valAx>
        <c:axId val="1104833280"/>
        <c:scaling>
          <c:orientation val="minMax"/>
          <c:max val="20000000"/>
          <c:min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8203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1930570752619806E-2"/>
                <c:y val="0.4012321376494604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IOU Accts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Charts'!$J$28:$O$28</c:f>
              <c:numCache>
                <c:formatCode>mmm\-yy</c:formatCode>
                <c:ptCount val="6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</c:numCache>
            </c:numRef>
          </c:cat>
          <c:val>
            <c:numRef>
              <c:f>'IOU Charts'!$J$29:$O$29</c:f>
              <c:numCache>
                <c:formatCode>General</c:formatCode>
                <c:ptCount val="6"/>
                <c:pt idx="0">
                  <c:v>254349</c:v>
                </c:pt>
                <c:pt idx="1">
                  <c:v>276994</c:v>
                </c:pt>
                <c:pt idx="2">
                  <c:v>263583</c:v>
                </c:pt>
                <c:pt idx="3">
                  <c:v>276837</c:v>
                </c:pt>
                <c:pt idx="4">
                  <c:v>250241</c:v>
                </c:pt>
                <c:pt idx="5">
                  <c:v>244960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9F-4691-861B-8D7F9E895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5563823"/>
        <c:axId val="1615560079"/>
      </c:lineChart>
      <c:dateAx>
        <c:axId val="161556382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15560079"/>
        <c:crosses val="autoZero"/>
        <c:auto val="1"/>
        <c:lblOffset val="100"/>
        <c:baseTimeUnit val="months"/>
      </c:dateAx>
      <c:valAx>
        <c:axId val="1615560079"/>
        <c:scaling>
          <c:orientation val="minMax"/>
          <c:min val="2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5638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4C466-D5C5-4970-9F32-C4D121EADD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0CED05-BC49-4956-8A2E-17897754F6FD}">
      <dgm:prSet/>
      <dgm:spPr/>
      <dgm:t>
        <a:bodyPr/>
        <a:lstStyle/>
        <a:p>
          <a:r>
            <a:rPr lang="en-US"/>
            <a:t>Disconnection moratorium ends July 31, 2021</a:t>
          </a:r>
        </a:p>
      </dgm:t>
    </dgm:pt>
    <dgm:pt modelId="{4CB1ED1E-9C83-43E2-AF53-3BB83DB549D0}" type="parTrans" cxnId="{2BB90D68-A7D4-4396-BC6C-011A5ACA36C4}">
      <dgm:prSet/>
      <dgm:spPr/>
      <dgm:t>
        <a:bodyPr/>
        <a:lstStyle/>
        <a:p>
          <a:endParaRPr lang="en-US"/>
        </a:p>
      </dgm:t>
    </dgm:pt>
    <dgm:pt modelId="{3B6B483B-6548-4278-9706-5BC7ADD6245F}" type="sibTrans" cxnId="{2BB90D68-A7D4-4396-BC6C-011A5ACA36C4}">
      <dgm:prSet/>
      <dgm:spPr/>
      <dgm:t>
        <a:bodyPr/>
        <a:lstStyle/>
        <a:p>
          <a:endParaRPr lang="en-US"/>
        </a:p>
      </dgm:t>
    </dgm:pt>
    <dgm:pt modelId="{F8F5E5F2-34D6-4E0B-9836-E1C537B80D15}">
      <dgm:prSet/>
      <dgm:spPr/>
      <dgm:t>
        <a:bodyPr/>
        <a:lstStyle/>
        <a:p>
          <a:r>
            <a:rPr lang="en-US"/>
            <a:t>Enhanced data reporting </a:t>
          </a:r>
          <a:r>
            <a:rPr lang="en-US">
              <a:latin typeface="Tw Cen MT" panose="020B0602020104020603"/>
            </a:rPr>
            <a:t>required</a:t>
          </a:r>
          <a:endParaRPr lang="en-US"/>
        </a:p>
      </dgm:t>
    </dgm:pt>
    <dgm:pt modelId="{7253F423-EBDE-4433-B36D-FC669167FB17}" type="parTrans" cxnId="{5A2B90BE-C1D9-4CFE-BE04-5E4CB1FD8E70}">
      <dgm:prSet/>
      <dgm:spPr/>
      <dgm:t>
        <a:bodyPr/>
        <a:lstStyle/>
        <a:p>
          <a:endParaRPr lang="en-US"/>
        </a:p>
      </dgm:t>
    </dgm:pt>
    <dgm:pt modelId="{25EAF4BE-A837-4FA6-B3E2-E226F194CE1A}" type="sibTrans" cxnId="{5A2B90BE-C1D9-4CFE-BE04-5E4CB1FD8E70}">
      <dgm:prSet/>
      <dgm:spPr/>
      <dgm:t>
        <a:bodyPr/>
        <a:lstStyle/>
        <a:p>
          <a:endParaRPr lang="en-US"/>
        </a:p>
      </dgm:t>
    </dgm:pt>
    <dgm:pt modelId="{AF390774-3A16-4629-AC4C-75C4CE2285BD}">
      <dgm:prSet/>
      <dgm:spPr/>
      <dgm:t>
        <a:bodyPr/>
        <a:lstStyle/>
        <a:p>
          <a:pPr rtl="0"/>
          <a:r>
            <a:rPr lang="en-US" dirty="0"/>
            <a:t>Send notice of resumption of disconnection in June</a:t>
          </a:r>
        </a:p>
      </dgm:t>
    </dgm:pt>
    <dgm:pt modelId="{2A73A8E9-5752-4E0E-B660-54506168E38B}" type="parTrans" cxnId="{933D0F09-0F24-46DB-B47B-43263637D045}">
      <dgm:prSet/>
      <dgm:spPr/>
      <dgm:t>
        <a:bodyPr/>
        <a:lstStyle/>
        <a:p>
          <a:endParaRPr lang="en-US"/>
        </a:p>
      </dgm:t>
    </dgm:pt>
    <dgm:pt modelId="{2F60B791-8A9B-4F4D-B471-4960D31E983F}" type="sibTrans" cxnId="{933D0F09-0F24-46DB-B47B-43263637D045}">
      <dgm:prSet/>
      <dgm:spPr/>
      <dgm:t>
        <a:bodyPr/>
        <a:lstStyle/>
        <a:p>
          <a:endParaRPr lang="en-US"/>
        </a:p>
      </dgm:t>
    </dgm:pt>
    <dgm:pt modelId="{047592C7-1045-4734-A686-FA8C4D47307A}" type="pres">
      <dgm:prSet presAssocID="{DCD4C466-D5C5-4970-9F32-C4D121EADD05}" presName="linear" presStyleCnt="0">
        <dgm:presLayoutVars>
          <dgm:animLvl val="lvl"/>
          <dgm:resizeHandles val="exact"/>
        </dgm:presLayoutVars>
      </dgm:prSet>
      <dgm:spPr/>
    </dgm:pt>
    <dgm:pt modelId="{E350B1CF-9C22-4171-9CAA-56BC0D616107}" type="pres">
      <dgm:prSet presAssocID="{340CED05-BC49-4956-8A2E-17897754F6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D93724-8ED9-42DB-A6D6-C8A1C4B6CBAB}" type="pres">
      <dgm:prSet presAssocID="{3B6B483B-6548-4278-9706-5BC7ADD6245F}" presName="spacer" presStyleCnt="0"/>
      <dgm:spPr/>
    </dgm:pt>
    <dgm:pt modelId="{1EB39B15-D75B-433B-A391-071CA04DB169}" type="pres">
      <dgm:prSet presAssocID="{F8F5E5F2-34D6-4E0B-9836-E1C537B80D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7CF001-702B-40BF-A138-425E44A9E639}" type="pres">
      <dgm:prSet presAssocID="{25EAF4BE-A837-4FA6-B3E2-E226F194CE1A}" presName="spacer" presStyleCnt="0"/>
      <dgm:spPr/>
    </dgm:pt>
    <dgm:pt modelId="{5BBE554F-1D95-43DC-BCB9-EF7E3E1D7138}" type="pres">
      <dgm:prSet presAssocID="{AF390774-3A16-4629-AC4C-75C4CE2285B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33D0F09-0F24-46DB-B47B-43263637D045}" srcId="{DCD4C466-D5C5-4970-9F32-C4D121EADD05}" destId="{AF390774-3A16-4629-AC4C-75C4CE2285BD}" srcOrd="2" destOrd="0" parTransId="{2A73A8E9-5752-4E0E-B660-54506168E38B}" sibTransId="{2F60B791-8A9B-4F4D-B471-4960D31E983F}"/>
    <dgm:cxn modelId="{81751E5B-F9B1-4366-8B27-C5CA95706112}" type="presOf" srcId="{F8F5E5F2-34D6-4E0B-9836-E1C537B80D15}" destId="{1EB39B15-D75B-433B-A391-071CA04DB169}" srcOrd="0" destOrd="0" presId="urn:microsoft.com/office/officeart/2005/8/layout/vList2"/>
    <dgm:cxn modelId="{2BB90D68-A7D4-4396-BC6C-011A5ACA36C4}" srcId="{DCD4C466-D5C5-4970-9F32-C4D121EADD05}" destId="{340CED05-BC49-4956-8A2E-17897754F6FD}" srcOrd="0" destOrd="0" parTransId="{4CB1ED1E-9C83-43E2-AF53-3BB83DB549D0}" sibTransId="{3B6B483B-6548-4278-9706-5BC7ADD6245F}"/>
    <dgm:cxn modelId="{4A242671-D3EE-4A25-BF9A-FBBDE08B65A6}" type="presOf" srcId="{AF390774-3A16-4629-AC4C-75C4CE2285BD}" destId="{5BBE554F-1D95-43DC-BCB9-EF7E3E1D7138}" srcOrd="0" destOrd="0" presId="urn:microsoft.com/office/officeart/2005/8/layout/vList2"/>
    <dgm:cxn modelId="{8263AA82-D563-4898-8A85-CA5B18ABCC6C}" type="presOf" srcId="{340CED05-BC49-4956-8A2E-17897754F6FD}" destId="{E350B1CF-9C22-4171-9CAA-56BC0D616107}" srcOrd="0" destOrd="0" presId="urn:microsoft.com/office/officeart/2005/8/layout/vList2"/>
    <dgm:cxn modelId="{5A2B90BE-C1D9-4CFE-BE04-5E4CB1FD8E70}" srcId="{DCD4C466-D5C5-4970-9F32-C4D121EADD05}" destId="{F8F5E5F2-34D6-4E0B-9836-E1C537B80D15}" srcOrd="1" destOrd="0" parTransId="{7253F423-EBDE-4433-B36D-FC669167FB17}" sibTransId="{25EAF4BE-A837-4FA6-B3E2-E226F194CE1A}"/>
    <dgm:cxn modelId="{DDC05BE0-8E8D-40BC-92DA-EB2FD9A28377}" type="presOf" srcId="{DCD4C466-D5C5-4970-9F32-C4D121EADD05}" destId="{047592C7-1045-4734-A686-FA8C4D47307A}" srcOrd="0" destOrd="0" presId="urn:microsoft.com/office/officeart/2005/8/layout/vList2"/>
    <dgm:cxn modelId="{D5254E00-4102-491A-BE23-3DBDDA37F7E0}" type="presParOf" srcId="{047592C7-1045-4734-A686-FA8C4D47307A}" destId="{E350B1CF-9C22-4171-9CAA-56BC0D616107}" srcOrd="0" destOrd="0" presId="urn:microsoft.com/office/officeart/2005/8/layout/vList2"/>
    <dgm:cxn modelId="{2BD15736-AA25-4F4A-A13A-45C083B1430D}" type="presParOf" srcId="{047592C7-1045-4734-A686-FA8C4D47307A}" destId="{5ED93724-8ED9-42DB-A6D6-C8A1C4B6CBAB}" srcOrd="1" destOrd="0" presId="urn:microsoft.com/office/officeart/2005/8/layout/vList2"/>
    <dgm:cxn modelId="{88C8779C-E461-4B51-BCF4-799E1431BE32}" type="presParOf" srcId="{047592C7-1045-4734-A686-FA8C4D47307A}" destId="{1EB39B15-D75B-433B-A391-071CA04DB169}" srcOrd="2" destOrd="0" presId="urn:microsoft.com/office/officeart/2005/8/layout/vList2"/>
    <dgm:cxn modelId="{90093684-8922-411A-858A-D81BD26350B1}" type="presParOf" srcId="{047592C7-1045-4734-A686-FA8C4D47307A}" destId="{147CF001-702B-40BF-A138-425E44A9E639}" srcOrd="3" destOrd="0" presId="urn:microsoft.com/office/officeart/2005/8/layout/vList2"/>
    <dgm:cxn modelId="{4C862E16-F426-47FF-A213-53541FD116E2}" type="presParOf" srcId="{047592C7-1045-4734-A686-FA8C4D47307A}" destId="{5BBE554F-1D95-43DC-BCB9-EF7E3E1D71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0B1CF-9C22-4171-9CAA-56BC0D616107}">
      <dsp:nvSpPr>
        <dsp:cNvPr id="0" name=""/>
        <dsp:cNvSpPr/>
      </dsp:nvSpPr>
      <dsp:spPr>
        <a:xfrm>
          <a:off x="0" y="18390"/>
          <a:ext cx="6900512" cy="1740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Disconnection moratorium ends July 31, 2021</a:t>
          </a:r>
        </a:p>
      </dsp:txBody>
      <dsp:txXfrm>
        <a:off x="84987" y="103377"/>
        <a:ext cx="6730538" cy="1570986"/>
      </dsp:txXfrm>
    </dsp:sp>
    <dsp:sp modelId="{1EB39B15-D75B-433B-A391-071CA04DB169}">
      <dsp:nvSpPr>
        <dsp:cNvPr id="0" name=""/>
        <dsp:cNvSpPr/>
      </dsp:nvSpPr>
      <dsp:spPr>
        <a:xfrm>
          <a:off x="0" y="1897590"/>
          <a:ext cx="6900512" cy="17409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Enhanced data reporting </a:t>
          </a:r>
          <a:r>
            <a:rPr lang="en-US" sz="4800" kern="1200">
              <a:latin typeface="Tw Cen MT" panose="020B0602020104020603"/>
            </a:rPr>
            <a:t>required</a:t>
          </a:r>
          <a:endParaRPr lang="en-US" sz="4800" kern="1200"/>
        </a:p>
      </dsp:txBody>
      <dsp:txXfrm>
        <a:off x="84987" y="1982577"/>
        <a:ext cx="6730538" cy="1570986"/>
      </dsp:txXfrm>
    </dsp:sp>
    <dsp:sp modelId="{5BBE554F-1D95-43DC-BCB9-EF7E3E1D7138}">
      <dsp:nvSpPr>
        <dsp:cNvPr id="0" name=""/>
        <dsp:cNvSpPr/>
      </dsp:nvSpPr>
      <dsp:spPr>
        <a:xfrm>
          <a:off x="0" y="3776790"/>
          <a:ext cx="6900512" cy="17409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Send notice of resumption of disconnection in June</a:t>
          </a:r>
        </a:p>
      </dsp:txBody>
      <dsp:txXfrm>
        <a:off x="84987" y="3861777"/>
        <a:ext cx="6730538" cy="1570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0.73759</cdr:x>
      <cdr:y>0</cdr:y>
    </cdr:from>
    <cdr:to>
      <cdr:x>1</cdr:x>
      <cdr:y>0.16829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B43EB5EB-05A5-45DE-960D-0FBF9D7C9802}"/>
            </a:ext>
          </a:extLst>
        </cdr:cNvPr>
        <cdr:cNvSpPr txBox="1"/>
      </cdr:nvSpPr>
      <cdr:spPr>
        <a:xfrm xmlns:a="http://schemas.openxmlformats.org/drawingml/2006/main">
          <a:off x="7924800" y="-4089971"/>
          <a:ext cx="28194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March 2021 total LI arrearage amount: $17.4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Attachment 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B9429-0BBF-4A15-8F9A-F3695211EC4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F3A7-29AF-40BF-809C-6D5F0910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511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Attachment 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F8074-97E9-4734-AC0F-ED4F4D06E675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28DD-485B-4383-8AEF-0EFA343D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96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1C165F5-C3E5-4E49-B69B-5A96EBE7D3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Attachment 4</a:t>
            </a:r>
          </a:p>
        </p:txBody>
      </p:sp>
    </p:spTree>
    <p:extLst>
      <p:ext uri="{BB962C8B-B14F-4D97-AF65-F5344CB8AC3E}">
        <p14:creationId xmlns:p14="http://schemas.microsoft.com/office/powerpoint/2010/main" val="341833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985C03F-E8EF-4EC4-B4D6-A3F4B77430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Attachment 4</a:t>
            </a:r>
          </a:p>
        </p:txBody>
      </p:sp>
    </p:spTree>
    <p:extLst>
      <p:ext uri="{BB962C8B-B14F-4D97-AF65-F5344CB8AC3E}">
        <p14:creationId xmlns:p14="http://schemas.microsoft.com/office/powerpoint/2010/main" val="414961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Presenter’s Name, Title</a:t>
            </a:r>
          </a:p>
          <a:p>
            <a:r>
              <a:rPr lang="en-US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A739-34FF-4324-A8B5-A09AC28BBE5E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8562" y="223160"/>
            <a:ext cx="4114800" cy="365125"/>
          </a:xfrm>
        </p:spPr>
        <p:txBody>
          <a:bodyPr/>
          <a:lstStyle/>
          <a:p>
            <a:r>
              <a:rPr lang="en-US"/>
              <a:t>Attachment 4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3" y="-311"/>
            <a:ext cx="3869094" cy="25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3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542D-B616-4311-843D-1B7B1B587587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A6A1-68AF-4AC2-A229-9E2F406BD753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5DB5-A6CF-467D-AB94-F7555B18546F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7966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F943-0BC9-4191-A19C-7073F5B2A1DD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63148"/>
            <a:ext cx="3865199" cy="2584928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1616" y="648171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281-0B57-49A2-AA8A-CB4ABFD265A8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4248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395-14D9-4383-8D90-5809A8DD6A96}" type="datetime1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72165" y="6356350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0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5149-E96D-45ED-B7F7-DF43F04EAE86}" type="datetime1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8297" y="636260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106-2D1C-474B-89B2-CE2A1E049451}" type="datetime1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0880" y="637131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3F23-2BA5-4BF5-901A-F625C8785BA9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1577" y="641576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3655-0805-427A-A6EB-29E10CC42AE3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9554" y="642447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E084-BF64-4A6B-A2FB-B2E5F77A2332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79DE-E2CD-4409-97EA-8D66D223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oh.wa.gov/Emergencies/COVID19/DataDashboard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c.wa.gov/regulated-industries/doing-business/covid-19-respons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c.wa.gov/transla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rce.wa.gov/datadashboar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Recessed Open Meeting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Response to COVID-19 Pandemic, Docket U-200281</a:t>
            </a:r>
          </a:p>
          <a:p>
            <a:endParaRPr lang="en-US"/>
          </a:p>
          <a:p>
            <a:r>
              <a:rPr lang="en-US"/>
              <a:t>May 12, 2021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6F77BE-7682-4B0B-8C1B-2565766D2D6D}"/>
              </a:ext>
            </a:extLst>
          </p:cNvPr>
          <p:cNvSpPr txBox="1">
            <a:spLocks/>
          </p:cNvSpPr>
          <p:nvPr/>
        </p:nvSpPr>
        <p:spPr>
          <a:xfrm>
            <a:off x="9207216" y="10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Attachment 4</a:t>
            </a:r>
          </a:p>
        </p:txBody>
      </p:sp>
    </p:spTree>
    <p:extLst>
      <p:ext uri="{BB962C8B-B14F-4D97-AF65-F5344CB8AC3E}">
        <p14:creationId xmlns:p14="http://schemas.microsoft.com/office/powerpoint/2010/main" val="405858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815E28-6781-4580-835C-B33F1CF1BD71}"/>
              </a:ext>
            </a:extLst>
          </p:cNvPr>
          <p:cNvSpPr txBox="1"/>
          <p:nvPr/>
        </p:nvSpPr>
        <p:spPr>
          <a:xfrm>
            <a:off x="618308" y="6501464"/>
            <a:ext cx="693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https://www.doh.wa.gov/Emergencies/COVID19/DataDashboard</a:t>
            </a:r>
            <a:r>
              <a:rPr lang="en-US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30D89-5459-41EC-95B4-CC19795D464F}"/>
              </a:ext>
            </a:extLst>
          </p:cNvPr>
          <p:cNvSpPr txBox="1"/>
          <p:nvPr/>
        </p:nvSpPr>
        <p:spPr>
          <a:xfrm>
            <a:off x="1219199" y="118082"/>
            <a:ext cx="450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Public Health Outlook</a:t>
            </a:r>
          </a:p>
        </p:txBody>
      </p:sp>
      <p:pic>
        <p:nvPicPr>
          <p:cNvPr id="3" name="Picture 3" descr="Screenshot of Cases and Deaths by Specimen Collection Date, and Hospitalizations by Admission Date by county chart from Department of Health">
            <a:extLst>
              <a:ext uri="{FF2B5EF4-FFF2-40B4-BE49-F238E27FC236}">
                <a16:creationId xmlns:a16="http://schemas.microsoft.com/office/drawing/2014/main" id="{C141C5D4-8D88-49F3-BAA5-EAE68A23D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75" y="819071"/>
            <a:ext cx="9845614" cy="55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1795-B156-4A33-A7DB-9F335B0B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91" y="167472"/>
            <a:ext cx="10515600" cy="742380"/>
          </a:xfrm>
        </p:spPr>
        <p:txBody>
          <a:bodyPr/>
          <a:lstStyle/>
          <a:p>
            <a:r>
              <a:rPr lang="en-US"/>
              <a:t>Vaccination 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CFDB0-EB09-462A-B326-29F181F9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shot of People Initiating Vaccination (Receiving at least 1 dose) chart from the Department of Health">
            <a:extLst>
              <a:ext uri="{FF2B5EF4-FFF2-40B4-BE49-F238E27FC236}">
                <a16:creationId xmlns:a16="http://schemas.microsoft.com/office/drawing/2014/main" id="{4DDADC74-162D-4E0A-A048-4ADF0A47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91" y="909852"/>
            <a:ext cx="10100492" cy="57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2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2190-9EE8-4C53-BECC-F66490AC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Outlook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BE5EE-5078-4BC5-A507-58AAE333D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87FF5-16F8-4225-9164-F7CF6D7D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CBAC-10E0-4432-9390-FAB78AD6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Assistance Program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609EF-7478-4938-ABA7-D4703D2D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B506CC-1DF4-42D9-A5C9-5F523E35F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095808"/>
              </p:ext>
            </p:extLst>
          </p:nvPr>
        </p:nvGraphicFramePr>
        <p:xfrm>
          <a:off x="1218344" y="1302807"/>
          <a:ext cx="7853737" cy="519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08B2CA-6359-4B95-9EA7-B5DCAD8A5C73}"/>
              </a:ext>
            </a:extLst>
          </p:cNvPr>
          <p:cNvSpPr txBox="1"/>
          <p:nvPr/>
        </p:nvSpPr>
        <p:spPr>
          <a:xfrm>
            <a:off x="6661581" y="1771658"/>
            <a:ext cx="3216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Total funding:</a:t>
            </a:r>
          </a:p>
          <a:p>
            <a:r>
              <a:rPr lang="en-US" sz="2800" b="1"/>
              <a:t>$104 million</a:t>
            </a:r>
          </a:p>
        </p:txBody>
      </p:sp>
    </p:spTree>
    <p:extLst>
      <p:ext uri="{BB962C8B-B14F-4D97-AF65-F5344CB8AC3E}">
        <p14:creationId xmlns:p14="http://schemas.microsoft.com/office/powerpoint/2010/main" val="423863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7193E-45AF-4868-863F-DC341C15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931530C-AEDB-4EDB-8835-BDFF30A5A240}"/>
              </a:ext>
            </a:extLst>
          </p:cNvPr>
          <p:cNvGraphicFramePr>
            <a:graphicFrameLocks/>
          </p:cNvGraphicFramePr>
          <p:nvPr/>
        </p:nvGraphicFramePr>
        <p:xfrm>
          <a:off x="228600" y="667838"/>
          <a:ext cx="10972800" cy="352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3FA8787-9A9D-4496-9A67-DF9B4433AF92}"/>
              </a:ext>
            </a:extLst>
          </p:cNvPr>
          <p:cNvGraphicFramePr>
            <a:graphicFrameLocks/>
          </p:cNvGraphicFramePr>
          <p:nvPr/>
        </p:nvGraphicFramePr>
        <p:xfrm>
          <a:off x="304800" y="4089971"/>
          <a:ext cx="1074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01FC6CE-5113-4F29-B51F-E4E8D5C32C38}"/>
              </a:ext>
            </a:extLst>
          </p:cNvPr>
          <p:cNvSpPr txBox="1"/>
          <p:nvPr/>
        </p:nvSpPr>
        <p:spPr>
          <a:xfrm>
            <a:off x="8572500" y="66783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March 2021 total arrearage amount: $79.3 Million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88D3D8-929C-4640-8F72-9C9BCB88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83" y="136526"/>
            <a:ext cx="10515600" cy="561185"/>
          </a:xfrm>
        </p:spPr>
        <p:txBody>
          <a:bodyPr>
            <a:normAutofit/>
          </a:bodyPr>
          <a:lstStyle/>
          <a:p>
            <a:r>
              <a:rPr lang="en-US" sz="2800" dirty="0"/>
              <a:t>IOU Arrearage Amounts (Dollars)</a:t>
            </a:r>
          </a:p>
        </p:txBody>
      </p:sp>
    </p:spTree>
    <p:extLst>
      <p:ext uri="{BB962C8B-B14F-4D97-AF65-F5344CB8AC3E}">
        <p14:creationId xmlns:p14="http://schemas.microsoft.com/office/powerpoint/2010/main" val="166172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1521-A5E8-43A2-8841-60C69750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Customers with Overdue Balances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4AA9D-89CC-4B77-95D3-73B96D7E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43F9B6-0012-4AA9-A9F9-329ADCF2A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898654"/>
              </p:ext>
            </p:extLst>
          </p:nvPr>
        </p:nvGraphicFramePr>
        <p:xfrm>
          <a:off x="283119" y="1803809"/>
          <a:ext cx="11625762" cy="304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713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CD399-94B0-44DD-8EE2-6B5B6FC8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Arrearages by Zip Code</a:t>
            </a:r>
          </a:p>
          <a:p>
            <a:endParaRPr lang="en-US"/>
          </a:p>
        </p:txBody>
      </p:sp>
      <p:sp>
        <p:nvSpPr>
          <p:cNvPr id="30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A6642B4-36AF-4B2E-8233-4055EA7D5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" r="87" b="3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55C96C6-9BC2-491D-A301-06D13987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Access Interactive Map </a:t>
            </a:r>
            <a:endParaRPr lang="en-US"/>
          </a:p>
          <a:p>
            <a:pPr marL="0" indent="0">
              <a:buNone/>
            </a:pPr>
            <a:r>
              <a:rPr lang="en-US" sz="2400" u="sng">
                <a:hlinkClick r:id="rId3"/>
              </a:rPr>
              <a:t>www.utc.wa.gov/COVID19</a:t>
            </a:r>
            <a:endParaRPr lang="en-US" sz="2400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66E14-90BC-4728-8B12-9DBFD841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0313" y="6355080"/>
            <a:ext cx="1236535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DAE79DE-E2CD-4409-97EA-8D66D2239F8B}" type="slidenum">
              <a:rPr lang="en-US">
                <a:solidFill>
                  <a:schemeClr val="tx1">
                    <a:alpha val="7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chemeClr val="tx1">
                  <a:alpha val="7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9A3E04-14FC-497D-BF70-8820B608F4B3}"/>
              </a:ext>
            </a:extLst>
          </p:cNvPr>
          <p:cNvSpPr txBox="1">
            <a:spLocks/>
          </p:cNvSpPr>
          <p:nvPr/>
        </p:nvSpPr>
        <p:spPr>
          <a:xfrm>
            <a:off x="7618562" y="2231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Attachment 4</a:t>
            </a:r>
          </a:p>
        </p:txBody>
      </p:sp>
    </p:spTree>
    <p:extLst>
      <p:ext uri="{BB962C8B-B14F-4D97-AF65-F5344CB8AC3E}">
        <p14:creationId xmlns:p14="http://schemas.microsoft.com/office/powerpoint/2010/main" val="3933457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ACFD-D725-4DA2-BCAF-BAA3C2B7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Equity and Communications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4AEAF-F11E-4CB7-9EAC-E34680327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12671-318D-4BFE-B971-846184C74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B708185-20C0-40F2-8F2D-8EB9E34B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72244-9A6F-4D34-ADD4-7B735339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4000"/>
              <a:t>April 7 Workshop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BBF1-8685-4C8C-BF10-51017FBE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US" sz="1600"/>
              <a:t>Low-Income Bill Assistance</a:t>
            </a:r>
          </a:p>
          <a:p>
            <a:pPr lvl="1"/>
            <a:r>
              <a:rPr lang="en-US" sz="1600"/>
              <a:t>Equitable fund distribution</a:t>
            </a:r>
          </a:p>
          <a:p>
            <a:pPr lvl="1"/>
            <a:r>
              <a:rPr lang="en-US" sz="1600"/>
              <a:t>Reaching underserved and vulnerable communities</a:t>
            </a:r>
          </a:p>
          <a:p>
            <a:pPr lvl="1"/>
            <a:r>
              <a:rPr lang="en-US" sz="1600"/>
              <a:t>Removing barriers to customer engagement</a:t>
            </a:r>
          </a:p>
          <a:p>
            <a:pPr lvl="1"/>
            <a:r>
              <a:rPr lang="en-US" sz="1600"/>
              <a:t>Process improvements for financial assistance applications</a:t>
            </a:r>
          </a:p>
          <a:p>
            <a:r>
              <a:rPr lang="en-US" sz="1600"/>
              <a:t>Communications and Accessibility</a:t>
            </a:r>
          </a:p>
          <a:p>
            <a:pPr lvl="1"/>
            <a:r>
              <a:rPr lang="en-US" sz="1600"/>
              <a:t>Draft notice language – “non-confrontation and non-threatening” </a:t>
            </a:r>
          </a:p>
          <a:p>
            <a:pPr lvl="1"/>
            <a:r>
              <a:rPr lang="en-US" sz="1600"/>
              <a:t>Language access strategies </a:t>
            </a:r>
          </a:p>
          <a:p>
            <a:pPr lvl="1"/>
            <a:r>
              <a:rPr lang="en-US" sz="1600"/>
              <a:t>Inclusive and accessible communications and technology </a:t>
            </a:r>
          </a:p>
          <a:p>
            <a:endParaRPr lang="en-US" sz="16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7888DE2-A62C-4F2E-9C78-0376574C2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4" r="-1" b="-1"/>
          <a:stretch/>
        </p:blipFill>
        <p:spPr bwMode="auto">
          <a:xfrm>
            <a:off x="6946666" y="774285"/>
            <a:ext cx="2112264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E2FF3B03-C929-4F35-BE7A-29DDF0C23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r="-1" b="7581"/>
          <a:stretch/>
        </p:blipFill>
        <p:spPr bwMode="auto">
          <a:xfrm>
            <a:off x="9223523" y="774285"/>
            <a:ext cx="2112264" cy="19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D03B9B8-515D-49F4-8B52-99FB99C00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0" r="1" b="11947"/>
          <a:stretch/>
        </p:blipFill>
        <p:spPr bwMode="auto">
          <a:xfrm>
            <a:off x="6946667" y="2942704"/>
            <a:ext cx="4389120" cy="32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48A6-5EB2-4AFD-91C5-A8E8D09F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0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05ECE-8B4D-41A5-BA24-19BB58DB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Customer Engagement Best Practices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846E-47C0-4D75-8451-1205F2AB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Utilize people-first, gender neutral language</a:t>
            </a:r>
          </a:p>
          <a:p>
            <a:r>
              <a:rPr lang="en-US" sz="2000"/>
              <a:t>Communicate in customer’s preferred language</a:t>
            </a:r>
          </a:p>
          <a:p>
            <a:r>
              <a:rPr lang="en-US" sz="2000"/>
              <a:t>Leverage community partnerships with local NGOs, Tribal governments, faith-based organizations</a:t>
            </a:r>
          </a:p>
          <a:p>
            <a:r>
              <a:rPr lang="en-US" sz="2000"/>
              <a:t>Technology should be digitally accessible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30A1E-DF53-4C0A-8BFA-FB93CE8D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DF162F1-5B1B-4112-9930-2D54A6EC05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931FF350-4BF2-4922-B7FE-175D70A59A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88C4CE92-4E26-4CC3-A9E3-8AE5B1500A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9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D446DFC-15CF-46B3-88F1-E23D691E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43" y="1161732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9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9:30  Call to Order </a:t>
            </a:r>
          </a:p>
          <a:p>
            <a:pPr marL="0" indent="0">
              <a:buNone/>
            </a:pPr>
            <a:r>
              <a:rPr lang="en-US"/>
              <a:t>9:35 Overview of Agenda and Instructions for Participation</a:t>
            </a:r>
          </a:p>
          <a:p>
            <a:pPr marL="0" indent="0">
              <a:buNone/>
            </a:pPr>
            <a:r>
              <a:rPr lang="en-US"/>
              <a:t>9:40 Opening Commissioner Remarks</a:t>
            </a:r>
          </a:p>
          <a:p>
            <a:pPr marL="0" indent="0">
              <a:buNone/>
            </a:pPr>
            <a:r>
              <a:rPr lang="en-US"/>
              <a:t>9:45 Public Comments (3 minutes per speaker)</a:t>
            </a:r>
          </a:p>
          <a:p>
            <a:pPr marL="0" indent="0">
              <a:buNone/>
            </a:pPr>
            <a:r>
              <a:rPr lang="en-US"/>
              <a:t>10:45	Break</a:t>
            </a:r>
          </a:p>
          <a:p>
            <a:pPr marL="0" indent="0">
              <a:buNone/>
            </a:pPr>
            <a:r>
              <a:rPr lang="en-US"/>
              <a:t>11:00	Commission Staff Comments</a:t>
            </a:r>
          </a:p>
          <a:p>
            <a:pPr marL="0" indent="0">
              <a:buNone/>
            </a:pPr>
            <a:r>
              <a:rPr lang="en-US"/>
              <a:t>11:15	COVID-19 Utilities</a:t>
            </a:r>
            <a:r>
              <a:rPr lang="en-US" dirty="0"/>
              <a:t>'</a:t>
            </a:r>
            <a:r>
              <a:rPr lang="en-US"/>
              <a:t> Comments</a:t>
            </a:r>
            <a:endParaRPr lang="en-US" dirty="0"/>
          </a:p>
          <a:p>
            <a:pPr marL="0" indent="0">
              <a:buNone/>
            </a:pPr>
            <a:r>
              <a:rPr lang="en-US"/>
              <a:t>11:30	COVID-19 Advocates</a:t>
            </a:r>
            <a:r>
              <a:rPr lang="en-US" dirty="0"/>
              <a:t>'</a:t>
            </a:r>
            <a:r>
              <a:rPr lang="en-US"/>
              <a:t> Comments</a:t>
            </a:r>
          </a:p>
          <a:p>
            <a:pPr marL="0" indent="0">
              <a:buNone/>
            </a:pPr>
            <a:r>
              <a:rPr lang="en-US"/>
              <a:t>11:45	Commissioner Questions and Discussion</a:t>
            </a:r>
          </a:p>
          <a:p>
            <a:pPr marL="0" indent="0">
              <a:buNone/>
            </a:pPr>
            <a:r>
              <a:rPr lang="en-US"/>
              <a:t>Noon	Adjourn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2C76-7164-4DE6-B3B4-248535AE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E87A5-4342-4C57-ADC3-5EDA41022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EB78-F14A-4F76-BA41-CC9896FC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1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7A410-7677-4675-B0D9-BF56FF4A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Adopt 3rd</a:t>
            </a:r>
            <a:br>
              <a:rPr lang="en-US" sz="5400"/>
            </a:br>
            <a:r>
              <a:rPr lang="en-US" sz="5400"/>
              <a:t>Revised Term Sheet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6E29B-5668-4D1F-AA87-3057A59F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38B13A7-E9B4-43FC-93AD-18B77927B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9504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0719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A50BC-F94E-49EA-B148-69ED055F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latin typeface="+mj-lt"/>
                <a:ea typeface="+mj-ea"/>
                <a:cs typeface="+mj-cs"/>
              </a:rPr>
              <a:t>Utilities</a:t>
            </a:r>
            <a:r>
              <a:rPr lang="en-US" sz="6600" dirty="0"/>
              <a:t>' </a:t>
            </a:r>
            <a:br>
              <a:rPr lang="en-US" sz="6600" dirty="0"/>
            </a:br>
            <a:r>
              <a:rPr lang="en-US" sz="6600" kern="1200">
                <a:latin typeface="+mj-lt"/>
                <a:ea typeface="+mj-ea"/>
                <a:cs typeface="+mj-cs"/>
              </a:rPr>
              <a:t>Comments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5CB9A-61AA-4B91-86D6-888FC29A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9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F8508-CE56-4BA2-96F6-897A8181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latin typeface="+mj-lt"/>
                <a:ea typeface="+mj-ea"/>
                <a:cs typeface="+mj-cs"/>
              </a:rPr>
              <a:t>Advocates</a:t>
            </a:r>
            <a:r>
              <a:rPr lang="en-US" sz="6600" dirty="0"/>
              <a:t>' </a:t>
            </a:r>
            <a:br>
              <a:rPr lang="en-US" sz="6600" dirty="0"/>
            </a:br>
            <a:r>
              <a:rPr lang="en-US" sz="6600" kern="1200" dirty="0">
                <a:latin typeface="+mj-lt"/>
                <a:ea typeface="+mj-ea"/>
                <a:cs typeface="+mj-cs"/>
              </a:rPr>
              <a:t>Comments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C8C0F-3919-437B-97DA-2E68DD92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1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18D7F-E32D-41D2-A17F-618064EC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Commissioner Discussion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1C841-836E-45A2-901A-FF562B4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593E7-A741-4F30-A5B3-FA958835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37641"/>
            <a:ext cx="9144000" cy="2330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meeting has concluded</a:t>
            </a:r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AF470-D02B-4BA6-8E82-F76DE5F2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6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8CDB7-1B12-4D33-ADF0-F09CC1FD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Participant Instructions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A69EE-85D1-4C97-94FE-883CCC65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408903"/>
            <a:ext cx="10143668" cy="3626137"/>
          </a:xfrm>
        </p:spPr>
        <p:txBody>
          <a:bodyPr anchor="ctr">
            <a:normAutofit lnSpcReduction="10000"/>
          </a:bodyPr>
          <a:lstStyle/>
          <a:p>
            <a:r>
              <a:rPr lang="en-US" sz="2400"/>
              <a:t>Please mute your computer microphone or phone (Press *6 to mute/unmute)</a:t>
            </a:r>
          </a:p>
          <a:p>
            <a:r>
              <a:rPr lang="en-US" sz="2400"/>
              <a:t>Wait to be called on for comment and do not interrupt other speakers</a:t>
            </a:r>
          </a:p>
          <a:p>
            <a:r>
              <a:rPr lang="en-US" sz="2400"/>
              <a:t>Only use video during the time you are directly addressing the commission (video is not required for participants)</a:t>
            </a:r>
          </a:p>
          <a:p>
            <a:r>
              <a:rPr lang="en-US" sz="2400"/>
              <a:t>The “Chat” feature should only be used to report technical difficulties </a:t>
            </a:r>
          </a:p>
          <a:p>
            <a:r>
              <a:rPr lang="en-US" sz="2400"/>
              <a:t>Language Access: </a:t>
            </a:r>
            <a:r>
              <a:rPr lang="en-US" sz="2400">
                <a:hlinkClick r:id="rId2"/>
              </a:rPr>
              <a:t>www.utc.wa.gov/translate</a:t>
            </a:r>
            <a:r>
              <a:rPr lang="en-US" sz="2400"/>
              <a:t> </a:t>
            </a:r>
          </a:p>
          <a:p>
            <a:r>
              <a:rPr lang="en-US" sz="2400"/>
              <a:t>Contact information for technical difficulties (2 options)</a:t>
            </a:r>
          </a:p>
          <a:p>
            <a:pPr lvl="1"/>
            <a:r>
              <a:rPr lang="en-US"/>
              <a:t>Use the chat feature in Teams</a:t>
            </a:r>
          </a:p>
          <a:p>
            <a:pPr lvl="1"/>
            <a:r>
              <a:rPr lang="en-US"/>
              <a:t>Call Ryan Smith at (360) 915-3646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766C7-5D29-455D-888D-4A66D6E1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3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C027B3-C835-4B60-9DF9-256C62BE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968432"/>
            <a:ext cx="5597236" cy="492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Commissioner </a:t>
            </a:r>
            <a:b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Opening Remarks</a:t>
            </a:r>
            <a:b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899BD-602D-4134-B1F5-F3A1B282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06E37-DB78-44D8-8F53-5CB051BB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40996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 Comments</a:t>
            </a: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 minutes per person</a:t>
            </a: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73A7D-D6F4-4E8C-8B64-C801A181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0"/>
            <a:ext cx="533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F930C-B892-47DA-A556-2A96F390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825248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Break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offee mug">
            <a:extLst>
              <a:ext uri="{FF2B5EF4-FFF2-40B4-BE49-F238E27FC236}">
                <a16:creationId xmlns:a16="http://schemas.microsoft.com/office/drawing/2014/main" id="{AAAFEF06-CA27-4C76-9EAA-035E3359D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7021" y="928201"/>
            <a:ext cx="4926942" cy="49269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FD422-D73F-4212-BA65-875CCCAA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407" y="6492240"/>
            <a:ext cx="11340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CBD0A-1529-41FD-BE8B-4435F47D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Commission Staff Comments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E821B-B476-4AE9-B0F3-66AC7C4C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7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A247-B808-4C69-B4BD-A06C329F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Economic and Public Health Outlook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B2321-BF92-4330-81A4-47F940CD1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A4C63-799C-4D06-8F9F-7948A237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8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3034-3912-4F9F-873E-A649FBBC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Outlook</a:t>
            </a:r>
          </a:p>
        </p:txBody>
      </p:sp>
      <p:pic>
        <p:nvPicPr>
          <p:cNvPr id="5" name="Picture 5" descr="Screenshot of Economic Recovery Dashboard">
            <a:extLst>
              <a:ext uri="{FF2B5EF4-FFF2-40B4-BE49-F238E27FC236}">
                <a16:creationId xmlns:a16="http://schemas.microsoft.com/office/drawing/2014/main" id="{C7FA6D59-0745-4CF1-AFFE-E1213CFAF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610" y="1322418"/>
            <a:ext cx="9703912" cy="50270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DE7B-476E-40F9-A446-73C51EA5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3A968-86A3-4DD9-810F-F5E56505DC8F}"/>
              </a:ext>
            </a:extLst>
          </p:cNvPr>
          <p:cNvSpPr/>
          <p:nvPr/>
        </p:nvSpPr>
        <p:spPr>
          <a:xfrm>
            <a:off x="8387473" y="1326521"/>
            <a:ext cx="1828800" cy="206017"/>
          </a:xfrm>
          <a:prstGeom prst="rect">
            <a:avLst/>
          </a:prstGeom>
          <a:solidFill>
            <a:srgbClr val="195B93"/>
          </a:solidFill>
          <a:ln>
            <a:solidFill>
              <a:srgbClr val="195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9F698-F70E-4ED9-AB2C-478110317F23}"/>
              </a:ext>
            </a:extLst>
          </p:cNvPr>
          <p:cNvSpPr txBox="1"/>
          <p:nvPr/>
        </p:nvSpPr>
        <p:spPr>
          <a:xfrm>
            <a:off x="6440557" y="6356349"/>
            <a:ext cx="449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0563C1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www.commerce.wa.gov/datadashboard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36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2BA66D152C5244F9D6378BECD2888A1" ma:contentTypeVersion="44" ma:contentTypeDescription="" ma:contentTypeScope="" ma:versionID="cd41782c9e3381072e04c772e1f02218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Open Meeting Memo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2020-03-27T07:00:00+00:00</OpenedDate>
    <SignificantOrder xmlns="dc463f71-b30c-4ab2-9473-d307f9d35888">false</SignificantOrder>
    <Date1 xmlns="dc463f71-b30c-4ab2-9473-d307f9d35888">2021-05-12T07:00:00+00:00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200281</DocketNumb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7F8F7298-1B2B-4C3C-97C7-EB004EC4B8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18E1AD-B9AF-47E3-BCB4-20C56EC6F0D4}"/>
</file>

<file path=customXml/itemProps3.xml><?xml version="1.0" encoding="utf-8"?>
<ds:datastoreItem xmlns:ds="http://schemas.openxmlformats.org/officeDocument/2006/customXml" ds:itemID="{BE42038F-05B4-4CAB-B789-481994CDD08C}">
  <ds:schemaRefs>
    <ds:schemaRef ds:uri="01ACA56A-E361-4153-AB4B-DFA209B73384"/>
    <ds:schemaRef ds:uri="http://purl.org/dc/elements/1.1/"/>
    <ds:schemaRef ds:uri="751276d0-61bc-4dad-b75c-21dfd12630ad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8E053F5-3E71-4F6A-A3C4-768C8B38B055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452</Words>
  <Application>Microsoft Office PowerPoint</Application>
  <PresentationFormat>Widescreen</PresentationFormat>
  <Paragraphs>102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Palatino Linotype</vt:lpstr>
      <vt:lpstr>Tw Cen MT</vt:lpstr>
      <vt:lpstr>Office Theme</vt:lpstr>
      <vt:lpstr>Recessed Open Meeting</vt:lpstr>
      <vt:lpstr>Agenda</vt:lpstr>
      <vt:lpstr>Participant Instructions</vt:lpstr>
      <vt:lpstr>Commissioner  Opening Remarks </vt:lpstr>
      <vt:lpstr>Public Comments  3 minutes per person  </vt:lpstr>
      <vt:lpstr>Break</vt:lpstr>
      <vt:lpstr>Commission Staff Comments </vt:lpstr>
      <vt:lpstr>Economic and Public Health Outlook</vt:lpstr>
      <vt:lpstr>Economic Outlook</vt:lpstr>
      <vt:lpstr>PowerPoint Presentation</vt:lpstr>
      <vt:lpstr>Vaccination Outlook</vt:lpstr>
      <vt:lpstr>Customer Outlook </vt:lpstr>
      <vt:lpstr>Customer Assistance Program Funding</vt:lpstr>
      <vt:lpstr>IOU Arrearage Amounts (Dollars)</vt:lpstr>
      <vt:lpstr>Total Customers with Overdue Balances</vt:lpstr>
      <vt:lpstr>Arrearages by Zip Code </vt:lpstr>
      <vt:lpstr>Equity and Communications</vt:lpstr>
      <vt:lpstr>April 7 Workshop </vt:lpstr>
      <vt:lpstr>Customer Engagement Best Practices </vt:lpstr>
      <vt:lpstr>Recommendation </vt:lpstr>
      <vt:lpstr>Adopt 3rd Revised Term Sheet </vt:lpstr>
      <vt:lpstr>Utilities'  Comments</vt:lpstr>
      <vt:lpstr>Advocates'  Comments</vt:lpstr>
      <vt:lpstr>Commissioner Discussion</vt:lpstr>
      <vt:lpstr>The meeting has concluded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Recessed Open Meeting</dc:title>
  <dc:creator>Maxwell, Amanda (UTC)</dc:creator>
  <cp:lastModifiedBy>Anderson, Linda (UTC)</cp:lastModifiedBy>
  <cp:revision>2</cp:revision>
  <dcterms:created xsi:type="dcterms:W3CDTF">2021-02-16T18:29:41Z</dcterms:created>
  <dcterms:modified xsi:type="dcterms:W3CDTF">2021-05-11T21:08:28Z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0x0101006E56B4D1795A2E4DB2F0B01679ED314A0042BA66D152C5244F9D6378BECD2888A1</vt:lpwstr>
  </property>
  <property fmtid="{D5CDD505-2E9C-101B-9397-08002B2CF9AE}" pid="3" name="ItemID">
    <vt:lpwstr>D01</vt:lpwstr>
  </property>
  <property fmtid="{D5CDD505-2E9C-101B-9397-08002B2CF9AE}" pid="4" name="_docset_NoMedatataSyncRequired">
    <vt:lpwstr>False</vt:lpwstr>
  </property>
  <property fmtid="{D5CDD505-2E9C-101B-9397-08002B2CF9AE}" pid="5" name="IsEFSEC">
    <vt:bool>false</vt:bool>
  </property>
</Properties>
</file>