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64" r:id="rId5"/>
    <p:sldId id="261" r:id="rId6"/>
    <p:sldId id="263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A5F"/>
    <a:srgbClr val="FFFFFF"/>
    <a:srgbClr val="0077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70" autoAdjust="0"/>
  </p:normalViewPr>
  <p:slideViewPr>
    <p:cSldViewPr snapToGrid="0" snapToObjects="1">
      <p:cViewPr>
        <p:scale>
          <a:sx n="100" d="100"/>
          <a:sy n="100" d="100"/>
        </p:scale>
        <p:origin x="-122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98A0B2-4CF5-464D-8844-F80C95CEC7EA}" type="datetime1">
              <a:rPr lang="en-US"/>
              <a:pPr/>
              <a:t>9/21/2015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2A8943-5A8B-4EB4-BA7C-DBCC1C5D3A0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985935-2770-4B98-A836-CCA1173D8DD2}" type="datetime1">
              <a:rPr lang="en-US"/>
              <a:pPr/>
              <a:t>9/21/2015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4A7D8-F3D1-405D-94FA-FF63A22A09A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6388100"/>
            <a:ext cx="149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FF5EBE7-35BB-47BE-BCC9-11F8B54E0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42047" y="3403600"/>
            <a:ext cx="8420469" cy="1470025"/>
          </a:xfrm>
        </p:spPr>
        <p:txBody>
          <a:bodyPr/>
          <a:lstStyle/>
          <a:p>
            <a:r>
              <a:rPr lang="en-US" dirty="0" smtClean="0"/>
              <a:t>Avista Line Extension Policy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September 23, 2015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2046" y="5195904"/>
            <a:ext cx="8420470" cy="861996"/>
          </a:xfrm>
        </p:spPr>
        <p:txBody>
          <a:bodyPr>
            <a:normAutofit/>
          </a:bodyPr>
          <a:lstStyle/>
          <a:p>
            <a:endParaRPr lang="en-US" sz="1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0" y="6413500"/>
            <a:ext cx="20701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131189"/>
          </a:xfrm>
        </p:spPr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en-US" sz="3200" dirty="0" smtClean="0"/>
              <a:t> Current Line Extension Policy</a:t>
            </a:r>
          </a:p>
          <a:p>
            <a:pPr marL="0" indent="0">
              <a:buFont typeface="Wingdings" pitchFamily="2" charset="2"/>
              <a:buChar char="§"/>
            </a:pPr>
            <a:r>
              <a:rPr lang="en-US" sz="3200" dirty="0" smtClean="0"/>
              <a:t> Line Extension Installations</a:t>
            </a:r>
          </a:p>
          <a:p>
            <a:pPr marL="0" indent="0">
              <a:buFont typeface="Wingdings" pitchFamily="2" charset="2"/>
              <a:buChar char="§"/>
            </a:pPr>
            <a:r>
              <a:rPr lang="en-US" sz="3200" dirty="0" smtClean="0"/>
              <a:t> Potential Modifications</a:t>
            </a:r>
          </a:p>
          <a:p>
            <a:pPr marL="0" indent="0">
              <a:buFont typeface="Wingdings" pitchFamily="2" charset="2"/>
              <a:buChar char="§"/>
            </a:pPr>
            <a:r>
              <a:rPr lang="en-US" sz="3200" dirty="0" smtClean="0"/>
              <a:t> Additional Incentives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Line Extension Policy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131189"/>
          </a:xfrm>
        </p:spPr>
        <p:txBody>
          <a:bodyPr/>
          <a:lstStyle/>
          <a:p>
            <a:r>
              <a:rPr lang="en-US" dirty="0" smtClean="0"/>
              <a:t>3x estimated annual revenue from customer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Approximately $1,920 for residential customers</a:t>
            </a:r>
          </a:p>
          <a:p>
            <a:r>
              <a:rPr lang="en-US" dirty="0" smtClean="0"/>
              <a:t>Additional Costs paid by Customer (average </a:t>
            </a:r>
            <a:r>
              <a:rPr lang="en-US" dirty="0" err="1" smtClean="0"/>
              <a:t>appox</a:t>
            </a:r>
            <a:r>
              <a:rPr lang="en-US" dirty="0" smtClean="0"/>
              <a:t>. $425 for average job).</a:t>
            </a:r>
          </a:p>
          <a:p>
            <a:endParaRPr lang="en-US" dirty="0" smtClean="0"/>
          </a:p>
          <a:p>
            <a:r>
              <a:rPr lang="en-US" dirty="0" smtClean="0"/>
              <a:t>Revenue Requirement associated with investment - $184/year</a:t>
            </a:r>
          </a:p>
          <a:p>
            <a:r>
              <a:rPr lang="en-US" dirty="0" smtClean="0"/>
              <a:t>Margin per customer - $388/year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Line Extension Policy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131189"/>
          </a:xfrm>
        </p:spPr>
        <p:txBody>
          <a:bodyPr/>
          <a:lstStyle/>
          <a:p>
            <a:r>
              <a:rPr lang="en-US" dirty="0" smtClean="0"/>
              <a:t>New customers, on average, are paying for the revenue requirement associated with their line extension, as well as towards the fixed costs of all customers ($388 margin vs. $184 revenue requirement).</a:t>
            </a:r>
          </a:p>
          <a:p>
            <a:endParaRPr lang="en-US" dirty="0" smtClean="0"/>
          </a:p>
          <a:p>
            <a:r>
              <a:rPr lang="en-US" dirty="0" smtClean="0"/>
              <a:t>Current line extension policy tilted more towards protecting existing customers rather than providing a larger allowance to new customers.</a:t>
            </a:r>
          </a:p>
          <a:p>
            <a:endParaRPr lang="en-US" dirty="0" smtClean="0"/>
          </a:p>
          <a:p>
            <a:r>
              <a:rPr lang="en-US" dirty="0" smtClean="0"/>
              <a:t>Missed Opportunities</a:t>
            </a:r>
          </a:p>
          <a:p>
            <a:pPr lvl="1"/>
            <a:r>
              <a:rPr lang="en-US" dirty="0" smtClean="0"/>
              <a:t>First Cost</a:t>
            </a:r>
          </a:p>
          <a:p>
            <a:pPr lvl="1"/>
            <a:r>
              <a:rPr lang="en-US" dirty="0" smtClean="0"/>
              <a:t>Future Issues – pavement cuts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Extension Installations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279400" y="1417638"/>
          <a:ext cx="8623299" cy="4556760"/>
        </p:xfrm>
        <a:graphic>
          <a:graphicData uri="http://schemas.openxmlformats.org/drawingml/2006/table">
            <a:tbl>
              <a:tblPr/>
              <a:tblGrid>
                <a:gridCol w="1041400"/>
                <a:gridCol w="1967800"/>
                <a:gridCol w="1277836"/>
                <a:gridCol w="1717747"/>
                <a:gridCol w="1277836"/>
                <a:gridCol w="1340680"/>
              </a:tblGrid>
              <a:tr h="6884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Year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Residential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of Installs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Non-Residential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of Installs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Installs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2005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3,521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92%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326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3,847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2006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3,489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91%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350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3,839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2007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2,866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87%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420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3,286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2008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2,644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89%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325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2,969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1,723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83%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346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2,069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1,562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87%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239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1,801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1,482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87%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223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1,705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1,705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269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1,974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2,030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91%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189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2,219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2,499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92%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218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2,717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23,521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89%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2,905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11%</a:t>
                      </a:r>
                      <a:endParaRPr lang="en-US" sz="2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26,426</a:t>
                      </a:r>
                      <a:endParaRPr lang="en-US" sz="2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Modifications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131189"/>
          </a:xfrm>
        </p:spPr>
        <p:txBody>
          <a:bodyPr/>
          <a:lstStyle/>
          <a:p>
            <a:r>
              <a:rPr lang="en-US" dirty="0" smtClean="0"/>
              <a:t>Perpetual Net Present Value methodology for calculating line extension allowance</a:t>
            </a:r>
          </a:p>
          <a:p>
            <a:pPr lvl="1"/>
            <a:r>
              <a:rPr lang="en-US" dirty="0" smtClean="0"/>
              <a:t>Reflects the fact that once hooked up, service will be permanent</a:t>
            </a:r>
          </a:p>
          <a:p>
            <a:pPr lvl="1"/>
            <a:r>
              <a:rPr lang="en-US" dirty="0" smtClean="0"/>
              <a:t>Relatively easy to calculate and administer</a:t>
            </a:r>
          </a:p>
          <a:p>
            <a:endParaRPr lang="en-US" dirty="0" smtClean="0"/>
          </a:p>
          <a:p>
            <a:r>
              <a:rPr lang="en-US" dirty="0" smtClean="0"/>
              <a:t>Unused portion of allowance as rebate for customer equipment</a:t>
            </a:r>
          </a:p>
          <a:p>
            <a:endParaRPr lang="en-US" dirty="0" smtClean="0"/>
          </a:p>
          <a:p>
            <a:r>
              <a:rPr lang="en-US" dirty="0" smtClean="0"/>
              <a:t>Budget for additional education and awareness of benefits of direct use of natural gas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Modifications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131189"/>
          </a:xfrm>
        </p:spPr>
        <p:txBody>
          <a:bodyPr/>
          <a:lstStyle/>
          <a:p>
            <a:r>
              <a:rPr lang="en-US" dirty="0" smtClean="0"/>
              <a:t>Modifications to WAC 480-90-223 (Avista 12/2014 Comments)</a:t>
            </a:r>
          </a:p>
          <a:p>
            <a:pPr lvl="1"/>
            <a:r>
              <a:rPr lang="en-US" dirty="0" smtClean="0"/>
              <a:t>Remove language relating to promotional advertising definition.</a:t>
            </a:r>
          </a:p>
          <a:p>
            <a:pPr lvl="1"/>
            <a:r>
              <a:rPr lang="en-US" dirty="0" smtClean="0"/>
              <a:t>Specifically, the prohibition to “encourage any person or business to select </a:t>
            </a:r>
            <a:r>
              <a:rPr lang="en-US" smtClean="0"/>
              <a:t>or </a:t>
            </a:r>
            <a:r>
              <a:rPr lang="en-US" smtClean="0"/>
              <a:t>use </a:t>
            </a:r>
            <a:r>
              <a:rPr lang="en-US" dirty="0" smtClean="0"/>
              <a:t>the service or additional services of a gas utility…”</a:t>
            </a:r>
          </a:p>
          <a:p>
            <a:pPr lvl="1"/>
            <a:r>
              <a:rPr lang="en-US" dirty="0" smtClean="0"/>
              <a:t>Throughput Incentive vs. Decoupling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Incentives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209676"/>
            <a:ext cx="8229600" cy="4521714"/>
          </a:xfrm>
        </p:spPr>
        <p:txBody>
          <a:bodyPr/>
          <a:lstStyle/>
          <a:p>
            <a:r>
              <a:rPr lang="en-US" dirty="0" smtClean="0"/>
              <a:t>Demand Side Management (DSM) Rebates</a:t>
            </a:r>
          </a:p>
          <a:p>
            <a:pPr lvl="1"/>
            <a:r>
              <a:rPr lang="en-US" dirty="0" smtClean="0"/>
              <a:t>$250 for HE Natural Gas Furnace/Boiler</a:t>
            </a:r>
          </a:p>
          <a:p>
            <a:pPr lvl="1"/>
            <a:r>
              <a:rPr lang="en-US" dirty="0" smtClean="0"/>
              <a:t>$20 for HE Natural Gas Tank Type Water Heater</a:t>
            </a:r>
          </a:p>
          <a:p>
            <a:pPr lvl="1"/>
            <a:r>
              <a:rPr lang="en-US" dirty="0" smtClean="0"/>
              <a:t>$130 for HE Natural Gas </a:t>
            </a:r>
            <a:r>
              <a:rPr lang="en-US" dirty="0" err="1" smtClean="0"/>
              <a:t>Tankless</a:t>
            </a:r>
            <a:r>
              <a:rPr lang="en-US" dirty="0" smtClean="0"/>
              <a:t> Water Heater</a:t>
            </a:r>
          </a:p>
          <a:p>
            <a:pPr lvl="1"/>
            <a:r>
              <a:rPr lang="en-US" dirty="0" smtClean="0"/>
              <a:t>$2,300 for Conversion from Electric to Natural Gas Space Heat</a:t>
            </a:r>
          </a:p>
          <a:p>
            <a:pPr lvl="1"/>
            <a:r>
              <a:rPr lang="en-US" dirty="0" smtClean="0"/>
              <a:t>$600 for Conversion from Electric to Natural Gas Water Heat</a:t>
            </a:r>
          </a:p>
          <a:p>
            <a:pPr lvl="1"/>
            <a:r>
              <a:rPr lang="en-US" dirty="0" smtClean="0"/>
              <a:t>$3,200 for Conversion from Electric to Natural Gas Space and Water Heat</a:t>
            </a:r>
          </a:p>
          <a:p>
            <a:pPr lvl="1"/>
            <a:r>
              <a:rPr lang="en-US" dirty="0" smtClean="0"/>
              <a:t>$1,300 for Conversion from Electric to Natural Gas Direct Vent Wall Heat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Potential - Fuel </a:t>
            </a:r>
            <a:r>
              <a:rPr lang="en-US" dirty="0" smtClean="0"/>
              <a:t>Switch Funding from Natural Gas Tariff Rider to fund fuel switching for non-Avista electric, or other fuel sources (oil, propane, etc.).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PowerPointSlideDeck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Presentation</DocumentSetType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150</IndustryCode>
    <CaseStatus xmlns="dc463f71-b30c-4ab2-9473-d307f9d35888">Closed</CaseStatus>
    <OpenedDate xmlns="dc463f71-b30c-4ab2-9473-d307f9d35888">2014-10-02T07:00:00+00:00</OpenedDate>
    <Date1 xmlns="dc463f71-b30c-4ab2-9473-d307f9d35888">2015-09-21T07:00:00+00:00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143616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8F33EDCF5D12AE46BB6E37E2D7012697" ma:contentTypeVersion="175" ma:contentTypeDescription="" ma:contentTypeScope="" ma:versionID="f3c105cfcc51e622b452084334c0719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ed1c147dc0c9d0fdb5693b298af91b6e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5D9D03F2-6D48-44BE-9338-5932F9FEAB5F}"/>
</file>

<file path=customXml/itemProps2.xml><?xml version="1.0" encoding="utf-8"?>
<ds:datastoreItem xmlns:ds="http://schemas.openxmlformats.org/officeDocument/2006/customXml" ds:itemID="{AB9B376E-4C35-46AD-95C5-4115E01F123A}"/>
</file>

<file path=customXml/itemProps3.xml><?xml version="1.0" encoding="utf-8"?>
<ds:datastoreItem xmlns:ds="http://schemas.openxmlformats.org/officeDocument/2006/customXml" ds:itemID="{7F4AC655-5F6D-449E-84C1-7378B37281AC}"/>
</file>

<file path=customXml/itemProps4.xml><?xml version="1.0" encoding="utf-8"?>
<ds:datastoreItem xmlns:ds="http://schemas.openxmlformats.org/officeDocument/2006/customXml" ds:itemID="{85DFC20D-6985-4429-8BA2-7DE3CA5063E8}"/>
</file>

<file path=docProps/app.xml><?xml version="1.0" encoding="utf-8"?>
<Properties xmlns="http://schemas.openxmlformats.org/officeDocument/2006/extended-properties" xmlns:vt="http://schemas.openxmlformats.org/officeDocument/2006/docPropsVTypes">
  <Template>GreenPowerPointSlideDeck</Template>
  <TotalTime>1054</TotalTime>
  <Words>458</Words>
  <Application>Microsoft Office PowerPoint</Application>
  <PresentationFormat>On-screen Show (4:3)</PresentationFormat>
  <Paragraphs>125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GreenPowerPointSlideDeck</vt:lpstr>
      <vt:lpstr>Avista Line Extension Policy  September 23, 2015 </vt:lpstr>
      <vt:lpstr>Agenda</vt:lpstr>
      <vt:lpstr>Current Line Extension Policy</vt:lpstr>
      <vt:lpstr>Current Line Extension Policy</vt:lpstr>
      <vt:lpstr>Line Extension Installations</vt:lpstr>
      <vt:lpstr>Potential Modifications</vt:lpstr>
      <vt:lpstr>Potential Modifications</vt:lpstr>
      <vt:lpstr>Additional Incentives</vt:lpstr>
    </vt:vector>
  </TitlesOfParts>
  <Company>Avista 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Quality &amp; Reliability (SQR) Program</dc:title>
  <dc:creator>Shawn Bonfield</dc:creator>
  <cp:lastModifiedBy>Pat Ehrbar</cp:lastModifiedBy>
  <cp:revision>158</cp:revision>
  <dcterms:created xsi:type="dcterms:W3CDTF">2015-02-05T17:19:49Z</dcterms:created>
  <dcterms:modified xsi:type="dcterms:W3CDTF">2015-09-21T22:29:34Z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0x0101006E56B4D1795A2E4DB2F0B01679ED314A008F33EDCF5D12AE46BB6E37E2D7012697</vt:lpwstr>
  </property>
  <property fmtid="{D5CDD505-2E9C-101B-9397-08002B2CF9AE}" pid="3" name="_docset_NoMedatataSyncRequired">
    <vt:lpwstr>False</vt:lpwstr>
  </property>
</Properties>
</file>