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71" y="-8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30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CD40C0-9B9E-42F5-B0D7-38DED110B3E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95775-4A5C-48E8-85CB-4E267BF06CCE}" type="slidenum">
              <a:rPr lang="en-US"/>
              <a:pPr/>
              <a:t>3</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pPr>
              <a:lnSpc>
                <a:spcPct val="90000"/>
              </a:lnSpc>
            </a:pPr>
            <a:r>
              <a:rPr lang="en-US" u="sng"/>
              <a:t>La Center</a:t>
            </a:r>
            <a:endParaRPr lang="en-US"/>
          </a:p>
          <a:p>
            <a:pPr>
              <a:lnSpc>
                <a:spcPct val="90000"/>
              </a:lnSpc>
            </a:pPr>
            <a:r>
              <a:rPr lang="en-US"/>
              <a:t>99% of households can get DSL</a:t>
            </a:r>
          </a:p>
          <a:p>
            <a:pPr>
              <a:lnSpc>
                <a:spcPct val="90000"/>
              </a:lnSpc>
            </a:pPr>
            <a:r>
              <a:rPr lang="en-US"/>
              <a:t>77% of households that can get DSL </a:t>
            </a:r>
            <a:r>
              <a:rPr lang="en-US" b="1"/>
              <a:t>can get a max of</a:t>
            </a:r>
            <a:r>
              <a:rPr lang="en-US"/>
              <a:t> 10Mb down, 768k up</a:t>
            </a:r>
          </a:p>
          <a:p>
            <a:pPr>
              <a:lnSpc>
                <a:spcPct val="90000"/>
              </a:lnSpc>
            </a:pPr>
            <a:r>
              <a:rPr lang="en-US"/>
              <a:t>24% of households that can get DSL </a:t>
            </a:r>
            <a:r>
              <a:rPr lang="en-US" b="1"/>
              <a:t>can get a max of</a:t>
            </a:r>
            <a:r>
              <a:rPr lang="en-US"/>
              <a:t> 3Mb down, 512k up</a:t>
            </a:r>
          </a:p>
          <a:p>
            <a:pPr>
              <a:lnSpc>
                <a:spcPct val="90000"/>
              </a:lnSpc>
            </a:pPr>
            <a:endParaRPr lang="en-US"/>
          </a:p>
          <a:p>
            <a:pPr>
              <a:lnSpc>
                <a:spcPct val="90000"/>
              </a:lnSpc>
            </a:pPr>
            <a:r>
              <a:rPr lang="en-US" u="sng"/>
              <a:t>Salkum</a:t>
            </a:r>
            <a:endParaRPr lang="en-US"/>
          </a:p>
          <a:p>
            <a:pPr>
              <a:lnSpc>
                <a:spcPct val="90000"/>
              </a:lnSpc>
            </a:pPr>
            <a:r>
              <a:rPr lang="en-US"/>
              <a:t>91% of households can get DSL</a:t>
            </a:r>
          </a:p>
          <a:p>
            <a:pPr>
              <a:lnSpc>
                <a:spcPct val="90000"/>
              </a:lnSpc>
            </a:pPr>
            <a:r>
              <a:rPr lang="en-US"/>
              <a:t>79% of households that can get DSL </a:t>
            </a:r>
            <a:r>
              <a:rPr lang="en-US" b="1"/>
              <a:t>can get a max of</a:t>
            </a:r>
            <a:r>
              <a:rPr lang="en-US"/>
              <a:t> 10Mb down, 768k up</a:t>
            </a:r>
          </a:p>
          <a:p>
            <a:pPr>
              <a:lnSpc>
                <a:spcPct val="90000"/>
              </a:lnSpc>
            </a:pPr>
            <a:r>
              <a:rPr lang="en-US"/>
              <a:t>21% of households that can get DSL </a:t>
            </a:r>
            <a:r>
              <a:rPr lang="en-US" b="1"/>
              <a:t>can get a max of</a:t>
            </a:r>
            <a:r>
              <a:rPr lang="en-US"/>
              <a:t> 3Mb down, 512k up</a:t>
            </a:r>
          </a:p>
          <a:p>
            <a:pPr>
              <a:lnSpc>
                <a:spcPct val="90000"/>
              </a:lnSpc>
            </a:pPr>
            <a:endParaRPr lang="en-US" u="sng"/>
          </a:p>
          <a:p>
            <a:pPr>
              <a:lnSpc>
                <a:spcPct val="90000"/>
              </a:lnSpc>
            </a:pPr>
            <a:r>
              <a:rPr lang="en-US" u="sng"/>
              <a:t>Asotin</a:t>
            </a:r>
            <a:r>
              <a:rPr lang="en-US"/>
              <a:t>	</a:t>
            </a:r>
          </a:p>
          <a:p>
            <a:pPr>
              <a:lnSpc>
                <a:spcPct val="90000"/>
              </a:lnSpc>
            </a:pPr>
            <a:r>
              <a:rPr lang="en-US"/>
              <a:t>9</a:t>
            </a:r>
            <a:r>
              <a:rPr lang="en-US" b="1" u="sng"/>
              <a:t>7</a:t>
            </a:r>
            <a:r>
              <a:rPr lang="en-US"/>
              <a:t>% of households can get DSL</a:t>
            </a:r>
          </a:p>
          <a:p>
            <a:pPr>
              <a:lnSpc>
                <a:spcPct val="90000"/>
              </a:lnSpc>
            </a:pPr>
            <a:r>
              <a:rPr lang="en-US"/>
              <a:t>74% of households that can get DSL </a:t>
            </a:r>
            <a:r>
              <a:rPr lang="en-US" b="1"/>
              <a:t>can get a max of </a:t>
            </a:r>
            <a:r>
              <a:rPr lang="en-US"/>
              <a:t>10Mb down , 768k up</a:t>
            </a:r>
          </a:p>
          <a:p>
            <a:pPr>
              <a:lnSpc>
                <a:spcPct val="90000"/>
              </a:lnSpc>
            </a:pPr>
            <a:r>
              <a:rPr lang="en-US"/>
              <a:t>26% of households that can get DSL </a:t>
            </a:r>
            <a:r>
              <a:rPr lang="en-US" b="1"/>
              <a:t>can get a max of </a:t>
            </a:r>
            <a:r>
              <a:rPr lang="en-US"/>
              <a:t>3Mb down, 512k up</a:t>
            </a:r>
          </a:p>
          <a:p>
            <a:pPr>
              <a:lnSpc>
                <a:spcPct val="90000"/>
              </a:lnSpc>
            </a:pPr>
            <a:endParaRPr lang="en-US"/>
          </a:p>
          <a:p>
            <a:pPr>
              <a:lnSpc>
                <a:spcPct val="90000"/>
              </a:lnSpc>
            </a:pPr>
            <a:r>
              <a:rPr lang="en-US"/>
              <a:t>*Stats represent households connected to DSL equipment.  It does not state exactly how many customers will qualify for DSL.  Some customers may not qualify due to the limitations of the DSL technology, such as distance from the DSL serving equipment.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May 6, 2010</a:t>
            </a:r>
          </a:p>
        </p:txBody>
      </p:sp>
      <p:sp>
        <p:nvSpPr>
          <p:cNvPr id="5" name="Footer Placeholder 4"/>
          <p:cNvSpPr>
            <a:spLocks noGrp="1"/>
          </p:cNvSpPr>
          <p:nvPr>
            <p:ph type="ftr" sz="quarter" idx="11"/>
          </p:nvPr>
        </p:nvSpPr>
        <p:spPr/>
        <p:txBody>
          <a:bodyPr/>
          <a:lstStyle>
            <a:lvl1pPr>
              <a:defRPr/>
            </a:lvl1pPr>
          </a:lstStyle>
          <a:p>
            <a:r>
              <a:rPr lang="en-US"/>
              <a:t>Washington</a:t>
            </a:r>
          </a:p>
        </p:txBody>
      </p:sp>
      <p:sp>
        <p:nvSpPr>
          <p:cNvPr id="6" name="Slide Number Placeholder 5"/>
          <p:cNvSpPr>
            <a:spLocks noGrp="1"/>
          </p:cNvSpPr>
          <p:nvPr>
            <p:ph type="sldNum" sz="quarter" idx="12"/>
          </p:nvPr>
        </p:nvSpPr>
        <p:spPr/>
        <p:txBody>
          <a:bodyPr/>
          <a:lstStyle>
            <a:lvl1pPr>
              <a:defRPr/>
            </a:lvl1pPr>
          </a:lstStyle>
          <a:p>
            <a:fld id="{293E92C6-3836-4717-BF69-7923673465F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May 6, 2010</a:t>
            </a:r>
          </a:p>
        </p:txBody>
      </p:sp>
      <p:sp>
        <p:nvSpPr>
          <p:cNvPr id="5" name="Footer Placeholder 4"/>
          <p:cNvSpPr>
            <a:spLocks noGrp="1"/>
          </p:cNvSpPr>
          <p:nvPr>
            <p:ph type="ftr" sz="quarter" idx="11"/>
          </p:nvPr>
        </p:nvSpPr>
        <p:spPr/>
        <p:txBody>
          <a:bodyPr/>
          <a:lstStyle>
            <a:lvl1pPr>
              <a:defRPr/>
            </a:lvl1pPr>
          </a:lstStyle>
          <a:p>
            <a:r>
              <a:rPr lang="en-US"/>
              <a:t>Washington</a:t>
            </a:r>
          </a:p>
        </p:txBody>
      </p:sp>
      <p:sp>
        <p:nvSpPr>
          <p:cNvPr id="6" name="Slide Number Placeholder 5"/>
          <p:cNvSpPr>
            <a:spLocks noGrp="1"/>
          </p:cNvSpPr>
          <p:nvPr>
            <p:ph type="sldNum" sz="quarter" idx="12"/>
          </p:nvPr>
        </p:nvSpPr>
        <p:spPr/>
        <p:txBody>
          <a:bodyPr/>
          <a:lstStyle>
            <a:lvl1pPr>
              <a:defRPr/>
            </a:lvl1pPr>
          </a:lstStyle>
          <a:p>
            <a:fld id="{177B2F7F-1AC0-4414-8C58-6C659D20DD3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May 6, 2010</a:t>
            </a:r>
          </a:p>
        </p:txBody>
      </p:sp>
      <p:sp>
        <p:nvSpPr>
          <p:cNvPr id="5" name="Footer Placeholder 4"/>
          <p:cNvSpPr>
            <a:spLocks noGrp="1"/>
          </p:cNvSpPr>
          <p:nvPr>
            <p:ph type="ftr" sz="quarter" idx="11"/>
          </p:nvPr>
        </p:nvSpPr>
        <p:spPr/>
        <p:txBody>
          <a:bodyPr/>
          <a:lstStyle>
            <a:lvl1pPr>
              <a:defRPr/>
            </a:lvl1pPr>
          </a:lstStyle>
          <a:p>
            <a:r>
              <a:rPr lang="en-US"/>
              <a:t>Washington</a:t>
            </a:r>
          </a:p>
        </p:txBody>
      </p:sp>
      <p:sp>
        <p:nvSpPr>
          <p:cNvPr id="6" name="Slide Number Placeholder 5"/>
          <p:cNvSpPr>
            <a:spLocks noGrp="1"/>
          </p:cNvSpPr>
          <p:nvPr>
            <p:ph type="sldNum" sz="quarter" idx="12"/>
          </p:nvPr>
        </p:nvSpPr>
        <p:spPr/>
        <p:txBody>
          <a:bodyPr/>
          <a:lstStyle>
            <a:lvl1pPr>
              <a:defRPr/>
            </a:lvl1pPr>
          </a:lstStyle>
          <a:p>
            <a:fld id="{4C18B96C-56B2-4CC4-BFAA-364923AA60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May 6, 2010</a:t>
            </a:r>
          </a:p>
        </p:txBody>
      </p:sp>
      <p:sp>
        <p:nvSpPr>
          <p:cNvPr id="5" name="Footer Placeholder 4"/>
          <p:cNvSpPr>
            <a:spLocks noGrp="1"/>
          </p:cNvSpPr>
          <p:nvPr>
            <p:ph type="ftr" sz="quarter" idx="11"/>
          </p:nvPr>
        </p:nvSpPr>
        <p:spPr/>
        <p:txBody>
          <a:bodyPr/>
          <a:lstStyle>
            <a:lvl1pPr>
              <a:defRPr/>
            </a:lvl1pPr>
          </a:lstStyle>
          <a:p>
            <a:r>
              <a:rPr lang="en-US"/>
              <a:t>Washington</a:t>
            </a:r>
          </a:p>
        </p:txBody>
      </p:sp>
      <p:sp>
        <p:nvSpPr>
          <p:cNvPr id="6" name="Slide Number Placeholder 5"/>
          <p:cNvSpPr>
            <a:spLocks noGrp="1"/>
          </p:cNvSpPr>
          <p:nvPr>
            <p:ph type="sldNum" sz="quarter" idx="12"/>
          </p:nvPr>
        </p:nvSpPr>
        <p:spPr/>
        <p:txBody>
          <a:bodyPr/>
          <a:lstStyle>
            <a:lvl1pPr>
              <a:defRPr/>
            </a:lvl1pPr>
          </a:lstStyle>
          <a:p>
            <a:fld id="{D577D2BF-5523-4FDD-9EB4-2B29BC89D6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May 6, 2010</a:t>
            </a:r>
          </a:p>
        </p:txBody>
      </p:sp>
      <p:sp>
        <p:nvSpPr>
          <p:cNvPr id="5" name="Footer Placeholder 4"/>
          <p:cNvSpPr>
            <a:spLocks noGrp="1"/>
          </p:cNvSpPr>
          <p:nvPr>
            <p:ph type="ftr" sz="quarter" idx="11"/>
          </p:nvPr>
        </p:nvSpPr>
        <p:spPr/>
        <p:txBody>
          <a:bodyPr/>
          <a:lstStyle>
            <a:lvl1pPr>
              <a:defRPr/>
            </a:lvl1pPr>
          </a:lstStyle>
          <a:p>
            <a:r>
              <a:rPr lang="en-US"/>
              <a:t>Washington</a:t>
            </a:r>
          </a:p>
        </p:txBody>
      </p:sp>
      <p:sp>
        <p:nvSpPr>
          <p:cNvPr id="6" name="Slide Number Placeholder 5"/>
          <p:cNvSpPr>
            <a:spLocks noGrp="1"/>
          </p:cNvSpPr>
          <p:nvPr>
            <p:ph type="sldNum" sz="quarter" idx="12"/>
          </p:nvPr>
        </p:nvSpPr>
        <p:spPr/>
        <p:txBody>
          <a:bodyPr/>
          <a:lstStyle>
            <a:lvl1pPr>
              <a:defRPr/>
            </a:lvl1pPr>
          </a:lstStyle>
          <a:p>
            <a:fld id="{CD315627-EB7F-4422-BF45-F0D6BD2757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May 6, 2010</a:t>
            </a:r>
          </a:p>
        </p:txBody>
      </p:sp>
      <p:sp>
        <p:nvSpPr>
          <p:cNvPr id="6" name="Footer Placeholder 5"/>
          <p:cNvSpPr>
            <a:spLocks noGrp="1"/>
          </p:cNvSpPr>
          <p:nvPr>
            <p:ph type="ftr" sz="quarter" idx="11"/>
          </p:nvPr>
        </p:nvSpPr>
        <p:spPr/>
        <p:txBody>
          <a:bodyPr/>
          <a:lstStyle>
            <a:lvl1pPr>
              <a:defRPr/>
            </a:lvl1pPr>
          </a:lstStyle>
          <a:p>
            <a:r>
              <a:rPr lang="en-US"/>
              <a:t>Washington</a:t>
            </a:r>
          </a:p>
        </p:txBody>
      </p:sp>
      <p:sp>
        <p:nvSpPr>
          <p:cNvPr id="7" name="Slide Number Placeholder 6"/>
          <p:cNvSpPr>
            <a:spLocks noGrp="1"/>
          </p:cNvSpPr>
          <p:nvPr>
            <p:ph type="sldNum" sz="quarter" idx="12"/>
          </p:nvPr>
        </p:nvSpPr>
        <p:spPr/>
        <p:txBody>
          <a:bodyPr/>
          <a:lstStyle>
            <a:lvl1pPr>
              <a:defRPr/>
            </a:lvl1pPr>
          </a:lstStyle>
          <a:p>
            <a:fld id="{FE9CFF83-AF03-4D20-A20B-EFBD2D33C7D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May 6, 2010</a:t>
            </a:r>
          </a:p>
        </p:txBody>
      </p:sp>
      <p:sp>
        <p:nvSpPr>
          <p:cNvPr id="8" name="Footer Placeholder 7"/>
          <p:cNvSpPr>
            <a:spLocks noGrp="1"/>
          </p:cNvSpPr>
          <p:nvPr>
            <p:ph type="ftr" sz="quarter" idx="11"/>
          </p:nvPr>
        </p:nvSpPr>
        <p:spPr/>
        <p:txBody>
          <a:bodyPr/>
          <a:lstStyle>
            <a:lvl1pPr>
              <a:defRPr/>
            </a:lvl1pPr>
          </a:lstStyle>
          <a:p>
            <a:r>
              <a:rPr lang="en-US"/>
              <a:t>Washington</a:t>
            </a:r>
          </a:p>
        </p:txBody>
      </p:sp>
      <p:sp>
        <p:nvSpPr>
          <p:cNvPr id="9" name="Slide Number Placeholder 8"/>
          <p:cNvSpPr>
            <a:spLocks noGrp="1"/>
          </p:cNvSpPr>
          <p:nvPr>
            <p:ph type="sldNum" sz="quarter" idx="12"/>
          </p:nvPr>
        </p:nvSpPr>
        <p:spPr/>
        <p:txBody>
          <a:bodyPr/>
          <a:lstStyle>
            <a:lvl1pPr>
              <a:defRPr/>
            </a:lvl1pPr>
          </a:lstStyle>
          <a:p>
            <a:fld id="{E60E3D71-7494-431C-986A-A07E4AA5157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May 6, 2010</a:t>
            </a:r>
          </a:p>
        </p:txBody>
      </p:sp>
      <p:sp>
        <p:nvSpPr>
          <p:cNvPr id="4" name="Footer Placeholder 3"/>
          <p:cNvSpPr>
            <a:spLocks noGrp="1"/>
          </p:cNvSpPr>
          <p:nvPr>
            <p:ph type="ftr" sz="quarter" idx="11"/>
          </p:nvPr>
        </p:nvSpPr>
        <p:spPr/>
        <p:txBody>
          <a:bodyPr/>
          <a:lstStyle>
            <a:lvl1pPr>
              <a:defRPr/>
            </a:lvl1pPr>
          </a:lstStyle>
          <a:p>
            <a:r>
              <a:rPr lang="en-US"/>
              <a:t>Washington</a:t>
            </a:r>
          </a:p>
        </p:txBody>
      </p:sp>
      <p:sp>
        <p:nvSpPr>
          <p:cNvPr id="5" name="Slide Number Placeholder 4"/>
          <p:cNvSpPr>
            <a:spLocks noGrp="1"/>
          </p:cNvSpPr>
          <p:nvPr>
            <p:ph type="sldNum" sz="quarter" idx="12"/>
          </p:nvPr>
        </p:nvSpPr>
        <p:spPr/>
        <p:txBody>
          <a:bodyPr/>
          <a:lstStyle>
            <a:lvl1pPr>
              <a:defRPr/>
            </a:lvl1pPr>
          </a:lstStyle>
          <a:p>
            <a:fld id="{1B7ABA54-9A99-4ABE-B026-1298671AF65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May 6, 2010</a:t>
            </a:r>
          </a:p>
        </p:txBody>
      </p:sp>
      <p:sp>
        <p:nvSpPr>
          <p:cNvPr id="3" name="Footer Placeholder 2"/>
          <p:cNvSpPr>
            <a:spLocks noGrp="1"/>
          </p:cNvSpPr>
          <p:nvPr>
            <p:ph type="ftr" sz="quarter" idx="11"/>
          </p:nvPr>
        </p:nvSpPr>
        <p:spPr/>
        <p:txBody>
          <a:bodyPr/>
          <a:lstStyle>
            <a:lvl1pPr>
              <a:defRPr/>
            </a:lvl1pPr>
          </a:lstStyle>
          <a:p>
            <a:r>
              <a:rPr lang="en-US"/>
              <a:t>Washington</a:t>
            </a:r>
          </a:p>
        </p:txBody>
      </p:sp>
      <p:sp>
        <p:nvSpPr>
          <p:cNvPr id="4" name="Slide Number Placeholder 3"/>
          <p:cNvSpPr>
            <a:spLocks noGrp="1"/>
          </p:cNvSpPr>
          <p:nvPr>
            <p:ph type="sldNum" sz="quarter" idx="12"/>
          </p:nvPr>
        </p:nvSpPr>
        <p:spPr/>
        <p:txBody>
          <a:bodyPr/>
          <a:lstStyle>
            <a:lvl1pPr>
              <a:defRPr/>
            </a:lvl1pPr>
          </a:lstStyle>
          <a:p>
            <a:fld id="{7A7DAFF3-3476-4F4A-B8CA-3C7A156D80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May 6, 2010</a:t>
            </a:r>
          </a:p>
        </p:txBody>
      </p:sp>
      <p:sp>
        <p:nvSpPr>
          <p:cNvPr id="6" name="Footer Placeholder 5"/>
          <p:cNvSpPr>
            <a:spLocks noGrp="1"/>
          </p:cNvSpPr>
          <p:nvPr>
            <p:ph type="ftr" sz="quarter" idx="11"/>
          </p:nvPr>
        </p:nvSpPr>
        <p:spPr/>
        <p:txBody>
          <a:bodyPr/>
          <a:lstStyle>
            <a:lvl1pPr>
              <a:defRPr/>
            </a:lvl1pPr>
          </a:lstStyle>
          <a:p>
            <a:r>
              <a:rPr lang="en-US"/>
              <a:t>Washington</a:t>
            </a:r>
          </a:p>
        </p:txBody>
      </p:sp>
      <p:sp>
        <p:nvSpPr>
          <p:cNvPr id="7" name="Slide Number Placeholder 6"/>
          <p:cNvSpPr>
            <a:spLocks noGrp="1"/>
          </p:cNvSpPr>
          <p:nvPr>
            <p:ph type="sldNum" sz="quarter" idx="12"/>
          </p:nvPr>
        </p:nvSpPr>
        <p:spPr/>
        <p:txBody>
          <a:bodyPr/>
          <a:lstStyle>
            <a:lvl1pPr>
              <a:defRPr/>
            </a:lvl1pPr>
          </a:lstStyle>
          <a:p>
            <a:fld id="{E640CEBF-97EC-4EAC-833F-4C79AD3643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May 6, 2010</a:t>
            </a:r>
          </a:p>
        </p:txBody>
      </p:sp>
      <p:sp>
        <p:nvSpPr>
          <p:cNvPr id="6" name="Footer Placeholder 5"/>
          <p:cNvSpPr>
            <a:spLocks noGrp="1"/>
          </p:cNvSpPr>
          <p:nvPr>
            <p:ph type="ftr" sz="quarter" idx="11"/>
          </p:nvPr>
        </p:nvSpPr>
        <p:spPr/>
        <p:txBody>
          <a:bodyPr/>
          <a:lstStyle>
            <a:lvl1pPr>
              <a:defRPr/>
            </a:lvl1pPr>
          </a:lstStyle>
          <a:p>
            <a:r>
              <a:rPr lang="en-US"/>
              <a:t>Washington</a:t>
            </a:r>
          </a:p>
        </p:txBody>
      </p:sp>
      <p:sp>
        <p:nvSpPr>
          <p:cNvPr id="7" name="Slide Number Placeholder 6"/>
          <p:cNvSpPr>
            <a:spLocks noGrp="1"/>
          </p:cNvSpPr>
          <p:nvPr>
            <p:ph type="sldNum" sz="quarter" idx="12"/>
          </p:nvPr>
        </p:nvSpPr>
        <p:spPr/>
        <p:txBody>
          <a:bodyPr/>
          <a:lstStyle>
            <a:lvl1pPr>
              <a:defRPr/>
            </a:lvl1pPr>
          </a:lstStyle>
          <a:p>
            <a:fld id="{DBA6AF20-8D63-4AEB-B5F7-9A0EDD7D48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a:t>May 6, 2010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Washington</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C8A2D2-116F-466A-92B1-F731C25874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752600"/>
            <a:ext cx="7772400" cy="1466850"/>
          </a:xfrm>
        </p:spPr>
        <p:txBody>
          <a:bodyPr/>
          <a:lstStyle/>
          <a:p>
            <a:r>
              <a:rPr lang="en-US"/>
              <a:t>FCC’s National Broadband Plan</a:t>
            </a:r>
          </a:p>
        </p:txBody>
      </p:sp>
      <p:sp>
        <p:nvSpPr>
          <p:cNvPr id="2051" name="Rectangle 3"/>
          <p:cNvSpPr>
            <a:spLocks noGrp="1" noChangeArrowheads="1"/>
          </p:cNvSpPr>
          <p:nvPr>
            <p:ph type="subTitle" idx="1"/>
          </p:nvPr>
        </p:nvSpPr>
        <p:spPr>
          <a:xfrm>
            <a:off x="1371600" y="3505200"/>
            <a:ext cx="6400800" cy="1752600"/>
          </a:xfrm>
        </p:spPr>
        <p:txBody>
          <a:bodyPr/>
          <a:lstStyle/>
          <a:p>
            <a:r>
              <a:rPr lang="en-US" sz="2800"/>
              <a:t>What is the role of the States?</a:t>
            </a:r>
          </a:p>
          <a:p>
            <a:r>
              <a:rPr lang="en-US" sz="2800"/>
              <a:t>Will the plan provide incentives to invest in a broadband capable network?</a:t>
            </a:r>
          </a:p>
        </p:txBody>
      </p:sp>
      <p:sp>
        <p:nvSpPr>
          <p:cNvPr id="2052" name="Text Box 4"/>
          <p:cNvSpPr txBox="1">
            <a:spLocks noChangeArrowheads="1"/>
          </p:cNvSpPr>
          <p:nvPr/>
        </p:nvSpPr>
        <p:spPr bwMode="auto">
          <a:xfrm>
            <a:off x="609600" y="5410200"/>
            <a:ext cx="3733800" cy="942975"/>
          </a:xfrm>
          <a:prstGeom prst="rect">
            <a:avLst/>
          </a:prstGeom>
          <a:noFill/>
          <a:ln w="9525">
            <a:noFill/>
            <a:miter lim="800000"/>
            <a:headEnd/>
            <a:tailEnd/>
          </a:ln>
          <a:effectLst/>
        </p:spPr>
        <p:txBody>
          <a:bodyPr>
            <a:spAutoFit/>
          </a:bodyPr>
          <a:lstStyle/>
          <a:p>
            <a:pPr>
              <a:spcBef>
                <a:spcPct val="50000"/>
              </a:spcBef>
            </a:pPr>
            <a:r>
              <a:rPr lang="en-US" sz="1400" b="1"/>
              <a:t>Bob DeBroux</a:t>
            </a:r>
          </a:p>
          <a:p>
            <a:pPr>
              <a:spcBef>
                <a:spcPct val="50000"/>
              </a:spcBef>
            </a:pPr>
            <a:r>
              <a:rPr lang="en-US" sz="1400" b="1"/>
              <a:t>Director – Federal Affairs and Public Policy</a:t>
            </a:r>
          </a:p>
          <a:p>
            <a:pPr>
              <a:spcBef>
                <a:spcPct val="50000"/>
              </a:spcBef>
            </a:pPr>
            <a:r>
              <a:rPr lang="en-US" sz="1400" b="1"/>
              <a:t>TDS Telecom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2E5E9F77-9943-455C-B078-53C62ACE30AC}" type="slidenum">
              <a:rPr lang="en-US"/>
              <a:pPr/>
              <a:t>10</a:t>
            </a:fld>
            <a:endParaRPr lang="en-US"/>
          </a:p>
        </p:txBody>
      </p:sp>
      <p:sp>
        <p:nvSpPr>
          <p:cNvPr id="11266" name="Rectangle 2"/>
          <p:cNvSpPr>
            <a:spLocks noGrp="1" noChangeArrowheads="1"/>
          </p:cNvSpPr>
          <p:nvPr>
            <p:ph type="title"/>
          </p:nvPr>
        </p:nvSpPr>
        <p:spPr/>
        <p:txBody>
          <a:bodyPr/>
          <a:lstStyle/>
          <a:p>
            <a:r>
              <a:rPr lang="en-US"/>
              <a:t>Questions – Stage 1</a:t>
            </a:r>
          </a:p>
        </p:txBody>
      </p:sp>
      <p:sp>
        <p:nvSpPr>
          <p:cNvPr id="11267" name="Rectangle 3"/>
          <p:cNvSpPr>
            <a:spLocks noGrp="1" noChangeArrowheads="1"/>
          </p:cNvSpPr>
          <p:nvPr>
            <p:ph type="body" idx="1"/>
          </p:nvPr>
        </p:nvSpPr>
        <p:spPr/>
        <p:txBody>
          <a:bodyPr/>
          <a:lstStyle/>
          <a:p>
            <a:r>
              <a:rPr lang="en-US" sz="2800"/>
              <a:t>What are the impacts of eliminating IAS and freezing ICLS on a per line bases?</a:t>
            </a:r>
          </a:p>
          <a:p>
            <a:r>
              <a:rPr lang="en-US" sz="2800"/>
              <a:t>What is the impact of moving Rate of Return Carriers to incentive regulation?</a:t>
            </a:r>
          </a:p>
          <a:p>
            <a:r>
              <a:rPr lang="en-US" sz="2800"/>
              <a:t>What is the impact of the long term intercarrier compensation reform framework?</a:t>
            </a:r>
          </a:p>
          <a:p>
            <a:r>
              <a:rPr lang="en-US" sz="2800"/>
              <a:t>What are the interim measures to curb arbitrage, and what are their impacts?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0DDC274C-8E54-41B8-830B-7D82C46CB354}" type="slidenum">
              <a:rPr lang="en-US"/>
              <a:pPr/>
              <a:t>11</a:t>
            </a:fld>
            <a:endParaRPr lang="en-US"/>
          </a:p>
        </p:txBody>
      </p:sp>
      <p:sp>
        <p:nvSpPr>
          <p:cNvPr id="12290" name="Rectangle 2"/>
          <p:cNvSpPr>
            <a:spLocks noGrp="1" noChangeArrowheads="1"/>
          </p:cNvSpPr>
          <p:nvPr>
            <p:ph type="title"/>
          </p:nvPr>
        </p:nvSpPr>
        <p:spPr/>
        <p:txBody>
          <a:bodyPr/>
          <a:lstStyle/>
          <a:p>
            <a:r>
              <a:rPr lang="en-US"/>
              <a:t>Questions – Stage 2</a:t>
            </a:r>
          </a:p>
        </p:txBody>
      </p:sp>
      <p:sp>
        <p:nvSpPr>
          <p:cNvPr id="12291" name="Rectangle 3"/>
          <p:cNvSpPr>
            <a:spLocks noGrp="1" noChangeArrowheads="1"/>
          </p:cNvSpPr>
          <p:nvPr>
            <p:ph type="body" idx="1"/>
          </p:nvPr>
        </p:nvSpPr>
        <p:spPr/>
        <p:txBody>
          <a:bodyPr/>
          <a:lstStyle/>
          <a:p>
            <a:pPr>
              <a:lnSpc>
                <a:spcPct val="90000"/>
              </a:lnSpc>
            </a:pPr>
            <a:r>
              <a:rPr lang="en-US" sz="2800"/>
              <a:t>How does the transition to the CAF work?</a:t>
            </a:r>
          </a:p>
          <a:p>
            <a:pPr lvl="1">
              <a:lnSpc>
                <a:spcPct val="90000"/>
              </a:lnSpc>
            </a:pPr>
            <a:r>
              <a:rPr lang="en-US" sz="2400"/>
              <a:t>How are legacy funds transitioned into broadband funds?</a:t>
            </a:r>
          </a:p>
          <a:p>
            <a:pPr lvl="1">
              <a:lnSpc>
                <a:spcPct val="90000"/>
              </a:lnSpc>
            </a:pPr>
            <a:r>
              <a:rPr lang="en-US" sz="2400"/>
              <a:t>What is the impact of choosing between a fixed and a mobile provider of broadband in high cost areas?</a:t>
            </a:r>
          </a:p>
          <a:p>
            <a:pPr lvl="1">
              <a:lnSpc>
                <a:spcPct val="90000"/>
              </a:lnSpc>
            </a:pPr>
            <a:r>
              <a:rPr lang="en-US" sz="2400"/>
              <a:t>How is the funding determined where there is no “bidding?”</a:t>
            </a:r>
          </a:p>
          <a:p>
            <a:pPr>
              <a:lnSpc>
                <a:spcPct val="90000"/>
              </a:lnSpc>
            </a:pPr>
            <a:r>
              <a:rPr lang="en-US" sz="2800"/>
              <a:t>How will lost revenues from access rate reductions be dealt with, if at all?</a:t>
            </a:r>
          </a:p>
          <a:p>
            <a:pPr lvl="1">
              <a:lnSpc>
                <a:spcPct val="90000"/>
              </a:lnSpc>
            </a:pPr>
            <a:r>
              <a:rPr lang="en-US" sz="2400"/>
              <a:t>SLCs? Local rate increases? Not at 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40C3F432-5C74-44C7-A9C5-CDC59520AB76}" type="slidenum">
              <a:rPr lang="en-US"/>
              <a:pPr/>
              <a:t>12</a:t>
            </a:fld>
            <a:endParaRPr lang="en-US"/>
          </a:p>
        </p:txBody>
      </p:sp>
      <p:sp>
        <p:nvSpPr>
          <p:cNvPr id="13314" name="Rectangle 2"/>
          <p:cNvSpPr>
            <a:spLocks noGrp="1" noChangeArrowheads="1"/>
          </p:cNvSpPr>
          <p:nvPr>
            <p:ph type="title"/>
          </p:nvPr>
        </p:nvSpPr>
        <p:spPr/>
        <p:txBody>
          <a:bodyPr/>
          <a:lstStyle/>
          <a:p>
            <a:r>
              <a:rPr lang="en-US"/>
              <a:t>Questions – Stage 3</a:t>
            </a:r>
          </a:p>
        </p:txBody>
      </p:sp>
      <p:sp>
        <p:nvSpPr>
          <p:cNvPr id="13315" name="Rectangle 3"/>
          <p:cNvSpPr>
            <a:spLocks noGrp="1" noChangeArrowheads="1"/>
          </p:cNvSpPr>
          <p:nvPr>
            <p:ph type="body" idx="1"/>
          </p:nvPr>
        </p:nvSpPr>
        <p:spPr/>
        <p:txBody>
          <a:bodyPr/>
          <a:lstStyle/>
          <a:p>
            <a:pPr>
              <a:lnSpc>
                <a:spcPct val="90000"/>
              </a:lnSpc>
            </a:pPr>
            <a:r>
              <a:rPr lang="en-US"/>
              <a:t>How does the CAF work?</a:t>
            </a:r>
          </a:p>
          <a:p>
            <a:pPr lvl="1">
              <a:lnSpc>
                <a:spcPct val="90000"/>
              </a:lnSpc>
            </a:pPr>
            <a:r>
              <a:rPr lang="en-US"/>
              <a:t>Does it provide adequate incentive for deployment of broadband networks?</a:t>
            </a:r>
          </a:p>
          <a:p>
            <a:pPr lvl="1">
              <a:lnSpc>
                <a:spcPct val="90000"/>
              </a:lnSpc>
            </a:pPr>
            <a:r>
              <a:rPr lang="en-US"/>
              <a:t>Is “reasonable comparability” attained and maintained?</a:t>
            </a:r>
          </a:p>
          <a:p>
            <a:pPr>
              <a:lnSpc>
                <a:spcPct val="90000"/>
              </a:lnSpc>
            </a:pPr>
            <a:r>
              <a:rPr lang="en-US"/>
              <a:t>Does the plan have the potential to produce “unfunded mandates”</a:t>
            </a:r>
          </a:p>
          <a:p>
            <a:pPr lvl="1">
              <a:lnSpc>
                <a:spcPct val="90000"/>
              </a:lnSpc>
            </a:pPr>
            <a:r>
              <a:rPr lang="en-US"/>
              <a:t>Will there be areas where no one can afford to serve?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DA1F2802-9838-4386-A721-92410C315D42}" type="slidenum">
              <a:rPr lang="en-US"/>
              <a:pPr/>
              <a:t>2</a:t>
            </a:fld>
            <a:endParaRPr lang="en-US"/>
          </a:p>
        </p:txBody>
      </p:sp>
      <p:sp>
        <p:nvSpPr>
          <p:cNvPr id="14341" name="Rectangle 5"/>
          <p:cNvSpPr>
            <a:spLocks noGrp="1" noChangeArrowheads="1"/>
          </p:cNvSpPr>
          <p:nvPr>
            <p:ph type="title"/>
          </p:nvPr>
        </p:nvSpPr>
        <p:spPr>
          <a:xfrm>
            <a:off x="685800" y="304800"/>
            <a:ext cx="7772400" cy="1143000"/>
          </a:xfrm>
        </p:spPr>
        <p:txBody>
          <a:bodyPr/>
          <a:lstStyle/>
          <a:p>
            <a:r>
              <a:rPr lang="en-US"/>
              <a:t>TDS Washington Operations</a:t>
            </a:r>
          </a:p>
        </p:txBody>
      </p:sp>
      <p:pic>
        <p:nvPicPr>
          <p:cNvPr id="14340" name="Picture 4" descr="Map_TDS in Washington"/>
          <p:cNvPicPr>
            <a:picLocks noChangeAspect="1" noChangeArrowheads="1"/>
          </p:cNvPicPr>
          <p:nvPr>
            <p:ph idx="1"/>
          </p:nvPr>
        </p:nvPicPr>
        <p:blipFill>
          <a:blip r:embed="rId2" cstate="print"/>
          <a:srcRect/>
          <a:stretch>
            <a:fillRect/>
          </a:stretch>
        </p:blipFill>
        <p:spPr>
          <a:xfrm>
            <a:off x="914400" y="1219200"/>
            <a:ext cx="6553200" cy="506571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May 6, 2010</a:t>
            </a:r>
          </a:p>
        </p:txBody>
      </p:sp>
      <p:sp>
        <p:nvSpPr>
          <p:cNvPr id="6" name="Footer Placeholder 5"/>
          <p:cNvSpPr>
            <a:spLocks noGrp="1"/>
          </p:cNvSpPr>
          <p:nvPr>
            <p:ph type="ftr" sz="quarter" idx="11"/>
          </p:nvPr>
        </p:nvSpPr>
        <p:spPr/>
        <p:txBody>
          <a:bodyPr/>
          <a:lstStyle/>
          <a:p>
            <a:r>
              <a:rPr lang="en-US"/>
              <a:t>Washington</a:t>
            </a:r>
          </a:p>
        </p:txBody>
      </p:sp>
      <p:sp>
        <p:nvSpPr>
          <p:cNvPr id="7" name="Slide Number Placeholder 6"/>
          <p:cNvSpPr>
            <a:spLocks noGrp="1"/>
          </p:cNvSpPr>
          <p:nvPr>
            <p:ph type="sldNum" sz="quarter" idx="12"/>
          </p:nvPr>
        </p:nvSpPr>
        <p:spPr/>
        <p:txBody>
          <a:bodyPr/>
          <a:lstStyle/>
          <a:p>
            <a:fld id="{1EFDDC9D-D2FD-4D5E-A611-8C6FC78D51BB}" type="slidenum">
              <a:rPr lang="en-US"/>
              <a:pPr/>
              <a:t>3</a:t>
            </a:fld>
            <a:endParaRPr lang="en-US"/>
          </a:p>
        </p:txBody>
      </p:sp>
      <p:sp>
        <p:nvSpPr>
          <p:cNvPr id="16386" name="Rectangle 2"/>
          <p:cNvSpPr>
            <a:spLocks noGrp="1" noChangeArrowheads="1"/>
          </p:cNvSpPr>
          <p:nvPr>
            <p:ph type="title"/>
          </p:nvPr>
        </p:nvSpPr>
        <p:spPr/>
        <p:txBody>
          <a:bodyPr/>
          <a:lstStyle/>
          <a:p>
            <a:r>
              <a:rPr lang="en-US"/>
              <a:t>TDS Washington Operations</a:t>
            </a:r>
          </a:p>
        </p:txBody>
      </p:sp>
      <p:sp>
        <p:nvSpPr>
          <p:cNvPr id="16388" name="Rectangle 4"/>
          <p:cNvSpPr>
            <a:spLocks noGrp="1" noChangeArrowheads="1"/>
          </p:cNvSpPr>
          <p:nvPr>
            <p:ph type="body" sz="half" idx="1"/>
          </p:nvPr>
        </p:nvSpPr>
        <p:spPr/>
        <p:txBody>
          <a:bodyPr/>
          <a:lstStyle/>
          <a:p>
            <a:r>
              <a:rPr lang="en-US"/>
              <a:t>Asotin Telephone Company</a:t>
            </a:r>
          </a:p>
          <a:p>
            <a:r>
              <a:rPr lang="en-US"/>
              <a:t>Lewis River Telephone Company</a:t>
            </a:r>
          </a:p>
          <a:p>
            <a:r>
              <a:rPr lang="en-US"/>
              <a:t>McDaniel Telephone Company</a:t>
            </a:r>
          </a:p>
        </p:txBody>
      </p:sp>
      <p:sp>
        <p:nvSpPr>
          <p:cNvPr id="16389" name="Rectangle 5"/>
          <p:cNvSpPr>
            <a:spLocks noGrp="1" noChangeArrowheads="1"/>
          </p:cNvSpPr>
          <p:nvPr>
            <p:ph type="body" sz="half" idx="2"/>
          </p:nvPr>
        </p:nvSpPr>
        <p:spPr/>
        <p:txBody>
          <a:bodyPr/>
          <a:lstStyle/>
          <a:p>
            <a:r>
              <a:rPr lang="en-US"/>
              <a:t>96% broadband availability</a:t>
            </a:r>
          </a:p>
          <a:p>
            <a:r>
              <a:rPr lang="en-US"/>
              <a:t>11,000 access lines</a:t>
            </a:r>
          </a:p>
          <a:p>
            <a:r>
              <a:rPr lang="en-US"/>
              <a:t>767 square miles</a:t>
            </a:r>
          </a:p>
          <a:p>
            <a:r>
              <a:rPr lang="en-US"/>
              <a:t>14 lines per sq. mi.</a:t>
            </a: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89AE313C-2C96-48E9-A617-2B7706F33191}" type="slidenum">
              <a:rPr lang="en-US"/>
              <a:pPr/>
              <a:t>4</a:t>
            </a:fld>
            <a:endParaRPr lang="en-US"/>
          </a:p>
        </p:txBody>
      </p:sp>
      <p:sp>
        <p:nvSpPr>
          <p:cNvPr id="3074" name="Rectangle 2"/>
          <p:cNvSpPr>
            <a:spLocks noGrp="1" noChangeArrowheads="1"/>
          </p:cNvSpPr>
          <p:nvPr>
            <p:ph type="title"/>
          </p:nvPr>
        </p:nvSpPr>
        <p:spPr/>
        <p:txBody>
          <a:bodyPr/>
          <a:lstStyle/>
          <a:p>
            <a:r>
              <a:rPr lang="en-US"/>
              <a:t>States’ Role</a:t>
            </a:r>
          </a:p>
        </p:txBody>
      </p:sp>
      <p:sp>
        <p:nvSpPr>
          <p:cNvPr id="3075" name="Rectangle 3"/>
          <p:cNvSpPr>
            <a:spLocks noGrp="1" noChangeArrowheads="1"/>
          </p:cNvSpPr>
          <p:nvPr>
            <p:ph type="body" idx="1"/>
          </p:nvPr>
        </p:nvSpPr>
        <p:spPr/>
        <p:txBody>
          <a:bodyPr/>
          <a:lstStyle/>
          <a:p>
            <a:r>
              <a:rPr lang="en-US"/>
              <a:t>Closing the broadband availability gap requires financial support from federal, state and local governments (138)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BCD6A896-3B2C-42D9-80E8-3A047D11EEFB}" type="slidenum">
              <a:rPr lang="en-US"/>
              <a:pPr/>
              <a:t>5</a:t>
            </a:fld>
            <a:endParaRPr lang="en-US"/>
          </a:p>
        </p:txBody>
      </p:sp>
      <p:sp>
        <p:nvSpPr>
          <p:cNvPr id="4098" name="Rectangle 2"/>
          <p:cNvSpPr>
            <a:spLocks noGrp="1" noChangeArrowheads="1"/>
          </p:cNvSpPr>
          <p:nvPr>
            <p:ph type="title"/>
          </p:nvPr>
        </p:nvSpPr>
        <p:spPr/>
        <p:txBody>
          <a:bodyPr/>
          <a:lstStyle/>
          <a:p>
            <a:r>
              <a:rPr lang="en-US"/>
              <a:t>States’ Role</a:t>
            </a:r>
          </a:p>
        </p:txBody>
      </p:sp>
      <p:sp>
        <p:nvSpPr>
          <p:cNvPr id="4099" name="Rectangle 3"/>
          <p:cNvSpPr>
            <a:spLocks noGrp="1" noChangeArrowheads="1"/>
          </p:cNvSpPr>
          <p:nvPr>
            <p:ph type="body" idx="1"/>
          </p:nvPr>
        </p:nvSpPr>
        <p:spPr/>
        <p:txBody>
          <a:bodyPr/>
          <a:lstStyle/>
          <a:p>
            <a:r>
              <a:rPr lang="en-US" sz="2800"/>
              <a:t>Closing the broadband availability gap and connecting the nation will require a substantial commitment by states and the federal government alike. This commitment should must include initial support to cover the capital costs of building new networks in areas that are unserved today, as well as ongoing support for the operation of newly built networks in areas where revenues will be insufficient to cover ongoing costs. (139)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BE88A7CA-B2A7-4DA2-84D2-FDBE45E60A60}" type="slidenum">
              <a:rPr lang="en-US"/>
              <a:pPr/>
              <a:t>6</a:t>
            </a:fld>
            <a:endParaRPr lang="en-US"/>
          </a:p>
        </p:txBody>
      </p:sp>
      <p:sp>
        <p:nvSpPr>
          <p:cNvPr id="5122" name="Rectangle 2"/>
          <p:cNvSpPr>
            <a:spLocks noGrp="1" noChangeArrowheads="1"/>
          </p:cNvSpPr>
          <p:nvPr>
            <p:ph type="title"/>
          </p:nvPr>
        </p:nvSpPr>
        <p:spPr/>
        <p:txBody>
          <a:bodyPr/>
          <a:lstStyle/>
          <a:p>
            <a:r>
              <a:rPr lang="en-US"/>
              <a:t>States’ Role</a:t>
            </a:r>
          </a:p>
        </p:txBody>
      </p:sp>
      <p:sp>
        <p:nvSpPr>
          <p:cNvPr id="5123" name="Rectangle 3"/>
          <p:cNvSpPr>
            <a:spLocks noGrp="1" noChangeArrowheads="1"/>
          </p:cNvSpPr>
          <p:nvPr>
            <p:ph type="body" idx="1"/>
          </p:nvPr>
        </p:nvSpPr>
        <p:spPr/>
        <p:txBody>
          <a:bodyPr/>
          <a:lstStyle/>
          <a:p>
            <a:r>
              <a:rPr lang="en-US" i="1"/>
              <a:t>Reform requires federal and state coordination.</a:t>
            </a:r>
            <a:r>
              <a:rPr lang="en-US"/>
              <a:t> The FCC should seek input from state commissions on how to harmonize federal and state efforts to promote broadband availability. (143)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May 6, 2010</a:t>
            </a:r>
          </a:p>
        </p:txBody>
      </p:sp>
      <p:sp>
        <p:nvSpPr>
          <p:cNvPr id="5" name="Footer Placeholder 4"/>
          <p:cNvSpPr>
            <a:spLocks noGrp="1"/>
          </p:cNvSpPr>
          <p:nvPr>
            <p:ph type="ftr" sz="quarter" idx="11"/>
          </p:nvPr>
        </p:nvSpPr>
        <p:spPr/>
        <p:txBody>
          <a:bodyPr/>
          <a:lstStyle/>
          <a:p>
            <a:r>
              <a:rPr lang="en-US"/>
              <a:t>Washington</a:t>
            </a:r>
          </a:p>
        </p:txBody>
      </p:sp>
      <p:sp>
        <p:nvSpPr>
          <p:cNvPr id="6" name="Slide Number Placeholder 5"/>
          <p:cNvSpPr>
            <a:spLocks noGrp="1"/>
          </p:cNvSpPr>
          <p:nvPr>
            <p:ph type="sldNum" sz="quarter" idx="12"/>
          </p:nvPr>
        </p:nvSpPr>
        <p:spPr/>
        <p:txBody>
          <a:bodyPr/>
          <a:lstStyle/>
          <a:p>
            <a:fld id="{B53BAE05-663B-4DCD-A4CC-B8FB258D9A69}" type="slidenum">
              <a:rPr lang="en-US"/>
              <a:pPr/>
              <a:t>7</a:t>
            </a:fld>
            <a:endParaRPr lang="en-US"/>
          </a:p>
        </p:txBody>
      </p:sp>
      <p:sp>
        <p:nvSpPr>
          <p:cNvPr id="6146" name="Rectangle 2"/>
          <p:cNvSpPr>
            <a:spLocks noGrp="1" noChangeArrowheads="1"/>
          </p:cNvSpPr>
          <p:nvPr>
            <p:ph type="title"/>
          </p:nvPr>
        </p:nvSpPr>
        <p:spPr/>
        <p:txBody>
          <a:bodyPr/>
          <a:lstStyle/>
          <a:p>
            <a:r>
              <a:rPr lang="en-US"/>
              <a:t>States’ Role</a:t>
            </a:r>
          </a:p>
        </p:txBody>
      </p:sp>
      <p:sp>
        <p:nvSpPr>
          <p:cNvPr id="6147" name="Rectangle 3"/>
          <p:cNvSpPr>
            <a:spLocks noGrp="1" noChangeArrowheads="1"/>
          </p:cNvSpPr>
          <p:nvPr>
            <p:ph type="body" idx="1"/>
          </p:nvPr>
        </p:nvSpPr>
        <p:spPr/>
        <p:txBody>
          <a:bodyPr/>
          <a:lstStyle/>
          <a:p>
            <a:pPr>
              <a:lnSpc>
                <a:spcPct val="80000"/>
              </a:lnSpc>
            </a:pPr>
            <a:r>
              <a:rPr lang="en-US" sz="2800"/>
              <a:t>In targeting funding to the areas where there is no private sector business case to offer broadband service, the FCC should consider the role of state high-cost funds in supporting universal service and other Tribal, state, regional and local initiatives to support broadband. A number of states have established state-level programs through their respective public utility commissions to subsidize broadband connections, while other states have implemented other forms of grants and loans to support broadband investment. (145)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May 6, 2010</a:t>
            </a:r>
          </a:p>
        </p:txBody>
      </p:sp>
      <p:sp>
        <p:nvSpPr>
          <p:cNvPr id="4" name="Footer Placeholder 2"/>
          <p:cNvSpPr>
            <a:spLocks noGrp="1"/>
          </p:cNvSpPr>
          <p:nvPr>
            <p:ph type="ftr" sz="quarter" idx="11"/>
          </p:nvPr>
        </p:nvSpPr>
        <p:spPr/>
        <p:txBody>
          <a:bodyPr/>
          <a:lstStyle/>
          <a:p>
            <a:r>
              <a:rPr lang="en-US"/>
              <a:t>Washington</a:t>
            </a:r>
          </a:p>
        </p:txBody>
      </p:sp>
      <p:sp>
        <p:nvSpPr>
          <p:cNvPr id="5" name="Slide Number Placeholder 3"/>
          <p:cNvSpPr>
            <a:spLocks noGrp="1"/>
          </p:cNvSpPr>
          <p:nvPr>
            <p:ph type="sldNum" sz="quarter" idx="12"/>
          </p:nvPr>
        </p:nvSpPr>
        <p:spPr/>
        <p:txBody>
          <a:bodyPr/>
          <a:lstStyle/>
          <a:p>
            <a:fld id="{194560B7-C490-4964-9FE4-75DBF5629745}" type="slidenum">
              <a:rPr lang="en-US"/>
              <a:pPr/>
              <a:t>8</a:t>
            </a:fld>
            <a:endParaRPr lang="en-US"/>
          </a:p>
        </p:txBody>
      </p:sp>
      <p:pic>
        <p:nvPicPr>
          <p:cNvPr id="7173" name="Picture 3"/>
          <p:cNvPicPr>
            <a:picLocks noChangeAspect="1"/>
          </p:cNvPicPr>
          <p:nvPr>
            <p:ph idx="4294967295"/>
          </p:nvPr>
        </p:nvPicPr>
        <p:blipFill>
          <a:blip r:embed="rId2" cstate="print"/>
          <a:srcRect/>
          <a:stretch>
            <a:fillRect/>
          </a:stretch>
        </p:blipFill>
        <p:spPr>
          <a:xfrm>
            <a:off x="457200" y="914400"/>
            <a:ext cx="8382000" cy="5113338"/>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t>May 6, 2010</a:t>
            </a:r>
          </a:p>
        </p:txBody>
      </p:sp>
      <p:sp>
        <p:nvSpPr>
          <p:cNvPr id="4" name="Footer Placeholder 2"/>
          <p:cNvSpPr>
            <a:spLocks noGrp="1"/>
          </p:cNvSpPr>
          <p:nvPr>
            <p:ph type="ftr" sz="quarter" idx="11"/>
          </p:nvPr>
        </p:nvSpPr>
        <p:spPr/>
        <p:txBody>
          <a:bodyPr/>
          <a:lstStyle/>
          <a:p>
            <a:r>
              <a:rPr lang="en-US"/>
              <a:t>Washington</a:t>
            </a:r>
          </a:p>
        </p:txBody>
      </p:sp>
      <p:sp>
        <p:nvSpPr>
          <p:cNvPr id="5" name="Slide Number Placeholder 3"/>
          <p:cNvSpPr>
            <a:spLocks noGrp="1"/>
          </p:cNvSpPr>
          <p:nvPr>
            <p:ph type="sldNum" sz="quarter" idx="12"/>
          </p:nvPr>
        </p:nvSpPr>
        <p:spPr/>
        <p:txBody>
          <a:bodyPr/>
          <a:lstStyle/>
          <a:p>
            <a:fld id="{A52FAC8A-66C0-48ED-B502-BDD328303D21}" type="slidenum">
              <a:rPr lang="en-US"/>
              <a:pPr/>
              <a:t>9</a:t>
            </a:fld>
            <a:endParaRPr lang="en-US"/>
          </a:p>
        </p:txBody>
      </p:sp>
      <p:pic>
        <p:nvPicPr>
          <p:cNvPr id="10244" name="Picture 2"/>
          <p:cNvPicPr>
            <a:picLocks noChangeArrowheads="1"/>
          </p:cNvPicPr>
          <p:nvPr/>
        </p:nvPicPr>
        <p:blipFill>
          <a:blip r:embed="rId2" cstate="print"/>
          <a:srcRect/>
          <a:stretch>
            <a:fillRect/>
          </a:stretch>
        </p:blipFill>
        <p:spPr bwMode="auto">
          <a:xfrm>
            <a:off x="152400" y="0"/>
            <a:ext cx="8715375"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UT</Prefix>
    <DocumentSetType xmlns="dc463f71-b30c-4ab2-9473-d307f9d35888">Document</DocumentSetType>
    <IsConfidential xmlns="dc463f71-b30c-4ab2-9473-d307f9d35888">false</IsConfidential>
    <AgendaOrder xmlns="dc463f71-b30c-4ab2-9473-d307f9d35888">false</AgendaOrder>
    <CaseType xmlns="dc463f71-b30c-4ab2-9473-d307f9d35888">Staff Investigation</CaseType>
    <IndustryCode xmlns="dc463f71-b30c-4ab2-9473-d307f9d35888">170</IndustryCode>
    <CaseStatus xmlns="dc463f71-b30c-4ab2-9473-d307f9d35888">Closed</CaseStatus>
    <OpenedDate xmlns="dc463f71-b30c-4ab2-9473-d307f9d35888">2010-04-07T07:00:00+00:00</OpenedDate>
    <Date1 xmlns="dc463f71-b30c-4ab2-9473-d307f9d35888">2010-05-05T07:00:00+00:00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100562</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BACFB75134C8974E85C00FB4D29BB1AC" ma:contentTypeVersion="131" ma:contentTypeDescription="" ma:contentTypeScope="" ma:versionID="b7b9907a3537b18e4795b786a84ba1e1">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ccd4140794adb7bccf17b21b5812a9d"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84649D74-182D-4623-8CDE-9F2E17EC4410}"/>
</file>

<file path=customXml/itemProps2.xml><?xml version="1.0" encoding="utf-8"?>
<ds:datastoreItem xmlns:ds="http://schemas.openxmlformats.org/officeDocument/2006/customXml" ds:itemID="{4E2C5089-33C7-4770-B6AC-CA4768998C50}"/>
</file>

<file path=customXml/itemProps3.xml><?xml version="1.0" encoding="utf-8"?>
<ds:datastoreItem xmlns:ds="http://schemas.openxmlformats.org/officeDocument/2006/customXml" ds:itemID="{ED603697-CB64-4D25-BABA-BE92F3D31633}"/>
</file>

<file path=customXml/itemProps4.xml><?xml version="1.0" encoding="utf-8"?>
<ds:datastoreItem xmlns:ds="http://schemas.openxmlformats.org/officeDocument/2006/customXml" ds:itemID="{D24397A6-46EB-4D08-A28B-7B350E32FCBE}"/>
</file>

<file path=docProps/app.xml><?xml version="1.0" encoding="utf-8"?>
<Properties xmlns="http://schemas.openxmlformats.org/officeDocument/2006/extended-properties" xmlns:vt="http://schemas.openxmlformats.org/officeDocument/2006/docPropsVTypes">
  <Template>blank</Template>
  <TotalTime>262</TotalTime>
  <Words>640</Words>
  <Application>Microsoft Office PowerPoint</Application>
  <PresentationFormat>On-screen Show (4:3)</PresentationFormat>
  <Paragraphs>91</Paragraphs>
  <Slides>12</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Times New Roman</vt:lpstr>
      <vt:lpstr>blank</vt:lpstr>
      <vt:lpstr>FCC’s National Broadband Plan</vt:lpstr>
      <vt:lpstr>TDS Washington Operations</vt:lpstr>
      <vt:lpstr>TDS Washington Operations</vt:lpstr>
      <vt:lpstr>States’ Role</vt:lpstr>
      <vt:lpstr>States’ Role</vt:lpstr>
      <vt:lpstr>States’ Role</vt:lpstr>
      <vt:lpstr>States’ Role</vt:lpstr>
      <vt:lpstr>Slide 8</vt:lpstr>
      <vt:lpstr>Slide 9</vt:lpstr>
      <vt:lpstr>Questions – Stage 1</vt:lpstr>
      <vt:lpstr>Questions – Stage 2</vt:lpstr>
      <vt:lpstr>Questions – Stage 3</vt:lpstr>
    </vt:vector>
  </TitlesOfParts>
  <Company>TDS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Role in NBP</dc:title>
  <dc:creator>Robert DeBroux</dc:creator>
  <cp:lastModifiedBy>NMoen</cp:lastModifiedBy>
  <cp:revision>11</cp:revision>
  <dcterms:created xsi:type="dcterms:W3CDTF">2010-04-14T13:16:04Z</dcterms:created>
  <dcterms:modified xsi:type="dcterms:W3CDTF">2010-05-05T21:32:27Z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0x0101006E56B4D1795A2E4DB2F0B01679ED314A00BACFB75134C8974E85C00FB4D29BB1AC</vt:lpwstr>
  </property>
  <property fmtid="{D5CDD505-2E9C-101B-9397-08002B2CF9AE}" pid="3" name="_docset_NoMedatataSyncRequired">
    <vt:lpwstr>False</vt:lpwstr>
  </property>
</Properties>
</file>