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265" r:id="rId2"/>
    <p:sldId id="753" r:id="rId3"/>
    <p:sldId id="277" r:id="rId4"/>
    <p:sldId id="294" r:id="rId5"/>
    <p:sldId id="423" r:id="rId6"/>
    <p:sldId id="416" r:id="rId7"/>
    <p:sldId id="738" r:id="rId8"/>
    <p:sldId id="733" r:id="rId9"/>
    <p:sldId id="734" r:id="rId10"/>
    <p:sldId id="735" r:id="rId11"/>
    <p:sldId id="736" r:id="rId12"/>
    <p:sldId id="737" r:id="rId13"/>
    <p:sldId id="477" r:id="rId14"/>
    <p:sldId id="480" r:id="rId15"/>
    <p:sldId id="711" r:id="rId16"/>
    <p:sldId id="744" r:id="rId17"/>
    <p:sldId id="518" r:id="rId18"/>
    <p:sldId id="745" r:id="rId19"/>
    <p:sldId id="597" r:id="rId20"/>
    <p:sldId id="698" r:id="rId21"/>
    <p:sldId id="614" r:id="rId22"/>
    <p:sldId id="600" r:id="rId23"/>
    <p:sldId id="749" r:id="rId24"/>
    <p:sldId id="716" r:id="rId25"/>
    <p:sldId id="720" r:id="rId26"/>
    <p:sldId id="718" r:id="rId27"/>
    <p:sldId id="719" r:id="rId28"/>
    <p:sldId id="739" r:id="rId29"/>
    <p:sldId id="741" r:id="rId30"/>
    <p:sldId id="751" r:id="rId31"/>
    <p:sldId id="619" r:id="rId32"/>
    <p:sldId id="620" r:id="rId33"/>
    <p:sldId id="626" r:id="rId34"/>
    <p:sldId id="746" r:id="rId35"/>
    <p:sldId id="266" r:id="rId36"/>
    <p:sldId id="683" r:id="rId37"/>
    <p:sldId id="687" r:id="rId38"/>
    <p:sldId id="691" r:id="rId39"/>
    <p:sldId id="755" r:id="rId40"/>
    <p:sldId id="679" r:id="rId41"/>
    <p:sldId id="747" r:id="rId42"/>
    <p:sldId id="748" r:id="rId43"/>
    <p:sldId id="752" r:id="rId44"/>
    <p:sldId id="269" r:id="rId45"/>
    <p:sldId id="270" r:id="rId46"/>
    <p:sldId id="272" r:id="rId47"/>
    <p:sldId id="274" r:id="rId48"/>
    <p:sldId id="750" r:id="rId4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3668"/>
    <a:srgbClr val="FF9933"/>
    <a:srgbClr val="FF9900"/>
    <a:srgbClr val="F5E983"/>
    <a:srgbClr val="91A5A4"/>
    <a:srgbClr val="004834"/>
    <a:srgbClr val="D9C894"/>
    <a:srgbClr val="6C2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2343" autoAdjust="0"/>
  </p:normalViewPr>
  <p:slideViewPr>
    <p:cSldViewPr>
      <p:cViewPr>
        <p:scale>
          <a:sx n="82" d="100"/>
          <a:sy n="82" d="100"/>
        </p:scale>
        <p:origin x="-91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71" y="8831264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F9FE57-4457-467B-87D4-77628E2FC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5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71" y="8831264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-80" charset="0"/>
              </a:defRPr>
            </a:lvl1pPr>
          </a:lstStyle>
          <a:p>
            <a:pPr>
              <a:defRPr/>
            </a:pPr>
            <a:fld id="{B0FDC209-B823-4B37-9DD2-FDE776502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3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1.jpeg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78CBFF-41E3-4959-ACEF-593B8E3643EE}" type="slidenum">
              <a:rPr lang="en-US" sz="1200">
                <a:latin typeface="Times" pitchFamily="-80" charset="0"/>
              </a:rPr>
              <a:pPr/>
              <a:t>1</a:t>
            </a:fld>
            <a:endParaRPr lang="en-US" sz="1200">
              <a:latin typeface="Times" pitchFamily="-80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335EE-763B-414F-B859-661516576BA7}" type="slidenum">
              <a:rPr lang="en-US"/>
              <a:pPr/>
              <a:t>27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 indent="-467505">
              <a:buFont typeface="Wingdings" pitchFamily="2" charset="2"/>
              <a:buChar char="§"/>
            </a:pPr>
            <a:r>
              <a:rPr lang="en-US" sz="2400" dirty="0"/>
              <a:t>Deterministic scenarios test the Preferred Resource Strategy (PRS) across several different futures </a:t>
            </a:r>
          </a:p>
          <a:p>
            <a:pPr lvl="1" indent="-467505">
              <a:buFont typeface="Wingdings" pitchFamily="2" charset="2"/>
              <a:buChar char="§"/>
            </a:pPr>
            <a:r>
              <a:rPr lang="en-US" sz="2400" dirty="0"/>
              <a:t>Low and High Gas – consultant 1 vs. consultant 2</a:t>
            </a:r>
          </a:p>
          <a:p>
            <a:pPr lvl="1" indent="-467505">
              <a:buFont typeface="Wingdings" pitchFamily="2" charset="2"/>
              <a:buChar char="§"/>
            </a:pPr>
            <a:r>
              <a:rPr lang="en-US" sz="2400" dirty="0"/>
              <a:t>High Wind Penetration – regional study, price changes, in 2016 (no wind, current wind, and double wind)</a:t>
            </a:r>
          </a:p>
          <a:p>
            <a:pPr lvl="1" indent="-467505">
              <a:buFont typeface="Wingdings" pitchFamily="2" charset="2"/>
              <a:buChar char="§"/>
            </a:pPr>
            <a:r>
              <a:rPr lang="en-US" sz="2400" dirty="0"/>
              <a:t>Carbon scenarios – emissions reduced to the weighted average of the four greenhouse gas emissions cases</a:t>
            </a:r>
          </a:p>
          <a:p>
            <a:pPr lvl="1" indent="-467505">
              <a:buFont typeface="Wingdings" pitchFamily="2" charset="2"/>
              <a:buChar char="§"/>
            </a:pPr>
            <a:r>
              <a:rPr lang="en-US" sz="2400" dirty="0"/>
              <a:t>Western Coal Plant Phase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D0CDD-86A1-4C5D-97CA-B0805716F07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3397EB-DE75-439A-BF57-F6200108B987}" type="slidenum">
              <a:rPr lang="en-US" sz="1200">
                <a:latin typeface="Times" pitchFamily="-80" charset="0"/>
              </a:rPr>
              <a:pPr/>
              <a:t>35</a:t>
            </a:fld>
            <a:endParaRPr lang="en-US" sz="1200">
              <a:latin typeface="Times" pitchFamily="-80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E90E50-AE02-4DFF-8BF7-27C6B2B7280A}" type="slidenum">
              <a:rPr lang="en-US" sz="1200">
                <a:latin typeface="Times" pitchFamily="-80" charset="0"/>
              </a:rPr>
              <a:pPr/>
              <a:t>43</a:t>
            </a:fld>
            <a:endParaRPr lang="en-US" sz="1200">
              <a:latin typeface="Times" pitchFamily="-80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Load Forecast</a:t>
            </a:r>
            <a:r>
              <a:rPr lang="en-US" baseline="0" dirty="0" smtClean="0"/>
              <a:t> Update -- l</a:t>
            </a:r>
            <a:r>
              <a:rPr lang="en-US" dirty="0" smtClean="0"/>
              <a:t>oad growth projection from 1.6% AARG to 1.3% AARG, before new conservation measures, from 1.4% to 1.1% after new conservation</a:t>
            </a:r>
          </a:p>
          <a:p>
            <a:pPr eaLnBrk="1" hangingPunct="1"/>
            <a:r>
              <a:rPr lang="en-US" dirty="0" smtClean="0"/>
              <a:t>DSM spending triples from $20MM to $60MM/yr. between now and 2018, with a 17% AARG 2011-2020, and 9% AARG 2011-31</a:t>
            </a:r>
          </a:p>
          <a:p>
            <a:pPr eaLnBrk="1" hangingPunct="1"/>
            <a:r>
              <a:rPr lang="en-US" dirty="0" smtClean="0"/>
              <a:t>Conservation meets ~50% of </a:t>
            </a:r>
            <a:r>
              <a:rPr lang="en-US" dirty="0" err="1" smtClean="0"/>
              <a:t>Avista</a:t>
            </a:r>
            <a:r>
              <a:rPr lang="en-US" dirty="0" smtClean="0"/>
              <a:t> load growth</a:t>
            </a:r>
          </a:p>
          <a:p>
            <a:pPr eaLnBrk="1" hangingPunct="1"/>
            <a:r>
              <a:rPr lang="en-US" dirty="0" smtClean="0"/>
              <a:t>25% of gas is peaking instead of 100% CCCT</a:t>
            </a:r>
          </a:p>
          <a:p>
            <a:pPr eaLnBrk="1" hangingPunct="1"/>
            <a:r>
              <a:rPr lang="en-US" dirty="0" smtClean="0"/>
              <a:t>40% less wind, result of lower growth and more expected hydro upgrades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0838" indent="-350838" eaLnBrk="1" hangingPunct="1">
              <a:buFont typeface="Wingdings" pitchFamily="-80" charset="2"/>
              <a:buChar char="§"/>
            </a:pPr>
            <a:r>
              <a:rPr lang="en-US" smtClean="0"/>
              <a:t>Understand impact to the power system with more than forecasted amount of wind generation</a:t>
            </a:r>
          </a:p>
          <a:p>
            <a:pPr marL="350838" indent="-350838" eaLnBrk="1" hangingPunct="1">
              <a:buFont typeface="Wingdings" pitchFamily="-80" charset="2"/>
              <a:buChar char="§"/>
            </a:pPr>
            <a:r>
              <a:rPr lang="en-US" smtClean="0"/>
              <a:t>Uses IRP Expected Case for 2015</a:t>
            </a:r>
          </a:p>
          <a:p>
            <a:pPr marL="350838" indent="-350838" eaLnBrk="1" hangingPunct="1">
              <a:buFont typeface="Wingdings" pitchFamily="-80" charset="2"/>
              <a:buChar char="§"/>
            </a:pPr>
            <a:r>
              <a:rPr lang="en-US" smtClean="0"/>
              <a:t>Adjust model to allow for negative pricing using -$40/MWh for Northwest hydro projects and -$10 to -$30/MWh for wind projects </a:t>
            </a:r>
          </a:p>
          <a:p>
            <a:pPr marL="350838" indent="-350838" eaLnBrk="1" hangingPunct="1">
              <a:buFont typeface="Wingdings" pitchFamily="-80" charset="2"/>
              <a:buChar char="§"/>
            </a:pPr>
            <a:r>
              <a:rPr lang="en-US" smtClean="0"/>
              <a:t>Run 100 iterations for each of these scenarios</a:t>
            </a:r>
          </a:p>
          <a:p>
            <a:pPr marL="700088" lvl="2" indent="-350838" eaLnBrk="1" hangingPunct="1">
              <a:buFont typeface="Arial" charset="0"/>
              <a:buChar char="–"/>
            </a:pPr>
            <a:r>
              <a:rPr lang="en-US" smtClean="0"/>
              <a:t>Add 2,000 MW of wind</a:t>
            </a:r>
          </a:p>
          <a:p>
            <a:pPr marL="700088" lvl="2" indent="-350838" eaLnBrk="1" hangingPunct="1">
              <a:buFont typeface="Arial" charset="0"/>
              <a:buChar char="–"/>
            </a:pPr>
            <a:r>
              <a:rPr lang="en-US" smtClean="0"/>
              <a:t>Add 5,000 MW of wind</a:t>
            </a:r>
          </a:p>
          <a:p>
            <a:pPr marL="700088" lvl="2" indent="-350838" eaLnBrk="1" hangingPunct="1">
              <a:buFont typeface="Arial" charset="0"/>
              <a:buChar char="–"/>
            </a:pPr>
            <a:r>
              <a:rPr lang="en-US" smtClean="0"/>
              <a:t>Add 10,000 MW of wind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F8F8AD-3604-4D05-A049-EADF73A5DD9B}" type="slidenum">
              <a:rPr lang="en-US" sz="1200">
                <a:latin typeface="Times" pitchFamily="-80" charset="0"/>
              </a:rPr>
              <a:pPr/>
              <a:t>44</a:t>
            </a:fld>
            <a:endParaRPr lang="en-US" sz="1200">
              <a:latin typeface="Times" pitchFamily="-8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37150-BEED-4911-8014-9249DCA1236D}" type="slidenum">
              <a:rPr lang="en-US" sz="1200">
                <a:latin typeface="Times" pitchFamily="-80" charset="0"/>
              </a:rPr>
              <a:pPr/>
              <a:t>45</a:t>
            </a:fld>
            <a:endParaRPr lang="en-US" sz="1200">
              <a:latin typeface="Times" pitchFamily="-8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6DDAD1-D70A-4EE6-A111-6BDE141C4A92}" type="slidenum">
              <a:rPr lang="en-US" sz="1200">
                <a:latin typeface="Times" pitchFamily="-80" charset="0"/>
              </a:rPr>
              <a:pPr/>
              <a:t>46</a:t>
            </a:fld>
            <a:endParaRPr lang="en-US" sz="1200">
              <a:latin typeface="Times" pitchFamily="-8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B32E78-89FA-43CB-A75D-6A08FB9148B3}" type="slidenum">
              <a:rPr lang="en-US" sz="1200">
                <a:latin typeface="Times" pitchFamily="-80" charset="0"/>
              </a:rPr>
              <a:pPr/>
              <a:t>47</a:t>
            </a:fld>
            <a:endParaRPr lang="en-US" sz="1200">
              <a:latin typeface="Times" pitchFamily="-80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E90E50-AE02-4DFF-8BF7-27C6B2B7280A}" type="slidenum">
              <a:rPr lang="en-US" sz="1200">
                <a:latin typeface="Times" pitchFamily="-80" charset="0"/>
              </a:rPr>
              <a:pPr/>
              <a:t>2</a:t>
            </a:fld>
            <a:endParaRPr lang="en-US" sz="1200">
              <a:latin typeface="Times" pitchFamily="-80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Load Forecast</a:t>
            </a:r>
            <a:r>
              <a:rPr lang="en-US" baseline="0" dirty="0" smtClean="0"/>
              <a:t> Update -- l</a:t>
            </a:r>
            <a:r>
              <a:rPr lang="en-US" dirty="0" smtClean="0"/>
              <a:t>oad growth projection from 1.6% AARG to 1.3% AARG, before new conservation measures, from 1.4% to 1.1% after new conservation</a:t>
            </a:r>
          </a:p>
          <a:p>
            <a:pPr eaLnBrk="1" hangingPunct="1"/>
            <a:r>
              <a:rPr lang="en-US" dirty="0" smtClean="0"/>
              <a:t>DSM spending triples from $20MM to $60MM/yr. between now and 2018, with a 17% AARG 2011-2020, and 9% AARG 2011-31</a:t>
            </a:r>
          </a:p>
          <a:p>
            <a:pPr eaLnBrk="1" hangingPunct="1"/>
            <a:r>
              <a:rPr lang="en-US" dirty="0" smtClean="0"/>
              <a:t>Conservation meets ~50% of </a:t>
            </a:r>
            <a:r>
              <a:rPr lang="en-US" dirty="0" err="1" smtClean="0"/>
              <a:t>Avista</a:t>
            </a:r>
            <a:r>
              <a:rPr lang="en-US" dirty="0" smtClean="0"/>
              <a:t> load growth</a:t>
            </a:r>
          </a:p>
          <a:p>
            <a:pPr eaLnBrk="1" hangingPunct="1"/>
            <a:r>
              <a:rPr lang="en-US" dirty="0" smtClean="0"/>
              <a:t>25% of gas is peaking instead of 100% CCCT</a:t>
            </a:r>
          </a:p>
          <a:p>
            <a:pPr eaLnBrk="1" hangingPunct="1"/>
            <a:r>
              <a:rPr lang="en-US" dirty="0" smtClean="0"/>
              <a:t>40% less wind, result of lower growth and more expected hydro upgrades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335EE-763B-414F-B859-661516576BA7}" type="slidenum">
              <a:rPr lang="en-US"/>
              <a:pPr/>
              <a:t>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DC209-B823-4B37-9DD2-FDE776502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D1971-96CA-43CA-A644-1DACE6D1D3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6040" r="6781" b="7916"/>
          <a:stretch>
            <a:fillRect/>
          </a:stretch>
        </p:blipFill>
        <p:spPr bwMode="auto">
          <a:xfrm>
            <a:off x="998192" y="4478223"/>
            <a:ext cx="2526407" cy="231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13563" r="18009" b="8447"/>
          <a:stretch>
            <a:fillRect/>
          </a:stretch>
        </p:blipFill>
        <p:spPr bwMode="auto">
          <a:xfrm>
            <a:off x="3105415" y="4255865"/>
            <a:ext cx="3527885" cy="29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D1971-96CA-43CA-A644-1DACE6D1D35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335EE-763B-414F-B859-661516576BA7}" type="slidenum">
              <a:rPr lang="en-US"/>
              <a:pPr/>
              <a:t>24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335EE-763B-414F-B859-661516576BA7}" type="slidenum">
              <a:rPr lang="en-US"/>
              <a:pPr/>
              <a:t>25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335EE-763B-414F-B859-661516576BA7}" type="slidenum">
              <a:rPr lang="en-US"/>
              <a:pPr/>
              <a:t>26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_Blank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_Top 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7696200" cy="1130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lnSpc>
                <a:spcPts val="4000"/>
              </a:lnSpc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6400800" cy="990600"/>
          </a:xfrm>
        </p:spPr>
        <p:txBody>
          <a:bodyPr lIns="91440" tIns="45720" rIns="91440" bIns="45720"/>
          <a:lstStyle>
            <a:lvl1pPr>
              <a:lnSpc>
                <a:spcPts val="2000"/>
              </a:lnSpc>
              <a:spcBef>
                <a:spcPct val="20000"/>
              </a:spcBef>
              <a:defRPr sz="15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90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9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09538"/>
            <a:ext cx="1924050" cy="598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09538"/>
            <a:ext cx="5619750" cy="598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7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67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1536700"/>
            <a:ext cx="37655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250" y="1536700"/>
            <a:ext cx="37655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04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4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83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9538"/>
            <a:ext cx="7696200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536700"/>
            <a:ext cx="76835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8" descr="B_Avista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chemeClr val="accent1"/>
        </a:buClr>
        <a:buFont typeface="Times" pitchFamily="-80" charset="0"/>
        <a:defRPr sz="2000">
          <a:solidFill>
            <a:srgbClr val="013668"/>
          </a:solidFill>
          <a:latin typeface="+mn-lt"/>
          <a:ea typeface="+mn-ea"/>
          <a:cs typeface="+mn-cs"/>
        </a:defRPr>
      </a:lvl1pPr>
      <a:lvl2pPr marL="458788" indent="-230188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120000"/>
        <a:buFont typeface="Wingdings" pitchFamily="-80" charset="2"/>
        <a:buChar char="§"/>
        <a:defRPr sz="2000">
          <a:solidFill>
            <a:srgbClr val="013668"/>
          </a:solidFill>
          <a:latin typeface="+mn-lt"/>
        </a:defRPr>
      </a:lvl2pPr>
      <a:lvl3pPr marL="801688" indent="-2286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110000"/>
        <a:buFont typeface="Times" pitchFamily="-80" charset="0"/>
        <a:buChar char="–"/>
        <a:defRPr sz="2000">
          <a:solidFill>
            <a:srgbClr val="013668"/>
          </a:solidFill>
          <a:latin typeface="+mn-lt"/>
        </a:defRPr>
      </a:lvl3pPr>
      <a:lvl4pPr marL="1146175" indent="-230188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Font typeface="Times" pitchFamily="-80" charset="0"/>
        <a:buChar char="•"/>
        <a:defRPr sz="2000">
          <a:solidFill>
            <a:srgbClr val="013668"/>
          </a:solidFill>
          <a:latin typeface="+mn-lt"/>
        </a:defRPr>
      </a:lvl4pPr>
      <a:lvl5pPr marL="1489075" indent="-2286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5pPr>
      <a:lvl6pPr marL="19462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6pPr>
      <a:lvl7pPr marL="24034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7pPr>
      <a:lvl8pPr marL="28606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8pPr>
      <a:lvl9pPr marL="33178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int.kalich@avista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n-US" sz="3200" dirty="0" smtClean="0"/>
              <a:t>Avista 2011 Integrated Resource Plan</a:t>
            </a:r>
            <a:br>
              <a:rPr lang="en-US" sz="3200" dirty="0" smtClean="0"/>
            </a:br>
            <a:r>
              <a:rPr lang="en-US" sz="2400" dirty="0" smtClean="0"/>
              <a:t>Presentation to WUTC</a:t>
            </a:r>
            <a:br>
              <a:rPr lang="en-US" sz="2400" dirty="0" smtClean="0"/>
            </a:br>
            <a:r>
              <a:rPr lang="en-US" sz="1800" dirty="0" smtClean="0"/>
              <a:t>October 10, 2011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953000"/>
            <a:ext cx="7543800" cy="99060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/>
              <a:t>Clint Kalich</a:t>
            </a: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/>
              <a:t>Manager, Resource Planning &amp; Power Supply Analyses</a:t>
            </a: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hlinkClick r:id="rId3"/>
              </a:rPr>
              <a:t>clint.kalich@avistacorp.com</a:t>
            </a:r>
            <a:endParaRPr lang="en-US" sz="1200" dirty="0" smtClean="0"/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/>
              <a:t>509.495.4532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Avista Winter Capacity Positions</a:t>
            </a:r>
            <a:endParaRPr lang="en-US" sz="28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79" y="1371600"/>
            <a:ext cx="8230521" cy="4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3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957262"/>
          </a:xfrm>
        </p:spPr>
        <p:txBody>
          <a:bodyPr/>
          <a:lstStyle/>
          <a:p>
            <a:r>
              <a:rPr lang="en-US" sz="2800" b="1" dirty="0" smtClean="0"/>
              <a:t>Avista Summer Capacity Positions</a:t>
            </a:r>
            <a:endParaRPr lang="en-US" sz="28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95" y="1295400"/>
            <a:ext cx="823350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9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04862"/>
          </a:xfrm>
        </p:spPr>
        <p:txBody>
          <a:bodyPr/>
          <a:lstStyle/>
          <a:p>
            <a:r>
              <a:rPr lang="en-US" sz="2800" b="1" dirty="0" smtClean="0"/>
              <a:t>Avista I-937 (Renewable Energy) Position</a:t>
            </a:r>
            <a:endParaRPr lang="en-US" sz="28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1" y="1446212"/>
            <a:ext cx="8626287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N_Snow Con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3962400"/>
            <a:ext cx="7924800" cy="27699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/>
              <a:t>RECENT AVISTA TRANSMISSION UPGRADES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US" b="1" u="sng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en-US" b="1" u="sng" dirty="0" smtClean="0"/>
              <a:t>Benewah Station</a:t>
            </a:r>
            <a:r>
              <a:rPr lang="en-US" b="1" dirty="0" smtClean="0"/>
              <a:t>: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b="1" dirty="0" smtClean="0"/>
              <a:t>230 / 115 kV Station with a Single 125 MVA Transformer.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b="1" dirty="0" smtClean="0"/>
              <a:t>230 kV Connections between the North and South Avista Load Centers.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b="1" dirty="0" smtClean="0"/>
              <a:t>230 kV Double Breaker / Double Bus Configuration for increased reliability.</a:t>
            </a:r>
            <a:endParaRPr lang="en-US" sz="1600" b="1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en-US" b="1" u="sng" dirty="0" smtClean="0"/>
              <a:t>Benewah – Shawnee 230 kV line</a:t>
            </a:r>
            <a:r>
              <a:rPr lang="en-US" b="1" dirty="0" smtClean="0"/>
              <a:t>: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b="1" dirty="0" smtClean="0"/>
              <a:t>Completes transmission required for both load service and the West of </a:t>
            </a:r>
            <a:r>
              <a:rPr lang="en-US" b="1" dirty="0" err="1" smtClean="0"/>
              <a:t>Hatwai</a:t>
            </a:r>
            <a:r>
              <a:rPr lang="en-US" b="1" dirty="0" smtClean="0"/>
              <a:t> transfer requirements. 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b="1" dirty="0" smtClean="0"/>
              <a:t>Allows for resource integration in the center and south areas of the Avista system.</a:t>
            </a:r>
          </a:p>
        </p:txBody>
      </p:sp>
    </p:spTree>
    <p:extLst>
      <p:ext uri="{BB962C8B-B14F-4D97-AF65-F5344CB8AC3E}">
        <p14:creationId xmlns:p14="http://schemas.microsoft.com/office/powerpoint/2010/main" val="25145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Examples of Future Construction Required to Meet NERC / WECC Reliability Standards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876800"/>
          </a:xfrm>
        </p:spPr>
        <p:txBody>
          <a:bodyPr/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u="sng" dirty="0" smtClean="0"/>
              <a:t>Moscow Station</a:t>
            </a:r>
            <a:r>
              <a:rPr lang="en-US" dirty="0" smtClean="0"/>
              <a:t>: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dirty="0" smtClean="0"/>
              <a:t>230 / 115 kV Station, single 250 MVA transformer.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dirty="0" smtClean="0"/>
              <a:t>Increases capacity to the Moscow / Pullman area and relieves loading on the Shawnee transformer.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u="sng" dirty="0" smtClean="0"/>
              <a:t>Westside Station</a:t>
            </a:r>
            <a:r>
              <a:rPr lang="en-US" dirty="0" smtClean="0"/>
              <a:t>: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dirty="0" smtClean="0"/>
              <a:t>230 / 115 kV Station, two 250 MVA transformers.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dirty="0" smtClean="0"/>
              <a:t>Increases capacity and security to the West Plains area of Spokane County, and relieves heavy loading on large transformers in the central Spokane area.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u="sng" dirty="0" smtClean="0"/>
              <a:t>Irvin 115 kV and Associated 115 kV Reconductoring</a:t>
            </a:r>
            <a:r>
              <a:rPr lang="en-US" dirty="0" smtClean="0"/>
              <a:t>: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dirty="0" smtClean="0"/>
              <a:t>115 kV Switching Station and other upgrades to meet additional load growth in the Spokane Valley.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5624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Natural Gas Price Forecast (Henry Hub)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26758"/>
            <a:ext cx="7086600" cy="42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48600" y="2877235"/>
            <a:ext cx="667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$7.30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2267635"/>
            <a:ext cx="667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$8.87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7230" y="3334435"/>
            <a:ext cx="667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$5.93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1658035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Nominal Levelized Costs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434"/>
          <a:stretch/>
        </p:blipFill>
        <p:spPr bwMode="auto">
          <a:xfrm>
            <a:off x="211340" y="1447800"/>
            <a:ext cx="8856460" cy="423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9538"/>
            <a:ext cx="8305800" cy="881062"/>
          </a:xfrm>
        </p:spPr>
        <p:txBody>
          <a:bodyPr/>
          <a:lstStyle/>
          <a:p>
            <a:r>
              <a:rPr lang="en-US" sz="2800" b="1" dirty="0" smtClean="0"/>
              <a:t>Greenhouse Gas (CO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) Price Trajectories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3733800"/>
            <a:ext cx="914400" cy="1905000"/>
            <a:chOff x="76200" y="4191000"/>
            <a:chExt cx="914400" cy="19050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4953000"/>
              <a:ext cx="5725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$59.36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41910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2015-2031 Levelized Price per Short Ton</a:t>
              </a:r>
              <a:endParaRPr lang="en-US" sz="1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5725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$28.02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5410200"/>
              <a:ext cx="5725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$46.48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5621179"/>
              <a:ext cx="5725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$00.00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5849779"/>
              <a:ext cx="5725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$40.20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67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Mid-Columbia Electric Price Forecast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467600" cy="44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077200" y="1828800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$77.94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2286000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$70.50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2895600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$57.01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3276600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$52.86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1219200"/>
            <a:ext cx="10534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Levelized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Cost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5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Conservation Consistency with Sixth Plan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325" y="1360714"/>
            <a:ext cx="7972425" cy="473528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End-use model — bottom-up approach to understanding savings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Measure life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Stock accounting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Measure saturation and applicability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Accounts for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Naturally occurring conservation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Codes and standards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Measures include those in Sixth Plan (other measures also)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Considers both lost opportunity and non-lost opportunity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Economic potential, based on Total Resource Cost (TRC) test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Achievable potential considers realistic rate at which technologies can be deployed 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Maximum potential in 20 years is 85% of economic potential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524625"/>
            <a:ext cx="1187450" cy="333375"/>
          </a:xfrm>
          <a:prstGeom prst="rect">
            <a:avLst/>
          </a:prstGeom>
        </p:spPr>
        <p:txBody>
          <a:bodyPr/>
          <a:lstStyle/>
          <a:p>
            <a:fld id="{ED15F5E5-8494-48CA-A38E-691A50F715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92869"/>
            <a:ext cx="7696200" cy="10334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2011 IRP Summary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36700"/>
            <a:ext cx="3765550" cy="4559300"/>
          </a:xfrm>
        </p:spPr>
        <p:txBody>
          <a:bodyPr/>
          <a:lstStyle/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Lower Market Prices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Slower Load Growth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Adequate Supply Through 2018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Continued Gas Reliance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40% Less Wind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Higher Conservation</a:t>
            </a:r>
            <a:r>
              <a:rPr lang="en-US" sz="2000" dirty="0"/>
              <a:t> </a:t>
            </a:r>
            <a:r>
              <a:rPr lang="en-US" sz="2000" dirty="0" smtClean="0"/>
              <a:t>and Budgets </a:t>
            </a:r>
            <a:r>
              <a:rPr lang="en-US" sz="1600" dirty="0" smtClean="0"/>
              <a:t>($1.4B over 20 years)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$1.7 Billion Investment in Generation Portfolio</a:t>
            </a:r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9000"/>
            <a:ext cx="43529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81088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576262"/>
          </a:xfrm>
        </p:spPr>
        <p:txBody>
          <a:bodyPr/>
          <a:lstStyle/>
          <a:p>
            <a:r>
              <a:rPr lang="en-US" sz="2800" b="1" dirty="0"/>
              <a:t>End-Use Segmentation Example	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2567"/>
            <a:ext cx="672325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Conservation Avoided Cost = $104.39/</a:t>
            </a:r>
            <a:r>
              <a:rPr lang="en-US" sz="2800" b="1" dirty="0" err="1" smtClean="0"/>
              <a:t>MWh</a:t>
            </a:r>
            <a:r>
              <a:rPr lang="en-US" sz="2800" b="1" dirty="0" smtClean="0"/>
              <a:t> *</a:t>
            </a:r>
            <a:endParaRPr lang="en-US" sz="28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3000" y="3870587"/>
            <a:ext cx="6754305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{(E + PC + R) * (1 + P)} * (1 + L) + DC * (1 + L)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Where: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E = market energy price (calculated by Aurora, including forecasted CO2 mitigation)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PC = new resource capacity savings (calculated by PRISM)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R = Risk premium to account for RPS and rate volatility reduction (calculated by PRISM)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P = Power Act preference premium (10% assumption)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DC = distribution capacity savings (~$10/kW-year based on Heritage Project calculation)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 = transmission and distribution losses (6.1% assumption based on Avista’s system average losses)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70365"/>
              </p:ext>
            </p:extLst>
          </p:nvPr>
        </p:nvGraphicFramePr>
        <p:xfrm>
          <a:off x="2590800" y="1371600"/>
          <a:ext cx="27609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980"/>
                <a:gridCol w="114300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$/MWh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Energy Price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70.50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Generation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Capacity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10.51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Risk Premium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7.38</a:t>
                      </a: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10% Preference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8.84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Distribution</a:t>
                      </a:r>
                      <a:r>
                        <a:rPr lang="en-US" sz="1200" baseline="0" dirty="0" smtClean="0"/>
                        <a:t> Capacity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1.14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T&amp;D losses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6.02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104.39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934417"/>
            <a:ext cx="5404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 Assumes flat delivery measure; those with more on-peak shape get a higher price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64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1013955"/>
          </a:xfrm>
        </p:spPr>
        <p:txBody>
          <a:bodyPr/>
          <a:lstStyle/>
          <a:p>
            <a:r>
              <a:rPr lang="en-US" sz="2800" b="1" dirty="0" smtClean="0"/>
              <a:t>Summary of EE results</a:t>
            </a:r>
            <a:br>
              <a:rPr lang="en-US" sz="2800" b="1" dirty="0" smtClean="0"/>
            </a:br>
            <a:r>
              <a:rPr lang="en-US" sz="1800" b="1" dirty="0" smtClean="0"/>
              <a:t>$1.4 Billion over 20 years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56550" y="6524625"/>
            <a:ext cx="118745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67DF7F-D4E7-42DE-957D-B9C23938C02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23" t="7200" r="5830" b="9082"/>
          <a:stretch>
            <a:fillRect/>
          </a:stretch>
        </p:blipFill>
        <p:spPr bwMode="auto">
          <a:xfrm>
            <a:off x="4343400" y="3739663"/>
            <a:ext cx="4538330" cy="27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546" y="1383653"/>
            <a:ext cx="6056237" cy="26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45770" y="1123493"/>
            <a:ext cx="4521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Summary of Energy Savings from Energy Efficiency 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5170" y="4055302"/>
            <a:ext cx="313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Savings by housing type, 2022</a:t>
            </a:r>
            <a:endParaRPr lang="en-US" sz="12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966" y="3807492"/>
            <a:ext cx="3899757" cy="2700670"/>
            <a:chOff x="-380999" y="3352800"/>
            <a:chExt cx="4421372" cy="270067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2961" r="28897" b="3027"/>
            <a:stretch/>
          </p:blipFill>
          <p:spPr bwMode="auto">
            <a:xfrm>
              <a:off x="-380999" y="3352800"/>
              <a:ext cx="4421372" cy="270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70042" t="31469" r="2565" b="32107"/>
            <a:stretch/>
          </p:blipFill>
          <p:spPr bwMode="auto">
            <a:xfrm>
              <a:off x="845770" y="3532114"/>
              <a:ext cx="1703403" cy="104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855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sz="2800" b="1" dirty="0" smtClean="0"/>
              <a:t>BPC Target Update (MWh)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029910"/>
              </p:ext>
            </p:extLst>
          </p:nvPr>
        </p:nvGraphicFramePr>
        <p:xfrm>
          <a:off x="990600" y="1219200"/>
          <a:ext cx="709002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572"/>
                <a:gridCol w="884555"/>
                <a:gridCol w="884555"/>
                <a:gridCol w="1693354"/>
                <a:gridCol w="1209992"/>
              </a:tblGrid>
              <a:tr h="2877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Biennium</a:t>
                      </a:r>
                    </a:p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2012-2021</a:t>
                      </a:r>
                    </a:p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2601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Power Plan Calc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71,983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77,982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149,965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950,784</a:t>
                      </a:r>
                      <a:endParaRPr lang="en-US" sz="1600" dirty="0"/>
                    </a:p>
                  </a:txBody>
                  <a:tcPr/>
                </a:tc>
              </a:tr>
              <a:tr h="26013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Busbar</a:t>
                      </a:r>
                      <a:r>
                        <a:rPr lang="en-US" sz="1600" baseline="0" dirty="0" smtClean="0"/>
                        <a:t> to Site Adj.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64,785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70,184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134,969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855,706</a:t>
                      </a:r>
                      <a:endParaRPr lang="en-US" sz="1600" dirty="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Less: Distribution</a:t>
                      </a:r>
                      <a:r>
                        <a:rPr lang="en-US" sz="1600" baseline="0" dirty="0" smtClean="0"/>
                        <a:t> Eff.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(4,129)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(5,221)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(9,350)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(88,656)</a:t>
                      </a:r>
                      <a:endParaRPr lang="en-US" sz="1600" dirty="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Revised 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Plan Target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60,656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64,963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125,618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767,050</a:t>
                      </a:r>
                      <a:endParaRPr lang="en-US" sz="1600" dirty="0"/>
                    </a:p>
                  </a:txBody>
                  <a:tcPr/>
                </a:tc>
              </a:tr>
              <a:tr h="2601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RAP w/o Nat. Occurring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34,424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42,832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77,256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600,553</a:t>
                      </a:r>
                      <a:endParaRPr lang="en-US" sz="1600" dirty="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Less: Fuel Conversions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(383)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(671)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(1,054)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(71,439)</a:t>
                      </a:r>
                      <a:endParaRPr lang="en-US" sz="1600" dirty="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Adj.</a:t>
                      </a:r>
                      <a:r>
                        <a:rPr lang="en-US" sz="1600" baseline="0" dirty="0" smtClean="0"/>
                        <a:t> RAP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34,041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42,161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76,202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529,114</a:t>
                      </a:r>
                      <a:endParaRPr lang="en-US" sz="1600" dirty="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w/o Nat</a:t>
                      </a:r>
                      <a:r>
                        <a:rPr lang="en-US" sz="1600" baseline="0" dirty="0" smtClean="0"/>
                        <a:t>. Occurring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59,044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86,219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145,263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1,278,697</a:t>
                      </a:r>
                      <a:endParaRPr lang="en-US" sz="1600" dirty="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Less: Fuel</a:t>
                      </a:r>
                      <a:r>
                        <a:rPr lang="en-US" sz="1600" baseline="0" dirty="0" smtClean="0"/>
                        <a:t> Conversions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(2,460)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(5,393)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(7,853)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(199,352)</a:t>
                      </a:r>
                      <a:endParaRPr lang="en-US" sz="1600" dirty="0"/>
                    </a:p>
                  </a:txBody>
                  <a:tcPr/>
                </a:tc>
              </a:tr>
              <a:tr h="2877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Adj.</a:t>
                      </a:r>
                      <a:r>
                        <a:rPr lang="en-US" sz="1600" baseline="0" dirty="0" smtClean="0"/>
                        <a:t> MAP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56,584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80,826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137,410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1,079,345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3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Thermal Resource Options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91438"/>
              </p:ext>
            </p:extLst>
          </p:nvPr>
        </p:nvGraphicFramePr>
        <p:xfrm>
          <a:off x="1143000" y="1447800"/>
          <a:ext cx="6172200" cy="429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/>
                <a:gridCol w="694433"/>
                <a:gridCol w="752303"/>
                <a:gridCol w="1411605"/>
                <a:gridCol w="1524429"/>
              </a:tblGrid>
              <a:tr h="719894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Resource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First 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Size</a:t>
                      </a:r>
                      <a:r>
                        <a:rPr lang="en-US" sz="1400" baseline="0" dirty="0" smtClean="0"/>
                        <a:t> (MW)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Levelized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Overnight Costs</a:t>
                      </a:r>
                    </a:p>
                    <a:p>
                      <a:pPr algn="ctr"/>
                      <a:r>
                        <a:rPr lang="en-US" sz="1400" dirty="0" smtClean="0"/>
                        <a:t>(2012 $/MWh)*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Overnight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Capital Cost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(Nominal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2012)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99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SCCT (aero)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$1,033/kW</a:t>
                      </a:r>
                      <a:endParaRPr lang="en-US" sz="1400" dirty="0"/>
                    </a:p>
                  </a:txBody>
                  <a:tcPr/>
                </a:tc>
              </a:tr>
              <a:tr h="305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SCCT (frame)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$591/kW</a:t>
                      </a:r>
                      <a:endParaRPr lang="en-US" sz="1400" dirty="0"/>
                    </a:p>
                  </a:txBody>
                  <a:tcPr/>
                </a:tc>
              </a:tr>
              <a:tr h="2699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Hybrid SCCT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$1,107/kW</a:t>
                      </a:r>
                      <a:endParaRPr lang="en-US" sz="1400" dirty="0"/>
                    </a:p>
                  </a:txBody>
                  <a:tcPr/>
                </a:tc>
              </a:tr>
              <a:tr h="2699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CCCT (air)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$1,105/kW</a:t>
                      </a:r>
                      <a:endParaRPr lang="en-US" sz="1400" dirty="0"/>
                    </a:p>
                  </a:txBody>
                  <a:tcPr/>
                </a:tc>
              </a:tr>
              <a:tr h="2699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CCCT</a:t>
                      </a:r>
                      <a:r>
                        <a:rPr lang="en-US" sz="1400" baseline="0" dirty="0" smtClean="0"/>
                        <a:t> (water)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$1,053/kW</a:t>
                      </a:r>
                      <a:endParaRPr lang="en-US" sz="1400" dirty="0"/>
                    </a:p>
                  </a:txBody>
                  <a:tcPr/>
                </a:tc>
              </a:tr>
              <a:tr h="2391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 Cogeneration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$3,472/kW</a:t>
                      </a:r>
                      <a:endParaRPr lang="en-US" sz="1400" dirty="0"/>
                    </a:p>
                  </a:txBody>
                  <a:tcPr/>
                </a:tc>
              </a:tr>
              <a:tr h="1934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Recip. Engines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$1,139 /kW</a:t>
                      </a:r>
                    </a:p>
                  </a:txBody>
                  <a:tcPr/>
                </a:tc>
              </a:tr>
              <a:tr h="2699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Coal (Ultra-critical)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$3,250/kW</a:t>
                      </a:r>
                      <a:endParaRPr lang="en-US" sz="1400" dirty="0"/>
                    </a:p>
                  </a:txBody>
                  <a:tcPr/>
                </a:tc>
              </a:tr>
              <a:tr h="269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Coal (IGCC)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$3,252/kW</a:t>
                      </a:r>
                      <a:endParaRPr lang="en-US" sz="1400" dirty="0"/>
                    </a:p>
                  </a:txBody>
                  <a:tcPr/>
                </a:tc>
              </a:tr>
              <a:tr h="13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Coal</a:t>
                      </a:r>
                      <a:r>
                        <a:rPr lang="en-US" sz="1400" baseline="0" dirty="0" smtClean="0"/>
                        <a:t> (IGCC w/seq.)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$4,722/kW</a:t>
                      </a:r>
                      <a:endParaRPr lang="en-US" sz="1400" dirty="0"/>
                    </a:p>
                  </a:txBody>
                  <a:tcPr/>
                </a:tc>
              </a:tr>
              <a:tr h="2699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Nuclear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$5,802/kW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400800"/>
            <a:ext cx="7391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Prices are based on a preliminary gas price 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Thermal Upgrade Options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93119"/>
              </p:ext>
            </p:extLst>
          </p:nvPr>
        </p:nvGraphicFramePr>
        <p:xfrm>
          <a:off x="1143000" y="1828800"/>
          <a:ext cx="6292914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318"/>
                <a:gridCol w="1283716"/>
                <a:gridCol w="1325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Winter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</a:t>
                      </a:r>
                      <a:r>
                        <a:rPr lang="en-US" baseline="0" dirty="0" smtClean="0"/>
                        <a:t> (MW)</a:t>
                      </a:r>
                      <a:endParaRPr lang="en-US" sz="12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Rathdrum</a:t>
                      </a:r>
                      <a:r>
                        <a:rPr lang="en-US" sz="1600" baseline="0" dirty="0" smtClean="0"/>
                        <a:t> CT to CCCT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Rathdrum Inlet Fogging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Coyote Springs</a:t>
                      </a:r>
                      <a:r>
                        <a:rPr lang="en-US" sz="1600" baseline="0" dirty="0" smtClean="0"/>
                        <a:t> 2 (CS2) Inlet Chiller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eaLnBrk="1" hangingPunct="1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CS2 Cold Day Performance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eaLnBrk="1" hangingPunct="1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CS</a:t>
                      </a:r>
                      <a:r>
                        <a:rPr lang="en-US" sz="1600" baseline="0" dirty="0" smtClean="0"/>
                        <a:t>2 </a:t>
                      </a:r>
                      <a:r>
                        <a:rPr lang="en-US" sz="1600" dirty="0" smtClean="0"/>
                        <a:t>Hot Gas Path Hardware 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172719">
                <a:tc>
                  <a:txBody>
                    <a:bodyPr/>
                    <a:lstStyle/>
                    <a:p>
                      <a:pPr marL="0" indent="0" eaLnBrk="1" hangingPunct="1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CS2 Cooling Optimization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indent="0" eaLnBrk="1" hangingPunct="1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Kettle Falls Wood</a:t>
                      </a:r>
                      <a:r>
                        <a:rPr lang="en-US" sz="1600" baseline="0" dirty="0" smtClean="0"/>
                        <a:t> Fuel Gasification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3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Renewable Resource Options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62241"/>
              </p:ext>
            </p:extLst>
          </p:nvPr>
        </p:nvGraphicFramePr>
        <p:xfrm>
          <a:off x="1066800" y="1447800"/>
          <a:ext cx="605574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65"/>
                <a:gridCol w="708751"/>
                <a:gridCol w="767814"/>
                <a:gridCol w="1610043"/>
                <a:gridCol w="1492567"/>
              </a:tblGrid>
              <a:tr h="370840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Resource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First Year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Size</a:t>
                      </a:r>
                      <a:r>
                        <a:rPr lang="en-US" sz="1400" baseline="0" dirty="0" smtClean="0"/>
                        <a:t> (MW)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Levelized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Overnight Costs</a:t>
                      </a:r>
                    </a:p>
                    <a:p>
                      <a:pPr algn="ctr"/>
                      <a:r>
                        <a:rPr lang="en-US" sz="1400" dirty="0" smtClean="0"/>
                        <a:t>(2012 $/MWh)*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Overnight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Capital Cost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(Nominal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2012)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$1,951/kW</a:t>
                      </a:r>
                      <a:endParaRPr lang="en-US" sz="1400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Geothermal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$4,463/kW</a:t>
                      </a:r>
                      <a:endParaRPr lang="en-US" sz="1400" dirty="0"/>
                    </a:p>
                  </a:txBody>
                  <a:tcPr/>
                </a:tc>
              </a:tr>
              <a:tr h="142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Wood Biomass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$3,710/kW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Landfill Gas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$2,023/kW</a:t>
                      </a:r>
                      <a:endParaRPr lang="en-US" sz="1400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Manure</a:t>
                      </a:r>
                      <a:r>
                        <a:rPr lang="en-US" sz="1400" baseline="0" dirty="0" smtClean="0"/>
                        <a:t> Digester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$4,304/kW</a:t>
                      </a:r>
                      <a:endParaRPr lang="en-US" sz="14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Waste Water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$4,304/kW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</a:t>
                      </a:r>
                      <a:r>
                        <a:rPr lang="en-US" sz="1400" baseline="0" dirty="0" smtClean="0"/>
                        <a:t> Photovoltaic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$7,140/kW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 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$4,751/kW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4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9538"/>
            <a:ext cx="7696200" cy="804862"/>
          </a:xfrm>
        </p:spPr>
        <p:txBody>
          <a:bodyPr/>
          <a:lstStyle/>
          <a:p>
            <a:r>
              <a:rPr lang="en-US" sz="2800" b="1" dirty="0" smtClean="0"/>
              <a:t>Hydro Upgrade Options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19222"/>
              </p:ext>
            </p:extLst>
          </p:nvPr>
        </p:nvGraphicFramePr>
        <p:xfrm>
          <a:off x="1066800" y="1447800"/>
          <a:ext cx="6441503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580"/>
                <a:gridCol w="729043"/>
                <a:gridCol w="1325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r>
                        <a:rPr lang="en-US" baseline="0" dirty="0" smtClean="0"/>
                        <a:t> (MW)</a:t>
                      </a:r>
                      <a:endParaRPr lang="en-US" sz="1200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Little Falls 1 Upgrade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</a:tr>
              <a:tr h="159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Falls 2 Upgrade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Little</a:t>
                      </a:r>
                      <a:r>
                        <a:rPr lang="en-US" sz="1600" baseline="0" dirty="0" smtClean="0"/>
                        <a:t> Falls 3 Upgrade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Little Falls 4 Upgrade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Falls New Powerhouse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Upper Falls 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 Lake 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Powerhouse / Pumped Storage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 Lake 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Powerhouse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 – 60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Monroe Street Unit</a:t>
                      </a:r>
                      <a:r>
                        <a:rPr lang="en-US" sz="1600" baseline="0" dirty="0" smtClean="0"/>
                        <a:t> 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Cabinet Gorge Unit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2011 IRP Scenario Analysis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76962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Scenarios Test Differing Planning Assumptions </a:t>
            </a:r>
          </a:p>
          <a:p>
            <a:pPr marL="6905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err="1" smtClean="0">
                <a:cs typeface="Arial" charset="0"/>
              </a:rPr>
              <a:t>Avista’s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C</a:t>
            </a:r>
            <a:r>
              <a:rPr lang="en-US" sz="1800" dirty="0" smtClean="0">
                <a:cs typeface="Arial" charset="0"/>
              </a:rPr>
              <a:t>urrent Load and Resource Portfolio</a:t>
            </a:r>
          </a:p>
          <a:p>
            <a:pPr marL="6905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cs typeface="Arial" charset="0"/>
              </a:rPr>
              <a:t>Preferred Resource Strategy</a:t>
            </a:r>
          </a:p>
          <a:p>
            <a:pPr marL="6905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cs typeface="Arial" charset="0"/>
              </a:rPr>
              <a:t>Wholesale Electric Market</a:t>
            </a:r>
          </a:p>
          <a:p>
            <a:pPr marL="6905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cs typeface="Arial" charset="0"/>
              </a:rPr>
              <a:t>Different Resource Options</a:t>
            </a:r>
          </a:p>
          <a:p>
            <a:pPr marL="690563" indent="-233363"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 smtClean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cs typeface="Arial" charset="0"/>
              </a:rPr>
              <a:t>Scenarios Performed for 2011 IRP</a:t>
            </a:r>
            <a:endParaRPr lang="en-US" sz="2400" dirty="0">
              <a:cs typeface="Arial" charset="0"/>
            </a:endParaRPr>
          </a:p>
          <a:p>
            <a:pPr marL="688975" lvl="1" indent="-231775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800" dirty="0">
                <a:cs typeface="Arial" charset="0"/>
              </a:rPr>
              <a:t>Deterministic </a:t>
            </a:r>
            <a:r>
              <a:rPr lang="en-US" sz="1800" dirty="0" smtClean="0">
                <a:cs typeface="Arial" charset="0"/>
              </a:rPr>
              <a:t>scenarios</a:t>
            </a:r>
            <a:endParaRPr lang="en-US" sz="1800" dirty="0">
              <a:cs typeface="Arial" charset="0"/>
            </a:endParaRPr>
          </a:p>
          <a:p>
            <a:pPr marL="688975" lvl="1" indent="-2317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800" dirty="0" smtClean="0">
                <a:cs typeface="Arial" charset="0"/>
              </a:rPr>
              <a:t>Stochastic market scenarios</a:t>
            </a:r>
            <a:endParaRPr lang="en-US" sz="1800" dirty="0">
              <a:cs typeface="Arial" charset="0"/>
            </a:endParaRPr>
          </a:p>
          <a:p>
            <a:pPr marL="688975" lvl="1" indent="-2317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800" dirty="0">
                <a:cs typeface="Arial" charset="0"/>
              </a:rPr>
              <a:t>Portfolio s</a:t>
            </a:r>
            <a:r>
              <a:rPr lang="en-US" sz="1800" dirty="0" smtClean="0">
                <a:cs typeface="Arial" charset="0"/>
              </a:rPr>
              <a:t>cenarios </a:t>
            </a:r>
            <a:endParaRPr lang="en-U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2011 IRP Deterministic/Stochastic Scenarios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683500" cy="480060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Deterministic Scenarios</a:t>
            </a:r>
          </a:p>
          <a:p>
            <a:pPr lvl="2" indent="-4587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Low and High Gas Scenarios</a:t>
            </a:r>
          </a:p>
          <a:p>
            <a:pPr lvl="2" indent="-4587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High Wind Penetration Scenarios</a:t>
            </a:r>
          </a:p>
          <a:p>
            <a:pPr lvl="2" indent="-4587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Carbon Scenarios</a:t>
            </a:r>
          </a:p>
          <a:p>
            <a:pPr lvl="2" indent="-4587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Western Coal Plant Phase Out Scenario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Stochastic Scenarios</a:t>
            </a:r>
          </a:p>
          <a:p>
            <a:pPr lvl="2" indent="-4587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Expected Case</a:t>
            </a:r>
          </a:p>
          <a:p>
            <a:pPr marL="1027113" lvl="2" indent="-225425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600" dirty="0"/>
              <a:t>average hydro, load, gas, wind, emissions and outages</a:t>
            </a:r>
            <a:endParaRPr lang="en-US" sz="1800" dirty="0"/>
          </a:p>
          <a:p>
            <a:pPr lvl="2" indent="-4587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Volatile Fuel Scenario</a:t>
            </a:r>
          </a:p>
          <a:p>
            <a:pPr marL="1027113" lvl="2" indent="-225425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600" dirty="0"/>
              <a:t>higher gas price volatility</a:t>
            </a:r>
          </a:p>
          <a:p>
            <a:pPr lvl="2" indent="-4587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Unconstrained Carbon Scenario</a:t>
            </a:r>
          </a:p>
          <a:p>
            <a:pPr marL="1027113" lvl="2" indent="-225425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600" dirty="0"/>
              <a:t>determines financial impacts of carbon price assumptions</a:t>
            </a:r>
          </a:p>
          <a:p>
            <a:pPr lvl="2" indent="-4587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Mandatory Coal Retirement Scenario</a:t>
            </a:r>
          </a:p>
          <a:p>
            <a:pPr marL="1027113" lvl="2" indent="-225425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600" dirty="0"/>
              <a:t>western coal plants retired after 40 service </a:t>
            </a:r>
            <a:r>
              <a:rPr lang="en-US" sz="1600" dirty="0" smtClean="0"/>
              <a:t>years</a:t>
            </a:r>
            <a:endParaRPr lang="en-US" sz="1800" dirty="0" smtClean="0"/>
          </a:p>
          <a:p>
            <a:pPr marL="801688" indent="-4572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5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382000" cy="652462"/>
          </a:xfrm>
        </p:spPr>
        <p:txBody>
          <a:bodyPr/>
          <a:lstStyle/>
          <a:p>
            <a:r>
              <a:rPr lang="en-US" sz="2800" b="1" dirty="0" smtClean="0"/>
              <a:t>2011 Integrated Resource Plan Modeling Process</a:t>
            </a:r>
            <a:endParaRPr lang="en-US" sz="2800" b="1" dirty="0"/>
          </a:p>
        </p:txBody>
      </p:sp>
      <p:sp>
        <p:nvSpPr>
          <p:cNvPr id="11" name="Flowchart: Document 10"/>
          <p:cNvSpPr/>
          <p:nvPr/>
        </p:nvSpPr>
        <p:spPr bwMode="auto">
          <a:xfrm>
            <a:off x="8001000" y="1447800"/>
            <a:ext cx="914400" cy="762000"/>
          </a:xfrm>
          <a:prstGeom prst="flowChartDocumen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4834"/>
                </a:solidFill>
              </a:rPr>
              <a:t>Preferred Resource Strategy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13" name="Flowchart: Predefined Process 12"/>
          <p:cNvSpPr/>
          <p:nvPr/>
        </p:nvSpPr>
        <p:spPr bwMode="auto">
          <a:xfrm>
            <a:off x="2590800" y="1371600"/>
            <a:ext cx="1752600" cy="1219200"/>
          </a:xfrm>
          <a:prstGeom prst="flowChartPredefinedProcess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AURORA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4834"/>
                </a:solidFill>
              </a:rPr>
              <a:t>“Wholesale Electric Market”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4834"/>
                </a:solidFill>
              </a:rPr>
              <a:t>300 Simulations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14" name="Flowchart: Predefined Process 13"/>
          <p:cNvSpPr/>
          <p:nvPr/>
        </p:nvSpPr>
        <p:spPr bwMode="auto">
          <a:xfrm>
            <a:off x="3810000" y="4191000"/>
            <a:ext cx="1828800" cy="990600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PRiSM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4834"/>
                </a:solidFill>
              </a:rPr>
              <a:t>“Avista Portfolio”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  <a:p>
            <a:pPr algn="ctr"/>
            <a:r>
              <a:rPr lang="en-US" sz="1000" dirty="0" smtClean="0">
                <a:solidFill>
                  <a:srgbClr val="004834"/>
                </a:solidFill>
              </a:rPr>
              <a:t>Efficient Frontier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31" name="Flowchart: Document 30"/>
          <p:cNvSpPr/>
          <p:nvPr/>
        </p:nvSpPr>
        <p:spPr bwMode="auto">
          <a:xfrm>
            <a:off x="914400" y="1219200"/>
            <a:ext cx="1219200" cy="1219200"/>
          </a:xfrm>
          <a:prstGeom prst="flowChartDocumen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Fuel Prices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33" name="Flowchart: Document 32"/>
          <p:cNvSpPr/>
          <p:nvPr/>
        </p:nvSpPr>
        <p:spPr bwMode="auto">
          <a:xfrm>
            <a:off x="762000" y="1447800"/>
            <a:ext cx="1219200" cy="1219200"/>
          </a:xfrm>
          <a:prstGeom prst="flowChartDocumen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Fuel  Availability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34" name="Flowchart: Document 33"/>
          <p:cNvSpPr/>
          <p:nvPr/>
        </p:nvSpPr>
        <p:spPr bwMode="auto">
          <a:xfrm>
            <a:off x="609600" y="1676400"/>
            <a:ext cx="1219200" cy="1219200"/>
          </a:xfrm>
          <a:prstGeom prst="flowChartDocumen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Resource  Availability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35" name="Flowchart: Document 34"/>
          <p:cNvSpPr/>
          <p:nvPr/>
        </p:nvSpPr>
        <p:spPr bwMode="auto">
          <a:xfrm>
            <a:off x="457200" y="1905000"/>
            <a:ext cx="1219200" cy="1219200"/>
          </a:xfrm>
          <a:prstGeom prst="flowChartDocumen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Demand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36" name="Flowchart: Document 35"/>
          <p:cNvSpPr/>
          <p:nvPr/>
        </p:nvSpPr>
        <p:spPr bwMode="auto">
          <a:xfrm>
            <a:off x="304800" y="2133600"/>
            <a:ext cx="1219200" cy="1219200"/>
          </a:xfrm>
          <a:prstGeom prst="flowChartDocumen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Emission Pricing</a:t>
            </a:r>
          </a:p>
        </p:txBody>
      </p:sp>
      <p:sp>
        <p:nvSpPr>
          <p:cNvPr id="37" name="Flowchart: Document 36"/>
          <p:cNvSpPr/>
          <p:nvPr/>
        </p:nvSpPr>
        <p:spPr bwMode="auto">
          <a:xfrm>
            <a:off x="5257800" y="1295400"/>
            <a:ext cx="1219200" cy="1219200"/>
          </a:xfrm>
          <a:prstGeom prst="flowChartDocumen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Existing Resources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38" name="Flowchart: Document 37"/>
          <p:cNvSpPr/>
          <p:nvPr/>
        </p:nvSpPr>
        <p:spPr bwMode="auto">
          <a:xfrm>
            <a:off x="5105400" y="1524000"/>
            <a:ext cx="1219200" cy="1219200"/>
          </a:xfrm>
          <a:prstGeom prst="flowChartDocumen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Resource Options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39" name="Flowchart: Document 38"/>
          <p:cNvSpPr/>
          <p:nvPr/>
        </p:nvSpPr>
        <p:spPr bwMode="auto">
          <a:xfrm>
            <a:off x="4953000" y="1752600"/>
            <a:ext cx="1219200" cy="1219200"/>
          </a:xfrm>
          <a:prstGeom prst="flowChartDocumen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Transmission</a:t>
            </a:r>
          </a:p>
        </p:txBody>
      </p:sp>
      <p:sp>
        <p:nvSpPr>
          <p:cNvPr id="40" name="Flowchart: Magnetic Disk 39"/>
          <p:cNvSpPr/>
          <p:nvPr/>
        </p:nvSpPr>
        <p:spPr bwMode="auto">
          <a:xfrm>
            <a:off x="3124200" y="3048000"/>
            <a:ext cx="914400" cy="76200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Resource &amp; Portfolio Margins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41" name="Flowchart: Data 40"/>
          <p:cNvSpPr/>
          <p:nvPr/>
        </p:nvSpPr>
        <p:spPr bwMode="auto">
          <a:xfrm>
            <a:off x="76200" y="4114800"/>
            <a:ext cx="1676400" cy="381000"/>
          </a:xfrm>
          <a:prstGeom prst="flowChartInputOutput">
            <a:avLst/>
          </a:prstGeom>
          <a:solidFill>
            <a:srgbClr val="D9C8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Conservation Trends</a:t>
            </a:r>
          </a:p>
        </p:txBody>
      </p:sp>
      <p:sp>
        <p:nvSpPr>
          <p:cNvPr id="42" name="Flowchart: Data 41"/>
          <p:cNvSpPr/>
          <p:nvPr/>
        </p:nvSpPr>
        <p:spPr bwMode="auto">
          <a:xfrm>
            <a:off x="0" y="4572000"/>
            <a:ext cx="1676400" cy="381000"/>
          </a:xfrm>
          <a:prstGeom prst="flowChartInputOutput">
            <a:avLst/>
          </a:prstGeom>
          <a:solidFill>
            <a:srgbClr val="D9C8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Existing Resources</a:t>
            </a:r>
          </a:p>
        </p:txBody>
      </p:sp>
      <p:sp>
        <p:nvSpPr>
          <p:cNvPr id="43" name="Flowchart: Data 42"/>
          <p:cNvSpPr/>
          <p:nvPr/>
        </p:nvSpPr>
        <p:spPr bwMode="auto">
          <a:xfrm>
            <a:off x="1828800" y="4114800"/>
            <a:ext cx="1676400" cy="381000"/>
          </a:xfrm>
          <a:prstGeom prst="flowChartInputOutput">
            <a:avLst/>
          </a:prstGeom>
          <a:solidFill>
            <a:srgbClr val="D9C8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Avista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 Load Forecast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1676400" y="42672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Flowchart: Document 45"/>
          <p:cNvSpPr/>
          <p:nvPr/>
        </p:nvSpPr>
        <p:spPr bwMode="auto">
          <a:xfrm>
            <a:off x="2057400" y="4953000"/>
            <a:ext cx="1066800" cy="914400"/>
          </a:xfrm>
          <a:prstGeom prst="flowChartDocument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Energy,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4834"/>
                </a:solidFill>
              </a:rPr>
              <a:t>Capacity,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4834"/>
                </a:solidFill>
              </a:rPr>
              <a:t>&amp;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 RPS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 Balances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cxnSp>
        <p:nvCxnSpPr>
          <p:cNvPr id="53" name="Elbow Connector 52"/>
          <p:cNvCxnSpPr/>
          <p:nvPr/>
        </p:nvCxnSpPr>
        <p:spPr bwMode="auto">
          <a:xfrm>
            <a:off x="1524000" y="4800600"/>
            <a:ext cx="457200" cy="381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Elbow Connector 60"/>
          <p:cNvCxnSpPr/>
          <p:nvPr/>
        </p:nvCxnSpPr>
        <p:spPr bwMode="auto">
          <a:xfrm flipV="1">
            <a:off x="3200400" y="4800600"/>
            <a:ext cx="457200" cy="381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Flowchart: Card 61"/>
          <p:cNvSpPr/>
          <p:nvPr/>
        </p:nvSpPr>
        <p:spPr bwMode="auto">
          <a:xfrm>
            <a:off x="6629400" y="5181600"/>
            <a:ext cx="1295400" cy="533400"/>
          </a:xfrm>
          <a:prstGeom prst="flowChartPunchedCard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New Resource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 Options &amp; Costs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cxnSp>
        <p:nvCxnSpPr>
          <p:cNvPr id="63" name="Elbow Connector 62"/>
          <p:cNvCxnSpPr/>
          <p:nvPr/>
        </p:nvCxnSpPr>
        <p:spPr bwMode="auto">
          <a:xfrm rot="10800000">
            <a:off x="5715000" y="5029200"/>
            <a:ext cx="838200" cy="457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Flowchart: Card 64"/>
          <p:cNvSpPr/>
          <p:nvPr/>
        </p:nvSpPr>
        <p:spPr bwMode="auto">
          <a:xfrm>
            <a:off x="6629400" y="3810000"/>
            <a:ext cx="1295400" cy="533400"/>
          </a:xfrm>
          <a:prstGeom prst="flowChartPunchedCard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Cost Effective T&amp;D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4834"/>
                </a:solidFill>
                <a:effectLst/>
                <a:latin typeface="Arial" charset="0"/>
              </a:rPr>
              <a:t>Projects/Costs</a:t>
            </a:r>
          </a:p>
        </p:txBody>
      </p:sp>
      <p:sp>
        <p:nvSpPr>
          <p:cNvPr id="66" name="Flowchart: Card 65"/>
          <p:cNvSpPr/>
          <p:nvPr/>
        </p:nvSpPr>
        <p:spPr bwMode="auto">
          <a:xfrm>
            <a:off x="6629400" y="4495800"/>
            <a:ext cx="1295400" cy="533400"/>
          </a:xfrm>
          <a:prstGeom prst="flowChartPunchedCard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4834"/>
                </a:solidFill>
              </a:rPr>
              <a:t>Cost Effective Conservation Measures/Costs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cxnSp>
        <p:nvCxnSpPr>
          <p:cNvPr id="82" name="Elbow Connector 81"/>
          <p:cNvCxnSpPr/>
          <p:nvPr/>
        </p:nvCxnSpPr>
        <p:spPr bwMode="auto">
          <a:xfrm rot="5400000">
            <a:off x="2476500" y="4610100"/>
            <a:ext cx="304800" cy="228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Elbow Connector 86"/>
          <p:cNvCxnSpPr/>
          <p:nvPr/>
        </p:nvCxnSpPr>
        <p:spPr bwMode="auto">
          <a:xfrm flipV="1">
            <a:off x="1752600" y="2362200"/>
            <a:ext cx="762000" cy="457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Elbow Connector 88"/>
          <p:cNvCxnSpPr/>
          <p:nvPr/>
        </p:nvCxnSpPr>
        <p:spPr bwMode="auto">
          <a:xfrm rot="10800000" flipV="1">
            <a:off x="4419600" y="1447800"/>
            <a:ext cx="609600" cy="5334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Elbow Connector 95"/>
          <p:cNvCxnSpPr/>
          <p:nvPr/>
        </p:nvCxnSpPr>
        <p:spPr bwMode="auto">
          <a:xfrm rot="16200000" flipH="1">
            <a:off x="3886200" y="3810000"/>
            <a:ext cx="381000" cy="381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Flowchart: Magnetic Disk 100"/>
          <p:cNvSpPr/>
          <p:nvPr/>
        </p:nvSpPr>
        <p:spPr bwMode="auto">
          <a:xfrm>
            <a:off x="4419600" y="3048000"/>
            <a:ext cx="914400" cy="76200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Mid-Columbia Prices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962400" y="2667000"/>
            <a:ext cx="533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Elbow Connector 117"/>
          <p:cNvCxnSpPr/>
          <p:nvPr/>
        </p:nvCxnSpPr>
        <p:spPr bwMode="auto">
          <a:xfrm flipV="1">
            <a:off x="5410200" y="2819400"/>
            <a:ext cx="1524000" cy="304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5410200" y="3276600"/>
            <a:ext cx="2819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5400000">
            <a:off x="7543800" y="39624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rot="10800000">
            <a:off x="8001000" y="46482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53594" y="28186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4114800" y="6096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rot="5400000" flipH="1" flipV="1">
            <a:off x="6743700" y="4152900"/>
            <a:ext cx="3886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854942" y="914400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4834"/>
                </a:solidFill>
              </a:rPr>
              <a:t>Stochastic Inputs</a:t>
            </a:r>
            <a:endParaRPr lang="en-US" sz="1200" dirty="0">
              <a:solidFill>
                <a:srgbClr val="004834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96608" y="990600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4834"/>
                </a:solidFill>
              </a:rPr>
              <a:t>Deterministic Inputs</a:t>
            </a:r>
            <a:endParaRPr lang="en-US" sz="1200" dirty="0">
              <a:solidFill>
                <a:srgbClr val="004834"/>
              </a:solidFill>
            </a:endParaRPr>
          </a:p>
        </p:txBody>
      </p:sp>
      <p:cxnSp>
        <p:nvCxnSpPr>
          <p:cNvPr id="157" name="Straight Connector 156"/>
          <p:cNvCxnSpPr/>
          <p:nvPr/>
        </p:nvCxnSpPr>
        <p:spPr bwMode="auto">
          <a:xfrm rot="5400000">
            <a:off x="3695700" y="56769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Flowchart: Magnetic Disk 157"/>
          <p:cNvSpPr/>
          <p:nvPr/>
        </p:nvSpPr>
        <p:spPr bwMode="auto">
          <a:xfrm>
            <a:off x="5105400" y="5486400"/>
            <a:ext cx="838200" cy="53340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4834"/>
                </a:solidFill>
              </a:rPr>
              <a:t>Capacity Value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sp>
        <p:nvSpPr>
          <p:cNvPr id="160" name="Flowchart: Document 159"/>
          <p:cNvSpPr/>
          <p:nvPr/>
        </p:nvSpPr>
        <p:spPr bwMode="auto">
          <a:xfrm>
            <a:off x="7010400" y="2286000"/>
            <a:ext cx="914400" cy="762000"/>
          </a:xfrm>
          <a:prstGeom prst="flowChartDocumen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4834"/>
                </a:solidFill>
              </a:rPr>
              <a:t>Avoided Costs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4834"/>
              </a:solidFill>
              <a:effectLst/>
              <a:latin typeface="Arial" charset="0"/>
            </a:endParaRPr>
          </a:p>
        </p:txBody>
      </p:sp>
      <p:cxnSp>
        <p:nvCxnSpPr>
          <p:cNvPr id="165" name="Elbow Connector 164"/>
          <p:cNvCxnSpPr/>
          <p:nvPr/>
        </p:nvCxnSpPr>
        <p:spPr bwMode="auto">
          <a:xfrm>
            <a:off x="5410200" y="3505200"/>
            <a:ext cx="1143000" cy="457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>
            <a:off x="6019800" y="5943600"/>
            <a:ext cx="236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 rot="5400000">
            <a:off x="6781800" y="43434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Arrow Connector 171"/>
          <p:cNvCxnSpPr/>
          <p:nvPr/>
        </p:nvCxnSpPr>
        <p:spPr bwMode="auto">
          <a:xfrm rot="10800000">
            <a:off x="8077200" y="27432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Elbow Connector 189"/>
          <p:cNvCxnSpPr/>
          <p:nvPr/>
        </p:nvCxnSpPr>
        <p:spPr bwMode="auto">
          <a:xfrm rot="10800000" flipV="1">
            <a:off x="5715000" y="4191000"/>
            <a:ext cx="838200" cy="381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92" name="Straight Arrow Connector 191"/>
          <p:cNvCxnSpPr/>
          <p:nvPr/>
        </p:nvCxnSpPr>
        <p:spPr bwMode="auto">
          <a:xfrm rot="10800000">
            <a:off x="5715000" y="48006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rot="5400000">
            <a:off x="4229100" y="55245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Arrow Connector 208"/>
          <p:cNvCxnSpPr/>
          <p:nvPr/>
        </p:nvCxnSpPr>
        <p:spPr bwMode="auto">
          <a:xfrm>
            <a:off x="4495800" y="57912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601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1938"/>
            <a:ext cx="7696200" cy="728662"/>
          </a:xfrm>
        </p:spPr>
        <p:txBody>
          <a:bodyPr/>
          <a:lstStyle/>
          <a:p>
            <a:r>
              <a:rPr lang="en-US" sz="2800" b="1" dirty="0" smtClean="0"/>
              <a:t>2011 IRP Portfolio Scenarios (a sampling)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1371600"/>
            <a:ext cx="7683500" cy="4724400"/>
          </a:xfrm>
        </p:spPr>
        <p:txBody>
          <a:bodyPr/>
          <a:lstStyle/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Market Reliance Only </a:t>
            </a:r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Capacity Only</a:t>
            </a:r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All CCCT and Wind</a:t>
            </a:r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All SCCT and Wind</a:t>
            </a:r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 smtClean="0"/>
              <a:t>GHG </a:t>
            </a:r>
            <a:r>
              <a:rPr lang="en-US" dirty="0"/>
              <a:t>Credit Allocations</a:t>
            </a:r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 smtClean="0"/>
              <a:t>2025 Nuclear Availability</a:t>
            </a:r>
            <a:endParaRPr lang="en-US" dirty="0"/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2009 PRS</a:t>
            </a:r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National Renewable Energy Standard</a:t>
            </a:r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Simple-Cycle CT </a:t>
            </a:r>
            <a:r>
              <a:rPr lang="en-US" dirty="0" smtClean="0"/>
              <a:t>Versus </a:t>
            </a:r>
            <a:r>
              <a:rPr lang="en-US" dirty="0"/>
              <a:t>Combined-Cycle CT Tipping Point</a:t>
            </a:r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Wind </a:t>
            </a:r>
            <a:r>
              <a:rPr lang="en-US" dirty="0" smtClean="0"/>
              <a:t>Versus </a:t>
            </a:r>
            <a:r>
              <a:rPr lang="en-US" dirty="0"/>
              <a:t>Solar Tipping </a:t>
            </a:r>
            <a:r>
              <a:rPr lang="en-US" dirty="0" smtClean="0"/>
              <a:t>Point</a:t>
            </a:r>
            <a:endParaRPr lang="en-US" dirty="0"/>
          </a:p>
          <a:p>
            <a:pPr lvl="1" indent="-458788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Carbon Sequestration</a:t>
            </a:r>
          </a:p>
        </p:txBody>
      </p:sp>
    </p:spTree>
    <p:extLst>
      <p:ext uri="{BB962C8B-B14F-4D97-AF65-F5344CB8AC3E}">
        <p14:creationId xmlns:p14="http://schemas.microsoft.com/office/powerpoint/2010/main" val="25562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PRiSM</a:t>
            </a:r>
            <a:r>
              <a:rPr lang="en-US" sz="2800" b="1" dirty="0" smtClean="0"/>
              <a:t> Objective Function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683500" cy="4559300"/>
          </a:xfrm>
          <a:noFill/>
        </p:spPr>
        <p:txBody>
          <a:bodyPr/>
          <a:lstStyle/>
          <a:p>
            <a:pPr marL="512763" indent="-512763"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smtClean="0"/>
              <a:t>Linear program solving for the optimal resource strategy to meet resource deficits over planning horizon.</a:t>
            </a:r>
          </a:p>
          <a:p>
            <a:pPr marL="512763" indent="-512763"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smtClean="0"/>
              <a:t>Model selects its resources to reduce cost, risk, or both.</a:t>
            </a:r>
          </a:p>
          <a:p>
            <a:pPr marL="512763" indent="-512763" eaLnBrk="1" hangingPunct="1">
              <a:lnSpc>
                <a:spcPts val="800"/>
              </a:lnSpc>
            </a:pPr>
            <a:endParaRPr lang="en-US" sz="1800" b="1" dirty="0" smtClean="0"/>
          </a:p>
          <a:p>
            <a:pPr marL="512763" indent="-512763" eaLnBrk="1" hangingPunct="1">
              <a:lnSpc>
                <a:spcPct val="100000"/>
              </a:lnSpc>
            </a:pPr>
            <a:r>
              <a:rPr lang="en-US" sz="1800" b="1" dirty="0" smtClean="0"/>
              <a:t>Minimize:</a:t>
            </a:r>
            <a:r>
              <a:rPr lang="en-US" sz="1800" dirty="0" smtClean="0"/>
              <a:t>  Total Power Supply Cost on NPV basis (2012-2052 with emphasis on first 11 years of the plan)</a:t>
            </a:r>
          </a:p>
          <a:p>
            <a:pPr marL="512763" indent="-512763" eaLnBrk="1" hangingPunct="1">
              <a:lnSpc>
                <a:spcPct val="100000"/>
              </a:lnSpc>
            </a:pPr>
            <a:endParaRPr lang="en-US" sz="1200" b="1" dirty="0" smtClean="0"/>
          </a:p>
          <a:p>
            <a:pPr marL="512763" indent="-512763" eaLnBrk="1" hangingPunct="1">
              <a:lnSpc>
                <a:spcPts val="1000"/>
              </a:lnSpc>
            </a:pPr>
            <a:r>
              <a:rPr lang="en-US" sz="1800" b="1" dirty="0" smtClean="0"/>
              <a:t>Subject to:</a:t>
            </a:r>
            <a:endParaRPr lang="en-US" sz="1800" dirty="0" smtClean="0"/>
          </a:p>
          <a:p>
            <a:pPr marL="512763" indent="-512763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z="1800" dirty="0" smtClean="0"/>
              <a:t>Risk Level</a:t>
            </a:r>
          </a:p>
          <a:p>
            <a:pPr marL="512763" indent="-512763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z="1800" dirty="0" smtClean="0"/>
              <a:t>Capacity Need +/- deviation</a:t>
            </a:r>
          </a:p>
          <a:p>
            <a:pPr marL="512763" indent="-512763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z="1800" dirty="0" smtClean="0"/>
              <a:t>Energy Need +/- deviation</a:t>
            </a:r>
          </a:p>
          <a:p>
            <a:pPr marL="512763" indent="-512763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z="1800" dirty="0" smtClean="0"/>
              <a:t>Renewable Portfolio Standards</a:t>
            </a:r>
          </a:p>
          <a:p>
            <a:pPr marL="512763" indent="-512763" eaLnBrk="1" hangingPunct="1">
              <a:lnSpc>
                <a:spcPct val="70000"/>
              </a:lnSpc>
              <a:buFont typeface="Times" pitchFamily="18" charset="0"/>
              <a:buChar char="•"/>
            </a:pPr>
            <a:r>
              <a:rPr lang="en-US" sz="1800" dirty="0" smtClean="0"/>
              <a:t>Resource Limitations and Timing</a:t>
            </a:r>
          </a:p>
        </p:txBody>
      </p:sp>
    </p:spTree>
    <p:extLst>
      <p:ext uri="{BB962C8B-B14F-4D97-AF65-F5344CB8AC3E}">
        <p14:creationId xmlns:p14="http://schemas.microsoft.com/office/powerpoint/2010/main" val="21341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Efficient Frontier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683500" cy="45593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 Demonstrates the Trade Offs Between Cost and Risk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 Avoided Cost Calculation</a:t>
            </a:r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 flipV="1">
            <a:off x="2057400" y="24384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 flipV="1">
            <a:off x="2057400" y="5410200"/>
            <a:ext cx="571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 rot="-5400000">
            <a:off x="1482725" y="3851275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Risk</a:t>
            </a:r>
          </a:p>
        </p:txBody>
      </p:sp>
      <p:sp>
        <p:nvSpPr>
          <p:cNvPr id="258061" name="Freeform 13"/>
          <p:cNvSpPr>
            <a:spLocks/>
          </p:cNvSpPr>
          <p:nvPr/>
        </p:nvSpPr>
        <p:spPr bwMode="auto">
          <a:xfrm>
            <a:off x="4041775" y="3352800"/>
            <a:ext cx="2590800" cy="1905000"/>
          </a:xfrm>
          <a:custGeom>
            <a:avLst/>
            <a:gdLst>
              <a:gd name="T0" fmla="*/ 0 w 1632"/>
              <a:gd name="T1" fmla="*/ 0 h 1200"/>
              <a:gd name="T2" fmla="*/ 2147483647 w 1632"/>
              <a:gd name="T3" fmla="*/ 2147483647 h 1200"/>
              <a:gd name="T4" fmla="*/ 2147483647 w 1632"/>
              <a:gd name="T5" fmla="*/ 2147483647 h 1200"/>
              <a:gd name="T6" fmla="*/ 0 60000 65536"/>
              <a:gd name="T7" fmla="*/ 0 60000 65536"/>
              <a:gd name="T8" fmla="*/ 0 60000 65536"/>
              <a:gd name="T9" fmla="*/ 0 w 1632"/>
              <a:gd name="T10" fmla="*/ 0 h 1200"/>
              <a:gd name="T11" fmla="*/ 1632 w 163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200">
                <a:moveTo>
                  <a:pt x="0" y="0"/>
                </a:moveTo>
                <a:cubicBezTo>
                  <a:pt x="80" y="380"/>
                  <a:pt x="160" y="760"/>
                  <a:pt x="432" y="960"/>
                </a:cubicBezTo>
                <a:cubicBezTo>
                  <a:pt x="704" y="1160"/>
                  <a:pt x="1168" y="1180"/>
                  <a:pt x="1632" y="1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4116388" y="3200400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Least Cost Portfolio</a:t>
            </a: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6707188" y="4953000"/>
            <a:ext cx="1827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Least Risk Portfolio</a:t>
            </a:r>
          </a:p>
        </p:txBody>
      </p:sp>
      <p:sp>
        <p:nvSpPr>
          <p:cNvPr id="258064" name="Oval 16"/>
          <p:cNvSpPr>
            <a:spLocks noChangeArrowheads="1"/>
          </p:cNvSpPr>
          <p:nvPr/>
        </p:nvSpPr>
        <p:spPr bwMode="auto">
          <a:xfrm>
            <a:off x="3965575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65" name="Oval 17"/>
          <p:cNvSpPr>
            <a:spLocks noChangeArrowheads="1"/>
          </p:cNvSpPr>
          <p:nvPr/>
        </p:nvSpPr>
        <p:spPr bwMode="auto">
          <a:xfrm>
            <a:off x="6556375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66" name="Oval 18"/>
          <p:cNvSpPr>
            <a:spLocks noChangeArrowheads="1"/>
          </p:cNvSpPr>
          <p:nvPr/>
        </p:nvSpPr>
        <p:spPr bwMode="auto">
          <a:xfrm>
            <a:off x="4041775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67" name="Oval 19"/>
          <p:cNvSpPr>
            <a:spLocks noChangeArrowheads="1"/>
          </p:cNvSpPr>
          <p:nvPr/>
        </p:nvSpPr>
        <p:spPr bwMode="auto">
          <a:xfrm>
            <a:off x="4117975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68" name="Oval 20"/>
          <p:cNvSpPr>
            <a:spLocks noChangeArrowheads="1"/>
          </p:cNvSpPr>
          <p:nvPr/>
        </p:nvSpPr>
        <p:spPr bwMode="auto">
          <a:xfrm>
            <a:off x="4270375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69" name="Oval 21"/>
          <p:cNvSpPr>
            <a:spLocks noChangeArrowheads="1"/>
          </p:cNvSpPr>
          <p:nvPr/>
        </p:nvSpPr>
        <p:spPr bwMode="auto">
          <a:xfrm>
            <a:off x="4498975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70" name="Oval 22"/>
          <p:cNvSpPr>
            <a:spLocks noChangeArrowheads="1"/>
          </p:cNvSpPr>
          <p:nvPr/>
        </p:nvSpPr>
        <p:spPr bwMode="auto">
          <a:xfrm>
            <a:off x="4879975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71" name="Oval 23"/>
          <p:cNvSpPr>
            <a:spLocks noChangeArrowheads="1"/>
          </p:cNvSpPr>
          <p:nvPr/>
        </p:nvSpPr>
        <p:spPr bwMode="auto">
          <a:xfrm>
            <a:off x="5337175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72" name="Oval 24"/>
          <p:cNvSpPr>
            <a:spLocks noChangeArrowheads="1"/>
          </p:cNvSpPr>
          <p:nvPr/>
        </p:nvSpPr>
        <p:spPr bwMode="auto">
          <a:xfrm>
            <a:off x="5870575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4800600" y="3810000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Find least cost portfolio at a given level of risk</a:t>
            </a:r>
          </a:p>
        </p:txBody>
      </p:sp>
      <p:sp>
        <p:nvSpPr>
          <p:cNvPr id="258074" name="Oval 26"/>
          <p:cNvSpPr>
            <a:spLocks noChangeArrowheads="1"/>
          </p:cNvSpPr>
          <p:nvPr/>
        </p:nvSpPr>
        <p:spPr bwMode="auto">
          <a:xfrm>
            <a:off x="26670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2286000" y="22860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Short-Term Market</a:t>
            </a:r>
          </a:p>
        </p:txBody>
      </p:sp>
      <p:sp>
        <p:nvSpPr>
          <p:cNvPr id="258076" name="Line 28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077" name="Line 29"/>
          <p:cNvSpPr>
            <a:spLocks noChangeShapeType="1"/>
          </p:cNvSpPr>
          <p:nvPr/>
        </p:nvSpPr>
        <p:spPr bwMode="auto">
          <a:xfrm>
            <a:off x="34290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078" name="Line 30"/>
          <p:cNvSpPr>
            <a:spLocks noChangeShapeType="1"/>
          </p:cNvSpPr>
          <p:nvPr/>
        </p:nvSpPr>
        <p:spPr bwMode="auto">
          <a:xfrm>
            <a:off x="4343400" y="4343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079" name="AutoShape 31"/>
          <p:cNvSpPr>
            <a:spLocks/>
          </p:cNvSpPr>
          <p:nvPr/>
        </p:nvSpPr>
        <p:spPr bwMode="auto">
          <a:xfrm rot="-5400000">
            <a:off x="2324100" y="52197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80" name="Text Box 32"/>
          <p:cNvSpPr txBox="1">
            <a:spLocks noChangeArrowheads="1"/>
          </p:cNvSpPr>
          <p:nvPr/>
        </p:nvSpPr>
        <p:spPr bwMode="auto">
          <a:xfrm>
            <a:off x="2057400" y="5745162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Market</a:t>
            </a:r>
          </a:p>
        </p:txBody>
      </p:sp>
      <p:sp>
        <p:nvSpPr>
          <p:cNvPr id="258081" name="Text Box 33"/>
          <p:cNvSpPr txBox="1">
            <a:spLocks noChangeArrowheads="1"/>
          </p:cNvSpPr>
          <p:nvPr/>
        </p:nvSpPr>
        <p:spPr bwMode="auto">
          <a:xfrm>
            <a:off x="2598738" y="5745162"/>
            <a:ext cx="9064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+ Capacity</a:t>
            </a:r>
          </a:p>
        </p:txBody>
      </p:sp>
      <p:sp>
        <p:nvSpPr>
          <p:cNvPr id="258082" name="Text Box 34"/>
          <p:cNvSpPr txBox="1">
            <a:spLocks noChangeArrowheads="1"/>
          </p:cNvSpPr>
          <p:nvPr/>
        </p:nvSpPr>
        <p:spPr bwMode="auto">
          <a:xfrm>
            <a:off x="3352800" y="5745162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+ RPS</a:t>
            </a:r>
          </a:p>
        </p:txBody>
      </p:sp>
      <p:sp>
        <p:nvSpPr>
          <p:cNvPr id="258084" name="Text Box 36"/>
          <p:cNvSpPr txBox="1">
            <a:spLocks noChangeArrowheads="1"/>
          </p:cNvSpPr>
          <p:nvPr/>
        </p:nvSpPr>
        <p:spPr bwMode="auto">
          <a:xfrm>
            <a:off x="4419600" y="5745162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=    Avoided Cost</a:t>
            </a:r>
          </a:p>
        </p:txBody>
      </p:sp>
      <p:sp>
        <p:nvSpPr>
          <p:cNvPr id="258085" name="AutoShape 37"/>
          <p:cNvSpPr>
            <a:spLocks/>
          </p:cNvSpPr>
          <p:nvPr/>
        </p:nvSpPr>
        <p:spPr bwMode="auto">
          <a:xfrm rot="-5400000">
            <a:off x="3009900" y="52197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86" name="AutoShape 38"/>
          <p:cNvSpPr>
            <a:spLocks/>
          </p:cNvSpPr>
          <p:nvPr/>
        </p:nvSpPr>
        <p:spPr bwMode="auto">
          <a:xfrm rot="-5400000">
            <a:off x="3657600" y="52578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40"/>
          <p:cNvSpPr>
            <a:spLocks noChangeArrowheads="1"/>
          </p:cNvSpPr>
          <p:nvPr/>
        </p:nvSpPr>
        <p:spPr bwMode="auto">
          <a:xfrm>
            <a:off x="33528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41"/>
          <p:cNvSpPr txBox="1">
            <a:spLocks noChangeArrowheads="1"/>
          </p:cNvSpPr>
          <p:nvPr/>
        </p:nvSpPr>
        <p:spPr bwMode="auto">
          <a:xfrm>
            <a:off x="3048000" y="2514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Capacity Need</a:t>
            </a:r>
          </a:p>
        </p:txBody>
      </p:sp>
      <p:sp>
        <p:nvSpPr>
          <p:cNvPr id="4" name="Line 42"/>
          <p:cNvSpPr>
            <a:spLocks noChangeShapeType="1"/>
          </p:cNvSpPr>
          <p:nvPr/>
        </p:nvSpPr>
        <p:spPr bwMode="auto">
          <a:xfrm>
            <a:off x="4038600" y="3276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091" name="Text Box 43"/>
          <p:cNvSpPr txBox="1">
            <a:spLocks noChangeArrowheads="1"/>
          </p:cNvSpPr>
          <p:nvPr/>
        </p:nvSpPr>
        <p:spPr bwMode="auto">
          <a:xfrm>
            <a:off x="3884613" y="5745162"/>
            <a:ext cx="611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+ Risk</a:t>
            </a:r>
          </a:p>
        </p:txBody>
      </p:sp>
      <p:sp>
        <p:nvSpPr>
          <p:cNvPr id="258092" name="AutoShape 44"/>
          <p:cNvSpPr>
            <a:spLocks/>
          </p:cNvSpPr>
          <p:nvPr/>
        </p:nvSpPr>
        <p:spPr bwMode="auto">
          <a:xfrm rot="-5400000">
            <a:off x="4114800" y="5410200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93" name="Text Box 45"/>
          <p:cNvSpPr txBox="1">
            <a:spLocks noChangeArrowheads="1"/>
          </p:cNvSpPr>
          <p:nvPr/>
        </p:nvSpPr>
        <p:spPr bwMode="auto">
          <a:xfrm>
            <a:off x="4343400" y="5486400"/>
            <a:ext cx="609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13509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1" grpId="0" animBg="1"/>
      <p:bldP spid="258062" grpId="0"/>
      <p:bldP spid="258063" grpId="0"/>
      <p:bldP spid="258064" grpId="0" animBg="1"/>
      <p:bldP spid="258065" grpId="0" animBg="1"/>
      <p:bldP spid="258066" grpId="0" animBg="1"/>
      <p:bldP spid="258067" grpId="0" animBg="1"/>
      <p:bldP spid="258068" grpId="0" animBg="1"/>
      <p:bldP spid="258069" grpId="0" animBg="1"/>
      <p:bldP spid="258070" grpId="0" animBg="1"/>
      <p:bldP spid="258071" grpId="0" animBg="1"/>
      <p:bldP spid="258072" grpId="0" animBg="1"/>
      <p:bldP spid="258073" grpId="0"/>
      <p:bldP spid="258074" grpId="0" animBg="1"/>
      <p:bldP spid="258075" grpId="0"/>
      <p:bldP spid="258076" grpId="0" animBg="1"/>
      <p:bldP spid="258077" grpId="0" animBg="1"/>
      <p:bldP spid="258078" grpId="0" animBg="1"/>
      <p:bldP spid="258079" grpId="0" animBg="1"/>
      <p:bldP spid="258080" grpId="0"/>
      <p:bldP spid="258081" grpId="0"/>
      <p:bldP spid="258082" grpId="0"/>
      <p:bldP spid="258084" grpId="0"/>
      <p:bldP spid="258085" grpId="0" animBg="1"/>
      <p:bldP spid="258086" grpId="0" animBg="1"/>
      <p:bldP spid="2" grpId="0" animBg="1"/>
      <p:bldP spid="3" grpId="0"/>
      <p:bldP spid="4" grpId="0" animBg="1"/>
      <p:bldP spid="258091" grpId="0"/>
      <p:bldP spid="258092" grpId="0" animBg="1"/>
      <p:bldP spid="2580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Actual Efficient Frontier Results</a:t>
            </a: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772400" cy="474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0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8077200" cy="881062"/>
          </a:xfrm>
        </p:spPr>
        <p:txBody>
          <a:bodyPr/>
          <a:lstStyle/>
          <a:p>
            <a:r>
              <a:rPr lang="en-US" sz="2800" b="1" dirty="0" smtClean="0"/>
              <a:t>2011 Preferred Resource </a:t>
            </a:r>
            <a:r>
              <a:rPr lang="en-US" sz="2800" b="1" dirty="0" smtClean="0"/>
              <a:t>Strategy</a:t>
            </a:r>
            <a:br>
              <a:rPr lang="en-US" sz="2800" b="1" dirty="0" smtClean="0"/>
            </a:br>
            <a:r>
              <a:rPr lang="en-US" sz="2000" b="1" i="1" dirty="0" smtClean="0"/>
              <a:t>$</a:t>
            </a:r>
            <a:r>
              <a:rPr lang="en-US" sz="2000" b="1" i="1" dirty="0" smtClean="0"/>
              <a:t>3.1 </a:t>
            </a:r>
            <a:r>
              <a:rPr lang="en-US" sz="2000" b="1" i="1" dirty="0" smtClean="0"/>
              <a:t>Billion over 20 years</a:t>
            </a:r>
            <a:endParaRPr lang="en-US" sz="2000" b="1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r="7315" b="4852"/>
          <a:stretch/>
        </p:blipFill>
        <p:spPr bwMode="auto">
          <a:xfrm>
            <a:off x="685800" y="1295400"/>
            <a:ext cx="777939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002105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($1.7 billion over 20 years)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552069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($1.4 billion over 20 years)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551801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($1.7 billion over 20 years)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Preferred Resource Strategy</a:t>
            </a:r>
            <a:br>
              <a:rPr lang="en-US" sz="2800" b="1" dirty="0" smtClean="0"/>
            </a:br>
            <a:r>
              <a:rPr lang="en-US" sz="2000" b="1" i="1" dirty="0" smtClean="0"/>
              <a:t>IRP Nameplate Comparison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438400"/>
            <a:ext cx="53371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1254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/>
              <a:t>2009 IRP</a:t>
            </a:r>
          </a:p>
          <a:p>
            <a:pPr algn="ctr"/>
            <a:r>
              <a:rPr lang="en-US" sz="1600"/>
              <a:t>1,110 MW</a:t>
            </a: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5318125" y="1600200"/>
            <a:ext cx="123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/>
              <a:t>2011 IRP</a:t>
            </a:r>
          </a:p>
          <a:p>
            <a:pPr algn="ctr"/>
            <a:r>
              <a:rPr lang="en-US" sz="1600"/>
              <a:t>1,024 MW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438400"/>
            <a:ext cx="53355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09538"/>
            <a:ext cx="8077201" cy="881062"/>
          </a:xfrm>
        </p:spPr>
        <p:txBody>
          <a:bodyPr/>
          <a:lstStyle/>
          <a:p>
            <a:r>
              <a:rPr lang="en-US" sz="2800" b="1" dirty="0" smtClean="0"/>
              <a:t>Avista Greenhouse Gas Emissions </a:t>
            </a:r>
            <a:endParaRPr lang="en-US" sz="28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447800"/>
            <a:ext cx="81102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0331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Power Supply Cost/MWh Index</a:t>
            </a:r>
            <a:endParaRPr lang="en-US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31220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09800" y="3200400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4.1% + Inflation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133600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9900"/>
                </a:solidFill>
              </a:rPr>
              <a:t>3.8% + Inflation</a:t>
            </a:r>
            <a:endParaRPr lang="en-US" sz="1100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743200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2.6% + Inflation</a:t>
            </a:r>
            <a:endParaRPr lang="en-US" sz="11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46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Portfolio Resource Scenarios (MW)</a:t>
            </a:r>
            <a:endParaRPr lang="en-US" sz="2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63" y="1295400"/>
            <a:ext cx="897845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2744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Capital Expenditures (Alternative Portfolios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90599" y="1447800"/>
            <a:ext cx="6799386" cy="4447032"/>
            <a:chOff x="990599" y="1319286"/>
            <a:chExt cx="6799386" cy="44470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50" t="4546" r="2288" b="62901"/>
            <a:stretch/>
          </p:blipFill>
          <p:spPr bwMode="auto">
            <a:xfrm>
              <a:off x="990600" y="1319286"/>
              <a:ext cx="6799385" cy="1604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50" t="41643" r="2288" b="1"/>
            <a:stretch/>
          </p:blipFill>
          <p:spPr bwMode="auto">
            <a:xfrm>
              <a:off x="990599" y="2890352"/>
              <a:ext cx="6799385" cy="287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2173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762000"/>
          </a:xfrm>
        </p:spPr>
        <p:txBody>
          <a:bodyPr/>
          <a:lstStyle/>
          <a:p>
            <a:pPr algn="ctr"/>
            <a:r>
              <a:rPr lang="en-US" sz="2800" b="1" dirty="0" smtClean="0"/>
              <a:t>Major Planning Issues of 2011 IRP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1295400"/>
            <a:ext cx="7683500" cy="48006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Renewable Portfolio Standards (I-937)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dirty="0" smtClean="0"/>
              <a:t>State and federal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Greenhouse Gas Regulations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dirty="0"/>
              <a:t>State, regional, and federal</a:t>
            </a:r>
          </a:p>
          <a:p>
            <a:pPr marL="915988" lvl="1" indent="-457200">
              <a:buSzPct val="100000"/>
              <a:buFont typeface="Wingdings" pitchFamily="2" charset="2"/>
              <a:buChar char="§"/>
            </a:pPr>
            <a:r>
              <a:rPr lang="en-US" dirty="0"/>
              <a:t>Emissions performance standards and reporting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Energy Efficiency Requirements (I-937)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Reliability Planning (adoption of NPCC reserves method)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Variable Resource Integration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Smart Grid</a:t>
            </a:r>
          </a:p>
        </p:txBody>
      </p:sp>
    </p:spTree>
    <p:extLst>
      <p:ext uri="{BB962C8B-B14F-4D97-AF65-F5344CB8AC3E}">
        <p14:creationId xmlns:p14="http://schemas.microsoft.com/office/powerpoint/2010/main" val="34917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Greenhouse Gas and Costs of Carbon Mitigation Scenarios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981200"/>
          <a:ext cx="7162799" cy="2743200"/>
        </p:xfrm>
        <a:graphic>
          <a:graphicData uri="http://schemas.openxmlformats.org/drawingml/2006/table">
            <a:tbl>
              <a:tblPr/>
              <a:tblGrid>
                <a:gridCol w="3787228"/>
                <a:gridCol w="1564289"/>
                <a:gridCol w="1811282"/>
              </a:tblGrid>
              <a:tr h="14816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Market Scenario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Change to GHG Emissions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From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2012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by 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2031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Added Levelized Cost per Year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(Billions)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Unconstrained GHG Gas Case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Expected Case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-18%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3.5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Coal Mandatory Retirement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-22%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8.1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National Cap &amp; Trade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-29%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4.9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67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957262"/>
          </a:xfrm>
        </p:spPr>
        <p:txBody>
          <a:bodyPr/>
          <a:lstStyle/>
          <a:p>
            <a:r>
              <a:rPr lang="en-US" sz="3200" b="1" dirty="0" smtClean="0"/>
              <a:t>Impact of Carbon on Efficient Frontier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04925"/>
            <a:ext cx="68865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1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81062"/>
          </a:xfrm>
        </p:spPr>
        <p:txBody>
          <a:bodyPr/>
          <a:lstStyle/>
          <a:p>
            <a:r>
              <a:rPr lang="en-US" sz="2800" b="1" dirty="0" smtClean="0"/>
              <a:t>Resource Cost Tipping Point Analysis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83637"/>
              </p:ext>
            </p:extLst>
          </p:nvPr>
        </p:nvGraphicFramePr>
        <p:xfrm>
          <a:off x="914400" y="1676400"/>
          <a:ext cx="6397436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035"/>
                <a:gridCol w="1355343"/>
                <a:gridCol w="1331976"/>
                <a:gridCol w="1402082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Target</a:t>
                      </a:r>
                      <a:r>
                        <a:rPr lang="en-US" sz="1600" baseline="0" dirty="0" smtClean="0"/>
                        <a:t> Capital Cost ($/kW)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Required Capital Cost </a:t>
                      </a:r>
                      <a:r>
                        <a:rPr lang="en-US" sz="1600" baseline="0" dirty="0" smtClean="0"/>
                        <a:t>($/kW)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Percent Reduction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CCCT Replaces</a:t>
                      </a:r>
                      <a:r>
                        <a:rPr lang="en-US" sz="1600" baseline="0" dirty="0" smtClean="0"/>
                        <a:t> SCCT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$1,609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$1,255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-22%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Wind</a:t>
                      </a:r>
                      <a:r>
                        <a:rPr lang="en-US" sz="1600" baseline="0" dirty="0" smtClean="0"/>
                        <a:t> Replaces Solar</a:t>
                      </a: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$4,371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$2,052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-53%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92869"/>
            <a:ext cx="7696200" cy="10334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2011 IRP Summary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36700"/>
            <a:ext cx="3765550" cy="4559300"/>
          </a:xfrm>
        </p:spPr>
        <p:txBody>
          <a:bodyPr/>
          <a:lstStyle/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Lower Market Prices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Slower Load Growth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Adequate Supply Through 2018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Continued Gas Reliance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40% Less Wind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Higher Conservation</a:t>
            </a:r>
            <a:r>
              <a:rPr lang="en-US" sz="2000" dirty="0"/>
              <a:t> </a:t>
            </a:r>
            <a:r>
              <a:rPr lang="en-US" sz="2000" dirty="0" smtClean="0"/>
              <a:t>and Budgets </a:t>
            </a:r>
            <a:r>
              <a:rPr lang="en-US" sz="1600" dirty="0" smtClean="0"/>
              <a:t>($1.4B over 20 years)</a:t>
            </a:r>
          </a:p>
          <a:p>
            <a:pPr marL="233363" indent="-233363" eaLnBrk="1" hangingPunct="1">
              <a:buFont typeface="Arial" charset="0"/>
              <a:buChar char="•"/>
            </a:pPr>
            <a:r>
              <a:rPr lang="en-US" sz="2000" dirty="0" smtClean="0"/>
              <a:t>$1.7 Billion Investment in Generation Portfolio</a:t>
            </a:r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9000"/>
            <a:ext cx="43529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81088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6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High Wind Penetration Scenarios:</a:t>
            </a:r>
            <a:br>
              <a:rPr lang="en-US" sz="2800" b="1" dirty="0" smtClean="0"/>
            </a:br>
            <a:r>
              <a:rPr lang="en-US" sz="2000" b="1" i="1" dirty="0" smtClean="0"/>
              <a:t>Change to Monthly Average Mid-C Prices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3580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6"/>
          <p:cNvSpPr>
            <a:spLocks noGrp="1"/>
          </p:cNvSpPr>
          <p:nvPr>
            <p:ph type="title"/>
          </p:nvPr>
        </p:nvSpPr>
        <p:spPr>
          <a:xfrm>
            <a:off x="1066800" y="109538"/>
            <a:ext cx="7543800" cy="10334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High Wind Penetration Scenarios:</a:t>
            </a:r>
            <a:br>
              <a:rPr lang="en-US" sz="2800" b="1" dirty="0" smtClean="0"/>
            </a:br>
            <a:r>
              <a:rPr lang="en-US" sz="2000" b="1" i="1" dirty="0" smtClean="0"/>
              <a:t>Hours of 2015 Negative Prices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High Wind Penetration Scenarios:</a:t>
            </a:r>
            <a:br>
              <a:rPr lang="en-US" sz="2800" b="1" dirty="0" smtClean="0"/>
            </a:br>
            <a:r>
              <a:rPr lang="en-US" sz="2000" b="1" i="1" dirty="0" smtClean="0"/>
              <a:t>Change to Avista Plant Operating Margins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Palouse Wind Summary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03300" y="1371600"/>
            <a:ext cx="3797300" cy="47244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RFP Process</a:t>
            </a:r>
          </a:p>
          <a:p>
            <a:pPr marL="571500" lvl="1" indent="-342900"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800" dirty="0" smtClean="0"/>
              <a:t>Issued Feb-11, contract executed Jun-11</a:t>
            </a:r>
          </a:p>
          <a:p>
            <a:pPr marL="571500" lvl="1" indent="-342900"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800" dirty="0" smtClean="0"/>
              <a:t>20-yr. cap of $62/MWh</a:t>
            </a:r>
          </a:p>
          <a:p>
            <a:pPr marL="571500" lvl="1" indent="-342900"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800" dirty="0" smtClean="0"/>
              <a:t>~40% lower prices than late-09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Contract highlights</a:t>
            </a:r>
          </a:p>
          <a:p>
            <a:pPr marL="571500" lvl="1" indent="-342900"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800" dirty="0" smtClean="0"/>
              <a:t>~104 MW, 39 aMW</a:t>
            </a:r>
          </a:p>
          <a:p>
            <a:pPr marL="571500" lvl="1" indent="-342900"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800" dirty="0" smtClean="0"/>
              <a:t>Online late 2012</a:t>
            </a:r>
          </a:p>
          <a:p>
            <a:pPr marL="571500" lvl="1" indent="-342900"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800" dirty="0" smtClean="0"/>
              <a:t>30-year term with buy-out option after year 10</a:t>
            </a:r>
          </a:p>
          <a:p>
            <a:pPr marL="571500" lvl="1" indent="-342900"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800" dirty="0"/>
              <a:t>W</a:t>
            </a:r>
            <a:r>
              <a:rPr lang="en-US" sz="1800" dirty="0" smtClean="0"/>
              <a:t>inter peaking resource</a:t>
            </a:r>
          </a:p>
          <a:p>
            <a:pPr marL="571500" lvl="1" indent="-342900"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800" dirty="0" smtClean="0"/>
              <a:t>“Apprentice labor”</a:t>
            </a:r>
          </a:p>
        </p:txBody>
      </p:sp>
      <p:pic>
        <p:nvPicPr>
          <p:cNvPr id="15364" name="Picture 2" descr="C:\Users\cgk1870\AppData\Local\Microsoft\Windows\Temporary Internet Files\Content.Outlook\1V61J2JR\palousewind_kop04_sim-65_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81940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51459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709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52462"/>
          </a:xfrm>
        </p:spPr>
        <p:txBody>
          <a:bodyPr/>
          <a:lstStyle/>
          <a:p>
            <a:r>
              <a:rPr lang="en-US" sz="2800" b="1" dirty="0" smtClean="0"/>
              <a:t>Historical Load Forecast Comparisons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55575" y="6324600"/>
            <a:ext cx="47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t="14088"/>
          <a:stretch/>
        </p:blipFill>
        <p:spPr bwMode="auto">
          <a:xfrm>
            <a:off x="304800" y="1327638"/>
            <a:ext cx="8382000" cy="49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75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96200" cy="685800"/>
          </a:xfrm>
        </p:spPr>
        <p:txBody>
          <a:bodyPr/>
          <a:lstStyle/>
          <a:p>
            <a:r>
              <a:rPr lang="en-US" sz="2800" b="1" dirty="0" smtClean="0"/>
              <a:t>Load Forecast Statistics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55575" y="6324600"/>
            <a:ext cx="47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66" y="1665857"/>
            <a:ext cx="2734379" cy="175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471" y="1672077"/>
            <a:ext cx="1384495" cy="175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96167" y="3797587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Low 0.95%, High 2.13% by ratio method based</a:t>
            </a:r>
          </a:p>
          <a:p>
            <a:pPr indent="168275"/>
            <a:r>
              <a:rPr lang="en-US" sz="1400" dirty="0" smtClean="0">
                <a:solidFill>
                  <a:srgbClr val="000000"/>
                </a:solidFill>
              </a:rPr>
              <a:t>on NPCC 6</a:t>
            </a:r>
            <a:r>
              <a:rPr lang="en-US" sz="1400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dirty="0" smtClean="0">
                <a:solidFill>
                  <a:srgbClr val="000000"/>
                </a:solidFill>
              </a:rPr>
              <a:t> Power Plan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15766" y="1752600"/>
            <a:ext cx="3318634" cy="3581400"/>
            <a:chOff x="6299672" y="2397967"/>
            <a:chExt cx="2632834" cy="325638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1925" t="20031" r="1071" b="40189"/>
            <a:stretch/>
          </p:blipFill>
          <p:spPr bwMode="auto">
            <a:xfrm>
              <a:off x="6299672" y="2397967"/>
              <a:ext cx="2615728" cy="1385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71" t="46885" r="52725" b="1906"/>
            <a:stretch/>
          </p:blipFill>
          <p:spPr bwMode="auto">
            <a:xfrm>
              <a:off x="6339536" y="3886200"/>
              <a:ext cx="2592970" cy="1768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781800" y="4939490"/>
              <a:ext cx="20890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Residential Use/Customer</a:t>
              </a: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72584" y="3380601"/>
              <a:ext cx="21428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Commercial Use/Customer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1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1938"/>
            <a:ext cx="7696200" cy="804862"/>
          </a:xfrm>
        </p:spPr>
        <p:txBody>
          <a:bodyPr/>
          <a:lstStyle/>
          <a:p>
            <a:r>
              <a:rPr lang="en-US" sz="2800" b="1" dirty="0" smtClean="0"/>
              <a:t>Key Capacity Planning Assumptions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1371600"/>
            <a:ext cx="7683500" cy="4724400"/>
          </a:xfrm>
        </p:spPr>
        <p:txBody>
          <a:bodyPr/>
          <a:lstStyle/>
          <a:p>
            <a:pPr lvl="1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Methodology Relies on Northwest Power Council</a:t>
            </a:r>
          </a:p>
          <a:p>
            <a:pPr lvl="2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600" dirty="0" smtClean="0"/>
              <a:t>24% winter and 23% summer planning margin</a:t>
            </a:r>
          </a:p>
          <a:p>
            <a:pPr lvl="3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600" dirty="0" smtClean="0"/>
              <a:t>compares to 15% assumption in 2009 IRP</a:t>
            </a:r>
          </a:p>
          <a:p>
            <a:pPr lvl="3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600" dirty="0" smtClean="0"/>
              <a:t>~10% higher than 2009 IRP (15% + ~6% operating reserves)</a:t>
            </a:r>
            <a:endParaRPr lang="en-US" sz="1600" dirty="0"/>
          </a:p>
          <a:p>
            <a:pPr lvl="2" indent="-458788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1600" dirty="0" smtClean="0"/>
              <a:t>Based on 18-hour sustained capacity methodology</a:t>
            </a:r>
            <a:endParaRPr lang="en-US" sz="1800" dirty="0" smtClean="0"/>
          </a:p>
          <a:p>
            <a:pPr lvl="1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Market Reliance on “Modified” NWPP </a:t>
            </a:r>
            <a:r>
              <a:rPr lang="en-US" dirty="0" smtClean="0"/>
              <a:t>L&amp;R </a:t>
            </a:r>
            <a:r>
              <a:rPr lang="en-US" dirty="0"/>
              <a:t>Balance</a:t>
            </a:r>
          </a:p>
          <a:p>
            <a:pPr lvl="2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600" dirty="0" smtClean="0"/>
              <a:t>Ignores regional conservation assumption, use </a:t>
            </a:r>
            <a:r>
              <a:rPr lang="en-US" sz="1600" dirty="0"/>
              <a:t>Wood-Mac </a:t>
            </a:r>
            <a:r>
              <a:rPr lang="en-US" sz="1600" dirty="0" smtClean="0"/>
              <a:t>0.9% forecast</a:t>
            </a:r>
            <a:endParaRPr lang="en-US" sz="1600" dirty="0"/>
          </a:p>
          <a:p>
            <a:pPr lvl="2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600" dirty="0"/>
              <a:t>No capacity contribution for wind (-250 MW)</a:t>
            </a:r>
          </a:p>
          <a:p>
            <a:pPr lvl="2" indent="-458788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1600" dirty="0"/>
              <a:t>Add 10% wind capacity reserves, (-500 MW, no on-peak wind interruptions)</a:t>
            </a:r>
          </a:p>
          <a:p>
            <a:pPr lvl="1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5.5% of Regional Surplus is Available to </a:t>
            </a:r>
            <a:r>
              <a:rPr lang="en-US" dirty="0" err="1"/>
              <a:t>Avista</a:t>
            </a:r>
            <a:endParaRPr lang="en-US" dirty="0"/>
          </a:p>
          <a:p>
            <a:pPr lvl="2" indent="-45878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600" dirty="0" smtClean="0"/>
              <a:t>Linear phased-out </a:t>
            </a:r>
            <a:r>
              <a:rPr lang="en-US" sz="1600" dirty="0"/>
              <a:t>over 10 </a:t>
            </a:r>
            <a:r>
              <a:rPr lang="en-US" sz="1600" dirty="0" smtClean="0"/>
              <a:t>years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81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5938" r="6562" b="2665"/>
          <a:stretch>
            <a:fillRect/>
          </a:stretch>
        </p:blipFill>
        <p:spPr bwMode="auto">
          <a:xfrm>
            <a:off x="257660" y="152400"/>
            <a:ext cx="86577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4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9538"/>
            <a:ext cx="7696200" cy="804862"/>
          </a:xfrm>
        </p:spPr>
        <p:txBody>
          <a:bodyPr/>
          <a:lstStyle/>
          <a:p>
            <a:r>
              <a:rPr lang="en-US" sz="2800" b="1" dirty="0" smtClean="0"/>
              <a:t>Avista Energy Position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30521" cy="4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05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13668"/>
      </a:dk1>
      <a:lt1>
        <a:srgbClr val="FFFFFF"/>
      </a:lt1>
      <a:dk2>
        <a:srgbClr val="013668"/>
      </a:dk2>
      <a:lt2>
        <a:srgbClr val="B8AEA8"/>
      </a:lt2>
      <a:accent1>
        <a:srgbClr val="013668"/>
      </a:accent1>
      <a:accent2>
        <a:srgbClr val="F5E983"/>
      </a:accent2>
      <a:accent3>
        <a:srgbClr val="FFFFFF"/>
      </a:accent3>
      <a:accent4>
        <a:srgbClr val="012D58"/>
      </a:accent4>
      <a:accent5>
        <a:srgbClr val="AAAEB9"/>
      </a:accent5>
      <a:accent6>
        <a:srgbClr val="DED376"/>
      </a:accent6>
      <a:hlink>
        <a:srgbClr val="6C276A"/>
      </a:hlink>
      <a:folHlink>
        <a:srgbClr val="00483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13668"/>
        </a:dk1>
        <a:lt1>
          <a:srgbClr val="FFFFFF"/>
        </a:lt1>
        <a:dk2>
          <a:srgbClr val="013668"/>
        </a:dk2>
        <a:lt2>
          <a:srgbClr val="B8AEA8"/>
        </a:lt2>
        <a:accent1>
          <a:srgbClr val="013668"/>
        </a:accent1>
        <a:accent2>
          <a:srgbClr val="F5E983"/>
        </a:accent2>
        <a:accent3>
          <a:srgbClr val="FFFFFF"/>
        </a:accent3>
        <a:accent4>
          <a:srgbClr val="012D58"/>
        </a:accent4>
        <a:accent5>
          <a:srgbClr val="AAAEB9"/>
        </a:accent5>
        <a:accent6>
          <a:srgbClr val="DED376"/>
        </a:accent6>
        <a:hlink>
          <a:srgbClr val="6C276A"/>
        </a:hlink>
        <a:folHlink>
          <a:srgbClr val="0048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140</IndustryCode>
    <CaseStatus xmlns="dc463f71-b30c-4ab2-9473-d307f9d35888">Closed</CaseStatus>
    <OpenedDate xmlns="dc463f71-b30c-4ab2-9473-d307f9d35888">2010-09-01T07:00:00+00:00</OpenedDate>
    <Date1 xmlns="dc463f71-b30c-4ab2-9473-d307f9d35888">2011-10-10T07:00:00+00:00</Date1>
    <IsDocumentOrder xmlns="dc463f71-b30c-4ab2-9473-d307f9d35888" xsi:nil="true"/>
    <IsHighlyConfidential xmlns="dc463f71-b30c-4ab2-9473-d307f9d35888">false</IsHighlyConfidential>
    <CaseCompanyNames xmlns="dc463f71-b30c-4ab2-9473-d307f9d35888">Avista Corporation</CaseCompanyNames>
    <DocketNumber xmlns="dc463f71-b30c-4ab2-9473-d307f9d35888">101482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F41AA5EC92FE1D4697198B8E5DD9C963" ma:contentTypeVersion="131" ma:contentTypeDescription="" ma:contentTypeScope="" ma:versionID="5d2b79c7f915dc23c6b66906213ee1ee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86F45-D3E1-4893-B356-89E7E0E8AA2E}"/>
</file>

<file path=customXml/itemProps2.xml><?xml version="1.0" encoding="utf-8"?>
<ds:datastoreItem xmlns:ds="http://schemas.openxmlformats.org/officeDocument/2006/customXml" ds:itemID="{8E107FF0-FB09-4A3E-9612-39A73DF589D6}"/>
</file>

<file path=customXml/itemProps3.xml><?xml version="1.0" encoding="utf-8"?>
<ds:datastoreItem xmlns:ds="http://schemas.openxmlformats.org/officeDocument/2006/customXml" ds:itemID="{2C42F144-9231-4899-8193-17911CDFA4F9}"/>
</file>

<file path=customXml/itemProps4.xml><?xml version="1.0" encoding="utf-8"?>
<ds:datastoreItem xmlns:ds="http://schemas.openxmlformats.org/officeDocument/2006/customXml" ds:itemID="{F3F53FC3-E4C9-4B81-80EE-03B84EEE9D0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2207</Words>
  <Application>Microsoft Office PowerPoint</Application>
  <PresentationFormat>On-screen Show (4:3)</PresentationFormat>
  <Paragraphs>589</Paragraphs>
  <Slides>48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Avista 2011 Integrated Resource Plan Presentation to WUTC October 10, 2011</vt:lpstr>
      <vt:lpstr>2011 IRP Summary</vt:lpstr>
      <vt:lpstr>2011 Integrated Resource Plan Modeling Process</vt:lpstr>
      <vt:lpstr>Major Planning Issues of 2011 IRP</vt:lpstr>
      <vt:lpstr>Historical Load Forecast Comparisons</vt:lpstr>
      <vt:lpstr>Load Forecast Statistics</vt:lpstr>
      <vt:lpstr>Key Capacity Planning Assumptions</vt:lpstr>
      <vt:lpstr>PowerPoint Presentation</vt:lpstr>
      <vt:lpstr>Avista Energy Position</vt:lpstr>
      <vt:lpstr>Avista Winter Capacity Positions</vt:lpstr>
      <vt:lpstr>Avista Summer Capacity Positions</vt:lpstr>
      <vt:lpstr>Avista I-937 (Renewable Energy) Position</vt:lpstr>
      <vt:lpstr>PowerPoint Presentation</vt:lpstr>
      <vt:lpstr>Examples of Future Construction Required to Meet NERC / WECC Reliability Standards </vt:lpstr>
      <vt:lpstr>PowerPoint Presentation</vt:lpstr>
      <vt:lpstr>Natural Gas Price Forecast (Henry Hub)</vt:lpstr>
      <vt:lpstr>Greenhouse Gas (CO2) Price Trajectories</vt:lpstr>
      <vt:lpstr>Mid-Columbia Electric Price Forecast</vt:lpstr>
      <vt:lpstr>Conservation Consistency with Sixth Plan</vt:lpstr>
      <vt:lpstr>End-Use Segmentation Example </vt:lpstr>
      <vt:lpstr>Conservation Avoided Cost = $104.39/MWh *</vt:lpstr>
      <vt:lpstr>Summary of EE results $1.4 Billion over 20 years</vt:lpstr>
      <vt:lpstr>BPC Target Update (MWh)</vt:lpstr>
      <vt:lpstr>Thermal Resource Options</vt:lpstr>
      <vt:lpstr>Thermal Upgrade Options</vt:lpstr>
      <vt:lpstr>Renewable Resource Options</vt:lpstr>
      <vt:lpstr>Hydro Upgrade Options</vt:lpstr>
      <vt:lpstr>2011 IRP Scenario Analysis</vt:lpstr>
      <vt:lpstr>2011 IRP Deterministic/Stochastic Scenarios</vt:lpstr>
      <vt:lpstr>2011 IRP Portfolio Scenarios (a sampling)</vt:lpstr>
      <vt:lpstr>PRiSM Objective Function</vt:lpstr>
      <vt:lpstr>Efficient Frontier</vt:lpstr>
      <vt:lpstr>Actual Efficient Frontier Results</vt:lpstr>
      <vt:lpstr>2011 Preferred Resource Strategy $3.1 Billion over 20 years</vt:lpstr>
      <vt:lpstr>Preferred Resource Strategy IRP Nameplate Comparison</vt:lpstr>
      <vt:lpstr>Avista Greenhouse Gas Emissions </vt:lpstr>
      <vt:lpstr>Power Supply Cost/MWh Index</vt:lpstr>
      <vt:lpstr>Portfolio Resource Scenarios (MW)</vt:lpstr>
      <vt:lpstr>Capital Expenditures (Alternative Portfolios)</vt:lpstr>
      <vt:lpstr>Greenhouse Gas and Costs of Carbon Mitigation Scenarios</vt:lpstr>
      <vt:lpstr>Impact of Carbon on Efficient Frontier</vt:lpstr>
      <vt:lpstr>Resource Cost Tipping Point Analysis</vt:lpstr>
      <vt:lpstr>2011 IRP Summary</vt:lpstr>
      <vt:lpstr>High Wind Penetration Scenarios: Change to Monthly Average Mid-C Prices</vt:lpstr>
      <vt:lpstr>High Wind Penetration Scenarios: Hours of 2015 Negative Prices</vt:lpstr>
      <vt:lpstr>High Wind Penetration Scenarios: Change to Avista Plant Operating Margins</vt:lpstr>
      <vt:lpstr>Palouse Wind Summary</vt:lpstr>
      <vt:lpstr>PowerPoint Presentation</vt:lpstr>
    </vt:vector>
  </TitlesOfParts>
  <Company>MAI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Kalich</dc:creator>
  <cp:lastModifiedBy>Clint</cp:lastModifiedBy>
  <cp:revision>77</cp:revision>
  <cp:lastPrinted>2011-10-07T23:47:31Z</cp:lastPrinted>
  <dcterms:created xsi:type="dcterms:W3CDTF">2006-08-02T15:49:12Z</dcterms:created>
  <dcterms:modified xsi:type="dcterms:W3CDTF">2011-10-10T03:25:01Z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0x0101006E56B4D1795A2E4DB2F0B01679ED314A00F41AA5EC92FE1D4697198B8E5DD9C963</vt:lpwstr>
  </property>
  <property fmtid="{D5CDD505-2E9C-101B-9397-08002B2CF9AE}" pid="3" name="_docset_NoMedatataSyncRequired">
    <vt:lpwstr>False</vt:lpwstr>
  </property>
</Properties>
</file>