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60" r:id="rId2"/>
    <p:sldId id="261" r:id="rId3"/>
    <p:sldId id="262" r:id="rId4"/>
    <p:sldId id="263" r:id="rId5"/>
    <p:sldId id="264" r:id="rId6"/>
    <p:sldId id="265" r:id="rId7"/>
    <p:sldId id="285" r:id="rId8"/>
    <p:sldId id="281" r:id="rId9"/>
    <p:sldId id="268" r:id="rId10"/>
    <p:sldId id="266" r:id="rId11"/>
    <p:sldId id="28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4" r:id="rId25"/>
    <p:sldId id="282" r:id="rId26"/>
    <p:sldId id="287" r:id="rId27"/>
    <p:sldId id="288"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511A16-8BC4-4D5B-85CE-FC3C11194555}">
          <p14:sldIdLst>
            <p14:sldId id="260"/>
            <p14:sldId id="261"/>
            <p14:sldId id="262"/>
            <p14:sldId id="263"/>
            <p14:sldId id="264"/>
            <p14:sldId id="265"/>
            <p14:sldId id="285"/>
            <p14:sldId id="281"/>
            <p14:sldId id="268"/>
            <p14:sldId id="266"/>
            <p14:sldId id="286"/>
            <p14:sldId id="269"/>
            <p14:sldId id="270"/>
            <p14:sldId id="271"/>
            <p14:sldId id="272"/>
            <p14:sldId id="273"/>
            <p14:sldId id="274"/>
            <p14:sldId id="275"/>
            <p14:sldId id="276"/>
            <p14:sldId id="277"/>
            <p14:sldId id="278"/>
            <p14:sldId id="279"/>
            <p14:sldId id="280"/>
            <p14:sldId id="284"/>
            <p14:sldId id="282"/>
            <p14:sldId id="287"/>
            <p14:sldId id="288"/>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70516" autoAdjust="0"/>
  </p:normalViewPr>
  <p:slideViewPr>
    <p:cSldViewPr snapToGrid="0">
      <p:cViewPr varScale="1">
        <p:scale>
          <a:sx n="62" d="100"/>
          <a:sy n="62" d="100"/>
        </p:scale>
        <p:origin x="1267"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E31E75-8A97-4E81-BAA8-8E1011482FAA}" type="datetimeFigureOut">
              <a:rPr lang="en-US" smtClean="0"/>
              <a:t>5/21/2021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339C1-A653-403D-A134-57C96CED9E9B}" type="slidenum">
              <a:rPr lang="en-US" smtClean="0"/>
              <a:t>‹#›</a:t>
            </a:fld>
            <a:endParaRPr lang="en-US" dirty="0"/>
          </a:p>
        </p:txBody>
      </p:sp>
    </p:spTree>
    <p:extLst>
      <p:ext uri="{BB962C8B-B14F-4D97-AF65-F5344CB8AC3E}">
        <p14:creationId xmlns:p14="http://schemas.microsoft.com/office/powerpoint/2010/main" val="398544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594F2D-234C-4E8A-A14B-3CC8F59DCA6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8187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task force focused its development of a model agreement on DNR’s uplands, interpreting language in RCW 76.04.780(2)(b) that requires DNR to “distribute a voluntary model danger tree management agreement to utilities for their consideration for execution with the department” to apply to uplands managed by DNR.</a:t>
            </a:r>
          </a:p>
          <a:p>
            <a:endParaRPr lang="en-US" dirty="0" smtClean="0"/>
          </a:p>
          <a:p>
            <a:r>
              <a:rPr lang="en-US" dirty="0" smtClean="0"/>
              <a:t>DNR manages rights of way under the authorities of RCW 79.36, as well as fiduciary trust management principles as described in Attorney General’s Opinion 1996 No. 11. More specifically, DNR manages rights of way for utility transmission lines under the authority of RCWs 79.36.510, 79.36.520, and 79.36.530. RCW 79.36.520 allows utilities to remove all vegetation within the right of way and grants the right to cut marked danger trees outside of the right of way that pose a risk to the operation and maintenance of a distribution or transmission line upon full payment of the appraised value of the timber.</a:t>
            </a:r>
            <a:endParaRPr lang="en-US" dirty="0"/>
          </a:p>
        </p:txBody>
      </p:sp>
      <p:sp>
        <p:nvSpPr>
          <p:cNvPr id="4" name="Slide Number Placeholder 3"/>
          <p:cNvSpPr>
            <a:spLocks noGrp="1"/>
          </p:cNvSpPr>
          <p:nvPr>
            <p:ph type="sldNum" sz="quarter" idx="10"/>
          </p:nvPr>
        </p:nvSpPr>
        <p:spPr/>
        <p:txBody>
          <a:bodyPr/>
          <a:lstStyle/>
          <a:p>
            <a:fld id="{EAA339C1-A653-403D-A134-57C96CED9E9B}" type="slidenum">
              <a:rPr lang="en-US" smtClean="0"/>
              <a:t>10</a:t>
            </a:fld>
            <a:endParaRPr lang="en-US" dirty="0"/>
          </a:p>
        </p:txBody>
      </p:sp>
    </p:spTree>
    <p:extLst>
      <p:ext uri="{BB962C8B-B14F-4D97-AF65-F5344CB8AC3E}">
        <p14:creationId xmlns:p14="http://schemas.microsoft.com/office/powerpoint/2010/main" val="1443657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task force established a model agreement subcommittee of practitioners of utility rights-of-way vegetation management to ensure that those who are closest to the issue were able to help develop a model agreement. DNR’s rights-of-way program manager led the subcommittee.</a:t>
            </a:r>
          </a:p>
          <a:p>
            <a:endParaRPr lang="en-US" dirty="0" smtClean="0"/>
          </a:p>
          <a:p>
            <a:r>
              <a:rPr lang="en-US" dirty="0" smtClean="0"/>
              <a:t>The task force charged the subcommittee with developing a model agreement that would achieve the following goals:</a:t>
            </a:r>
          </a:p>
          <a:p>
            <a:r>
              <a:rPr lang="en-US" dirty="0" smtClean="0"/>
              <a:t>a. Effectively reduce the risk of fire to avoid losses and costs to the state and forest landowners, and reduce liability of utilities.</a:t>
            </a:r>
          </a:p>
          <a:p>
            <a:r>
              <a:rPr lang="en-US" dirty="0" smtClean="0"/>
              <a:t>b. Identify and define the different categories of trees that pose a danger or hazard for wildfire or damage to utility facilities.</a:t>
            </a:r>
          </a:p>
          <a:p>
            <a:r>
              <a:rPr lang="en-US" dirty="0" smtClean="0"/>
              <a:t>c. Identify methodologies to mitigate risks from each category of tree.</a:t>
            </a:r>
          </a:p>
          <a:p>
            <a:r>
              <a:rPr lang="en-US" dirty="0" smtClean="0"/>
              <a:t>d. Establish protocols for communication between utilities and the landowner along with processes and timetables for dispute resolution when mitigating hazards.</a:t>
            </a:r>
          </a:p>
          <a:p>
            <a:r>
              <a:rPr lang="en-US" dirty="0" smtClean="0"/>
              <a:t>e. Foster consistency with current policy related to DNR State Uplands’ easement and rights of way granting.</a:t>
            </a:r>
          </a:p>
          <a:p>
            <a:endParaRPr lang="en-US" dirty="0" smtClean="0"/>
          </a:p>
          <a:p>
            <a:r>
              <a:rPr lang="en-US" dirty="0" smtClean="0"/>
              <a:t>The subgroup met regularly, either biweekly or weekly, between May and September 2020.</a:t>
            </a:r>
          </a:p>
          <a:p>
            <a:endParaRPr lang="en-US" dirty="0" smtClean="0"/>
          </a:p>
          <a:p>
            <a:r>
              <a:rPr lang="en-US" dirty="0" smtClean="0"/>
              <a:t>After deliberations, some members of the task force felt the draft model agreement did not present enough flexibility for timely removal of hazard trees outside of the established rights of way on DNR trust lands. Additional deliberations between DNR’s uplands rights-of-way program and task force members allowed DNR to better understand certain issues facing utilities like scheduling maintenance activities and related costs that may have a significant impact to utility operations.</a:t>
            </a:r>
            <a:endParaRPr lang="en-US" dirty="0"/>
          </a:p>
        </p:txBody>
      </p:sp>
      <p:sp>
        <p:nvSpPr>
          <p:cNvPr id="4" name="Slide Number Placeholder 3"/>
          <p:cNvSpPr>
            <a:spLocks noGrp="1"/>
          </p:cNvSpPr>
          <p:nvPr>
            <p:ph type="sldNum" sz="quarter" idx="10"/>
          </p:nvPr>
        </p:nvSpPr>
        <p:spPr/>
        <p:txBody>
          <a:bodyPr/>
          <a:lstStyle/>
          <a:p>
            <a:fld id="{EAA339C1-A653-403D-A134-57C96CED9E9B}" type="slidenum">
              <a:rPr lang="en-US" smtClean="0"/>
              <a:t>12</a:t>
            </a:fld>
            <a:endParaRPr lang="en-US" dirty="0"/>
          </a:p>
        </p:txBody>
      </p:sp>
    </p:spTree>
    <p:extLst>
      <p:ext uri="{BB962C8B-B14F-4D97-AF65-F5344CB8AC3E}">
        <p14:creationId xmlns:p14="http://schemas.microsoft.com/office/powerpoint/2010/main" val="2690832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statute provides that, “…When the department considers it to be in the best interest of the state, it may cooperate with any agency of another state, the United States or any agency thereof, the Dominion of Canada or any agency or province thereof, and any county, town, corporation, individual, or Indian tribe within the state of Washington in forest firefighting and patrol.” (RCW 76.04.015(6))</a:t>
            </a:r>
          </a:p>
          <a:p>
            <a:r>
              <a:rPr lang="en-US" dirty="0" smtClean="0"/>
              <a:t>DNR considers it to be in the best interest of the state to cooperate with electric utilities in Washington to prevent forest fires and, thereby, reduce the risk of losses and costs to the state from forest fires.</a:t>
            </a:r>
          </a:p>
          <a:p>
            <a:endParaRPr lang="en-US" dirty="0" smtClean="0"/>
          </a:p>
          <a:p>
            <a:r>
              <a:rPr lang="en-US" dirty="0" smtClean="0"/>
              <a:t>The task force believes there is a compelling case for improved, proactive communication and information exchanges between DNR, in its capacity as the state’s forestland firefighting agency, and electric utilities, in their capacity as providers of electrical service to residents of Washington. Consistent and clear communication is foundational to achieving the intent of the Legislature in establishing the task force to address the prevention of wildfires in Washington.</a:t>
            </a:r>
            <a:endParaRPr lang="en-US" dirty="0"/>
          </a:p>
        </p:txBody>
      </p:sp>
      <p:sp>
        <p:nvSpPr>
          <p:cNvPr id="4" name="Slide Number Placeholder 3"/>
          <p:cNvSpPr>
            <a:spLocks noGrp="1"/>
          </p:cNvSpPr>
          <p:nvPr>
            <p:ph type="sldNum" sz="quarter" idx="10"/>
          </p:nvPr>
        </p:nvSpPr>
        <p:spPr/>
        <p:txBody>
          <a:bodyPr/>
          <a:lstStyle/>
          <a:p>
            <a:fld id="{EAA339C1-A653-403D-A134-57C96CED9E9B}" type="slidenum">
              <a:rPr lang="en-US" smtClean="0"/>
              <a:t>13</a:t>
            </a:fld>
            <a:endParaRPr lang="en-US" dirty="0"/>
          </a:p>
        </p:txBody>
      </p:sp>
    </p:spTree>
    <p:extLst>
      <p:ext uri="{BB962C8B-B14F-4D97-AF65-F5344CB8AC3E}">
        <p14:creationId xmlns:p14="http://schemas.microsoft.com/office/powerpoint/2010/main" val="2142399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task force believed early notification of utilities by DNR once a wildfire starts and the initial wildfire origin and cause investigation begins is foundational to implementing relevant portions of the statute. Members expressed that early notification by DNR creates the very opportunity envisioned in the statute to cooperate with wildfire investigators in the accurate identification and preservation of evidence based on a utility’s knowledge and expertise of its systems and infrastructure.</a:t>
            </a:r>
          </a:p>
          <a:p>
            <a:endParaRPr lang="en-US" dirty="0" smtClean="0"/>
          </a:p>
          <a:p>
            <a:r>
              <a:rPr lang="en-US" dirty="0" smtClean="0"/>
              <a:t>The notion of early notification to utilities also extended to DNR taking the initiative to communicate early in its suppression operations when electric utility infrastructure is threatened, regardless of cause and origin of the fire. It is believed that this type of cooperation can provide an opportunity for a utility to respond to a wildfire incident and assist firefighters with assessing the threat to electric utility infrastructure and offer their expertise in mitigating that threat.</a:t>
            </a:r>
          </a:p>
          <a:p>
            <a:endParaRPr lang="en-US" dirty="0" smtClean="0"/>
          </a:p>
          <a:p>
            <a:r>
              <a:rPr lang="en-US" dirty="0" smtClean="0"/>
              <a:t>The task force considered effective communication between utilities and DNR before, during, and after a wildfire to be an important factor in reducing the potential for future losses and costs both to the state of Washington and utilities from wildfire. The task force believes frequent, proactive communication between utilities and DNR provides for shared learning that supports DNR as it carries out its duties pertaining to the forestland fire service of the state, particularly related to wildfire prevention, and supports utilities in their efforts to reduce exposure from wildfires.</a:t>
            </a:r>
          </a:p>
          <a:p>
            <a:endParaRPr lang="en-US" dirty="0" smtClean="0"/>
          </a:p>
        </p:txBody>
      </p:sp>
      <p:sp>
        <p:nvSpPr>
          <p:cNvPr id="4" name="Slide Number Placeholder 3"/>
          <p:cNvSpPr>
            <a:spLocks noGrp="1"/>
          </p:cNvSpPr>
          <p:nvPr>
            <p:ph type="sldNum" sz="quarter" idx="10"/>
          </p:nvPr>
        </p:nvSpPr>
        <p:spPr/>
        <p:txBody>
          <a:bodyPr/>
          <a:lstStyle/>
          <a:p>
            <a:fld id="{EAA339C1-A653-403D-A134-57C96CED9E9B}" type="slidenum">
              <a:rPr lang="en-US" smtClean="0"/>
              <a:t>15</a:t>
            </a:fld>
            <a:endParaRPr lang="en-US" dirty="0"/>
          </a:p>
        </p:txBody>
      </p:sp>
    </p:spTree>
    <p:extLst>
      <p:ext uri="{BB962C8B-B14F-4D97-AF65-F5344CB8AC3E}">
        <p14:creationId xmlns:p14="http://schemas.microsoft.com/office/powerpoint/2010/main" val="641740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Members agreed that the purpose of providing recommendations for creating rosters of certified wildland fire investigation firms or persons, and third-party qualified utility operations personnel, and DNR issuing those rosters, was to assist the department or utility in understanding and reducing risks and liabilities from wildland fire as each party thought appropriate, and not to act as an arbiter between the parties during an investigation. Members, however, did express the need to ensure DNR can carry out accurate and unbiased wildland fire investigations when those investigations involve electric utility systems and infrastructure.</a:t>
            </a:r>
            <a:endParaRPr lang="en-US" dirty="0"/>
          </a:p>
        </p:txBody>
      </p:sp>
      <p:sp>
        <p:nvSpPr>
          <p:cNvPr id="4" name="Slide Number Placeholder 3"/>
          <p:cNvSpPr>
            <a:spLocks noGrp="1"/>
          </p:cNvSpPr>
          <p:nvPr>
            <p:ph type="sldNum" sz="quarter" idx="10"/>
          </p:nvPr>
        </p:nvSpPr>
        <p:spPr/>
        <p:txBody>
          <a:bodyPr/>
          <a:lstStyle/>
          <a:p>
            <a:fld id="{EAA339C1-A653-403D-A134-57C96CED9E9B}" type="slidenum">
              <a:rPr lang="en-US" smtClean="0"/>
              <a:t>20</a:t>
            </a:fld>
            <a:endParaRPr lang="en-US" dirty="0"/>
          </a:p>
        </p:txBody>
      </p:sp>
    </p:spTree>
    <p:extLst>
      <p:ext uri="{BB962C8B-B14F-4D97-AF65-F5344CB8AC3E}">
        <p14:creationId xmlns:p14="http://schemas.microsoft.com/office/powerpoint/2010/main" val="734921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3638D5BF-B339-4A1E-87EB-4B997CFA722E}" type="datetime1">
              <a:rPr lang="en-US" smtClean="0"/>
              <a:t>5/21/2021</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75014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2CD2B89E-B5D9-406E-AA57-7768AF82EB99}" type="datetime1">
              <a:rPr lang="en-US" smtClean="0"/>
              <a:t>5/21/2021</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358016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6FE2484-57D9-4280-9744-D1546411832C}" type="datetime1">
              <a:rPr lang="en-US" smtClean="0"/>
              <a:t>5/21/2021</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185156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EC973331-422A-4F3C-B0DB-542CD2BBBBCC}" type="datetime1">
              <a:rPr lang="en-US" smtClean="0"/>
              <a:t>5/21/2021</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868760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76DF41E7-C968-4066-BB67-5CB616A64926}" type="datetime1">
              <a:rPr lang="en-US" smtClean="0"/>
              <a:t>5/21/2021</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3354416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33FD07-7170-473B-B1FF-31BC83773837}" type="datetime1">
              <a:rPr lang="en-US" smtClean="0"/>
              <a:t>5/21/2021</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4026688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27E0B133-A32D-49CE-9322-08D1B097AFE2}" type="datetime1">
              <a:rPr lang="en-US" smtClean="0"/>
              <a:t>5/21/2021</a:t>
            </a:fld>
            <a:endParaRPr lang="en-US" dirty="0"/>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1769564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02945AC6-0341-4EBA-BD14-F6DDD6E853D9}" type="datetime1">
              <a:rPr lang="en-US" smtClean="0"/>
              <a:t>5/21/2021</a:t>
            </a:fld>
            <a:endParaRPr lang="en-US" dirty="0"/>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84402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0DF628C8-93C8-4B71-AFF7-5132E97B3431}" type="datetime1">
              <a:rPr lang="en-US" smtClean="0"/>
              <a:t>5/21/2021</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381106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C5465545-E2AA-48D9-9611-9B952200CEAC}" type="datetime1">
              <a:rPr lang="en-US" smtClean="0"/>
              <a:t>5/21/2021</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3123551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529AF18A-5E13-456C-ADE1-655F3A136CB9}" type="datetime1">
              <a:rPr lang="en-US" smtClean="0"/>
              <a:t>5/21/2021</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C81E557C-F3C6-47B4-9438-CDF334040861}" type="slidenum">
              <a:rPr lang="en-US" smtClean="0"/>
              <a:t>‹#›</a:t>
            </a:fld>
            <a:endParaRPr lang="en-US" dirty="0"/>
          </a:p>
        </p:txBody>
      </p:sp>
    </p:spTree>
    <p:extLst>
      <p:ext uri="{BB962C8B-B14F-4D97-AF65-F5344CB8AC3E}">
        <p14:creationId xmlns:p14="http://schemas.microsoft.com/office/powerpoint/2010/main" val="127399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t="89804"/>
          <a:stretch/>
        </p:blipFill>
        <p:spPr>
          <a:xfrm>
            <a:off x="2" y="6159966"/>
            <a:ext cx="12191999" cy="698034"/>
          </a:xfrm>
          <a:prstGeom prst="rect">
            <a:avLst/>
          </a:prstGeom>
          <a:solidFill>
            <a:srgbClr val="003865"/>
          </a:solidFill>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5283200" y="6326421"/>
            <a:ext cx="2844800" cy="365125"/>
          </a:xfrm>
          <a:prstGeom prst="rect">
            <a:avLst/>
          </a:prstGeom>
        </p:spPr>
        <p:txBody>
          <a:bodyPr vert="horz" lIns="91440" tIns="45720" rIns="91440" bIns="45720" rtlCol="0" anchor="ctr"/>
          <a:lstStyle>
            <a:lvl1pPr algn="ctr">
              <a:defRPr sz="1200">
                <a:solidFill>
                  <a:srgbClr val="5B7B9B"/>
                </a:solidFill>
              </a:defRPr>
            </a:lvl1pPr>
          </a:lstStyle>
          <a:p>
            <a:fld id="{C81E557C-F3C6-47B4-9438-CDF334040861}" type="slidenum">
              <a:rPr lang="en-US" smtClean="0"/>
              <a:pPr/>
              <a:t>‹#›</a:t>
            </a:fld>
            <a:endParaRPr lang="en-US" dirty="0"/>
          </a:p>
        </p:txBody>
      </p:sp>
    </p:spTree>
    <p:extLst>
      <p:ext uri="{BB962C8B-B14F-4D97-AF65-F5344CB8AC3E}">
        <p14:creationId xmlns:p14="http://schemas.microsoft.com/office/powerpoint/2010/main" val="2705101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spcBef>
          <a:spcPct val="0"/>
        </a:spcBef>
        <a:buNone/>
        <a:defRPr sz="3900" b="1" kern="1200">
          <a:solidFill>
            <a:schemeClr val="bg1"/>
          </a:solidFill>
          <a:latin typeface="+mj-lt"/>
          <a:ea typeface="+mj-ea"/>
          <a:cs typeface="+mj-cs"/>
        </a:defRPr>
      </a:lvl1pPr>
    </p:titleStyle>
    <p:bodyStyle>
      <a:lvl1pPr marL="457200" indent="-4572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1pPr>
      <a:lvl2pPr marL="914400" indent="-4572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2pPr>
      <a:lvl3pPr marL="1371600" indent="-4572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828800" indent="-4572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4pPr>
      <a:lvl5pPr marL="2286000" indent="-4572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mailto:loren.torgerson@dnr.wa.go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1E557C-F3C6-47B4-9438-CDF334040861}" type="slidenum">
              <a:rPr lang="en-US">
                <a:latin typeface="Verdana"/>
              </a:rPr>
              <a:pPr/>
              <a:t>1</a:t>
            </a:fld>
            <a:endParaRPr lang="en-US" dirty="0">
              <a:latin typeface="Verdana"/>
            </a:endParaRPr>
          </a:p>
        </p:txBody>
      </p:sp>
      <p:sp>
        <p:nvSpPr>
          <p:cNvPr id="5" name="Rectangle 4"/>
          <p:cNvSpPr/>
          <p:nvPr/>
        </p:nvSpPr>
        <p:spPr>
          <a:xfrm>
            <a:off x="1641543" y="491371"/>
            <a:ext cx="8159931" cy="5016758"/>
          </a:xfrm>
          <a:prstGeom prst="rect">
            <a:avLst/>
          </a:prstGeom>
        </p:spPr>
        <p:txBody>
          <a:bodyPr wrap="square">
            <a:spAutoFit/>
          </a:bodyPr>
          <a:lstStyle/>
          <a:p>
            <a:endParaRPr lang="en-US" sz="1200" b="0" i="0" u="none" strike="noStrike" baseline="0" dirty="0" smtClean="0">
              <a:solidFill>
                <a:srgbClr val="000000"/>
              </a:solidFill>
              <a:latin typeface="Segoe UI" panose="020B0502040204020203" pitchFamily="34" charset="0"/>
            </a:endParaRPr>
          </a:p>
          <a:p>
            <a:r>
              <a:rPr lang="en-US" sz="1200" b="0" i="0" u="none" strike="noStrike" baseline="0" dirty="0" smtClean="0">
                <a:solidFill>
                  <a:srgbClr val="000000"/>
                </a:solidFill>
                <a:latin typeface="Segoe UI" panose="020B0502040204020203" pitchFamily="34" charset="0"/>
              </a:rPr>
              <a:t> </a:t>
            </a:r>
            <a:r>
              <a:rPr lang="en-US" sz="4400" b="1" i="0" u="none" strike="noStrike" baseline="0" dirty="0" smtClean="0">
                <a:solidFill>
                  <a:schemeClr val="tx1">
                    <a:lumMod val="75000"/>
                    <a:lumOff val="25000"/>
                  </a:schemeClr>
                </a:solidFill>
                <a:latin typeface="Segoe UI" panose="020B0502040204020203" pitchFamily="34" charset="0"/>
              </a:rPr>
              <a:t>Electric Utilities Wildland Fire Prevention Task Force – Final Report, December 2020 </a:t>
            </a:r>
            <a:endParaRPr lang="en-US" sz="4400" b="0" i="0" u="none" strike="noStrike" baseline="0" dirty="0" smtClean="0">
              <a:solidFill>
                <a:schemeClr val="tx1">
                  <a:lumMod val="75000"/>
                  <a:lumOff val="25000"/>
                </a:schemeClr>
              </a:solidFill>
              <a:latin typeface="Segoe UI" panose="020B0502040204020203" pitchFamily="34" charset="0"/>
            </a:endParaRPr>
          </a:p>
          <a:p>
            <a:endParaRPr lang="en-US" sz="4400" b="0" i="0" u="none" strike="noStrike" baseline="0" dirty="0" smtClean="0">
              <a:solidFill>
                <a:schemeClr val="tx1">
                  <a:lumMod val="75000"/>
                  <a:lumOff val="25000"/>
                </a:schemeClr>
              </a:solidFill>
              <a:latin typeface="Segoe UI" panose="020B0502040204020203" pitchFamily="34" charset="0"/>
            </a:endParaRPr>
          </a:p>
          <a:p>
            <a:r>
              <a:rPr lang="en-US" sz="4400" b="0" i="0" u="none" strike="noStrike" baseline="0" dirty="0" smtClean="0">
                <a:solidFill>
                  <a:schemeClr val="tx1">
                    <a:lumMod val="75000"/>
                    <a:lumOff val="25000"/>
                  </a:schemeClr>
                </a:solidFill>
                <a:latin typeface="Segoe UI" panose="020B0502040204020203" pitchFamily="34" charset="0"/>
              </a:rPr>
              <a:t>Results and Recommendations</a:t>
            </a:r>
          </a:p>
          <a:p>
            <a:pPr algn="ctr"/>
            <a:endParaRPr lang="en-US" sz="4400" dirty="0">
              <a:solidFill>
                <a:schemeClr val="tx1">
                  <a:lumMod val="75000"/>
                  <a:lumOff val="25000"/>
                </a:schemeClr>
              </a:solidFill>
              <a:latin typeface="Segoe UI" panose="020B0502040204020203" pitchFamily="34" charset="0"/>
            </a:endParaRPr>
          </a:p>
          <a:p>
            <a:pPr algn="ctr"/>
            <a:endParaRPr lang="en-US" sz="4400" dirty="0">
              <a:solidFill>
                <a:schemeClr val="tx1">
                  <a:lumMod val="75000"/>
                  <a:lumOff val="25000"/>
                </a:schemeClr>
              </a:solidFill>
            </a:endParaRPr>
          </a:p>
        </p:txBody>
      </p:sp>
    </p:spTree>
    <p:extLst>
      <p:ext uri="{BB962C8B-B14F-4D97-AF65-F5344CB8AC3E}">
        <p14:creationId xmlns:p14="http://schemas.microsoft.com/office/powerpoint/2010/main" val="295207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10</a:t>
            </a:fld>
            <a:endParaRPr lang="en-US" dirty="0"/>
          </a:p>
        </p:txBody>
      </p:sp>
      <p:sp>
        <p:nvSpPr>
          <p:cNvPr id="3" name="Rectangle 2"/>
          <p:cNvSpPr/>
          <p:nvPr/>
        </p:nvSpPr>
        <p:spPr>
          <a:xfrm>
            <a:off x="519519" y="418266"/>
            <a:ext cx="11129553" cy="5447645"/>
          </a:xfrm>
          <a:prstGeom prst="rect">
            <a:avLst/>
          </a:prstGeom>
        </p:spPr>
        <p:txBody>
          <a:bodyPr wrap="square">
            <a:spAutoFit/>
          </a:bodyPr>
          <a:lstStyle/>
          <a:p>
            <a:r>
              <a:rPr lang="en-US" sz="3200" b="1" dirty="0" smtClean="0"/>
              <a:t>Task A – </a:t>
            </a:r>
          </a:p>
          <a:p>
            <a:endParaRPr lang="en-US" sz="3200" b="1" dirty="0"/>
          </a:p>
          <a:p>
            <a:r>
              <a:rPr lang="en-US" sz="3200" b="1" dirty="0" smtClean="0"/>
              <a:t>Developing</a:t>
            </a:r>
            <a:r>
              <a:rPr lang="en-US" sz="3200" b="1" dirty="0"/>
              <a:t>, for consideration by the department and individual electric utilities, a model agreement for managing danger trees and other vegetation that pose a risk of wildland fire and associated utility liability due to the proximity to electrical transmission wires and other utility equipment</a:t>
            </a:r>
            <a:r>
              <a:rPr lang="en-US" sz="3200" b="1" dirty="0" smtClean="0"/>
              <a:t>.</a:t>
            </a:r>
          </a:p>
          <a:p>
            <a:endParaRPr lang="en-US" sz="3200" b="1" dirty="0"/>
          </a:p>
          <a:p>
            <a:pPr lvl="1"/>
            <a:r>
              <a:rPr lang="en-US" sz="1400" b="1" dirty="0" smtClean="0"/>
              <a:t>*With </a:t>
            </a:r>
            <a:r>
              <a:rPr lang="en-US" sz="1400" b="1" dirty="0"/>
              <a:t>the assistance of the task force, distribute a </a:t>
            </a:r>
            <a:r>
              <a:rPr lang="en-US" sz="1400" b="1" dirty="0" smtClean="0"/>
              <a:t>voluntary model </a:t>
            </a:r>
            <a:r>
              <a:rPr lang="en-US" sz="1400" b="1" dirty="0"/>
              <a:t>danger tree management agreement to </a:t>
            </a:r>
            <a:r>
              <a:rPr lang="en-US" sz="1400" b="1" dirty="0" smtClean="0"/>
              <a:t>utilities </a:t>
            </a:r>
            <a:r>
              <a:rPr lang="en-US" sz="1400" b="1" dirty="0"/>
              <a:t>for </a:t>
            </a:r>
            <a:r>
              <a:rPr lang="en-US" sz="1400" b="1" dirty="0" smtClean="0"/>
              <a:t>their consideration </a:t>
            </a:r>
            <a:r>
              <a:rPr lang="en-US" sz="1400" b="1" dirty="0"/>
              <a:t>for execution with the department;</a:t>
            </a:r>
          </a:p>
        </p:txBody>
      </p:sp>
      <p:sp>
        <p:nvSpPr>
          <p:cNvPr id="5" name="Rectangle 4"/>
          <p:cNvSpPr/>
          <p:nvPr/>
        </p:nvSpPr>
        <p:spPr>
          <a:xfrm>
            <a:off x="395695" y="972263"/>
            <a:ext cx="10249989" cy="646331"/>
          </a:xfrm>
          <a:prstGeom prst="rect">
            <a:avLst/>
          </a:prstGeom>
        </p:spPr>
        <p:txBody>
          <a:bodyPr wrap="square">
            <a:spAutoFit/>
          </a:bodyPr>
          <a:lstStyle/>
          <a:p>
            <a:endParaRPr lang="en-US"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2558501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11</a:t>
            </a:fld>
            <a:endParaRPr lang="en-US" dirty="0"/>
          </a:p>
        </p:txBody>
      </p:sp>
      <p:sp>
        <p:nvSpPr>
          <p:cNvPr id="3" name="Rectangle 2"/>
          <p:cNvSpPr/>
          <p:nvPr/>
        </p:nvSpPr>
        <p:spPr>
          <a:xfrm>
            <a:off x="1433384" y="1123085"/>
            <a:ext cx="9724766" cy="1754326"/>
          </a:xfrm>
          <a:prstGeom prst="rect">
            <a:avLst/>
          </a:prstGeom>
        </p:spPr>
        <p:txBody>
          <a:bodyPr wrap="square">
            <a:spAutoFit/>
          </a:bodyPr>
          <a:lstStyle/>
          <a:p>
            <a:r>
              <a:rPr lang="en-US" dirty="0">
                <a:solidFill>
                  <a:prstClr val="black"/>
                </a:solidFill>
              </a:rPr>
              <a:t>2020 Report…</a:t>
            </a:r>
            <a:r>
              <a:rPr lang="en-US" i="1" dirty="0">
                <a:solidFill>
                  <a:prstClr val="black"/>
                </a:solidFill>
              </a:rPr>
              <a:t>.The task force believes it is in the interest of improving wildfire prevention and reducing a utility’s liability that the work of establishing a comprehensive model agreement should continue beyond the duration of the task force established by the Legislature. The task force and DNR rights of way program have established a road map that will guide discussions to complete a final model agreement.</a:t>
            </a:r>
            <a:endParaRPr lang="en-US" dirty="0"/>
          </a:p>
        </p:txBody>
      </p:sp>
      <p:sp>
        <p:nvSpPr>
          <p:cNvPr id="4" name="Rectangle 3"/>
          <p:cNvSpPr/>
          <p:nvPr/>
        </p:nvSpPr>
        <p:spPr>
          <a:xfrm>
            <a:off x="1433383" y="3258747"/>
            <a:ext cx="9724767" cy="1200329"/>
          </a:xfrm>
          <a:prstGeom prst="rect">
            <a:avLst/>
          </a:prstGeom>
        </p:spPr>
        <p:txBody>
          <a:bodyPr wrap="square">
            <a:spAutoFit/>
          </a:bodyPr>
          <a:lstStyle/>
          <a:p>
            <a:pPr lvl="0"/>
            <a:r>
              <a:rPr lang="en-US" dirty="0">
                <a:solidFill>
                  <a:srgbClr val="000000"/>
                </a:solidFill>
                <a:latin typeface="Segoe UI" panose="020B0502040204020203" pitchFamily="34" charset="0"/>
              </a:rPr>
              <a:t>Implementation Recommendation </a:t>
            </a:r>
          </a:p>
          <a:p>
            <a:pPr lvl="0"/>
            <a:r>
              <a:rPr lang="en-US" dirty="0">
                <a:solidFill>
                  <a:srgbClr val="000000"/>
                </a:solidFill>
                <a:latin typeface="Calibri" panose="020F0502020204030204" pitchFamily="34" charset="0"/>
              </a:rPr>
              <a:t>The task force and DNR will identify individual members willing to continue to participate in the work of finalizing the model agreement, with the goal of completing and publishing an agreement for consideration for by utilities by June 30, 2021. </a:t>
            </a:r>
            <a:endParaRPr lang="en-US" dirty="0">
              <a:solidFill>
                <a:prstClr val="black"/>
              </a:solidFill>
            </a:endParaRPr>
          </a:p>
        </p:txBody>
      </p:sp>
    </p:spTree>
    <p:extLst>
      <p:ext uri="{BB962C8B-B14F-4D97-AF65-F5344CB8AC3E}">
        <p14:creationId xmlns:p14="http://schemas.microsoft.com/office/powerpoint/2010/main" val="2962792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12</a:t>
            </a:fld>
            <a:endParaRPr lang="en-US" dirty="0"/>
          </a:p>
        </p:txBody>
      </p:sp>
      <p:sp>
        <p:nvSpPr>
          <p:cNvPr id="4" name="Rectangle 3"/>
          <p:cNvSpPr/>
          <p:nvPr/>
        </p:nvSpPr>
        <p:spPr>
          <a:xfrm>
            <a:off x="466725" y="536466"/>
            <a:ext cx="11420475" cy="5324535"/>
          </a:xfrm>
          <a:prstGeom prst="rect">
            <a:avLst/>
          </a:prstGeom>
        </p:spPr>
        <p:txBody>
          <a:bodyPr wrap="square">
            <a:spAutoFit/>
          </a:bodyPr>
          <a:lstStyle/>
          <a:p>
            <a:pPr lvl="0"/>
            <a:r>
              <a:rPr lang="en-US" b="1" dirty="0">
                <a:solidFill>
                  <a:srgbClr val="000000"/>
                </a:solidFill>
                <a:latin typeface="Calibri" panose="020F0502020204030204" pitchFamily="34" charset="0"/>
              </a:rPr>
              <a:t>Model Agreement Roadmap: </a:t>
            </a:r>
          </a:p>
          <a:p>
            <a:pPr lvl="0"/>
            <a:endParaRPr lang="en-US" dirty="0">
              <a:solidFill>
                <a:srgbClr val="000000"/>
              </a:solidFill>
              <a:latin typeface="Calibri" panose="020F0502020204030204" pitchFamily="34" charset="0"/>
            </a:endParaRPr>
          </a:p>
          <a:p>
            <a:pPr marL="342900" lvl="0" indent="-342900">
              <a:buFont typeface="+mj-lt"/>
              <a:buAutoNum type="arabicPeriod"/>
            </a:pPr>
            <a:r>
              <a:rPr lang="en-US" sz="1600" b="1" dirty="0">
                <a:solidFill>
                  <a:srgbClr val="000000"/>
                </a:solidFill>
                <a:latin typeface="Calibri" panose="020F0502020204030204" pitchFamily="34" charset="0"/>
              </a:rPr>
              <a:t>DNR will identify sensitive habitat areas and designate removal thresholds</a:t>
            </a:r>
            <a:r>
              <a:rPr lang="en-US" sz="1600" dirty="0">
                <a:solidFill>
                  <a:srgbClr val="000000"/>
                </a:solidFill>
                <a:latin typeface="Calibri" panose="020F0502020204030204" pitchFamily="34" charset="0"/>
              </a:rPr>
              <a:t> or other operational restrictions that would apply to DNR’s management of that habitat area. </a:t>
            </a:r>
          </a:p>
          <a:p>
            <a:pPr marL="342900" lvl="0" indent="-342900">
              <a:buFont typeface="+mj-lt"/>
              <a:buAutoNum type="arabicPeriod"/>
            </a:pPr>
            <a:endParaRPr lang="en-US" sz="1600" dirty="0">
              <a:solidFill>
                <a:srgbClr val="000000"/>
              </a:solidFill>
              <a:latin typeface="Calibri" panose="020F0502020204030204" pitchFamily="34" charset="0"/>
            </a:endParaRPr>
          </a:p>
          <a:p>
            <a:pPr marL="342900" lvl="0" indent="-342900">
              <a:buFont typeface="+mj-lt"/>
              <a:buAutoNum type="arabicPeriod"/>
            </a:pPr>
            <a:r>
              <a:rPr lang="en-US" sz="1600" b="1" dirty="0">
                <a:solidFill>
                  <a:srgbClr val="000000"/>
                </a:solidFill>
                <a:latin typeface="Calibri" panose="020F0502020204030204" pitchFamily="34" charset="0"/>
              </a:rPr>
              <a:t>DNR will share GIS data</a:t>
            </a:r>
            <a:r>
              <a:rPr lang="en-US" sz="1600" dirty="0">
                <a:solidFill>
                  <a:srgbClr val="000000"/>
                </a:solidFill>
                <a:latin typeface="Calibri" panose="020F0502020204030204" pitchFamily="34" charset="0"/>
              </a:rPr>
              <a:t>, and define a process to share new data as it is updated, that identifies the sensitive habitat areas. </a:t>
            </a:r>
          </a:p>
          <a:p>
            <a:pPr marL="342900" lvl="0" indent="-342900">
              <a:buFont typeface="+mj-lt"/>
              <a:buAutoNum type="arabicPeriod"/>
            </a:pPr>
            <a:endParaRPr lang="en-US" sz="1600" dirty="0">
              <a:solidFill>
                <a:srgbClr val="000000"/>
              </a:solidFill>
              <a:latin typeface="Calibri" panose="020F0502020204030204" pitchFamily="34" charset="0"/>
            </a:endParaRPr>
          </a:p>
          <a:p>
            <a:pPr marL="342900" lvl="0" indent="-342900">
              <a:buFont typeface="+mj-lt"/>
              <a:buAutoNum type="arabicPeriod"/>
            </a:pPr>
            <a:r>
              <a:rPr lang="en-US" sz="1600" b="1" dirty="0">
                <a:solidFill>
                  <a:srgbClr val="000000"/>
                </a:solidFill>
                <a:latin typeface="Calibri" panose="020F0502020204030204" pitchFamily="34" charset="0"/>
              </a:rPr>
              <a:t>DNR will partner with utilities to establish an ongoing training program </a:t>
            </a:r>
            <a:r>
              <a:rPr lang="en-US" sz="1600" dirty="0">
                <a:solidFill>
                  <a:srgbClr val="000000"/>
                </a:solidFill>
                <a:latin typeface="Calibri" panose="020F0502020204030204" pitchFamily="34" charset="0"/>
              </a:rPr>
              <a:t>to ensure utility staff have the knowledge to work within operational restrictions that would apply to DNR’s management of the habitat area. </a:t>
            </a:r>
          </a:p>
          <a:p>
            <a:pPr marL="342900" lvl="0" indent="-342900">
              <a:buFont typeface="+mj-lt"/>
              <a:buAutoNum type="arabicPeriod"/>
            </a:pPr>
            <a:endParaRPr lang="en-US" sz="1600" dirty="0">
              <a:solidFill>
                <a:srgbClr val="000000"/>
              </a:solidFill>
              <a:latin typeface="Calibri" panose="020F0502020204030204" pitchFamily="34" charset="0"/>
            </a:endParaRPr>
          </a:p>
          <a:p>
            <a:pPr marL="342900" lvl="0" indent="-342900">
              <a:buFont typeface="+mj-lt"/>
              <a:buAutoNum type="arabicPeriod"/>
            </a:pPr>
            <a:r>
              <a:rPr lang="en-US" sz="1600" b="1" dirty="0">
                <a:solidFill>
                  <a:srgbClr val="000000"/>
                </a:solidFill>
                <a:latin typeface="Calibri" panose="020F0502020204030204" pitchFamily="34" charset="0"/>
              </a:rPr>
              <a:t>Utilities may remove any trees on DNR-managed lands outside of the right of way in non-habitat areas that pose a danger to utility facilities</a:t>
            </a:r>
            <a:r>
              <a:rPr lang="en-US" sz="1600" dirty="0">
                <a:solidFill>
                  <a:srgbClr val="000000"/>
                </a:solidFill>
                <a:latin typeface="Calibri" panose="020F0502020204030204" pitchFamily="34" charset="0"/>
              </a:rPr>
              <a:t> without consultation, provided that pictures are taken, notice is sent to DNR, and DNR is compensated for the value of any merchantable timber removed. As part of the agreement, merchantability standards will be established.  </a:t>
            </a:r>
          </a:p>
          <a:p>
            <a:pPr marL="342900" lvl="0" indent="-342900">
              <a:buFont typeface="+mj-lt"/>
              <a:buAutoNum type="arabicPeriod"/>
            </a:pPr>
            <a:endParaRPr lang="en-US" sz="1600" dirty="0">
              <a:solidFill>
                <a:srgbClr val="000000"/>
              </a:solidFill>
              <a:latin typeface="Calibri" panose="020F0502020204030204" pitchFamily="34" charset="0"/>
            </a:endParaRPr>
          </a:p>
          <a:p>
            <a:pPr marL="342900" lvl="0" indent="-342900">
              <a:buFont typeface="+mj-lt"/>
              <a:buAutoNum type="arabicPeriod"/>
            </a:pPr>
            <a:r>
              <a:rPr lang="en-US" sz="1600" b="1" dirty="0">
                <a:solidFill>
                  <a:prstClr val="black"/>
                </a:solidFill>
                <a:latin typeface="Calibri" panose="020F0502020204030204" pitchFamily="34" charset="0"/>
              </a:rPr>
              <a:t>Utilities may remove trees on DNR managed lands outside of the right of way in habitat areas without consultation provided that utilities are operating within operational restrictions </a:t>
            </a:r>
            <a:r>
              <a:rPr lang="en-US" sz="1600" dirty="0">
                <a:solidFill>
                  <a:prstClr val="black"/>
                </a:solidFill>
                <a:latin typeface="Calibri" panose="020F0502020204030204" pitchFamily="34" charset="0"/>
              </a:rPr>
              <a:t>that would apply to DNR’s management of the habitat area. </a:t>
            </a:r>
          </a:p>
          <a:p>
            <a:pPr marL="342900" lvl="0" indent="-342900">
              <a:buFont typeface="+mj-lt"/>
              <a:buAutoNum type="arabicPeriod"/>
            </a:pPr>
            <a:endParaRPr lang="en-US" sz="1600" dirty="0">
              <a:solidFill>
                <a:prstClr val="black"/>
              </a:solidFill>
              <a:latin typeface="Calibri" panose="020F0502020204030204" pitchFamily="34" charset="0"/>
            </a:endParaRPr>
          </a:p>
          <a:p>
            <a:pPr marL="342900" lvl="0" indent="-342900">
              <a:buFont typeface="+mj-lt"/>
              <a:buAutoNum type="arabicPeriod"/>
            </a:pPr>
            <a:r>
              <a:rPr lang="en-US" sz="1600" b="1" dirty="0">
                <a:solidFill>
                  <a:prstClr val="black"/>
                </a:solidFill>
                <a:latin typeface="Calibri" panose="020F0502020204030204" pitchFamily="34" charset="0"/>
              </a:rPr>
              <a:t>Utilities are responsible for any mitigation required by regulating entities</a:t>
            </a:r>
            <a:r>
              <a:rPr lang="en-US" sz="1600" dirty="0">
                <a:solidFill>
                  <a:prstClr val="black"/>
                </a:solidFill>
                <a:latin typeface="Calibri" panose="020F0502020204030204" pitchFamily="34" charset="0"/>
              </a:rPr>
              <a:t> due to utility operations within habitat areas. </a:t>
            </a:r>
          </a:p>
          <a:p>
            <a:pPr marL="342900" lvl="0" indent="-342900">
              <a:buFont typeface="+mj-lt"/>
              <a:buAutoNum type="arabicPeriod"/>
            </a:pPr>
            <a:endParaRPr lang="en-US" sz="1600" dirty="0">
              <a:solidFill>
                <a:prstClr val="black"/>
              </a:solidFill>
              <a:latin typeface="Calibri" panose="020F0502020204030204" pitchFamily="34" charset="0"/>
            </a:endParaRPr>
          </a:p>
          <a:p>
            <a:pPr marL="342900" lvl="0" indent="-342900">
              <a:buFont typeface="+mj-lt"/>
              <a:buAutoNum type="arabicPeriod"/>
            </a:pPr>
            <a:r>
              <a:rPr lang="en-US" sz="1600" b="1" dirty="0">
                <a:solidFill>
                  <a:prstClr val="black"/>
                </a:solidFill>
                <a:latin typeface="Calibri" panose="020F0502020204030204" pitchFamily="34" charset="0"/>
              </a:rPr>
              <a:t>Utilities will coordinate with DNR if upcoming routine vegetation maintenance is planned </a:t>
            </a:r>
            <a:r>
              <a:rPr lang="en-US" sz="1600" dirty="0">
                <a:solidFill>
                  <a:prstClr val="black"/>
                </a:solidFill>
                <a:latin typeface="Calibri" panose="020F0502020204030204" pitchFamily="34" charset="0"/>
              </a:rPr>
              <a:t>in habitat areas. </a:t>
            </a:r>
          </a:p>
          <a:p>
            <a:pPr lvl="0"/>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26714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13</a:t>
            </a:fld>
            <a:endParaRPr lang="en-US" dirty="0"/>
          </a:p>
        </p:txBody>
      </p:sp>
      <p:sp>
        <p:nvSpPr>
          <p:cNvPr id="3" name="Rectangle 2"/>
          <p:cNvSpPr/>
          <p:nvPr/>
        </p:nvSpPr>
        <p:spPr>
          <a:xfrm>
            <a:off x="900320" y="973765"/>
            <a:ext cx="10887075" cy="4031873"/>
          </a:xfrm>
          <a:prstGeom prst="rect">
            <a:avLst/>
          </a:prstGeom>
        </p:spPr>
        <p:txBody>
          <a:bodyPr wrap="square">
            <a:spAutoFit/>
          </a:bodyPr>
          <a:lstStyle/>
          <a:p>
            <a:r>
              <a:rPr lang="en-US" sz="3200" b="1" dirty="0" smtClean="0"/>
              <a:t>Task B – </a:t>
            </a:r>
          </a:p>
          <a:p>
            <a:endParaRPr lang="en-US" sz="3200" b="1" dirty="0"/>
          </a:p>
          <a:p>
            <a:r>
              <a:rPr lang="en-US" sz="3200" b="1" dirty="0" smtClean="0"/>
              <a:t>Developing </a:t>
            </a:r>
            <a:r>
              <a:rPr lang="en-US" sz="3200" b="1" dirty="0"/>
              <a:t>communication protocols and educational exchanges between the department and electric utilities for identifying and addressing issues relating to utility infrastructure to reduce the risks of wildland fires. </a:t>
            </a:r>
          </a:p>
        </p:txBody>
      </p:sp>
    </p:spTree>
    <p:extLst>
      <p:ext uri="{BB962C8B-B14F-4D97-AF65-F5344CB8AC3E}">
        <p14:creationId xmlns:p14="http://schemas.microsoft.com/office/powerpoint/2010/main" val="269159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14</a:t>
            </a:fld>
            <a:endParaRPr lang="en-US" dirty="0"/>
          </a:p>
        </p:txBody>
      </p:sp>
      <p:sp>
        <p:nvSpPr>
          <p:cNvPr id="3" name="Rectangle 2"/>
          <p:cNvSpPr/>
          <p:nvPr/>
        </p:nvSpPr>
        <p:spPr>
          <a:xfrm>
            <a:off x="285750" y="602278"/>
            <a:ext cx="11525250" cy="5078313"/>
          </a:xfrm>
          <a:prstGeom prst="rect">
            <a:avLst/>
          </a:prstGeom>
        </p:spPr>
        <p:txBody>
          <a:bodyPr wrap="square">
            <a:spAutoFit/>
          </a:bodyPr>
          <a:lstStyle/>
          <a:p>
            <a:r>
              <a:rPr lang="en-US" b="1" dirty="0" smtClean="0">
                <a:solidFill>
                  <a:srgbClr val="000000"/>
                </a:solidFill>
                <a:latin typeface="Segoe UI" panose="020B0502040204020203" pitchFamily="34" charset="0"/>
              </a:rPr>
              <a:t>Task B- Recommendations</a:t>
            </a:r>
          </a:p>
          <a:p>
            <a:r>
              <a:rPr lang="en-US" b="1" dirty="0" smtClean="0">
                <a:solidFill>
                  <a:srgbClr val="000000"/>
                </a:solidFill>
                <a:latin typeface="Segoe UI" panose="020B0502040204020203" pitchFamily="34" charset="0"/>
              </a:rPr>
              <a:t> </a:t>
            </a:r>
            <a:endParaRPr lang="en-US" dirty="0">
              <a:solidFill>
                <a:srgbClr val="000000"/>
              </a:solidFill>
              <a:latin typeface="Segoe UI" panose="020B0502040204020203" pitchFamily="34" charset="0"/>
            </a:endParaRPr>
          </a:p>
          <a:p>
            <a:pPr marL="800100" lvl="1" indent="-342900">
              <a:buFont typeface="+mj-lt"/>
              <a:buAutoNum type="arabicPeriod"/>
            </a:pPr>
            <a:r>
              <a:rPr lang="en-US" sz="1600" dirty="0" smtClean="0">
                <a:solidFill>
                  <a:srgbClr val="000000"/>
                </a:solidFill>
                <a:latin typeface="Calibri" panose="020F0502020204030204" pitchFamily="34" charset="0"/>
                <a:cs typeface="Calibri" panose="020F0502020204030204" pitchFamily="34" charset="0"/>
              </a:rPr>
              <a:t>At </a:t>
            </a:r>
            <a:r>
              <a:rPr lang="en-US" sz="1600" dirty="0">
                <a:solidFill>
                  <a:srgbClr val="000000"/>
                </a:solidFill>
                <a:latin typeface="Calibri" panose="020F0502020204030204" pitchFamily="34" charset="0"/>
                <a:cs typeface="Calibri" panose="020F0502020204030204" pitchFamily="34" charset="0"/>
              </a:rPr>
              <a:t>the conclusion of this task force’s work as directed by the Legislature, electric utilities in the state, and </a:t>
            </a:r>
            <a:r>
              <a:rPr lang="en-US" sz="1600" b="1" dirty="0">
                <a:solidFill>
                  <a:srgbClr val="000000"/>
                </a:solidFill>
                <a:latin typeface="Calibri" panose="020F0502020204030204" pitchFamily="34" charset="0"/>
                <a:cs typeface="Calibri" panose="020F0502020204030204" pitchFamily="34" charset="0"/>
              </a:rPr>
              <a:t>the Commissioner of Public Lands should continue to maintain a utility advisory committee</a:t>
            </a:r>
            <a:r>
              <a:rPr lang="en-US" sz="1600" dirty="0">
                <a:solidFill>
                  <a:srgbClr val="000000"/>
                </a:solidFill>
                <a:latin typeface="Calibri" panose="020F0502020204030204" pitchFamily="34" charset="0"/>
                <a:cs typeface="Calibri" panose="020F0502020204030204" pitchFamily="34" charset="0"/>
              </a:rPr>
              <a:t> to advise the department on all matters related to the prevention of electric utility caused wildfires, and other issues deemed necessary by the commissioner. </a:t>
            </a:r>
            <a:endParaRPr lang="en-US" sz="1600" dirty="0" smtClean="0">
              <a:solidFill>
                <a:srgbClr val="000000"/>
              </a:solidFill>
              <a:latin typeface="Calibri" panose="020F0502020204030204" pitchFamily="34" charset="0"/>
              <a:cs typeface="Calibri" panose="020F0502020204030204" pitchFamily="34" charset="0"/>
            </a:endParaRPr>
          </a:p>
          <a:p>
            <a:pPr marL="800100" lvl="1" indent="-342900">
              <a:buFont typeface="+mj-lt"/>
              <a:buAutoNum type="arabicPeriod"/>
            </a:pPr>
            <a:endParaRPr lang="en-US" sz="1600" dirty="0">
              <a:solidFill>
                <a:srgbClr val="000000"/>
              </a:solidFill>
              <a:latin typeface="Calibri" panose="020F0502020204030204" pitchFamily="34" charset="0"/>
              <a:cs typeface="Calibri" panose="020F0502020204030204" pitchFamily="34" charset="0"/>
            </a:endParaRPr>
          </a:p>
          <a:p>
            <a:pPr marL="800100" lvl="1" indent="-342900">
              <a:buFont typeface="+mj-lt"/>
              <a:buAutoNum type="arabicPeriod"/>
            </a:pPr>
            <a:r>
              <a:rPr lang="en-US" sz="1600" dirty="0" smtClean="0">
                <a:latin typeface="Calibri" panose="020F0502020204030204" pitchFamily="34" charset="0"/>
                <a:cs typeface="Calibri" panose="020F0502020204030204" pitchFamily="34" charset="0"/>
              </a:rPr>
              <a:t>Members </a:t>
            </a:r>
            <a:r>
              <a:rPr lang="en-US" sz="1600" dirty="0">
                <a:latin typeface="Calibri" panose="020F0502020204030204" pitchFamily="34" charset="0"/>
                <a:cs typeface="Calibri" panose="020F0502020204030204" pitchFamily="34" charset="0"/>
              </a:rPr>
              <a:t>of the advisory committee established in the first recommendation, </a:t>
            </a:r>
            <a:r>
              <a:rPr lang="en-US" sz="1600" b="1" dirty="0">
                <a:latin typeface="Calibri" panose="020F0502020204030204" pitchFamily="34" charset="0"/>
                <a:cs typeface="Calibri" panose="020F0502020204030204" pitchFamily="34" charset="0"/>
              </a:rPr>
              <a:t>DNR and other entities should establish joint public communications protocols to inform residents </a:t>
            </a:r>
            <a:r>
              <a:rPr lang="en-US" sz="1600" dirty="0">
                <a:latin typeface="Calibri" panose="020F0502020204030204" pitchFamily="34" charset="0"/>
                <a:cs typeface="Calibri" panose="020F0502020204030204" pitchFamily="34" charset="0"/>
              </a:rPr>
              <a:t>of the state of potential critical fire weather events and the potential for power outages or disruptions. </a:t>
            </a:r>
            <a:endParaRPr lang="en-US" sz="1600" dirty="0" smtClean="0">
              <a:latin typeface="Calibri" panose="020F0502020204030204" pitchFamily="34" charset="0"/>
              <a:cs typeface="Calibri" panose="020F0502020204030204" pitchFamily="34" charset="0"/>
            </a:endParaRPr>
          </a:p>
          <a:p>
            <a:pPr marL="800100" lvl="1" indent="-342900">
              <a:buFont typeface="+mj-lt"/>
              <a:buAutoNum type="arabicPeriod"/>
            </a:pPr>
            <a:endParaRPr lang="en-US" sz="1600" dirty="0">
              <a:latin typeface="Calibri" panose="020F0502020204030204" pitchFamily="34" charset="0"/>
              <a:cs typeface="Calibri" panose="020F0502020204030204" pitchFamily="34" charset="0"/>
            </a:endParaRPr>
          </a:p>
          <a:p>
            <a:pPr marL="800100" lvl="1" indent="-342900">
              <a:buFont typeface="+mj-lt"/>
              <a:buAutoNum type="arabicPeriod"/>
            </a:pPr>
            <a:r>
              <a:rPr lang="en-US" sz="1600" dirty="0" smtClean="0">
                <a:latin typeface="Calibri" panose="020F0502020204030204" pitchFamily="34" charset="0"/>
                <a:cs typeface="Calibri" panose="020F0502020204030204" pitchFamily="34" charset="0"/>
              </a:rPr>
              <a:t>DNR </a:t>
            </a:r>
            <a:r>
              <a:rPr lang="en-US" sz="1600" dirty="0">
                <a:latin typeface="Calibri" panose="020F0502020204030204" pitchFamily="34" charset="0"/>
                <a:cs typeface="Calibri" panose="020F0502020204030204" pitchFamily="34" charset="0"/>
              </a:rPr>
              <a:t>and electric utilities’ leadership should proactively work to </a:t>
            </a:r>
            <a:r>
              <a:rPr lang="en-US" sz="1600" b="1" dirty="0">
                <a:latin typeface="Calibri" panose="020F0502020204030204" pitchFamily="34" charset="0"/>
                <a:cs typeface="Calibri" panose="020F0502020204030204" pitchFamily="34" charset="0"/>
              </a:rPr>
              <a:t>establish positive working relationships between local utility managers and maintenance personnel</a:t>
            </a:r>
            <a:r>
              <a:rPr lang="en-US" sz="1600" dirty="0">
                <a:latin typeface="Calibri" panose="020F0502020204030204" pitchFamily="34" charset="0"/>
                <a:cs typeface="Calibri" panose="020F0502020204030204" pitchFamily="34" charset="0"/>
              </a:rPr>
              <a:t> and DNR’s regional wildfire suppression and prevention personnel. This should include information sharing related to local wildfire risk assessment data and prevention plans. </a:t>
            </a:r>
            <a:endParaRPr lang="en-US" sz="1600" dirty="0" smtClean="0">
              <a:latin typeface="Calibri" panose="020F0502020204030204" pitchFamily="34" charset="0"/>
              <a:cs typeface="Calibri" panose="020F0502020204030204" pitchFamily="34" charset="0"/>
            </a:endParaRPr>
          </a:p>
          <a:p>
            <a:pPr marL="800100" lvl="1" indent="-342900">
              <a:buFont typeface="+mj-lt"/>
              <a:buAutoNum type="arabicPeriod"/>
            </a:pPr>
            <a:endParaRPr lang="en-US" sz="1600" dirty="0">
              <a:solidFill>
                <a:schemeClr val="accent1">
                  <a:lumMod val="75000"/>
                </a:schemeClr>
              </a:solidFill>
              <a:latin typeface="Calibri" panose="020F0502020204030204" pitchFamily="34" charset="0"/>
              <a:cs typeface="Calibri" panose="020F0502020204030204" pitchFamily="34" charset="0"/>
            </a:endParaRPr>
          </a:p>
          <a:p>
            <a:pPr marL="800100" lvl="1" indent="-342900">
              <a:buFont typeface="+mj-lt"/>
              <a:buAutoNum type="arabicPeriod"/>
            </a:pPr>
            <a:r>
              <a:rPr lang="en-US" sz="1600" dirty="0" smtClean="0">
                <a:solidFill>
                  <a:srgbClr val="000000"/>
                </a:solidFill>
                <a:latin typeface="Calibri" panose="020F0502020204030204" pitchFamily="34" charset="0"/>
                <a:cs typeface="Calibri" panose="020F0502020204030204" pitchFamily="34" charset="0"/>
              </a:rPr>
              <a:t>Electric </a:t>
            </a:r>
            <a:r>
              <a:rPr lang="en-US" sz="1600" dirty="0">
                <a:solidFill>
                  <a:srgbClr val="000000"/>
                </a:solidFill>
                <a:latin typeface="Calibri" panose="020F0502020204030204" pitchFamily="34" charset="0"/>
                <a:cs typeface="Calibri" panose="020F0502020204030204" pitchFamily="34" charset="0"/>
              </a:rPr>
              <a:t>utilities and DNR should </a:t>
            </a:r>
            <a:r>
              <a:rPr lang="en-US" sz="1600" b="1" dirty="0">
                <a:solidFill>
                  <a:srgbClr val="000000"/>
                </a:solidFill>
                <a:latin typeface="Calibri" panose="020F0502020204030204" pitchFamily="34" charset="0"/>
                <a:cs typeface="Calibri" panose="020F0502020204030204" pitchFamily="34" charset="0"/>
              </a:rPr>
              <a:t>jointly participate in statewide or regional electric utility industry seminars or forums as a means of communicating wildfire prevention messages,</a:t>
            </a:r>
            <a:r>
              <a:rPr lang="en-US" sz="1600" dirty="0">
                <a:solidFill>
                  <a:srgbClr val="000000"/>
                </a:solidFill>
                <a:latin typeface="Calibri" panose="020F0502020204030204" pitchFamily="34" charset="0"/>
                <a:cs typeface="Calibri" panose="020F0502020204030204" pitchFamily="34" charset="0"/>
              </a:rPr>
              <a:t> </a:t>
            </a:r>
            <a:r>
              <a:rPr lang="en-US" sz="1600" b="1" dirty="0">
                <a:solidFill>
                  <a:srgbClr val="000000"/>
                </a:solidFill>
                <a:latin typeface="Calibri" panose="020F0502020204030204" pitchFamily="34" charset="0"/>
                <a:cs typeface="Calibri" panose="020F0502020204030204" pitchFamily="34" charset="0"/>
              </a:rPr>
              <a:t>the science and methods of vegetation management</a:t>
            </a:r>
            <a:r>
              <a:rPr lang="en-US" sz="1600" dirty="0">
                <a:solidFill>
                  <a:srgbClr val="000000"/>
                </a:solidFill>
                <a:latin typeface="Calibri" panose="020F0502020204030204" pitchFamily="34" charset="0"/>
                <a:cs typeface="Calibri" panose="020F0502020204030204" pitchFamily="34" charset="0"/>
              </a:rPr>
              <a:t>, and to promote an understanding by suppression agencies and land management of electric utility system operations. </a:t>
            </a:r>
            <a:endParaRPr lang="en-US" sz="1600" dirty="0" smtClean="0">
              <a:solidFill>
                <a:srgbClr val="000000"/>
              </a:solidFill>
              <a:latin typeface="Calibri" panose="020F0502020204030204" pitchFamily="34" charset="0"/>
              <a:cs typeface="Calibri" panose="020F0502020204030204" pitchFamily="34" charset="0"/>
            </a:endParaRPr>
          </a:p>
          <a:p>
            <a:pPr marL="800100" lvl="1" indent="-342900">
              <a:buFont typeface="+mj-lt"/>
              <a:buAutoNum type="arabicPeriod"/>
            </a:pPr>
            <a:endParaRPr lang="en-US" sz="1600" dirty="0">
              <a:solidFill>
                <a:srgbClr val="000000"/>
              </a:solidFill>
              <a:latin typeface="Calibri" panose="020F0502020204030204" pitchFamily="34" charset="0"/>
              <a:cs typeface="Calibri" panose="020F0502020204030204" pitchFamily="34" charset="0"/>
            </a:endParaRPr>
          </a:p>
          <a:p>
            <a:pPr marL="800100" lvl="1" indent="-342900">
              <a:buFont typeface="+mj-lt"/>
              <a:buAutoNum type="arabicPeriod"/>
            </a:pPr>
            <a:r>
              <a:rPr lang="en-US" sz="1600" dirty="0" smtClean="0">
                <a:latin typeface="Calibri" panose="020F0502020204030204" pitchFamily="34" charset="0"/>
                <a:cs typeface="Calibri" panose="020F0502020204030204" pitchFamily="34" charset="0"/>
              </a:rPr>
              <a:t>Together</a:t>
            </a:r>
            <a:r>
              <a:rPr lang="en-US" sz="1600" dirty="0">
                <a:latin typeface="Calibri" panose="020F0502020204030204" pitchFamily="34" charset="0"/>
                <a:cs typeface="Calibri" panose="020F0502020204030204" pitchFamily="34" charset="0"/>
              </a:rPr>
              <a:t>, electric </a:t>
            </a:r>
            <a:r>
              <a:rPr lang="en-US" sz="1600" b="1" dirty="0">
                <a:latin typeface="Calibri" panose="020F0502020204030204" pitchFamily="34" charset="0"/>
                <a:cs typeface="Calibri" panose="020F0502020204030204" pitchFamily="34" charset="0"/>
              </a:rPr>
              <a:t>utilities and DNR should convene annual one-day forums that include case studies </a:t>
            </a:r>
            <a:r>
              <a:rPr lang="en-US" sz="1600" dirty="0">
                <a:latin typeface="Calibri" panose="020F0502020204030204" pitchFamily="34" charset="0"/>
                <a:cs typeface="Calibri" panose="020F0502020204030204" pitchFamily="34" charset="0"/>
              </a:rPr>
              <a:t>of previous wildfire incidents, investigations, maintenance projects, or other activities as a means to transfer knowledge between organizations. </a:t>
            </a:r>
          </a:p>
        </p:txBody>
      </p:sp>
    </p:spTree>
    <p:extLst>
      <p:ext uri="{BB962C8B-B14F-4D97-AF65-F5344CB8AC3E}">
        <p14:creationId xmlns:p14="http://schemas.microsoft.com/office/powerpoint/2010/main" val="2594167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15</a:t>
            </a:fld>
            <a:endParaRPr lang="en-US" dirty="0"/>
          </a:p>
        </p:txBody>
      </p:sp>
      <p:sp>
        <p:nvSpPr>
          <p:cNvPr id="3" name="Rectangle 2"/>
          <p:cNvSpPr/>
          <p:nvPr/>
        </p:nvSpPr>
        <p:spPr>
          <a:xfrm>
            <a:off x="885825" y="965436"/>
            <a:ext cx="11306175" cy="4308872"/>
          </a:xfrm>
          <a:prstGeom prst="rect">
            <a:avLst/>
          </a:prstGeom>
        </p:spPr>
        <p:txBody>
          <a:bodyPr wrap="square">
            <a:spAutoFit/>
          </a:bodyPr>
          <a:lstStyle/>
          <a:p>
            <a:r>
              <a:rPr lang="en-US" sz="3200" b="1" dirty="0" smtClean="0"/>
              <a:t>Task C - </a:t>
            </a:r>
          </a:p>
          <a:p>
            <a:endParaRPr lang="en-US" sz="3200" b="1" dirty="0"/>
          </a:p>
          <a:p>
            <a:r>
              <a:rPr lang="en-US" sz="3200" b="1" dirty="0" smtClean="0"/>
              <a:t>Developing </a:t>
            </a:r>
            <a:r>
              <a:rPr lang="en-US" sz="3200" b="1" dirty="0"/>
              <a:t>investigation protocols, including thresholds, for implementing the relevant provisions of RCW 76.04.015 when the department's investigation involves electric utility infrastructure or potential electric utility liability. </a:t>
            </a:r>
          </a:p>
          <a:p>
            <a:endParaRPr lang="en-US" dirty="0"/>
          </a:p>
        </p:txBody>
      </p:sp>
    </p:spTree>
    <p:extLst>
      <p:ext uri="{BB962C8B-B14F-4D97-AF65-F5344CB8AC3E}">
        <p14:creationId xmlns:p14="http://schemas.microsoft.com/office/powerpoint/2010/main" val="310903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16</a:t>
            </a:fld>
            <a:endParaRPr lang="en-US" dirty="0"/>
          </a:p>
        </p:txBody>
      </p:sp>
      <p:sp>
        <p:nvSpPr>
          <p:cNvPr id="3" name="Rectangle 2"/>
          <p:cNvSpPr/>
          <p:nvPr/>
        </p:nvSpPr>
        <p:spPr>
          <a:xfrm>
            <a:off x="920852" y="573502"/>
            <a:ext cx="10661547" cy="3662541"/>
          </a:xfrm>
          <a:prstGeom prst="rect">
            <a:avLst/>
          </a:prstGeom>
        </p:spPr>
        <p:txBody>
          <a:bodyPr wrap="square">
            <a:spAutoFit/>
          </a:bodyPr>
          <a:lstStyle/>
          <a:p>
            <a:r>
              <a:rPr lang="en-US" b="1" dirty="0" smtClean="0"/>
              <a:t>Task C - Recommendations</a:t>
            </a:r>
            <a:endParaRPr lang="en-US" b="1" dirty="0"/>
          </a:p>
          <a:p>
            <a:endParaRPr lang="en-US" dirty="0" smtClean="0"/>
          </a:p>
          <a:p>
            <a:r>
              <a:rPr lang="en-US" b="1" dirty="0" smtClean="0"/>
              <a:t>Prior </a:t>
            </a:r>
            <a:r>
              <a:rPr lang="en-US" b="1" dirty="0"/>
              <a:t>to the 2021 wildfire season, the task force recommends DNR</a:t>
            </a:r>
            <a:r>
              <a:rPr lang="en-US" b="1" dirty="0" smtClean="0"/>
              <a:t>:</a:t>
            </a:r>
          </a:p>
          <a:p>
            <a:endParaRPr lang="en-US" dirty="0"/>
          </a:p>
          <a:p>
            <a:pPr marL="342900" indent="-342900">
              <a:buAutoNum type="arabicPeriod"/>
            </a:pPr>
            <a:r>
              <a:rPr lang="en-US" sz="1600" b="1" dirty="0" smtClean="0"/>
              <a:t>Develop </a:t>
            </a:r>
            <a:r>
              <a:rPr lang="en-US" sz="1600" b="1" dirty="0"/>
              <a:t>an agency procedure that outlines a process for notifying electric utilities</a:t>
            </a:r>
            <a:r>
              <a:rPr lang="en-US" sz="1600" dirty="0"/>
              <a:t> immediately, or as soon as practical, when DNR determines the cause and origin is related to an electric utility’s infrastructure, or when a wildfire poses an imminent threat to the infrastructure of an electric </a:t>
            </a:r>
            <a:r>
              <a:rPr lang="en-US" sz="1600" dirty="0" smtClean="0"/>
              <a:t>utility.</a:t>
            </a:r>
          </a:p>
          <a:p>
            <a:pPr marL="342900" indent="-342900">
              <a:buAutoNum type="arabicPeriod"/>
            </a:pPr>
            <a:endParaRPr lang="en-US" sz="1600" dirty="0"/>
          </a:p>
          <a:p>
            <a:pPr marL="342900" indent="-342900">
              <a:buAutoNum type="arabicPeriod"/>
            </a:pPr>
            <a:r>
              <a:rPr lang="en-US" sz="1600" b="1" dirty="0" smtClean="0"/>
              <a:t>Develop </a:t>
            </a:r>
            <a:r>
              <a:rPr lang="en-US" sz="1600" b="1" dirty="0"/>
              <a:t>a process to encourage direct communication by DNR with the affected electric utility </a:t>
            </a:r>
            <a:r>
              <a:rPr lang="en-US" sz="1600" dirty="0"/>
              <a:t>to solicit input in the department’s initial investigation and any follow-up investigations. This would promote accurate identification and proper preservation of evidence in real time, and allow for an understanding by the utility of the circumstances surrounding the fire’s ignition and its subsequent behavior, and to help to prevent other similar fires</a:t>
            </a:r>
            <a:r>
              <a:rPr lang="en-US" sz="1600" dirty="0" smtClean="0"/>
              <a:t>.</a:t>
            </a:r>
            <a:endParaRPr lang="en-US" sz="1600" dirty="0"/>
          </a:p>
        </p:txBody>
      </p:sp>
    </p:spTree>
    <p:extLst>
      <p:ext uri="{BB962C8B-B14F-4D97-AF65-F5344CB8AC3E}">
        <p14:creationId xmlns:p14="http://schemas.microsoft.com/office/powerpoint/2010/main" val="135015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17</a:t>
            </a:fld>
            <a:endParaRPr lang="en-US" dirty="0"/>
          </a:p>
        </p:txBody>
      </p:sp>
      <p:sp>
        <p:nvSpPr>
          <p:cNvPr id="3" name="Rectangle 2"/>
          <p:cNvSpPr/>
          <p:nvPr/>
        </p:nvSpPr>
        <p:spPr>
          <a:xfrm>
            <a:off x="346587" y="344130"/>
            <a:ext cx="11268075" cy="5816977"/>
          </a:xfrm>
          <a:prstGeom prst="rect">
            <a:avLst/>
          </a:prstGeom>
        </p:spPr>
        <p:txBody>
          <a:bodyPr wrap="square">
            <a:spAutoFit/>
          </a:bodyPr>
          <a:lstStyle/>
          <a:p>
            <a:pPr lvl="1"/>
            <a:r>
              <a:rPr lang="en-US" sz="1600" b="1" dirty="0" smtClean="0"/>
              <a:t>3. Establish </a:t>
            </a:r>
            <a:r>
              <a:rPr lang="en-US" sz="1600" b="1" dirty="0"/>
              <a:t>written procedures to guide wildfire investigators when DNR intends to take </a:t>
            </a:r>
            <a:r>
              <a:rPr lang="en-US" sz="1600" b="1" dirty="0" smtClean="0"/>
              <a:t>possession </a:t>
            </a:r>
            <a:r>
              <a:rPr lang="en-US" sz="1600" b="1" dirty="0" smtClean="0"/>
              <a:t>or control </a:t>
            </a:r>
            <a:r>
              <a:rPr lang="en-US" sz="1600" b="1" dirty="0"/>
              <a:t>of evidence </a:t>
            </a:r>
            <a:r>
              <a:rPr lang="en-US" sz="1600" dirty="0"/>
              <a:t>belonging to an electric utility or evidence that has caused damage to property </a:t>
            </a:r>
            <a:r>
              <a:rPr lang="en-US" sz="1600" dirty="0" smtClean="0"/>
              <a:t>owned </a:t>
            </a:r>
            <a:r>
              <a:rPr lang="en-US" sz="1600" dirty="0"/>
              <a:t>by the utility. At a minimum, procedures should include:</a:t>
            </a:r>
          </a:p>
          <a:p>
            <a:endParaRPr lang="en-US" sz="1600" dirty="0"/>
          </a:p>
          <a:p>
            <a:pPr marL="800100" lvl="1" indent="-342900">
              <a:buAutoNum type="alphaLcPeriod"/>
            </a:pPr>
            <a:r>
              <a:rPr lang="en-US" sz="1400" dirty="0" smtClean="0"/>
              <a:t>A </a:t>
            </a:r>
            <a:r>
              <a:rPr lang="en-US" sz="1400" dirty="0"/>
              <a:t>protocol to notify an affected utility of DNR’s intention to take possession of utility property when it is authorized without a court </a:t>
            </a:r>
            <a:r>
              <a:rPr lang="en-US" sz="1400" dirty="0" smtClean="0"/>
              <a:t>order;</a:t>
            </a:r>
          </a:p>
          <a:p>
            <a:pPr marL="800100" lvl="1" indent="-342900">
              <a:buAutoNum type="alphaLcPeriod"/>
            </a:pPr>
            <a:endParaRPr lang="en-US" sz="1400" dirty="0"/>
          </a:p>
          <a:p>
            <a:pPr marL="800100" lvl="1" indent="-342900">
              <a:buAutoNum type="alphaLcPeriod"/>
            </a:pPr>
            <a:r>
              <a:rPr lang="en-US" sz="1400" dirty="0" smtClean="0"/>
              <a:t>Protocols </a:t>
            </a:r>
            <a:r>
              <a:rPr lang="en-US" sz="1400" dirty="0"/>
              <a:t>to establish a reasonable opportunity for an affected utility to view the evidence, and examine, document, and photograph it, before DNR takes possession or control of it, including steps to cooperatively maintain the on-site integrity of evidence and to establish its chain of </a:t>
            </a:r>
            <a:r>
              <a:rPr lang="en-US" sz="1400" dirty="0" smtClean="0"/>
              <a:t>custody;</a:t>
            </a:r>
          </a:p>
          <a:p>
            <a:pPr marL="800100" lvl="1" indent="-342900">
              <a:buAutoNum type="alphaLcPeriod"/>
            </a:pPr>
            <a:endParaRPr lang="en-US" sz="1400" dirty="0"/>
          </a:p>
          <a:p>
            <a:pPr marL="800100" lvl="1" indent="-342900">
              <a:buAutoNum type="alphaLcPeriod"/>
            </a:pPr>
            <a:r>
              <a:rPr lang="en-US" sz="1400" dirty="0" smtClean="0"/>
              <a:t>The </a:t>
            </a:r>
            <a:r>
              <a:rPr lang="en-US" sz="1400" dirty="0"/>
              <a:t>process for addressing the identification and preservation of utility-owned evidence in circumstances where the utility retains possession of the evidence because DNR’s possession of the evidence would substantially and materially interfere with the operation of the utility’s business or the provision of electric utility </a:t>
            </a:r>
            <a:r>
              <a:rPr lang="en-US" sz="1400" dirty="0" smtClean="0"/>
              <a:t>service;</a:t>
            </a:r>
          </a:p>
          <a:p>
            <a:pPr marL="800100" lvl="1" indent="-342900">
              <a:buAutoNum type="alphaLcPeriod"/>
            </a:pPr>
            <a:endParaRPr lang="en-US" sz="1400" dirty="0"/>
          </a:p>
          <a:p>
            <a:pPr marL="800100" lvl="1" indent="-342900">
              <a:buAutoNum type="alphaLcPeriod"/>
            </a:pPr>
            <a:r>
              <a:rPr lang="en-US" sz="1400" dirty="0" smtClean="0"/>
              <a:t>Circumstances </a:t>
            </a:r>
            <a:r>
              <a:rPr lang="en-US" sz="1400" dirty="0"/>
              <a:t>under which DNR may agree to alternative custody arrangements between the parties prior to it seeking a court order authorizing its continued possession or control of </a:t>
            </a:r>
            <a:r>
              <a:rPr lang="en-US" sz="1400" dirty="0" smtClean="0"/>
              <a:t>evidence;</a:t>
            </a:r>
          </a:p>
          <a:p>
            <a:pPr marL="800100" lvl="1" indent="-342900">
              <a:buAutoNum type="alphaLcPeriod"/>
            </a:pPr>
            <a:endParaRPr lang="en-US" sz="1400" dirty="0"/>
          </a:p>
          <a:p>
            <a:pPr marL="800100" lvl="1" indent="-342900">
              <a:buAutoNum type="alphaLcPeriod"/>
            </a:pPr>
            <a:r>
              <a:rPr lang="en-US" sz="1400" dirty="0" smtClean="0"/>
              <a:t>Establishing a time when, and by what means, a utility can object to DNR taking possession or control of evidence in the course of an investigation;</a:t>
            </a:r>
          </a:p>
          <a:p>
            <a:pPr marL="800100" lvl="1" indent="-342900">
              <a:buAutoNum type="alphaLcPeriod"/>
            </a:pPr>
            <a:endParaRPr lang="en-US" sz="1400" dirty="0" smtClean="0"/>
          </a:p>
          <a:p>
            <a:pPr marL="800100" lvl="1" indent="-342900">
              <a:buAutoNum type="alphaLcPeriod"/>
            </a:pPr>
            <a:r>
              <a:rPr lang="en-US" sz="1400" dirty="0" smtClean="0"/>
              <a:t>Establishing a protocol for returning evidence to the affected utility previously in the possession or control of DNR; and,</a:t>
            </a:r>
          </a:p>
          <a:p>
            <a:pPr marL="800100" lvl="1" indent="-342900">
              <a:buAutoNum type="alphaLcPeriod"/>
            </a:pPr>
            <a:endParaRPr lang="en-US" sz="1400" dirty="0" smtClean="0"/>
          </a:p>
          <a:p>
            <a:pPr marL="800100" lvl="1" indent="-342900">
              <a:buAutoNum type="alphaLcPeriod"/>
            </a:pPr>
            <a:r>
              <a:rPr lang="en-US" sz="1400" dirty="0" smtClean="0"/>
              <a:t>Though not expressed in statute, a process for the department to notify the utility 60 days in advance of when the department plans to dispose of such evidence.</a:t>
            </a:r>
            <a:endParaRPr lang="en-US" sz="1400" dirty="0"/>
          </a:p>
        </p:txBody>
      </p:sp>
      <p:sp>
        <p:nvSpPr>
          <p:cNvPr id="7" name="Rectangle 6"/>
          <p:cNvSpPr/>
          <p:nvPr/>
        </p:nvSpPr>
        <p:spPr>
          <a:xfrm>
            <a:off x="346587" y="0"/>
            <a:ext cx="5307863" cy="369332"/>
          </a:xfrm>
          <a:prstGeom prst="rect">
            <a:avLst/>
          </a:prstGeom>
        </p:spPr>
        <p:txBody>
          <a:bodyPr wrap="none">
            <a:spAutoFit/>
          </a:bodyPr>
          <a:lstStyle/>
          <a:p>
            <a:r>
              <a:rPr lang="en-US" b="1" dirty="0" smtClean="0"/>
              <a:t>Task C - Recommendations </a:t>
            </a:r>
            <a:r>
              <a:rPr lang="en-US" b="1" dirty="0"/>
              <a:t>continued…</a:t>
            </a:r>
          </a:p>
        </p:txBody>
      </p:sp>
    </p:spTree>
    <p:extLst>
      <p:ext uri="{BB962C8B-B14F-4D97-AF65-F5344CB8AC3E}">
        <p14:creationId xmlns:p14="http://schemas.microsoft.com/office/powerpoint/2010/main" val="1961133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18</a:t>
            </a:fld>
            <a:endParaRPr lang="en-US" dirty="0"/>
          </a:p>
        </p:txBody>
      </p:sp>
      <p:sp>
        <p:nvSpPr>
          <p:cNvPr id="3" name="Rectangle 2"/>
          <p:cNvSpPr/>
          <p:nvPr/>
        </p:nvSpPr>
        <p:spPr>
          <a:xfrm>
            <a:off x="860417" y="984112"/>
            <a:ext cx="10963275" cy="3293209"/>
          </a:xfrm>
          <a:prstGeom prst="rect">
            <a:avLst/>
          </a:prstGeom>
        </p:spPr>
        <p:txBody>
          <a:bodyPr wrap="square">
            <a:spAutoFit/>
          </a:bodyPr>
          <a:lstStyle/>
          <a:p>
            <a:r>
              <a:rPr lang="en-US" sz="1600" dirty="0" smtClean="0"/>
              <a:t>4. </a:t>
            </a:r>
            <a:r>
              <a:rPr lang="en-US" sz="1600" b="1" dirty="0" smtClean="0"/>
              <a:t>Any </a:t>
            </a:r>
            <a:r>
              <a:rPr lang="en-US" sz="1600" b="1" dirty="0"/>
              <a:t>written procedure established by DNR should include a provision for furnishing </a:t>
            </a:r>
            <a:r>
              <a:rPr lang="en-US" sz="1600" b="1" dirty="0" smtClean="0"/>
              <a:t>the</a:t>
            </a:r>
            <a:endParaRPr lang="en-US" sz="1600" b="1" dirty="0"/>
          </a:p>
          <a:p>
            <a:r>
              <a:rPr lang="en-US" sz="1600" b="1" dirty="0" smtClean="0"/>
              <a:t>    affected </a:t>
            </a:r>
            <a:r>
              <a:rPr lang="en-US" sz="1600" b="1" dirty="0"/>
              <a:t>utility with copies of documentation </a:t>
            </a:r>
            <a:r>
              <a:rPr lang="en-US" sz="1600" dirty="0"/>
              <a:t>that confirms the steps DNR has taken </a:t>
            </a:r>
            <a:r>
              <a:rPr lang="en-US" sz="1600" dirty="0" smtClean="0"/>
              <a:t>to</a:t>
            </a:r>
            <a:endParaRPr lang="en-US" sz="1600" dirty="0"/>
          </a:p>
          <a:p>
            <a:r>
              <a:rPr lang="en-US" sz="1600" dirty="0" smtClean="0"/>
              <a:t>    </a:t>
            </a:r>
            <a:r>
              <a:rPr lang="en-US" sz="1600" dirty="0"/>
              <a:t>preserve the evidence collected by the department, when an affected utility does not </a:t>
            </a:r>
            <a:r>
              <a:rPr lang="en-US" sz="1600" dirty="0" smtClean="0"/>
              <a:t>have</a:t>
            </a:r>
          </a:p>
          <a:p>
            <a:r>
              <a:rPr lang="en-US" sz="1600" dirty="0"/>
              <a:t> </a:t>
            </a:r>
            <a:r>
              <a:rPr lang="en-US" sz="1600" dirty="0" smtClean="0"/>
              <a:t>   </a:t>
            </a:r>
            <a:r>
              <a:rPr lang="en-US" sz="1600" dirty="0"/>
              <a:t>a reasonable opportunity to document evidence at the collection site</a:t>
            </a:r>
            <a:r>
              <a:rPr lang="en-US" sz="1600" dirty="0" smtClean="0"/>
              <a:t>. </a:t>
            </a:r>
          </a:p>
          <a:p>
            <a:endParaRPr lang="en-US" sz="1600" dirty="0" smtClean="0"/>
          </a:p>
          <a:p>
            <a:r>
              <a:rPr lang="en-US" sz="1600" dirty="0" smtClean="0"/>
              <a:t>5. </a:t>
            </a:r>
            <a:r>
              <a:rPr lang="en-US" sz="1600" b="1" dirty="0" smtClean="0"/>
              <a:t>Cooperate </a:t>
            </a:r>
            <a:r>
              <a:rPr lang="en-US" sz="1600" b="1" dirty="0"/>
              <a:t>with utilities to establish qualifications of personnel </a:t>
            </a:r>
            <a:r>
              <a:rPr lang="en-US" sz="1600" dirty="0"/>
              <a:t>that could be qualified </a:t>
            </a:r>
            <a:r>
              <a:rPr lang="en-US" sz="1600" dirty="0" smtClean="0"/>
              <a:t>to </a:t>
            </a:r>
          </a:p>
          <a:p>
            <a:r>
              <a:rPr lang="en-US" sz="1600" dirty="0" smtClean="0"/>
              <a:t>    take </a:t>
            </a:r>
            <a:r>
              <a:rPr lang="en-US" sz="1600" dirty="0"/>
              <a:t>possession or control of utility owned or controlled evidence, and the protocols for </a:t>
            </a:r>
            <a:endParaRPr lang="en-US" sz="1600" dirty="0" smtClean="0"/>
          </a:p>
          <a:p>
            <a:r>
              <a:rPr lang="en-US" sz="1600" dirty="0" smtClean="0"/>
              <a:t>    use </a:t>
            </a:r>
            <a:r>
              <a:rPr lang="en-US" sz="1600" dirty="0"/>
              <a:t>of such </a:t>
            </a:r>
            <a:r>
              <a:rPr lang="en-US" sz="1600" dirty="0" smtClean="0"/>
              <a:t>personnel.</a:t>
            </a:r>
          </a:p>
          <a:p>
            <a:endParaRPr lang="en-US" sz="1600" dirty="0"/>
          </a:p>
          <a:p>
            <a:r>
              <a:rPr lang="en-US" sz="1600" dirty="0" smtClean="0"/>
              <a:t>6. </a:t>
            </a:r>
            <a:r>
              <a:rPr lang="en-US" sz="1600" b="1" dirty="0" smtClean="0"/>
              <a:t>Periodically </a:t>
            </a:r>
            <a:r>
              <a:rPr lang="en-US" sz="1600" b="1" dirty="0"/>
              <a:t>review and update procedures as necessary </a:t>
            </a:r>
            <a:r>
              <a:rPr lang="en-US" sz="1600" dirty="0"/>
              <a:t>in cooperation with </a:t>
            </a:r>
            <a:r>
              <a:rPr lang="en-US" sz="1600" dirty="0" smtClean="0"/>
              <a:t>the  </a:t>
            </a:r>
            <a:endParaRPr lang="en-US" sz="1600" dirty="0"/>
          </a:p>
          <a:p>
            <a:r>
              <a:rPr lang="en-US" sz="1600" dirty="0" smtClean="0"/>
              <a:t>    workgroup</a:t>
            </a:r>
            <a:r>
              <a:rPr lang="en-US" sz="1600" dirty="0"/>
              <a:t>, if established, identified in Section III. Recommendations for developing </a:t>
            </a:r>
            <a:r>
              <a:rPr lang="en-US" sz="1600" dirty="0" smtClean="0"/>
              <a:t>   </a:t>
            </a:r>
          </a:p>
          <a:p>
            <a:r>
              <a:rPr lang="en-US" sz="1600" dirty="0"/>
              <a:t> </a:t>
            </a:r>
            <a:r>
              <a:rPr lang="en-US" sz="1600" dirty="0" smtClean="0"/>
              <a:t>   communication </a:t>
            </a:r>
            <a:r>
              <a:rPr lang="en-US" sz="1600" dirty="0"/>
              <a:t>protocols and educational exchanges between the department and </a:t>
            </a:r>
            <a:r>
              <a:rPr lang="en-US" sz="1600" dirty="0" smtClean="0"/>
              <a:t>electric</a:t>
            </a:r>
          </a:p>
          <a:p>
            <a:r>
              <a:rPr lang="en-US" sz="1600" dirty="0" smtClean="0"/>
              <a:t>    utilities</a:t>
            </a:r>
            <a:r>
              <a:rPr lang="en-US" sz="1600" dirty="0"/>
              <a:t>.</a:t>
            </a:r>
          </a:p>
        </p:txBody>
      </p:sp>
      <p:sp>
        <p:nvSpPr>
          <p:cNvPr id="4" name="Rectangle 3"/>
          <p:cNvSpPr/>
          <p:nvPr/>
        </p:nvSpPr>
        <p:spPr>
          <a:xfrm>
            <a:off x="569341" y="392979"/>
            <a:ext cx="5307863" cy="369332"/>
          </a:xfrm>
          <a:prstGeom prst="rect">
            <a:avLst/>
          </a:prstGeom>
        </p:spPr>
        <p:txBody>
          <a:bodyPr wrap="none">
            <a:spAutoFit/>
          </a:bodyPr>
          <a:lstStyle/>
          <a:p>
            <a:r>
              <a:rPr lang="en-US" b="1" dirty="0" smtClean="0"/>
              <a:t>Task C - Recommendations </a:t>
            </a:r>
            <a:r>
              <a:rPr lang="en-US" b="1" dirty="0"/>
              <a:t>continued…</a:t>
            </a:r>
          </a:p>
        </p:txBody>
      </p:sp>
    </p:spTree>
    <p:extLst>
      <p:ext uri="{BB962C8B-B14F-4D97-AF65-F5344CB8AC3E}">
        <p14:creationId xmlns:p14="http://schemas.microsoft.com/office/powerpoint/2010/main" val="4193618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19</a:t>
            </a:fld>
            <a:endParaRPr lang="en-US" dirty="0"/>
          </a:p>
        </p:txBody>
      </p:sp>
      <p:sp>
        <p:nvSpPr>
          <p:cNvPr id="3" name="Rectangle 2"/>
          <p:cNvSpPr/>
          <p:nvPr/>
        </p:nvSpPr>
        <p:spPr>
          <a:xfrm>
            <a:off x="481780" y="817967"/>
            <a:ext cx="11120284" cy="2369880"/>
          </a:xfrm>
          <a:prstGeom prst="rect">
            <a:avLst/>
          </a:prstGeom>
        </p:spPr>
        <p:txBody>
          <a:bodyPr wrap="square">
            <a:spAutoFit/>
          </a:bodyPr>
          <a:lstStyle/>
          <a:p>
            <a:r>
              <a:rPr lang="en-US" b="1" dirty="0" smtClean="0"/>
              <a:t>Task C - Implementation Recommendations</a:t>
            </a:r>
          </a:p>
          <a:p>
            <a:endParaRPr lang="en-US" dirty="0"/>
          </a:p>
          <a:p>
            <a:pPr marL="800100" lvl="1" indent="-342900">
              <a:buFont typeface="+mj-lt"/>
              <a:buAutoNum type="arabicPeriod"/>
            </a:pPr>
            <a:r>
              <a:rPr lang="en-US" sz="1600" b="1" dirty="0" smtClean="0"/>
              <a:t>Protocols </a:t>
            </a:r>
            <a:r>
              <a:rPr lang="en-US" sz="1600" b="1" dirty="0"/>
              <a:t>and thresholds should become part of a formal agreement </a:t>
            </a:r>
            <a:r>
              <a:rPr lang="en-US" sz="1600" dirty="0"/>
              <a:t>between the department and the affected utilities. Agreements should be reviewed and updated every two </a:t>
            </a:r>
            <a:r>
              <a:rPr lang="en-US" sz="1600" dirty="0" smtClean="0"/>
              <a:t>years.</a:t>
            </a:r>
          </a:p>
          <a:p>
            <a:pPr marL="800100" lvl="1" indent="-342900">
              <a:buFont typeface="+mj-lt"/>
              <a:buAutoNum type="arabicPeriod"/>
            </a:pPr>
            <a:endParaRPr lang="en-US" sz="1600" dirty="0"/>
          </a:p>
          <a:p>
            <a:pPr marL="800100" lvl="1" indent="-342900">
              <a:buFont typeface="+mj-lt"/>
              <a:buAutoNum type="arabicPeriod"/>
            </a:pPr>
            <a:r>
              <a:rPr lang="en-US" sz="1600" dirty="0" smtClean="0"/>
              <a:t>Written </a:t>
            </a:r>
            <a:r>
              <a:rPr lang="en-US" sz="1600" b="1" dirty="0"/>
              <a:t>protocols should be readily available on DNR’s external website</a:t>
            </a:r>
            <a:r>
              <a:rPr lang="en-US" sz="1600" dirty="0"/>
              <a:t>, with written notification to utilities when published and updated. Older protocols should be archived, but remain available online.</a:t>
            </a:r>
          </a:p>
        </p:txBody>
      </p:sp>
    </p:spTree>
    <p:extLst>
      <p:ext uri="{BB962C8B-B14F-4D97-AF65-F5344CB8AC3E}">
        <p14:creationId xmlns:p14="http://schemas.microsoft.com/office/powerpoint/2010/main" val="3870474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a:t>
            </a:fld>
            <a:endParaRPr lang="en-US" dirty="0"/>
          </a:p>
        </p:txBody>
      </p:sp>
      <p:sp>
        <p:nvSpPr>
          <p:cNvPr id="4" name="Rectangle 3"/>
          <p:cNvSpPr/>
          <p:nvPr/>
        </p:nvSpPr>
        <p:spPr>
          <a:xfrm>
            <a:off x="1543049" y="1361986"/>
            <a:ext cx="8353425" cy="1815882"/>
          </a:xfrm>
          <a:prstGeom prst="rect">
            <a:avLst/>
          </a:prstGeom>
        </p:spPr>
        <p:txBody>
          <a:bodyPr wrap="square">
            <a:spAutoFit/>
          </a:bodyPr>
          <a:lstStyle/>
          <a:p>
            <a:r>
              <a:rPr lang="en-US" sz="2800" dirty="0" smtClean="0">
                <a:solidFill>
                  <a:srgbClr val="000000"/>
                </a:solidFill>
                <a:latin typeface="Calibri" panose="020F0502020204030204" pitchFamily="34" charset="0"/>
              </a:rPr>
              <a:t>The 66th Legislature, in the 2019 regular session, passed Substitute Senate Bill 5305, an act relating to electric utility wildland fire prevention, and added a new section to chapter RCW 76.04 (76.04.780). </a:t>
            </a:r>
            <a:endParaRPr lang="en-US" sz="2800" dirty="0"/>
          </a:p>
        </p:txBody>
      </p:sp>
    </p:spTree>
    <p:extLst>
      <p:ext uri="{BB962C8B-B14F-4D97-AF65-F5344CB8AC3E}">
        <p14:creationId xmlns:p14="http://schemas.microsoft.com/office/powerpoint/2010/main" val="300576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20</a:t>
            </a:fld>
            <a:endParaRPr lang="en-US" dirty="0"/>
          </a:p>
        </p:txBody>
      </p:sp>
      <p:sp>
        <p:nvSpPr>
          <p:cNvPr id="3" name="Rectangle 2"/>
          <p:cNvSpPr/>
          <p:nvPr/>
        </p:nvSpPr>
        <p:spPr>
          <a:xfrm>
            <a:off x="700655" y="1173062"/>
            <a:ext cx="10766322" cy="3323987"/>
          </a:xfrm>
          <a:prstGeom prst="rect">
            <a:avLst/>
          </a:prstGeom>
        </p:spPr>
        <p:txBody>
          <a:bodyPr wrap="square">
            <a:spAutoFit/>
          </a:bodyPr>
          <a:lstStyle/>
          <a:p>
            <a:r>
              <a:rPr lang="en-US" sz="3200" b="1" dirty="0" smtClean="0"/>
              <a:t>Task D - </a:t>
            </a:r>
          </a:p>
          <a:p>
            <a:endParaRPr lang="en-US" b="1" dirty="0"/>
          </a:p>
          <a:p>
            <a:r>
              <a:rPr lang="en-US" sz="3200" b="1" dirty="0" smtClean="0"/>
              <a:t>Creating </a:t>
            </a:r>
            <a:r>
              <a:rPr lang="en-US" sz="3200" b="1" dirty="0"/>
              <a:t>rosters of certified wildland fire investigation firms or persons and third-party qualified utility operations personnel who may be called upon by the parties as appropriate. </a:t>
            </a:r>
          </a:p>
        </p:txBody>
      </p:sp>
    </p:spTree>
    <p:extLst>
      <p:ext uri="{BB962C8B-B14F-4D97-AF65-F5344CB8AC3E}">
        <p14:creationId xmlns:p14="http://schemas.microsoft.com/office/powerpoint/2010/main" val="191109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21</a:t>
            </a:fld>
            <a:endParaRPr lang="en-US" dirty="0"/>
          </a:p>
        </p:txBody>
      </p:sp>
      <p:sp>
        <p:nvSpPr>
          <p:cNvPr id="4" name="Rectangle 3"/>
          <p:cNvSpPr/>
          <p:nvPr/>
        </p:nvSpPr>
        <p:spPr>
          <a:xfrm>
            <a:off x="377686" y="0"/>
            <a:ext cx="11430001" cy="6586418"/>
          </a:xfrm>
          <a:prstGeom prst="rect">
            <a:avLst/>
          </a:prstGeom>
        </p:spPr>
        <p:txBody>
          <a:bodyPr wrap="square">
            <a:spAutoFit/>
          </a:bodyPr>
          <a:lstStyle/>
          <a:p>
            <a:r>
              <a:rPr lang="en-US" sz="1600" b="1" dirty="0" smtClean="0"/>
              <a:t>Task D – Recommendations </a:t>
            </a:r>
          </a:p>
          <a:p>
            <a:pPr marL="342900" indent="-342900">
              <a:buFont typeface="+mj-lt"/>
              <a:buAutoNum type="arabicPeriod"/>
            </a:pPr>
            <a:endParaRPr lang="en-US" sz="1600" dirty="0"/>
          </a:p>
          <a:p>
            <a:pPr marL="800100" lvl="1" indent="-342900">
              <a:buFont typeface="+mj-lt"/>
              <a:buAutoNum type="arabicPeriod"/>
            </a:pPr>
            <a:r>
              <a:rPr lang="en-US" sz="1600" dirty="0" smtClean="0"/>
              <a:t>The </a:t>
            </a:r>
            <a:r>
              <a:rPr lang="en-US" sz="1600" dirty="0"/>
              <a:t>task force recommended DNR, in compliance with statutory procurement requirements</a:t>
            </a:r>
            <a:r>
              <a:rPr lang="en-US" sz="1600" b="1" dirty="0" smtClean="0"/>
              <a:t>, create </a:t>
            </a:r>
            <a:r>
              <a:rPr lang="en-US" sz="1600" b="1" dirty="0"/>
              <a:t>a rosters of certified wildland fire investigation firms or persons, and third-party </a:t>
            </a:r>
            <a:r>
              <a:rPr lang="en-US" sz="1600" b="1" dirty="0" smtClean="0"/>
              <a:t>qualified </a:t>
            </a:r>
            <a:r>
              <a:rPr lang="en-US" sz="1600" b="1" dirty="0"/>
              <a:t>utility operations personnel, and use the following criteria for establishing the </a:t>
            </a:r>
            <a:r>
              <a:rPr lang="en-US" sz="1600" b="1" dirty="0" smtClean="0"/>
              <a:t>qualifications </a:t>
            </a:r>
            <a:r>
              <a:rPr lang="en-US" sz="1600" b="1" dirty="0"/>
              <a:t>of persons and </a:t>
            </a:r>
            <a:r>
              <a:rPr lang="en-US" sz="1600" b="1" dirty="0" smtClean="0"/>
              <a:t>firms:</a:t>
            </a:r>
          </a:p>
          <a:p>
            <a:pPr lvl="1"/>
            <a:endParaRPr lang="en-US" sz="1600" dirty="0"/>
          </a:p>
          <a:p>
            <a:pPr marL="1200150" lvl="2" indent="-285750">
              <a:buFont typeface="Arial" panose="020B0604020202020204" pitchFamily="34" charset="0"/>
              <a:buChar char="•"/>
            </a:pPr>
            <a:r>
              <a:rPr lang="en-US" dirty="0" smtClean="0"/>
              <a:t>  </a:t>
            </a:r>
            <a:r>
              <a:rPr lang="en-US" sz="1600" dirty="0" smtClean="0"/>
              <a:t>Recommended </a:t>
            </a:r>
            <a:r>
              <a:rPr lang="en-US" sz="1600" dirty="0"/>
              <a:t>wildland fire investigator firm or individual qualifications</a:t>
            </a:r>
            <a:r>
              <a:rPr lang="en-US" sz="1600" dirty="0" smtClean="0"/>
              <a:t>:</a:t>
            </a:r>
          </a:p>
          <a:p>
            <a:pPr marL="2114550" lvl="4" indent="-285750">
              <a:buFont typeface="Wingdings" panose="05000000000000000000" pitchFamily="2" charset="2"/>
              <a:buChar char="§"/>
            </a:pPr>
            <a:r>
              <a:rPr lang="en-US" sz="1600" dirty="0" smtClean="0">
                <a:latin typeface="Calibri" panose="020F0502020204030204" pitchFamily="34" charset="0"/>
                <a:cs typeface="Calibri" panose="020F0502020204030204" pitchFamily="34" charset="0"/>
              </a:rPr>
              <a:t>Qualification </a:t>
            </a:r>
            <a:r>
              <a:rPr lang="en-US" sz="1600" dirty="0">
                <a:latin typeface="Calibri" panose="020F0502020204030204" pitchFamily="34" charset="0"/>
                <a:cs typeface="Calibri" panose="020F0502020204030204" pitchFamily="34" charset="0"/>
              </a:rPr>
              <a:t>as a Wildland Fire Investigation Team Member (INTM) under the National Wildfire </a:t>
            </a:r>
            <a:r>
              <a:rPr lang="en-US" sz="1600" dirty="0" smtClean="0">
                <a:latin typeface="Calibri" panose="020F0502020204030204" pitchFamily="34" charset="0"/>
                <a:cs typeface="Calibri" panose="020F0502020204030204" pitchFamily="34" charset="0"/>
              </a:rPr>
              <a:t>Coordinating </a:t>
            </a:r>
            <a:r>
              <a:rPr lang="en-US" sz="1600" dirty="0">
                <a:latin typeface="Calibri" panose="020F0502020204030204" pitchFamily="34" charset="0"/>
                <a:cs typeface="Calibri" panose="020F0502020204030204" pitchFamily="34" charset="0"/>
              </a:rPr>
              <a:t>Group Standards for Wildland Fire Position Qualifications, or equivalent; </a:t>
            </a:r>
            <a:r>
              <a:rPr lang="en-US" sz="1600" dirty="0" smtClean="0">
                <a:latin typeface="Calibri" panose="020F0502020204030204" pitchFamily="34" charset="0"/>
                <a:cs typeface="Calibri" panose="020F0502020204030204" pitchFamily="34" charset="0"/>
              </a:rPr>
              <a:t>and,</a:t>
            </a:r>
          </a:p>
          <a:p>
            <a:pPr marL="2114550" lvl="4" indent="-285750">
              <a:buFont typeface="Wingdings" panose="05000000000000000000" pitchFamily="2" charset="2"/>
              <a:buChar char="§"/>
            </a:pPr>
            <a:r>
              <a:rPr lang="en-US" sz="1600" dirty="0" smtClean="0">
                <a:latin typeface="Calibri" panose="020F0502020204030204" pitchFamily="34" charset="0"/>
                <a:cs typeface="Calibri" panose="020F0502020204030204" pitchFamily="34" charset="0"/>
              </a:rPr>
              <a:t>Documented </a:t>
            </a:r>
            <a:r>
              <a:rPr lang="en-US" sz="1600" dirty="0">
                <a:latin typeface="Calibri" panose="020F0502020204030204" pitchFamily="34" charset="0"/>
                <a:cs typeface="Calibri" panose="020F0502020204030204" pitchFamily="34" charset="0"/>
              </a:rPr>
              <a:t>five years’ experience as lead investigator in investigating electric utility caused </a:t>
            </a:r>
          </a:p>
          <a:p>
            <a:pPr lvl="4"/>
            <a:r>
              <a:rPr lang="en-US" sz="1600" dirty="0" smtClean="0">
                <a:latin typeface="Calibri" panose="020F0502020204030204" pitchFamily="34" charset="0"/>
                <a:cs typeface="Calibri" panose="020F0502020204030204" pitchFamily="34" charset="0"/>
              </a:rPr>
              <a:t>      wildfires.</a:t>
            </a:r>
          </a:p>
          <a:p>
            <a:pPr lvl="2"/>
            <a:endParaRPr lang="en-US" sz="1600" dirty="0">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sz="1600" dirty="0" smtClean="0">
                <a:latin typeface="+mj-lt"/>
                <a:cs typeface="Calibri" panose="020F0502020204030204" pitchFamily="34" charset="0"/>
              </a:rPr>
              <a:t>    Recommended </a:t>
            </a:r>
            <a:r>
              <a:rPr lang="en-US" sz="1600" dirty="0">
                <a:latin typeface="+mj-lt"/>
                <a:cs typeface="Calibri" panose="020F0502020204030204" pitchFamily="34" charset="0"/>
              </a:rPr>
              <a:t>utility operations personnel qualifications:</a:t>
            </a:r>
          </a:p>
          <a:p>
            <a:pPr marL="2114550" lvl="4" indent="-285750">
              <a:buFont typeface="Wingdings" panose="05000000000000000000" pitchFamily="2" charset="2"/>
              <a:buChar char="§"/>
            </a:pPr>
            <a:r>
              <a:rPr lang="en-US" sz="1600" dirty="0" smtClean="0">
                <a:latin typeface="Calibri" panose="020F0502020204030204" pitchFamily="34" charset="0"/>
                <a:cs typeface="Calibri" panose="020F0502020204030204" pitchFamily="34" charset="0"/>
              </a:rPr>
              <a:t>Documented </a:t>
            </a:r>
            <a:r>
              <a:rPr lang="en-US" sz="1600" dirty="0">
                <a:latin typeface="Calibri" panose="020F0502020204030204" pitchFamily="34" charset="0"/>
                <a:cs typeface="Calibri" panose="020F0502020204030204" pitchFamily="34" charset="0"/>
              </a:rPr>
              <a:t>10  years’ experience in</a:t>
            </a:r>
            <a:r>
              <a:rPr lang="en-US" sz="1600" dirty="0" smtClean="0">
                <a:latin typeface="Calibri" panose="020F0502020204030204" pitchFamily="34" charset="0"/>
                <a:cs typeface="Calibri" panose="020F0502020204030204" pitchFamily="34" charset="0"/>
              </a:rPr>
              <a:t>:</a:t>
            </a:r>
          </a:p>
          <a:p>
            <a:pPr lvl="5"/>
            <a:r>
              <a:rPr lang="en-US" sz="1600" dirty="0" smtClean="0">
                <a:latin typeface="Calibri" panose="020F0502020204030204" pitchFamily="34" charset="0"/>
                <a:cs typeface="Calibri" panose="020F0502020204030204" pitchFamily="34" charset="0"/>
              </a:rPr>
              <a:t>a</a:t>
            </a:r>
            <a:r>
              <a:rPr lang="en-US" sz="1600" dirty="0">
                <a:latin typeface="Calibri" panose="020F0502020204030204" pitchFamily="34" charset="0"/>
                <a:cs typeface="Calibri" panose="020F0502020204030204" pitchFamily="34" charset="0"/>
              </a:rPr>
              <a:t>.    Power line system analysis, including transmission and distribution protection systems;</a:t>
            </a:r>
          </a:p>
          <a:p>
            <a:pPr lvl="5"/>
            <a:r>
              <a:rPr lang="en-US" sz="1600" dirty="0">
                <a:latin typeface="Calibri" panose="020F0502020204030204" pitchFamily="34" charset="0"/>
                <a:cs typeface="Calibri" panose="020F0502020204030204" pitchFamily="34" charset="0"/>
              </a:rPr>
              <a:t>b.    Transmission and distribution line design; and,</a:t>
            </a:r>
          </a:p>
          <a:p>
            <a:pPr marL="2628900" lvl="5" indent="-342900">
              <a:buAutoNum type="alphaLcPeriod" startAt="3"/>
            </a:pPr>
            <a:r>
              <a:rPr lang="en-US" sz="1600" dirty="0" smtClean="0">
                <a:latin typeface="Calibri" panose="020F0502020204030204" pitchFamily="34" charset="0"/>
                <a:cs typeface="Calibri" panose="020F0502020204030204" pitchFamily="34" charset="0"/>
              </a:rPr>
              <a:t>The </a:t>
            </a:r>
            <a:r>
              <a:rPr lang="en-US" sz="1600" dirty="0">
                <a:latin typeface="Calibri" panose="020F0502020204030204" pitchFamily="34" charset="0"/>
                <a:cs typeface="Calibri" panose="020F0502020204030204" pitchFamily="34" charset="0"/>
              </a:rPr>
              <a:t>forensic analysis of utility </a:t>
            </a:r>
            <a:r>
              <a:rPr lang="en-US" sz="1600" dirty="0" smtClean="0">
                <a:latin typeface="Calibri" panose="020F0502020204030204" pitchFamily="34" charset="0"/>
                <a:cs typeface="Calibri" panose="020F0502020204030204" pitchFamily="34" charset="0"/>
              </a:rPr>
              <a:t>infrastructure.</a:t>
            </a:r>
          </a:p>
          <a:p>
            <a:pPr lvl="3"/>
            <a:endParaRPr lang="en-US" sz="1600" dirty="0" smtClean="0">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      </a:t>
            </a:r>
            <a:r>
              <a:rPr lang="en-US" sz="1600" dirty="0" smtClean="0">
                <a:cs typeface="Calibri" panose="020F0502020204030204" pitchFamily="34" charset="0"/>
              </a:rPr>
              <a:t>Recommended </a:t>
            </a:r>
            <a:r>
              <a:rPr lang="en-US" sz="1600" dirty="0">
                <a:cs typeface="Calibri" panose="020F0502020204030204" pitchFamily="34" charset="0"/>
              </a:rPr>
              <a:t>Arborist qualifications</a:t>
            </a:r>
            <a:r>
              <a:rPr lang="en-US" sz="1600" dirty="0" smtClean="0">
                <a:cs typeface="Calibri" panose="020F0502020204030204" pitchFamily="34" charset="0"/>
              </a:rPr>
              <a:t>:</a:t>
            </a:r>
          </a:p>
          <a:p>
            <a:pPr marL="2114550" lvl="4" indent="-285750">
              <a:buFont typeface="Wingdings" panose="05000000000000000000" pitchFamily="2" charset="2"/>
              <a:buChar char="§"/>
            </a:pPr>
            <a:r>
              <a:rPr lang="en-US" sz="1600" dirty="0" smtClean="0">
                <a:latin typeface="Calibri" panose="020F0502020204030204" pitchFamily="34" charset="0"/>
                <a:cs typeface="Calibri" panose="020F0502020204030204" pitchFamily="34" charset="0"/>
              </a:rPr>
              <a:t>Certification </a:t>
            </a:r>
            <a:r>
              <a:rPr lang="en-US" sz="1600" dirty="0">
                <a:latin typeface="Calibri" panose="020F0502020204030204" pitchFamily="34" charset="0"/>
                <a:cs typeface="Calibri" panose="020F0502020204030204" pitchFamily="34" charset="0"/>
              </a:rPr>
              <a:t>as an arborist from the International Society of Arboriculture</a:t>
            </a:r>
            <a:r>
              <a:rPr lang="en-US" sz="1600" dirty="0" smtClean="0">
                <a:latin typeface="Calibri" panose="020F0502020204030204" pitchFamily="34" charset="0"/>
                <a:cs typeface="Calibri" panose="020F0502020204030204" pitchFamily="34" charset="0"/>
              </a:rPr>
              <a:t>;</a:t>
            </a:r>
          </a:p>
          <a:p>
            <a:pPr marL="2114550" lvl="4" indent="-285750">
              <a:buFont typeface="Wingdings" panose="05000000000000000000" pitchFamily="2" charset="2"/>
              <a:buChar char="§"/>
            </a:pPr>
            <a:r>
              <a:rPr lang="en-US" sz="1600" dirty="0" smtClean="0">
                <a:latin typeface="Calibri" panose="020F0502020204030204" pitchFamily="34" charset="0"/>
                <a:cs typeface="Calibri" panose="020F0502020204030204" pitchFamily="34" charset="0"/>
              </a:rPr>
              <a:t>Certification </a:t>
            </a:r>
            <a:r>
              <a:rPr lang="en-US" sz="1600" dirty="0">
                <a:latin typeface="Calibri" panose="020F0502020204030204" pitchFamily="34" charset="0"/>
                <a:cs typeface="Calibri" panose="020F0502020204030204" pitchFamily="34" charset="0"/>
              </a:rPr>
              <a:t>as a Utility Specialist from the International Society of Arboriculture; </a:t>
            </a:r>
            <a:r>
              <a:rPr lang="en-US" sz="1600" dirty="0" smtClean="0">
                <a:latin typeface="Calibri" panose="020F0502020204030204" pitchFamily="34" charset="0"/>
                <a:cs typeface="Calibri" panose="020F0502020204030204" pitchFamily="34" charset="0"/>
              </a:rPr>
              <a:t>and,</a:t>
            </a:r>
          </a:p>
          <a:p>
            <a:pPr marL="2114550" lvl="4" indent="-285750">
              <a:buFont typeface="Wingdings" panose="05000000000000000000" pitchFamily="2" charset="2"/>
              <a:buChar char="§"/>
            </a:pPr>
            <a:r>
              <a:rPr lang="en-US" sz="1600" dirty="0" smtClean="0">
                <a:latin typeface="Calibri" panose="020F0502020204030204" pitchFamily="34" charset="0"/>
                <a:cs typeface="Calibri" panose="020F0502020204030204" pitchFamily="34" charset="0"/>
              </a:rPr>
              <a:t>Documented </a:t>
            </a:r>
            <a:r>
              <a:rPr lang="en-US" sz="1600" dirty="0">
                <a:latin typeface="Calibri" panose="020F0502020204030204" pitchFamily="34" charset="0"/>
                <a:cs typeface="Calibri" panose="020F0502020204030204" pitchFamily="34" charset="0"/>
              </a:rPr>
              <a:t>three years’ experience overseeing a utility vegetation management program or an </a:t>
            </a:r>
            <a:endParaRPr lang="en-US" sz="1600" dirty="0" smtClean="0">
              <a:latin typeface="Calibri" panose="020F0502020204030204" pitchFamily="34" charset="0"/>
              <a:cs typeface="Calibri" panose="020F0502020204030204" pitchFamily="34" charset="0"/>
            </a:endParaRPr>
          </a:p>
          <a:p>
            <a:pPr lvl="4"/>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     equivalent </a:t>
            </a:r>
            <a:r>
              <a:rPr lang="en-US" sz="1600" dirty="0">
                <a:latin typeface="Calibri" panose="020F0502020204030204" pitchFamily="34" charset="0"/>
                <a:cs typeface="Calibri" panose="020F0502020204030204" pitchFamily="34" charset="0"/>
              </a:rPr>
              <a:t>vegetation management program.</a:t>
            </a:r>
          </a:p>
          <a:p>
            <a:endParaRPr lang="en-US" dirty="0"/>
          </a:p>
          <a:p>
            <a:endParaRPr lang="en-US" dirty="0"/>
          </a:p>
        </p:txBody>
      </p:sp>
    </p:spTree>
    <p:extLst>
      <p:ext uri="{BB962C8B-B14F-4D97-AF65-F5344CB8AC3E}">
        <p14:creationId xmlns:p14="http://schemas.microsoft.com/office/powerpoint/2010/main" val="202849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22</a:t>
            </a:fld>
            <a:endParaRPr lang="en-US" dirty="0"/>
          </a:p>
        </p:txBody>
      </p:sp>
      <p:sp>
        <p:nvSpPr>
          <p:cNvPr id="3" name="Rectangle 2"/>
          <p:cNvSpPr/>
          <p:nvPr/>
        </p:nvSpPr>
        <p:spPr>
          <a:xfrm>
            <a:off x="974035" y="1598516"/>
            <a:ext cx="11463130" cy="3539430"/>
          </a:xfrm>
          <a:prstGeom prst="rect">
            <a:avLst/>
          </a:prstGeom>
        </p:spPr>
        <p:txBody>
          <a:bodyPr wrap="square">
            <a:spAutoFit/>
          </a:bodyPr>
          <a:lstStyle/>
          <a:p>
            <a:r>
              <a:rPr lang="en-US" sz="1600" dirty="0" smtClean="0">
                <a:cs typeface="Calibri" panose="020F0502020204030204" pitchFamily="34" charset="0"/>
              </a:rPr>
              <a:t>2. DNR </a:t>
            </a:r>
            <a:r>
              <a:rPr lang="en-US" sz="1600" dirty="0">
                <a:cs typeface="Calibri" panose="020F0502020204030204" pitchFamily="34" charset="0"/>
              </a:rPr>
              <a:t>should </a:t>
            </a:r>
            <a:r>
              <a:rPr lang="en-US" sz="1600" b="1" dirty="0">
                <a:cs typeface="Calibri" panose="020F0502020204030204" pitchFamily="34" charset="0"/>
              </a:rPr>
              <a:t>request a utility representative review of the qualifications of third-party </a:t>
            </a:r>
            <a:endParaRPr lang="en-US" sz="1600" b="1" dirty="0" smtClean="0">
              <a:cs typeface="Calibri" panose="020F0502020204030204" pitchFamily="34" charset="0"/>
            </a:endParaRPr>
          </a:p>
          <a:p>
            <a:r>
              <a:rPr lang="en-US" sz="1600" b="1" dirty="0" smtClean="0">
                <a:cs typeface="Calibri" panose="020F0502020204030204" pitchFamily="34" charset="0"/>
              </a:rPr>
              <a:t>    qualified </a:t>
            </a:r>
            <a:r>
              <a:rPr lang="en-US" sz="1600" b="1" dirty="0">
                <a:cs typeface="Calibri" panose="020F0502020204030204" pitchFamily="34" charset="0"/>
              </a:rPr>
              <a:t>utility operations personnel to advise on acceptable expertise </a:t>
            </a:r>
            <a:r>
              <a:rPr lang="en-US" sz="1600" dirty="0">
                <a:cs typeface="Calibri" panose="020F0502020204030204" pitchFamily="34" charset="0"/>
              </a:rPr>
              <a:t>as part of the of the </a:t>
            </a:r>
          </a:p>
          <a:p>
            <a:r>
              <a:rPr lang="en-US" sz="1600" dirty="0" smtClean="0">
                <a:cs typeface="Calibri" panose="020F0502020204030204" pitchFamily="34" charset="0"/>
              </a:rPr>
              <a:t>    selection </a:t>
            </a:r>
            <a:r>
              <a:rPr lang="en-US" sz="1600" dirty="0">
                <a:cs typeface="Calibri" panose="020F0502020204030204" pitchFamily="34" charset="0"/>
              </a:rPr>
              <a:t>process. As an alternative, DNR could utilize the work group established under </a:t>
            </a:r>
          </a:p>
          <a:p>
            <a:r>
              <a:rPr lang="en-US" sz="1600" dirty="0" smtClean="0">
                <a:cs typeface="Calibri" panose="020F0502020204030204" pitchFamily="34" charset="0"/>
              </a:rPr>
              <a:t>    recommendations </a:t>
            </a:r>
            <a:r>
              <a:rPr lang="en-US" sz="1600" dirty="0">
                <a:cs typeface="Calibri" panose="020F0502020204030204" pitchFamily="34" charset="0"/>
              </a:rPr>
              <a:t>related to education exchanges and communications protocols for this purpose. </a:t>
            </a:r>
            <a:r>
              <a:rPr lang="en-US" sz="1600" dirty="0" smtClean="0">
                <a:cs typeface="Calibri" panose="020F0502020204030204" pitchFamily="34" charset="0"/>
              </a:rPr>
              <a:t>      </a:t>
            </a:r>
          </a:p>
          <a:p>
            <a:r>
              <a:rPr lang="en-US" sz="1600" dirty="0" smtClean="0">
                <a:cs typeface="Calibri" panose="020F0502020204030204" pitchFamily="34" charset="0"/>
              </a:rPr>
              <a:t>    The roster </a:t>
            </a:r>
            <a:r>
              <a:rPr lang="en-US" sz="1600" dirty="0">
                <a:cs typeface="Calibri" panose="020F0502020204030204" pitchFamily="34" charset="0"/>
              </a:rPr>
              <a:t>of qualified personnel and firms should be updated every four years from the date of </a:t>
            </a:r>
            <a:r>
              <a:rPr lang="en-US" sz="1600" dirty="0" smtClean="0">
                <a:cs typeface="Calibri" panose="020F0502020204030204" pitchFamily="34" charset="0"/>
              </a:rPr>
              <a:t> </a:t>
            </a:r>
          </a:p>
          <a:p>
            <a:r>
              <a:rPr lang="en-US" sz="1600" dirty="0">
                <a:cs typeface="Calibri" panose="020F0502020204030204" pitchFamily="34" charset="0"/>
              </a:rPr>
              <a:t> </a:t>
            </a:r>
            <a:r>
              <a:rPr lang="en-US" sz="1600" dirty="0" smtClean="0">
                <a:cs typeface="Calibri" panose="020F0502020204030204" pitchFamily="34" charset="0"/>
              </a:rPr>
              <a:t>   initial publication </a:t>
            </a:r>
            <a:r>
              <a:rPr lang="en-US" sz="1600" dirty="0">
                <a:cs typeface="Calibri" panose="020F0502020204030204" pitchFamily="34" charset="0"/>
              </a:rPr>
              <a:t>by </a:t>
            </a:r>
            <a:r>
              <a:rPr lang="en-US" sz="1600" dirty="0" smtClean="0">
                <a:cs typeface="Calibri" panose="020F0502020204030204" pitchFamily="34" charset="0"/>
              </a:rPr>
              <a:t>DNR.</a:t>
            </a:r>
          </a:p>
          <a:p>
            <a:endParaRPr lang="en-US" sz="1600" dirty="0">
              <a:cs typeface="Calibri" panose="020F0502020204030204" pitchFamily="34" charset="0"/>
            </a:endParaRPr>
          </a:p>
          <a:p>
            <a:r>
              <a:rPr lang="en-US" sz="1600" dirty="0" smtClean="0">
                <a:cs typeface="Calibri" panose="020F0502020204030204" pitchFamily="34" charset="0"/>
              </a:rPr>
              <a:t>3. When </a:t>
            </a:r>
            <a:r>
              <a:rPr lang="en-US" sz="1600" dirty="0">
                <a:cs typeface="Calibri" panose="020F0502020204030204" pitchFamily="34" charset="0"/>
              </a:rPr>
              <a:t>the department has reason to believe that a </a:t>
            </a:r>
            <a:r>
              <a:rPr lang="en-US" sz="1600" b="1" dirty="0">
                <a:cs typeface="Calibri" panose="020F0502020204030204" pitchFamily="34" charset="0"/>
              </a:rPr>
              <a:t>wildfire is caused by an electric utility </a:t>
            </a:r>
          </a:p>
          <a:p>
            <a:r>
              <a:rPr lang="en-US" sz="1600" b="1" dirty="0" smtClean="0">
                <a:cs typeface="Calibri" panose="020F0502020204030204" pitchFamily="34" charset="0"/>
              </a:rPr>
              <a:t>    and </a:t>
            </a:r>
            <a:r>
              <a:rPr lang="en-US" sz="1600" b="1" dirty="0">
                <a:cs typeface="Calibri" panose="020F0502020204030204" pitchFamily="34" charset="0"/>
              </a:rPr>
              <a:t>its probable expenses are over $100,000, or an injury or a death has occurred, DNR staff </a:t>
            </a:r>
            <a:r>
              <a:rPr lang="en-US" sz="1600" b="1" dirty="0" smtClean="0">
                <a:cs typeface="Calibri" panose="020F0502020204030204" pitchFamily="34" charset="0"/>
              </a:rPr>
              <a:t>    </a:t>
            </a:r>
          </a:p>
          <a:p>
            <a:r>
              <a:rPr lang="en-US" sz="1600" b="1" dirty="0">
                <a:cs typeface="Calibri" panose="020F0502020204030204" pitchFamily="34" charset="0"/>
              </a:rPr>
              <a:t> </a:t>
            </a:r>
            <a:r>
              <a:rPr lang="en-US" sz="1600" b="1" dirty="0" smtClean="0">
                <a:cs typeface="Calibri" panose="020F0502020204030204" pitchFamily="34" charset="0"/>
              </a:rPr>
              <a:t>   should call </a:t>
            </a:r>
            <a:r>
              <a:rPr lang="en-US" sz="1600" b="1" dirty="0">
                <a:cs typeface="Calibri" panose="020F0502020204030204" pitchFamily="34" charset="0"/>
              </a:rPr>
              <a:t>upon a party from the roster of wildland fire investigators and/or qualified utility </a:t>
            </a:r>
          </a:p>
          <a:p>
            <a:r>
              <a:rPr lang="en-US" sz="1600" b="1" dirty="0" smtClean="0">
                <a:cs typeface="Calibri" panose="020F0502020204030204" pitchFamily="34" charset="0"/>
              </a:rPr>
              <a:t>    Operations personnel </a:t>
            </a:r>
            <a:r>
              <a:rPr lang="en-US" sz="1600" dirty="0">
                <a:cs typeface="Calibri" panose="020F0502020204030204" pitchFamily="34" charset="0"/>
              </a:rPr>
              <a:t>to assist in the investigation. The intent of the third-party report would be to </a:t>
            </a:r>
            <a:r>
              <a:rPr lang="en-US" sz="1600" dirty="0" smtClean="0">
                <a:cs typeface="Calibri" panose="020F0502020204030204" pitchFamily="34" charset="0"/>
              </a:rPr>
              <a:t> </a:t>
            </a:r>
          </a:p>
          <a:p>
            <a:r>
              <a:rPr lang="en-US" sz="1600" dirty="0">
                <a:cs typeface="Calibri" panose="020F0502020204030204" pitchFamily="34" charset="0"/>
              </a:rPr>
              <a:t> </a:t>
            </a:r>
            <a:r>
              <a:rPr lang="en-US" sz="1600" dirty="0" smtClean="0">
                <a:cs typeface="Calibri" panose="020F0502020204030204" pitchFamily="34" charset="0"/>
              </a:rPr>
              <a:t>   inform the </a:t>
            </a:r>
            <a:r>
              <a:rPr lang="en-US" sz="1600" dirty="0">
                <a:cs typeface="Calibri" panose="020F0502020204030204" pitchFamily="34" charset="0"/>
              </a:rPr>
              <a:t>department only, and the department would not be required to accept the conclusions </a:t>
            </a:r>
            <a:r>
              <a:rPr lang="en-US" sz="1600" dirty="0" smtClean="0">
                <a:cs typeface="Calibri" panose="020F0502020204030204" pitchFamily="34" charset="0"/>
              </a:rPr>
              <a:t> </a:t>
            </a:r>
          </a:p>
          <a:p>
            <a:r>
              <a:rPr lang="en-US" sz="1600" dirty="0">
                <a:cs typeface="Calibri" panose="020F0502020204030204" pitchFamily="34" charset="0"/>
              </a:rPr>
              <a:t> </a:t>
            </a:r>
            <a:r>
              <a:rPr lang="en-US" sz="1600" dirty="0" smtClean="0">
                <a:cs typeface="Calibri" panose="020F0502020204030204" pitchFamily="34" charset="0"/>
              </a:rPr>
              <a:t>   of the </a:t>
            </a:r>
            <a:r>
              <a:rPr lang="en-US" sz="1600" dirty="0">
                <a:cs typeface="Calibri" panose="020F0502020204030204" pitchFamily="34" charset="0"/>
              </a:rPr>
              <a:t>third-party investigator.</a:t>
            </a:r>
          </a:p>
          <a:p>
            <a:endParaRPr lang="en-US" sz="1600" dirty="0">
              <a:cs typeface="Calibri" panose="020F0502020204030204" pitchFamily="34" charset="0"/>
            </a:endParaRPr>
          </a:p>
        </p:txBody>
      </p:sp>
      <p:sp>
        <p:nvSpPr>
          <p:cNvPr id="4" name="TextBox 3"/>
          <p:cNvSpPr txBox="1"/>
          <p:nvPr/>
        </p:nvSpPr>
        <p:spPr>
          <a:xfrm>
            <a:off x="409384" y="764007"/>
            <a:ext cx="5565913" cy="369332"/>
          </a:xfrm>
          <a:prstGeom prst="rect">
            <a:avLst/>
          </a:prstGeom>
          <a:noFill/>
        </p:spPr>
        <p:txBody>
          <a:bodyPr wrap="square" rtlCol="0">
            <a:spAutoFit/>
          </a:bodyPr>
          <a:lstStyle/>
          <a:p>
            <a:r>
              <a:rPr lang="en-US" b="1" dirty="0" smtClean="0"/>
              <a:t>Task D - Recommendations continued…</a:t>
            </a:r>
            <a:endParaRPr lang="en-US" b="1" dirty="0"/>
          </a:p>
        </p:txBody>
      </p:sp>
    </p:spTree>
    <p:extLst>
      <p:ext uri="{BB962C8B-B14F-4D97-AF65-F5344CB8AC3E}">
        <p14:creationId xmlns:p14="http://schemas.microsoft.com/office/powerpoint/2010/main" val="397933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23</a:t>
            </a:fld>
            <a:endParaRPr lang="en-US" dirty="0"/>
          </a:p>
        </p:txBody>
      </p:sp>
      <p:sp>
        <p:nvSpPr>
          <p:cNvPr id="3" name="Rectangle 2"/>
          <p:cNvSpPr/>
          <p:nvPr/>
        </p:nvSpPr>
        <p:spPr>
          <a:xfrm>
            <a:off x="605481" y="3460282"/>
            <a:ext cx="9968947" cy="1754326"/>
          </a:xfrm>
          <a:prstGeom prst="rect">
            <a:avLst/>
          </a:prstGeom>
        </p:spPr>
        <p:txBody>
          <a:bodyPr wrap="square">
            <a:spAutoFit/>
          </a:bodyPr>
          <a:lstStyle/>
          <a:p>
            <a:r>
              <a:rPr lang="en-US" b="1" dirty="0" smtClean="0">
                <a:solidFill>
                  <a:srgbClr val="000000"/>
                </a:solidFill>
                <a:latin typeface="Verdana" panose="020B0604030504040204" pitchFamily="34" charset="0"/>
                <a:ea typeface="Verdana" panose="020B0604030504040204" pitchFamily="34" charset="0"/>
              </a:rPr>
              <a:t>Task D - Implementation </a:t>
            </a:r>
            <a:r>
              <a:rPr lang="en-US" b="1" dirty="0">
                <a:solidFill>
                  <a:srgbClr val="000000"/>
                </a:solidFill>
                <a:latin typeface="Verdana" panose="020B0604030504040204" pitchFamily="34" charset="0"/>
                <a:ea typeface="Verdana" panose="020B0604030504040204" pitchFamily="34" charset="0"/>
              </a:rPr>
              <a:t>Recommendations </a:t>
            </a:r>
            <a:endParaRPr lang="en-US" b="1" dirty="0" smtClean="0">
              <a:solidFill>
                <a:srgbClr val="000000"/>
              </a:solidFill>
              <a:latin typeface="Verdana" panose="020B0604030504040204" pitchFamily="34" charset="0"/>
              <a:ea typeface="Verdana" panose="020B0604030504040204" pitchFamily="34" charset="0"/>
            </a:endParaRPr>
          </a:p>
          <a:p>
            <a:endParaRPr lang="en-US" dirty="0">
              <a:solidFill>
                <a:srgbClr val="000000"/>
              </a:solidFill>
              <a:latin typeface="Segoe UI" panose="020B0502040204020203" pitchFamily="34" charset="0"/>
            </a:endParaRPr>
          </a:p>
          <a:p>
            <a:r>
              <a:rPr lang="en-US" dirty="0">
                <a:solidFill>
                  <a:srgbClr val="000000"/>
                </a:solidFill>
                <a:latin typeface="Calibri" panose="020F0502020204030204" pitchFamily="34" charset="0"/>
              </a:rPr>
              <a:t>DNR should create on its external website under its Wildfire Program information page a section that is specific to the work group created under recommendations for the task “</a:t>
            </a:r>
            <a:r>
              <a:rPr lang="en-US" i="1" dirty="0">
                <a:solidFill>
                  <a:srgbClr val="000000"/>
                </a:solidFill>
                <a:latin typeface="Calibri" panose="020F0502020204030204" pitchFamily="34" charset="0"/>
              </a:rPr>
              <a:t>Developing communication protocols and educational exchanges between the department and electric utilities” </a:t>
            </a:r>
            <a:r>
              <a:rPr lang="en-US" dirty="0">
                <a:solidFill>
                  <a:srgbClr val="000000"/>
                </a:solidFill>
                <a:latin typeface="Calibri" panose="020F0502020204030204" pitchFamily="34" charset="0"/>
              </a:rPr>
              <a:t>and post the rosters there. The roster would be updated every four years. </a:t>
            </a:r>
            <a:endParaRPr lang="en-US" dirty="0"/>
          </a:p>
        </p:txBody>
      </p:sp>
      <p:sp>
        <p:nvSpPr>
          <p:cNvPr id="4" name="Rectangle 3"/>
          <p:cNvSpPr/>
          <p:nvPr/>
        </p:nvSpPr>
        <p:spPr>
          <a:xfrm>
            <a:off x="605481" y="860806"/>
            <a:ext cx="11133438" cy="2062103"/>
          </a:xfrm>
          <a:prstGeom prst="rect">
            <a:avLst/>
          </a:prstGeom>
        </p:spPr>
        <p:txBody>
          <a:bodyPr wrap="square">
            <a:spAutoFit/>
          </a:bodyPr>
          <a:lstStyle/>
          <a:p>
            <a:pPr lvl="0"/>
            <a:r>
              <a:rPr lang="en-US" sz="1600" dirty="0">
                <a:solidFill>
                  <a:prstClr val="black"/>
                </a:solidFill>
                <a:cs typeface="Calibri" panose="020F0502020204030204" pitchFamily="34" charset="0"/>
              </a:rPr>
              <a:t>4. Any report produced by a third-party investigator and/or qualified utility personnel should </a:t>
            </a:r>
          </a:p>
          <a:p>
            <a:pPr lvl="0"/>
            <a:r>
              <a:rPr lang="en-US" sz="1600" dirty="0">
                <a:solidFill>
                  <a:prstClr val="black"/>
                </a:solidFill>
                <a:cs typeface="Calibri" panose="020F0502020204030204" pitchFamily="34" charset="0"/>
              </a:rPr>
              <a:t>    require answers to the following questions:</a:t>
            </a:r>
          </a:p>
          <a:p>
            <a:pPr lvl="0"/>
            <a:r>
              <a:rPr lang="en-US" sz="1600" dirty="0">
                <a:solidFill>
                  <a:prstClr val="black"/>
                </a:solidFill>
                <a:cs typeface="Calibri" panose="020F0502020204030204" pitchFamily="34" charset="0"/>
              </a:rPr>
              <a:t>     •     What was the root cause of the fire?</a:t>
            </a:r>
          </a:p>
          <a:p>
            <a:pPr lvl="0"/>
            <a:r>
              <a:rPr lang="en-US" sz="1600" dirty="0">
                <a:solidFill>
                  <a:prstClr val="black"/>
                </a:solidFill>
                <a:cs typeface="Calibri" panose="020F0502020204030204" pitchFamily="34" charset="0"/>
              </a:rPr>
              <a:t>     •     What management practices could be deployed to avoid similar wildfires?</a:t>
            </a:r>
          </a:p>
          <a:p>
            <a:pPr lvl="0"/>
            <a:endParaRPr lang="en-US" sz="1600" dirty="0">
              <a:solidFill>
                <a:prstClr val="black"/>
              </a:solidFill>
              <a:cs typeface="Calibri" panose="020F0502020204030204" pitchFamily="34" charset="0"/>
            </a:endParaRPr>
          </a:p>
          <a:p>
            <a:pPr lvl="0"/>
            <a:r>
              <a:rPr lang="en-US" sz="1600" dirty="0">
                <a:solidFill>
                  <a:prstClr val="black"/>
                </a:solidFill>
                <a:cs typeface="Calibri" panose="020F0502020204030204" pitchFamily="34" charset="0"/>
              </a:rPr>
              <a:t>5. Even in the event DNR decides to use the roster for other than utility related </a:t>
            </a:r>
          </a:p>
          <a:p>
            <a:pPr lvl="0"/>
            <a:r>
              <a:rPr lang="en-US" sz="1600" dirty="0">
                <a:solidFill>
                  <a:prstClr val="black"/>
                </a:solidFill>
                <a:cs typeface="Calibri" panose="020F0502020204030204" pitchFamily="34" charset="0"/>
              </a:rPr>
              <a:t>    investigations, the request for qualifications (RFQ) developed by DNR should explicitly request </a:t>
            </a:r>
          </a:p>
          <a:p>
            <a:pPr lvl="0"/>
            <a:r>
              <a:rPr lang="en-US" sz="1600" dirty="0">
                <a:solidFill>
                  <a:prstClr val="black"/>
                </a:solidFill>
                <a:cs typeface="Calibri" panose="020F0502020204030204" pitchFamily="34" charset="0"/>
              </a:rPr>
              <a:t>    utility expertise and experience, and the roster should clearly indicate types of expertise.</a:t>
            </a:r>
          </a:p>
        </p:txBody>
      </p:sp>
      <p:sp>
        <p:nvSpPr>
          <p:cNvPr id="5" name="Rectangle 4"/>
          <p:cNvSpPr/>
          <p:nvPr/>
        </p:nvSpPr>
        <p:spPr>
          <a:xfrm>
            <a:off x="605481" y="216610"/>
            <a:ext cx="5333511" cy="369332"/>
          </a:xfrm>
          <a:prstGeom prst="rect">
            <a:avLst/>
          </a:prstGeom>
        </p:spPr>
        <p:txBody>
          <a:bodyPr wrap="none">
            <a:spAutoFit/>
          </a:bodyPr>
          <a:lstStyle/>
          <a:p>
            <a:pPr lvl="0"/>
            <a:r>
              <a:rPr lang="en-US" b="1" dirty="0">
                <a:solidFill>
                  <a:prstClr val="black"/>
                </a:solidFill>
              </a:rPr>
              <a:t>Task D - Recommendations continued…</a:t>
            </a:r>
          </a:p>
        </p:txBody>
      </p:sp>
    </p:spTree>
    <p:extLst>
      <p:ext uri="{BB962C8B-B14F-4D97-AF65-F5344CB8AC3E}">
        <p14:creationId xmlns:p14="http://schemas.microsoft.com/office/powerpoint/2010/main" val="927588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24</a:t>
            </a:fld>
            <a:endParaRPr lang="en-US" dirty="0"/>
          </a:p>
        </p:txBody>
      </p:sp>
      <p:sp>
        <p:nvSpPr>
          <p:cNvPr id="3" name="TextBox 2"/>
          <p:cNvSpPr txBox="1"/>
          <p:nvPr/>
        </p:nvSpPr>
        <p:spPr>
          <a:xfrm>
            <a:off x="914400" y="1099752"/>
            <a:ext cx="10046044" cy="3447098"/>
          </a:xfrm>
          <a:prstGeom prst="rect">
            <a:avLst/>
          </a:prstGeom>
          <a:noFill/>
        </p:spPr>
        <p:txBody>
          <a:bodyPr wrap="square" rtlCol="0">
            <a:spAutoFit/>
          </a:bodyPr>
          <a:lstStyle/>
          <a:p>
            <a:r>
              <a:rPr lang="en-US" sz="3200" b="1" dirty="0" smtClean="0"/>
              <a:t>Task E – </a:t>
            </a:r>
          </a:p>
          <a:p>
            <a:endParaRPr lang="en-US" sz="3200" b="1" dirty="0"/>
          </a:p>
          <a:p>
            <a:r>
              <a:rPr lang="en-US" sz="3200" b="1" dirty="0" smtClean="0"/>
              <a:t>Other </a:t>
            </a:r>
            <a:r>
              <a:rPr lang="en-US" sz="3200" b="1" dirty="0"/>
              <a:t>issues brought forward by task force members</a:t>
            </a:r>
            <a:endParaRPr lang="en-US" sz="3200" b="1" dirty="0" smtClean="0"/>
          </a:p>
          <a:p>
            <a:endParaRPr lang="en-US" b="1" dirty="0"/>
          </a:p>
          <a:p>
            <a:endParaRPr lang="en-US" dirty="0" smtClean="0"/>
          </a:p>
          <a:p>
            <a:r>
              <a:rPr lang="en-US" dirty="0" smtClean="0"/>
              <a:t>The task force did not have specific other issues to bring forward.  However, the task force endorsed the continuation of an advisory committee to the commissioner as a  forum for addressing any future issues of concern.  </a:t>
            </a:r>
            <a:endParaRPr lang="en-US" dirty="0"/>
          </a:p>
        </p:txBody>
      </p:sp>
    </p:spTree>
    <p:extLst>
      <p:ext uri="{BB962C8B-B14F-4D97-AF65-F5344CB8AC3E}">
        <p14:creationId xmlns:p14="http://schemas.microsoft.com/office/powerpoint/2010/main" val="80088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25</a:t>
            </a:fld>
            <a:endParaRPr lang="en-US" dirty="0"/>
          </a:p>
        </p:txBody>
      </p:sp>
      <p:sp>
        <p:nvSpPr>
          <p:cNvPr id="4" name="TextBox 3"/>
          <p:cNvSpPr txBox="1"/>
          <p:nvPr/>
        </p:nvSpPr>
        <p:spPr>
          <a:xfrm>
            <a:off x="457200" y="420129"/>
            <a:ext cx="10960443" cy="5355312"/>
          </a:xfrm>
          <a:prstGeom prst="rect">
            <a:avLst/>
          </a:prstGeom>
          <a:noFill/>
        </p:spPr>
        <p:txBody>
          <a:bodyPr wrap="square" rtlCol="0">
            <a:spAutoFit/>
          </a:bodyPr>
          <a:lstStyle/>
          <a:p>
            <a:pPr algn="ctr"/>
            <a:r>
              <a:rPr lang="en-US" sz="2400" dirty="0" smtClean="0"/>
              <a:t>ESB 5158</a:t>
            </a:r>
          </a:p>
          <a:p>
            <a:pPr algn="ctr"/>
            <a:r>
              <a:rPr lang="en-US" sz="2400" dirty="0" smtClean="0"/>
              <a:t>UTILITY </a:t>
            </a:r>
            <a:r>
              <a:rPr lang="en-US" sz="2400" dirty="0"/>
              <a:t>WILDLAND FIRE PREVENTION ADVISORY COMMITTEE</a:t>
            </a:r>
          </a:p>
          <a:p>
            <a:pPr algn="ctr"/>
            <a:r>
              <a:rPr lang="en-US" sz="2400" dirty="0"/>
              <a:t>EFFECTIVE DATE: July 25, </a:t>
            </a:r>
            <a:r>
              <a:rPr lang="en-US" sz="2400" dirty="0" smtClean="0"/>
              <a:t>2021</a:t>
            </a:r>
          </a:p>
          <a:p>
            <a:pPr algn="ctr"/>
            <a:endParaRPr lang="en-US" sz="3200" dirty="0"/>
          </a:p>
          <a:p>
            <a:pPr marL="457200" indent="-457200">
              <a:buFont typeface="Arial" panose="020B0604020202020204" pitchFamily="34" charset="0"/>
              <a:buChar char="•"/>
            </a:pPr>
            <a:r>
              <a:rPr lang="en-US" sz="1400" dirty="0" smtClean="0"/>
              <a:t>Now a permeant committee</a:t>
            </a:r>
          </a:p>
          <a:p>
            <a:pPr marL="457200" indent="-457200">
              <a:buFont typeface="Arial" panose="020B0604020202020204" pitchFamily="34" charset="0"/>
              <a:buChar char="•"/>
            </a:pPr>
            <a:r>
              <a:rPr lang="en-US" sz="1400" dirty="0" smtClean="0"/>
              <a:t> </a:t>
            </a:r>
          </a:p>
          <a:p>
            <a:pPr marL="457200" indent="-457200">
              <a:buFont typeface="Arial" panose="020B0604020202020204" pitchFamily="34" charset="0"/>
              <a:buChar char="•"/>
            </a:pPr>
            <a:r>
              <a:rPr lang="en-US" sz="1400" dirty="0" smtClean="0"/>
              <a:t>Adding four additional members </a:t>
            </a:r>
          </a:p>
          <a:p>
            <a:pPr marL="457200" indent="-457200">
              <a:buFont typeface="Arial" panose="020B0604020202020204" pitchFamily="34" charset="0"/>
              <a:buChar char="•"/>
            </a:pPr>
            <a:endParaRPr lang="en-US" sz="1400" dirty="0" smtClean="0"/>
          </a:p>
          <a:p>
            <a:pPr marL="457200" indent="-457200">
              <a:buFont typeface="Arial" panose="020B0604020202020204" pitchFamily="34" charset="0"/>
              <a:buChar char="•"/>
            </a:pPr>
            <a:r>
              <a:rPr lang="en-US" sz="1400" dirty="0"/>
              <a:t>I</a:t>
            </a:r>
            <a:r>
              <a:rPr lang="en-US" sz="1400" dirty="0" smtClean="0"/>
              <a:t>mplement the recommendations from report by August 1 </a:t>
            </a:r>
          </a:p>
          <a:p>
            <a:pPr marL="457200" indent="-457200">
              <a:buFont typeface="Arial" panose="020B0604020202020204" pitchFamily="34" charset="0"/>
              <a:buChar char="•"/>
            </a:pPr>
            <a:endParaRPr lang="en-US" sz="1400" dirty="0" smtClean="0"/>
          </a:p>
          <a:p>
            <a:pPr marL="457200" indent="-457200">
              <a:buFont typeface="Arial" panose="020B0604020202020204" pitchFamily="34" charset="0"/>
              <a:buChar char="•"/>
            </a:pPr>
            <a:r>
              <a:rPr lang="en-US" sz="1400" dirty="0" smtClean="0"/>
              <a:t>Providing </a:t>
            </a:r>
            <a:r>
              <a:rPr lang="en-US" sz="1400" dirty="0"/>
              <a:t>a forum for electric utilities, the department, and </a:t>
            </a:r>
            <a:r>
              <a:rPr lang="en-US" sz="1400" dirty="0" smtClean="0"/>
              <a:t>other </a:t>
            </a:r>
            <a:r>
              <a:rPr lang="en-US" sz="1400" dirty="0"/>
              <a:t>fire suppression organizations of the state to identify </a:t>
            </a:r>
            <a:r>
              <a:rPr lang="en-US" sz="1400" dirty="0" smtClean="0"/>
              <a:t>and </a:t>
            </a:r>
            <a:r>
              <a:rPr lang="en-US" sz="1400" dirty="0"/>
              <a:t>develop solutions to issues of wildfire prevention and </a:t>
            </a:r>
            <a:r>
              <a:rPr lang="en-US" sz="1400" dirty="0" smtClean="0"/>
              <a:t>risk </a:t>
            </a:r>
            <a:r>
              <a:rPr lang="en-US" sz="1400" dirty="0"/>
              <a:t>mitigation specifically related to electric utilities </a:t>
            </a:r>
            <a:r>
              <a:rPr lang="en-US" sz="1400" dirty="0" smtClean="0"/>
              <a:t>transmission </a:t>
            </a:r>
            <a:r>
              <a:rPr lang="en-US" sz="1400" dirty="0"/>
              <a:t>and distribution networks, identification of best management </a:t>
            </a:r>
            <a:r>
              <a:rPr lang="en-US" sz="1400" dirty="0" smtClean="0"/>
              <a:t>practices</a:t>
            </a:r>
            <a:r>
              <a:rPr lang="en-US" sz="1400" dirty="0"/>
              <a:t>, electric utility infrastructure protection, and wildland </a:t>
            </a:r>
            <a:r>
              <a:rPr lang="en-US" sz="1400" dirty="0" smtClean="0"/>
              <a:t>fire </a:t>
            </a:r>
            <a:r>
              <a:rPr lang="en-US" sz="1400" dirty="0"/>
              <a:t>suppression and response</a:t>
            </a:r>
            <a:r>
              <a:rPr lang="en-US" sz="1400" dirty="0" smtClean="0"/>
              <a:t>;</a:t>
            </a:r>
          </a:p>
          <a:p>
            <a:pPr marL="457200" indent="-457200">
              <a:buFont typeface="Arial" panose="020B0604020202020204" pitchFamily="34" charset="0"/>
              <a:buChar char="•"/>
            </a:pPr>
            <a:endParaRPr lang="en-US" sz="1400" dirty="0" smtClean="0"/>
          </a:p>
          <a:p>
            <a:pPr marL="457200" indent="-457200">
              <a:buFont typeface="Arial" panose="020B0604020202020204" pitchFamily="34" charset="0"/>
              <a:buChar char="•"/>
            </a:pPr>
            <a:r>
              <a:rPr lang="en-US" sz="1400" dirty="0"/>
              <a:t>Establishing joint public communications protocols among </a:t>
            </a:r>
            <a:r>
              <a:rPr lang="en-US" sz="1400" dirty="0" smtClean="0"/>
              <a:t>members </a:t>
            </a:r>
            <a:r>
              <a:rPr lang="en-US" sz="1400" dirty="0"/>
              <a:t>of the advisory committee, and other entities, to </a:t>
            </a:r>
            <a:r>
              <a:rPr lang="en-US" sz="1400" dirty="0" smtClean="0"/>
              <a:t>inform </a:t>
            </a:r>
            <a:r>
              <a:rPr lang="en-US" sz="1400" dirty="0"/>
              <a:t>residents of the state of potential critical fire weather events and </a:t>
            </a:r>
            <a:r>
              <a:rPr lang="en-US" sz="1400" dirty="0" smtClean="0"/>
              <a:t>the </a:t>
            </a:r>
            <a:r>
              <a:rPr lang="en-US" sz="1400" dirty="0"/>
              <a:t>potential for power outages or </a:t>
            </a:r>
            <a:r>
              <a:rPr lang="en-US" sz="1400" dirty="0" smtClean="0"/>
              <a:t>disruptions</a:t>
            </a:r>
          </a:p>
          <a:p>
            <a:pPr marL="457200" indent="-457200">
              <a:buFont typeface="Arial" panose="020B0604020202020204" pitchFamily="34" charset="0"/>
              <a:buChar char="•"/>
            </a:pPr>
            <a:endParaRPr lang="en-US" sz="1400" dirty="0" smtClean="0"/>
          </a:p>
          <a:p>
            <a:pPr marL="457200" indent="-457200">
              <a:buFont typeface="Arial" panose="020B0604020202020204" pitchFamily="34" charset="0"/>
              <a:buChar char="•"/>
            </a:pPr>
            <a:r>
              <a:rPr lang="en-US" sz="1400" dirty="0"/>
              <a:t>All other related issues deemed necessary by the </a:t>
            </a:r>
            <a:r>
              <a:rPr lang="en-US" sz="1400" dirty="0" smtClean="0"/>
              <a:t>commissioner</a:t>
            </a:r>
            <a:r>
              <a:rPr lang="en-US" sz="1400" dirty="0"/>
              <a:t>.</a:t>
            </a:r>
          </a:p>
          <a:p>
            <a:pPr marL="457200" indent="-457200">
              <a:buFont typeface="Arial" panose="020B0604020202020204" pitchFamily="34" charset="0"/>
              <a:buChar char="•"/>
            </a:pPr>
            <a:endParaRPr lang="en-US" sz="1400" dirty="0"/>
          </a:p>
        </p:txBody>
      </p:sp>
    </p:spTree>
    <p:extLst>
      <p:ext uri="{BB962C8B-B14F-4D97-AF65-F5344CB8AC3E}">
        <p14:creationId xmlns:p14="http://schemas.microsoft.com/office/powerpoint/2010/main" val="286179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26</a:t>
            </a:fld>
            <a:endParaRPr lang="en-US" dirty="0"/>
          </a:p>
        </p:txBody>
      </p:sp>
      <p:sp>
        <p:nvSpPr>
          <p:cNvPr id="5" name="TextBox 4"/>
          <p:cNvSpPr txBox="1"/>
          <p:nvPr/>
        </p:nvSpPr>
        <p:spPr>
          <a:xfrm>
            <a:off x="407773" y="276980"/>
            <a:ext cx="11096367" cy="1477328"/>
          </a:xfrm>
          <a:prstGeom prst="rect">
            <a:avLst/>
          </a:prstGeom>
          <a:noFill/>
        </p:spPr>
        <p:txBody>
          <a:bodyPr wrap="square" rtlCol="0">
            <a:spAutoFit/>
          </a:bodyPr>
          <a:lstStyle/>
          <a:p>
            <a:pPr algn="ctr"/>
            <a:r>
              <a:rPr lang="en-US" dirty="0"/>
              <a:t>2SHB </a:t>
            </a:r>
            <a:r>
              <a:rPr lang="en-US" dirty="0" smtClean="0"/>
              <a:t>1168</a:t>
            </a:r>
          </a:p>
          <a:p>
            <a:pPr algn="ctr"/>
            <a:endParaRPr lang="en-US" dirty="0" smtClean="0"/>
          </a:p>
          <a:p>
            <a:pPr algn="ctr"/>
            <a:r>
              <a:rPr lang="en-US" dirty="0" smtClean="0"/>
              <a:t>AN ACT RELATING TO LONG-TERM FOREST HEALTH AND REDUCTION OF WILFIRE DANGERS</a:t>
            </a:r>
          </a:p>
          <a:p>
            <a:pPr algn="ctr"/>
            <a:r>
              <a:rPr lang="en-US" dirty="0" smtClean="0"/>
              <a:t>Effective July 25, 2021</a:t>
            </a:r>
          </a:p>
          <a:p>
            <a:pPr algn="ctr"/>
            <a:endParaRPr lang="en-US" dirty="0" smtClean="0"/>
          </a:p>
        </p:txBody>
      </p:sp>
      <p:sp>
        <p:nvSpPr>
          <p:cNvPr id="6" name="TextBox 5"/>
          <p:cNvSpPr txBox="1"/>
          <p:nvPr/>
        </p:nvSpPr>
        <p:spPr>
          <a:xfrm>
            <a:off x="407773" y="1938501"/>
            <a:ext cx="11602993" cy="3600986"/>
          </a:xfrm>
          <a:prstGeom prst="rect">
            <a:avLst/>
          </a:prstGeom>
          <a:noFill/>
        </p:spPr>
        <p:txBody>
          <a:bodyPr wrap="square" rtlCol="0">
            <a:spAutoFit/>
          </a:bodyPr>
          <a:lstStyle/>
          <a:p>
            <a:r>
              <a:rPr lang="en-US" sz="1600" b="1" dirty="0" smtClean="0"/>
              <a:t>Wildfire and Forest Resiliency Components</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Creates </a:t>
            </a:r>
            <a:r>
              <a:rPr lang="en-US" sz="1600" b="1" dirty="0"/>
              <a:t>the Wildfire Response, Forest Restoration, and </a:t>
            </a:r>
            <a:r>
              <a:rPr lang="en-US" sz="1600" b="1" dirty="0" smtClean="0"/>
              <a:t>Community Resilience </a:t>
            </a:r>
            <a:r>
              <a:rPr lang="en-US" sz="1600" b="1" dirty="0"/>
              <a:t>Account </a:t>
            </a:r>
            <a:r>
              <a:rPr lang="en-US" sz="1600" dirty="0"/>
              <a:t>(Account) to fund certain wildfire preparedness</a:t>
            </a:r>
            <a:r>
              <a:rPr lang="en-US" sz="1600" dirty="0" smtClean="0"/>
              <a:t>, prevention</a:t>
            </a:r>
            <a:r>
              <a:rPr lang="en-US" sz="1600" dirty="0"/>
              <a:t>, and protection activities and requires the Department </a:t>
            </a:r>
            <a:r>
              <a:rPr lang="en-US" sz="1600" dirty="0" smtClean="0"/>
              <a:t>of Natural </a:t>
            </a:r>
            <a:r>
              <a:rPr lang="en-US" sz="1600" dirty="0"/>
              <a:t>Resources (DNR) to report every two years on how </a:t>
            </a:r>
            <a:r>
              <a:rPr lang="en-US" sz="1600" dirty="0" smtClean="0"/>
              <a:t>Account funds </a:t>
            </a:r>
            <a:r>
              <a:rPr lang="en-US" sz="1600" dirty="0"/>
              <a:t>are used. </a:t>
            </a:r>
          </a:p>
          <a:p>
            <a:endParaRPr lang="en-US" sz="1600" dirty="0"/>
          </a:p>
          <a:p>
            <a:pPr marL="285750" indent="-285750">
              <a:buFont typeface="Arial" panose="020B0604020202020204" pitchFamily="34" charset="0"/>
              <a:buChar char="•"/>
            </a:pPr>
            <a:r>
              <a:rPr lang="en-US" sz="1600" b="1" dirty="0"/>
              <a:t>Requires the DNR to implement a variety of wildfire </a:t>
            </a:r>
            <a:r>
              <a:rPr lang="en-US" sz="1600" b="1" dirty="0" smtClean="0"/>
              <a:t>preparedness, prevention</a:t>
            </a:r>
            <a:r>
              <a:rPr lang="en-US" sz="1600" b="1" dirty="0"/>
              <a:t>, and forest health initiatives </a:t>
            </a:r>
            <a:r>
              <a:rPr lang="en-US" sz="1600" dirty="0"/>
              <a:t>including increasing </a:t>
            </a:r>
            <a:r>
              <a:rPr lang="en-US" sz="1600" dirty="0" smtClean="0"/>
              <a:t>coordination with </a:t>
            </a:r>
            <a:r>
              <a:rPr lang="en-US" sz="1600" dirty="0"/>
              <a:t>various entities, developing a forest health work force, providing </a:t>
            </a:r>
            <a:r>
              <a:rPr lang="en-US" sz="1600" dirty="0" smtClean="0"/>
              <a:t>an aviation </a:t>
            </a:r>
            <a:r>
              <a:rPr lang="en-US" sz="1600" dirty="0"/>
              <a:t>support program, creating a small forest landowner forest health program, and exploring and developing markets for woody </a:t>
            </a:r>
            <a:r>
              <a:rPr lang="en-US" sz="1600" dirty="0" smtClean="0"/>
              <a:t>biomass residuals </a:t>
            </a:r>
            <a:r>
              <a:rPr lang="en-US" sz="1600" dirty="0"/>
              <a:t>from forest health treatments. </a:t>
            </a:r>
            <a:endParaRPr lang="en-US" sz="1600" dirty="0" smtClean="0"/>
          </a:p>
          <a:p>
            <a:endParaRPr lang="en-US" sz="1600" dirty="0"/>
          </a:p>
          <a:p>
            <a:endParaRPr lang="en-US" sz="1600" dirty="0" smtClean="0"/>
          </a:p>
          <a:p>
            <a:endParaRPr lang="en-US" dirty="0"/>
          </a:p>
          <a:p>
            <a:endParaRPr lang="en-US" dirty="0"/>
          </a:p>
        </p:txBody>
      </p:sp>
    </p:spTree>
    <p:extLst>
      <p:ext uri="{BB962C8B-B14F-4D97-AF65-F5344CB8AC3E}">
        <p14:creationId xmlns:p14="http://schemas.microsoft.com/office/powerpoint/2010/main" val="106717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27</a:t>
            </a:fld>
            <a:endParaRPr lang="en-US" dirty="0"/>
          </a:p>
        </p:txBody>
      </p:sp>
      <p:sp>
        <p:nvSpPr>
          <p:cNvPr id="3" name="Rectangle 2"/>
          <p:cNvSpPr/>
          <p:nvPr/>
        </p:nvSpPr>
        <p:spPr>
          <a:xfrm>
            <a:off x="185351" y="296436"/>
            <a:ext cx="11664780" cy="923330"/>
          </a:xfrm>
          <a:prstGeom prst="rect">
            <a:avLst/>
          </a:prstGeom>
        </p:spPr>
        <p:txBody>
          <a:bodyPr wrap="square">
            <a:spAutoFit/>
          </a:bodyPr>
          <a:lstStyle/>
          <a:p>
            <a:pPr lvl="0" algn="ctr"/>
            <a:r>
              <a:rPr lang="en-US" dirty="0">
                <a:solidFill>
                  <a:prstClr val="black"/>
                </a:solidFill>
              </a:rPr>
              <a:t>2SHB 1168</a:t>
            </a:r>
          </a:p>
          <a:p>
            <a:pPr lvl="0" algn="ctr"/>
            <a:endParaRPr lang="en-US" dirty="0">
              <a:solidFill>
                <a:prstClr val="black"/>
              </a:solidFill>
            </a:endParaRPr>
          </a:p>
          <a:p>
            <a:pPr lvl="0" algn="ctr"/>
            <a:r>
              <a:rPr lang="en-US" dirty="0">
                <a:solidFill>
                  <a:prstClr val="black"/>
                </a:solidFill>
              </a:rPr>
              <a:t>AN ACT RELATING TO LONG-TERM FOREST HEALTH AND REDUCTION OF WILFIRE DANGERS</a:t>
            </a:r>
          </a:p>
        </p:txBody>
      </p:sp>
      <p:sp>
        <p:nvSpPr>
          <p:cNvPr id="4" name="Rectangle 3"/>
          <p:cNvSpPr/>
          <p:nvPr/>
        </p:nvSpPr>
        <p:spPr>
          <a:xfrm>
            <a:off x="486719" y="1803932"/>
            <a:ext cx="11363411" cy="3908762"/>
          </a:xfrm>
          <a:prstGeom prst="rect">
            <a:avLst/>
          </a:prstGeom>
        </p:spPr>
        <p:txBody>
          <a:bodyPr wrap="square">
            <a:spAutoFit/>
          </a:bodyPr>
          <a:lstStyle/>
          <a:p>
            <a:pPr marL="285750" indent="-285750">
              <a:buFont typeface="Arial" panose="020B0604020202020204" pitchFamily="34" charset="0"/>
              <a:buChar char="•"/>
            </a:pPr>
            <a:r>
              <a:rPr lang="en-US" b="1" dirty="0"/>
              <a:t>WILDFIRE RESPONSE, $70 </a:t>
            </a:r>
            <a:r>
              <a:rPr lang="en-US" b="1" dirty="0" smtClean="0"/>
              <a:t>million</a:t>
            </a:r>
          </a:p>
          <a:p>
            <a:pPr marL="742950" lvl="1" indent="-285750">
              <a:buFont typeface="Arial" panose="020B0604020202020204" pitchFamily="34" charset="0"/>
              <a:buChar char="•"/>
            </a:pPr>
            <a:r>
              <a:rPr lang="en-US" sz="1600" dirty="0" smtClean="0"/>
              <a:t>Hiring </a:t>
            </a:r>
            <a:r>
              <a:rPr lang="en-US" sz="1600" dirty="0"/>
              <a:t>100 more </a:t>
            </a:r>
            <a:r>
              <a:rPr lang="en-US" sz="1600" dirty="0" smtClean="0"/>
              <a:t>firefighters, </a:t>
            </a:r>
          </a:p>
          <a:p>
            <a:pPr marL="742950" lvl="1" indent="-285750">
              <a:buFont typeface="Arial" panose="020B0604020202020204" pitchFamily="34" charset="0"/>
              <a:buChar char="•"/>
            </a:pPr>
            <a:r>
              <a:rPr lang="en-US" sz="1600" dirty="0"/>
              <a:t>Expanding </a:t>
            </a:r>
            <a:r>
              <a:rPr lang="en-US" sz="1600" dirty="0" smtClean="0"/>
              <a:t>our fleet of initial attack aircraft  </a:t>
            </a:r>
          </a:p>
          <a:p>
            <a:pPr marL="742950" lvl="1" indent="-285750">
              <a:buFont typeface="Arial" panose="020B0604020202020204" pitchFamily="34" charset="0"/>
              <a:buChar char="•"/>
            </a:pPr>
            <a:r>
              <a:rPr lang="en-US" sz="1600" dirty="0"/>
              <a:t>Bolstering </a:t>
            </a:r>
            <a:r>
              <a:rPr lang="en-US" sz="1600" dirty="0" smtClean="0"/>
              <a:t>capabilities of local </a:t>
            </a:r>
            <a:r>
              <a:rPr lang="en-US" sz="1600" dirty="0"/>
              <a:t>fire </a:t>
            </a:r>
            <a:r>
              <a:rPr lang="en-US" sz="1600" dirty="0" smtClean="0"/>
              <a:t>protection districts </a:t>
            </a:r>
            <a:endParaRPr lang="en-US" sz="1600" b="1" dirty="0"/>
          </a:p>
          <a:p>
            <a:pPr marL="742950" lvl="1" indent="-285750">
              <a:buFont typeface="Arial" panose="020B0604020202020204" pitchFamily="34" charset="0"/>
              <a:buChar char="•"/>
            </a:pPr>
            <a:r>
              <a:rPr lang="en-US" sz="1600" dirty="0"/>
              <a:t>Providing wildfire protection to </a:t>
            </a:r>
            <a:r>
              <a:rPr lang="en-US" sz="1600" i="1" dirty="0"/>
              <a:t>all </a:t>
            </a:r>
            <a:r>
              <a:rPr lang="en-US" sz="1600" dirty="0" smtClean="0"/>
              <a:t>Washingtonians;</a:t>
            </a:r>
          </a:p>
          <a:p>
            <a:pPr marL="742950" lvl="1"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b="1" dirty="0" smtClean="0"/>
              <a:t>FOREST </a:t>
            </a:r>
            <a:r>
              <a:rPr lang="en-US" b="1" dirty="0"/>
              <a:t>RESTORATION, $34 million, which includes funding for workforce </a:t>
            </a:r>
            <a:r>
              <a:rPr lang="en-US" b="1" dirty="0" smtClean="0"/>
              <a:t>training</a:t>
            </a:r>
          </a:p>
          <a:p>
            <a:pPr marL="742950" lvl="1" indent="-285750">
              <a:buFont typeface="Arial" panose="020B0604020202020204" pitchFamily="34" charset="0"/>
              <a:buChar char="•"/>
            </a:pPr>
            <a:r>
              <a:rPr lang="en-US" sz="1600" dirty="0"/>
              <a:t>This account will fully fund – and accelerate – </a:t>
            </a:r>
            <a:r>
              <a:rPr lang="en-US" sz="1600" dirty="0" smtClean="0"/>
              <a:t>Washington’s </a:t>
            </a:r>
            <a:r>
              <a:rPr lang="en-US" sz="1600" dirty="0"/>
              <a:t>20-Year Forest Health Strategic Plan, which calls for us to restore </a:t>
            </a:r>
            <a:r>
              <a:rPr lang="en-US" sz="1600" dirty="0" smtClean="0"/>
              <a:t>to healthy conditions 1.25 </a:t>
            </a:r>
            <a:r>
              <a:rPr lang="en-US" sz="1600" dirty="0"/>
              <a:t>million acres of </a:t>
            </a:r>
            <a:r>
              <a:rPr lang="en-US" sz="1600" dirty="0" smtClean="0"/>
              <a:t>forest land; </a:t>
            </a:r>
          </a:p>
          <a:p>
            <a:pPr marL="742950" lvl="1"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b="1" dirty="0" smtClean="0"/>
              <a:t>COMMUNITY </a:t>
            </a:r>
            <a:r>
              <a:rPr lang="en-US" b="1" dirty="0"/>
              <a:t>RESILIENCE, $19 </a:t>
            </a:r>
            <a:r>
              <a:rPr lang="en-US" b="1" dirty="0" smtClean="0"/>
              <a:t>million</a:t>
            </a:r>
          </a:p>
          <a:p>
            <a:pPr marL="742950" lvl="1" indent="-285750">
              <a:buFont typeface="Arial" panose="020B0604020202020204" pitchFamily="34" charset="0"/>
              <a:buChar char="•"/>
            </a:pPr>
            <a:r>
              <a:rPr lang="en-US" sz="1600" dirty="0" smtClean="0"/>
              <a:t>Investing </a:t>
            </a:r>
            <a:r>
              <a:rPr lang="en-US" sz="1600" dirty="0"/>
              <a:t>in defensive strategies at the community level, like fuel breaks, prescribed fire, and creating defensible green space. </a:t>
            </a:r>
            <a:r>
              <a:rPr lang="en-US" sz="1600" dirty="0" smtClean="0"/>
              <a:t>Direct </a:t>
            </a:r>
            <a:r>
              <a:rPr lang="en-US" sz="1600" dirty="0"/>
              <a:t>assistance to home owners to secure their property and neighborhood with programs like </a:t>
            </a:r>
            <a:r>
              <a:rPr lang="en-US" sz="1600" dirty="0" err="1"/>
              <a:t>FireWise</a:t>
            </a:r>
            <a:r>
              <a:rPr lang="en-US" sz="1600" dirty="0"/>
              <a:t>. </a:t>
            </a:r>
          </a:p>
          <a:p>
            <a:pPr marL="742950" lvl="1" indent="-285750">
              <a:buFont typeface="Arial" panose="020B0604020202020204" pitchFamily="34" charset="0"/>
              <a:buChar char="•"/>
            </a:pPr>
            <a:endParaRPr lang="en-US" dirty="0"/>
          </a:p>
        </p:txBody>
      </p:sp>
      <p:sp>
        <p:nvSpPr>
          <p:cNvPr id="5" name="TextBox 4"/>
          <p:cNvSpPr txBox="1"/>
          <p:nvPr/>
        </p:nvSpPr>
        <p:spPr>
          <a:xfrm>
            <a:off x="405027" y="1341963"/>
            <a:ext cx="3158523" cy="369332"/>
          </a:xfrm>
          <a:prstGeom prst="rect">
            <a:avLst/>
          </a:prstGeom>
          <a:noFill/>
        </p:spPr>
        <p:txBody>
          <a:bodyPr wrap="square" rtlCol="0">
            <a:spAutoFit/>
          </a:bodyPr>
          <a:lstStyle/>
          <a:p>
            <a:r>
              <a:rPr lang="en-US" b="1" dirty="0" smtClean="0"/>
              <a:t>Funding </a:t>
            </a:r>
            <a:endParaRPr lang="en-US" b="1" dirty="0"/>
          </a:p>
        </p:txBody>
      </p:sp>
    </p:spTree>
    <p:extLst>
      <p:ext uri="{BB962C8B-B14F-4D97-AF65-F5344CB8AC3E}">
        <p14:creationId xmlns:p14="http://schemas.microsoft.com/office/powerpoint/2010/main" val="463543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28</a:t>
            </a:fld>
            <a:endParaRPr lang="en-US" dirty="0"/>
          </a:p>
        </p:txBody>
      </p:sp>
      <p:sp>
        <p:nvSpPr>
          <p:cNvPr id="3" name="TextBox 2"/>
          <p:cNvSpPr txBox="1"/>
          <p:nvPr/>
        </p:nvSpPr>
        <p:spPr>
          <a:xfrm>
            <a:off x="1920402" y="441082"/>
            <a:ext cx="7384236" cy="3693319"/>
          </a:xfrm>
          <a:prstGeom prst="rect">
            <a:avLst/>
          </a:prstGeom>
          <a:noFill/>
        </p:spPr>
        <p:txBody>
          <a:bodyPr wrap="square" rtlCol="0">
            <a:spAutoFit/>
          </a:bodyPr>
          <a:lstStyle/>
          <a:p>
            <a:pPr algn="ctr"/>
            <a:r>
              <a:rPr lang="en-US" sz="2800" dirty="0" smtClean="0"/>
              <a:t>Thank you!   </a:t>
            </a:r>
          </a:p>
          <a:p>
            <a:pPr algn="ctr"/>
            <a:endParaRPr lang="en-US" sz="2800" dirty="0"/>
          </a:p>
          <a:p>
            <a:pPr algn="ctr"/>
            <a:r>
              <a:rPr lang="en-US" sz="2800" dirty="0" smtClean="0"/>
              <a:t>I’m happy to answer any questions </a:t>
            </a:r>
          </a:p>
          <a:p>
            <a:pPr algn="ctr"/>
            <a:endParaRPr lang="en-US" sz="2400" dirty="0"/>
          </a:p>
          <a:p>
            <a:pPr lvl="0" algn="ctr"/>
            <a:endParaRPr lang="en-US" dirty="0">
              <a:solidFill>
                <a:prstClr val="black"/>
              </a:solidFill>
            </a:endParaRPr>
          </a:p>
          <a:p>
            <a:pPr lvl="0" algn="ctr"/>
            <a:r>
              <a:rPr lang="en-US" dirty="0" smtClean="0">
                <a:solidFill>
                  <a:prstClr val="black"/>
                </a:solidFill>
              </a:rPr>
              <a:t>Loren </a:t>
            </a:r>
            <a:r>
              <a:rPr lang="en-US" dirty="0" err="1" smtClean="0">
                <a:solidFill>
                  <a:prstClr val="black"/>
                </a:solidFill>
              </a:rPr>
              <a:t>Torgerson,</a:t>
            </a:r>
            <a:r>
              <a:rPr lang="en-US" dirty="0" smtClean="0">
                <a:solidFill>
                  <a:prstClr val="black"/>
                </a:solidFill>
              </a:rPr>
              <a:t> Strategic Advisor </a:t>
            </a:r>
          </a:p>
          <a:p>
            <a:pPr lvl="0" algn="ctr"/>
            <a:r>
              <a:rPr lang="en-US" dirty="0" smtClean="0">
                <a:solidFill>
                  <a:prstClr val="black"/>
                </a:solidFill>
              </a:rPr>
              <a:t>Washington Department of Natural Resources </a:t>
            </a:r>
          </a:p>
          <a:p>
            <a:pPr lvl="0" algn="ctr"/>
            <a:r>
              <a:rPr lang="en-US" dirty="0" smtClean="0">
                <a:solidFill>
                  <a:prstClr val="black"/>
                </a:solidFill>
                <a:hlinkClick r:id="rId2"/>
              </a:rPr>
              <a:t>loren.torgerson@dnr.wa.gov</a:t>
            </a:r>
            <a:endParaRPr lang="en-US" dirty="0" smtClean="0">
              <a:solidFill>
                <a:prstClr val="black"/>
              </a:solidFill>
            </a:endParaRPr>
          </a:p>
          <a:p>
            <a:pPr lvl="0" algn="ctr"/>
            <a:r>
              <a:rPr lang="en-US" dirty="0" smtClean="0">
                <a:solidFill>
                  <a:prstClr val="black"/>
                </a:solidFill>
              </a:rPr>
              <a:t>360.742.4123</a:t>
            </a:r>
          </a:p>
          <a:p>
            <a:pPr lvl="0" algn="ctr"/>
            <a:endParaRPr lang="en-US" dirty="0">
              <a:solidFill>
                <a:prstClr val="black"/>
              </a:solidFill>
            </a:endParaRPr>
          </a:p>
          <a:p>
            <a:pPr algn="ctr"/>
            <a:endParaRPr lang="en-US" dirty="0"/>
          </a:p>
        </p:txBody>
      </p:sp>
    </p:spTree>
    <p:extLst>
      <p:ext uri="{BB962C8B-B14F-4D97-AF65-F5344CB8AC3E}">
        <p14:creationId xmlns:p14="http://schemas.microsoft.com/office/powerpoint/2010/main" val="3232828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3</a:t>
            </a:fld>
            <a:endParaRPr lang="en-US" dirty="0"/>
          </a:p>
        </p:txBody>
      </p:sp>
      <p:sp>
        <p:nvSpPr>
          <p:cNvPr id="3" name="Rectangle 2"/>
          <p:cNvSpPr/>
          <p:nvPr/>
        </p:nvSpPr>
        <p:spPr>
          <a:xfrm>
            <a:off x="1019175" y="677088"/>
            <a:ext cx="9486900" cy="3970318"/>
          </a:xfrm>
          <a:prstGeom prst="rect">
            <a:avLst/>
          </a:prstGeom>
        </p:spPr>
        <p:txBody>
          <a:bodyPr wrap="square">
            <a:spAutoFit/>
          </a:bodyPr>
          <a:lstStyle/>
          <a:p>
            <a:r>
              <a:rPr lang="en-US" sz="3200" b="1" i="0" u="none" strike="noStrike" baseline="0" dirty="0" smtClean="0">
                <a:solidFill>
                  <a:srgbClr val="000000"/>
                </a:solidFill>
                <a:latin typeface="Segoe UI" panose="020B0502040204020203" pitchFamily="34" charset="0"/>
              </a:rPr>
              <a:t>Task Force Membership </a:t>
            </a:r>
            <a:endParaRPr lang="en-US" sz="3200" b="0" i="0" u="none" strike="noStrike" baseline="0" dirty="0" smtClean="0">
              <a:solidFill>
                <a:srgbClr val="000000"/>
              </a:solidFill>
              <a:latin typeface="Segoe UI" panose="020B0502040204020203" pitchFamily="34" charset="0"/>
            </a:endParaRPr>
          </a:p>
          <a:p>
            <a:r>
              <a:rPr lang="en-US" sz="2000" dirty="0">
                <a:solidFill>
                  <a:srgbClr val="000000"/>
                </a:solidFill>
                <a:latin typeface="Calibri" panose="020F0502020204030204" pitchFamily="34" charset="0"/>
              </a:rPr>
              <a:t>The commissioner, or the commissioner's designee, was to chair the task force and appoint task force members. Task force members were to include entities providing retail electric service, including: </a:t>
            </a:r>
            <a:endParaRPr lang="en-US" sz="2000" dirty="0" smtClean="0">
              <a:solidFill>
                <a:srgbClr val="000000"/>
              </a:solidFill>
              <a:latin typeface="Calibri" panose="020F0502020204030204" pitchFamily="34" charset="0"/>
            </a:endParaRPr>
          </a:p>
          <a:p>
            <a:endParaRPr lang="en-US" sz="2000" dirty="0">
              <a:solidFill>
                <a:srgbClr val="000000"/>
              </a:solidFill>
              <a:latin typeface="Segoe UI" panose="020B0502040204020203" pitchFamily="34" charset="0"/>
            </a:endParaRPr>
          </a:p>
          <a:p>
            <a:pPr marL="742950" lvl="1" indent="-285750">
              <a:buFont typeface="Arial" panose="020B0604020202020204" pitchFamily="34" charset="0"/>
              <a:buChar char="•"/>
            </a:pPr>
            <a:r>
              <a:rPr lang="en-US" sz="2000" dirty="0" smtClean="0">
                <a:solidFill>
                  <a:srgbClr val="000000"/>
                </a:solidFill>
                <a:latin typeface="Calibri" panose="020F0502020204030204" pitchFamily="34" charset="0"/>
              </a:rPr>
              <a:t>One </a:t>
            </a:r>
            <a:r>
              <a:rPr lang="en-US" sz="2000" dirty="0">
                <a:solidFill>
                  <a:srgbClr val="000000"/>
                </a:solidFill>
                <a:latin typeface="Calibri" panose="020F0502020204030204" pitchFamily="34" charset="0"/>
              </a:rPr>
              <a:t>person representing each investor-owned utility; </a:t>
            </a:r>
            <a:endParaRPr lang="en-US" sz="2000" dirty="0">
              <a:solidFill>
                <a:srgbClr val="000000"/>
              </a:solidFill>
              <a:latin typeface="Segoe UI" panose="020B0502040204020203" pitchFamily="34" charset="0"/>
            </a:endParaRPr>
          </a:p>
          <a:p>
            <a:pPr marL="742950" lvl="1" indent="-285750">
              <a:buFont typeface="Arial" panose="020B0604020202020204" pitchFamily="34" charset="0"/>
              <a:buChar char="•"/>
            </a:pPr>
            <a:r>
              <a:rPr lang="en-US" sz="2000" dirty="0" smtClean="0">
                <a:solidFill>
                  <a:srgbClr val="000000"/>
                </a:solidFill>
                <a:latin typeface="Segoe UI" panose="020B0502040204020203" pitchFamily="34" charset="0"/>
              </a:rPr>
              <a:t>Two </a:t>
            </a:r>
            <a:r>
              <a:rPr lang="en-US" sz="2000" dirty="0">
                <a:solidFill>
                  <a:srgbClr val="000000"/>
                </a:solidFill>
                <a:latin typeface="Segoe UI" panose="020B0502040204020203" pitchFamily="34" charset="0"/>
              </a:rPr>
              <a:t>persons representing municipal utilities; </a:t>
            </a:r>
          </a:p>
          <a:p>
            <a:pPr marL="742950" lvl="1" indent="-285750">
              <a:buFont typeface="Arial" panose="020B0604020202020204" pitchFamily="34" charset="0"/>
              <a:buChar char="•"/>
            </a:pPr>
            <a:r>
              <a:rPr lang="en-US" sz="2000" dirty="0" smtClean="0">
                <a:solidFill>
                  <a:srgbClr val="000000"/>
                </a:solidFill>
                <a:latin typeface="Segoe UI" panose="020B0502040204020203" pitchFamily="34" charset="0"/>
              </a:rPr>
              <a:t>Two </a:t>
            </a:r>
            <a:r>
              <a:rPr lang="en-US" sz="2000" dirty="0">
                <a:solidFill>
                  <a:srgbClr val="000000"/>
                </a:solidFill>
                <a:latin typeface="Segoe UI" panose="020B0502040204020203" pitchFamily="34" charset="0"/>
              </a:rPr>
              <a:t>persons representing public utility districts; </a:t>
            </a:r>
          </a:p>
          <a:p>
            <a:pPr marL="742950" lvl="1" indent="-285750">
              <a:buFont typeface="Arial" panose="020B0604020202020204" pitchFamily="34" charset="0"/>
              <a:buChar char="•"/>
            </a:pPr>
            <a:r>
              <a:rPr lang="en-US" sz="2000" dirty="0" smtClean="0">
                <a:solidFill>
                  <a:srgbClr val="000000"/>
                </a:solidFill>
                <a:latin typeface="Segoe UI" panose="020B0502040204020203" pitchFamily="34" charset="0"/>
              </a:rPr>
              <a:t>Two </a:t>
            </a:r>
            <a:r>
              <a:rPr lang="en-US" sz="2000" dirty="0">
                <a:solidFill>
                  <a:srgbClr val="000000"/>
                </a:solidFill>
                <a:latin typeface="Segoe UI" panose="020B0502040204020203" pitchFamily="34" charset="0"/>
              </a:rPr>
              <a:t>persons representing rural electric cooperatives; </a:t>
            </a:r>
          </a:p>
          <a:p>
            <a:pPr marL="742950" lvl="1" indent="-285750">
              <a:buFont typeface="Arial" panose="020B0604020202020204" pitchFamily="34" charset="0"/>
              <a:buChar char="•"/>
            </a:pPr>
            <a:r>
              <a:rPr lang="en-US" sz="2000" dirty="0" smtClean="0">
                <a:solidFill>
                  <a:srgbClr val="000000"/>
                </a:solidFill>
                <a:latin typeface="Calibri" panose="020F0502020204030204" pitchFamily="34" charset="0"/>
              </a:rPr>
              <a:t>One </a:t>
            </a:r>
            <a:r>
              <a:rPr lang="en-US" sz="2000" dirty="0">
                <a:solidFill>
                  <a:srgbClr val="000000"/>
                </a:solidFill>
                <a:latin typeface="Calibri" panose="020F0502020204030204" pitchFamily="34" charset="0"/>
              </a:rPr>
              <a:t>person representing small forestland owners; </a:t>
            </a:r>
            <a:endParaRPr lang="en-US" sz="2000" dirty="0">
              <a:solidFill>
                <a:srgbClr val="000000"/>
              </a:solidFill>
              <a:latin typeface="Segoe UI" panose="020B0502040204020203" pitchFamily="34" charset="0"/>
            </a:endParaRPr>
          </a:p>
          <a:p>
            <a:pPr marL="742950" lvl="1" indent="-285750">
              <a:buFont typeface="Arial" panose="020B0604020202020204" pitchFamily="34" charset="0"/>
              <a:buChar char="•"/>
            </a:pPr>
            <a:r>
              <a:rPr lang="en-US" sz="2000" dirty="0" smtClean="0">
                <a:solidFill>
                  <a:srgbClr val="000000"/>
                </a:solidFill>
                <a:latin typeface="Segoe UI" panose="020B0502040204020203" pitchFamily="34" charset="0"/>
              </a:rPr>
              <a:t>One </a:t>
            </a:r>
            <a:r>
              <a:rPr lang="en-US" sz="2000" dirty="0">
                <a:solidFill>
                  <a:srgbClr val="000000"/>
                </a:solidFill>
                <a:latin typeface="Segoe UI" panose="020B0502040204020203" pitchFamily="34" charset="0"/>
              </a:rPr>
              <a:t>person representing industrial forestland owners; and </a:t>
            </a:r>
          </a:p>
          <a:p>
            <a:pPr marL="742950" lvl="1" indent="-285750">
              <a:buFont typeface="Arial" panose="020B0604020202020204" pitchFamily="34" charset="0"/>
              <a:buChar char="•"/>
            </a:pPr>
            <a:r>
              <a:rPr lang="en-US" sz="2000" dirty="0" smtClean="0">
                <a:solidFill>
                  <a:srgbClr val="000000"/>
                </a:solidFill>
                <a:latin typeface="Segoe UI" panose="020B0502040204020203" pitchFamily="34" charset="0"/>
              </a:rPr>
              <a:t>Other </a:t>
            </a:r>
            <a:r>
              <a:rPr lang="en-US" sz="2000" dirty="0">
                <a:solidFill>
                  <a:srgbClr val="000000"/>
                </a:solidFill>
                <a:latin typeface="Segoe UI" panose="020B0502040204020203" pitchFamily="34" charset="0"/>
              </a:rPr>
              <a:t>persons with expertise in wildland fire risk reduction and prevention. </a:t>
            </a:r>
          </a:p>
        </p:txBody>
      </p:sp>
    </p:spTree>
    <p:extLst>
      <p:ext uri="{BB962C8B-B14F-4D97-AF65-F5344CB8AC3E}">
        <p14:creationId xmlns:p14="http://schemas.microsoft.com/office/powerpoint/2010/main" val="3611099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4</a:t>
            </a:fld>
            <a:endParaRPr lang="en-US" dirty="0"/>
          </a:p>
        </p:txBody>
      </p:sp>
      <p:sp>
        <p:nvSpPr>
          <p:cNvPr id="3" name="Rectangle 2"/>
          <p:cNvSpPr/>
          <p:nvPr/>
        </p:nvSpPr>
        <p:spPr>
          <a:xfrm>
            <a:off x="994740" y="552561"/>
            <a:ext cx="10868025" cy="5078313"/>
          </a:xfrm>
          <a:prstGeom prst="rect">
            <a:avLst/>
          </a:prstGeom>
        </p:spPr>
        <p:txBody>
          <a:bodyPr wrap="square">
            <a:spAutoFit/>
          </a:bodyPr>
          <a:lstStyle/>
          <a:p>
            <a:r>
              <a:rPr lang="en-US" b="1" dirty="0">
                <a:solidFill>
                  <a:srgbClr val="000000"/>
                </a:solidFill>
                <a:latin typeface="Calibri" panose="020F0502020204030204" pitchFamily="34" charset="0"/>
              </a:rPr>
              <a:t>DNR wishes to acknowledge the members of the Electric Utility Wildland Fire Prevention Task Force for their contributions to the development of this report: </a:t>
            </a:r>
            <a:endParaRPr lang="en-US" b="1" dirty="0" smtClean="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pPr lvl="1"/>
            <a:r>
              <a:rPr lang="en-US" b="1" dirty="0">
                <a:solidFill>
                  <a:srgbClr val="000000"/>
                </a:solidFill>
                <a:latin typeface="Calibri" panose="020F0502020204030204" pitchFamily="34" charset="0"/>
              </a:rPr>
              <a:t>Mendy Droke, </a:t>
            </a:r>
            <a:r>
              <a:rPr lang="en-US" dirty="0">
                <a:solidFill>
                  <a:srgbClr val="000000"/>
                </a:solidFill>
                <a:latin typeface="Calibri" panose="020F0502020204030204" pitchFamily="34" charset="0"/>
              </a:rPr>
              <a:t>Seattle City Light </a:t>
            </a:r>
          </a:p>
          <a:p>
            <a:pPr lvl="1"/>
            <a:r>
              <a:rPr lang="en-US" b="1" dirty="0">
                <a:solidFill>
                  <a:srgbClr val="000000"/>
                </a:solidFill>
                <a:latin typeface="Calibri" panose="020F0502020204030204" pitchFamily="34" charset="0"/>
              </a:rPr>
              <a:t>George Geissler, </a:t>
            </a:r>
            <a:r>
              <a:rPr lang="en-US" dirty="0">
                <a:solidFill>
                  <a:srgbClr val="000000"/>
                </a:solidFill>
                <a:latin typeface="Calibri" panose="020F0502020204030204" pitchFamily="34" charset="0"/>
              </a:rPr>
              <a:t>Department of Natural Resources (Chair) </a:t>
            </a:r>
          </a:p>
          <a:p>
            <a:pPr lvl="1"/>
            <a:r>
              <a:rPr lang="en-US" b="1" dirty="0">
                <a:solidFill>
                  <a:srgbClr val="000000"/>
                </a:solidFill>
                <a:latin typeface="Calibri" panose="020F0502020204030204" pitchFamily="34" charset="0"/>
              </a:rPr>
              <a:t>David Gottula</a:t>
            </a:r>
            <a:r>
              <a:rPr lang="en-US" dirty="0">
                <a:solidFill>
                  <a:srgbClr val="000000"/>
                </a:solidFill>
                <a:latin typeface="Calibri" panose="020F0502020204030204" pitchFamily="34" charset="0"/>
              </a:rPr>
              <a:t>, Okanogan County Electric Cooperative </a:t>
            </a:r>
          </a:p>
          <a:p>
            <a:pPr lvl="1"/>
            <a:r>
              <a:rPr lang="en-US" b="1" dirty="0">
                <a:solidFill>
                  <a:srgbClr val="000000"/>
                </a:solidFill>
                <a:latin typeface="Calibri" panose="020F0502020204030204" pitchFamily="34" charset="0"/>
              </a:rPr>
              <a:t>Dave James, </a:t>
            </a:r>
            <a:r>
              <a:rPr lang="en-US" dirty="0">
                <a:solidFill>
                  <a:srgbClr val="000000"/>
                </a:solidFill>
                <a:latin typeface="Calibri" panose="020F0502020204030204" pitchFamily="34" charset="0"/>
              </a:rPr>
              <a:t>Avista Utilities </a:t>
            </a:r>
          </a:p>
          <a:p>
            <a:pPr lvl="1"/>
            <a:r>
              <a:rPr lang="en-US" b="1" dirty="0">
                <a:solidFill>
                  <a:srgbClr val="000000"/>
                </a:solidFill>
                <a:latin typeface="Calibri" panose="020F0502020204030204" pitchFamily="34" charset="0"/>
              </a:rPr>
              <a:t>Darren Larsen, </a:t>
            </a:r>
            <a:r>
              <a:rPr lang="en-US" dirty="0">
                <a:solidFill>
                  <a:srgbClr val="000000"/>
                </a:solidFill>
                <a:latin typeface="Calibri" panose="020F0502020204030204" pitchFamily="34" charset="0"/>
              </a:rPr>
              <a:t>City of Ellensburg </a:t>
            </a:r>
          </a:p>
          <a:p>
            <a:pPr lvl="1"/>
            <a:r>
              <a:rPr lang="en-US" b="1" dirty="0">
                <a:solidFill>
                  <a:srgbClr val="000000"/>
                </a:solidFill>
                <a:latin typeface="Calibri" panose="020F0502020204030204" pitchFamily="34" charset="0"/>
              </a:rPr>
              <a:t>David Lucas, </a:t>
            </a:r>
            <a:r>
              <a:rPr lang="en-US" dirty="0">
                <a:solidFill>
                  <a:srgbClr val="000000"/>
                </a:solidFill>
                <a:latin typeface="Calibri" panose="020F0502020204030204" pitchFamily="34" charset="0"/>
              </a:rPr>
              <a:t>Pacific Corporation </a:t>
            </a:r>
          </a:p>
          <a:p>
            <a:pPr lvl="1"/>
            <a:r>
              <a:rPr lang="en-US" b="1" dirty="0">
                <a:solidFill>
                  <a:srgbClr val="000000"/>
                </a:solidFill>
                <a:latin typeface="Calibri" panose="020F0502020204030204" pitchFamily="34" charset="0"/>
              </a:rPr>
              <a:t>Gary Margheim, </a:t>
            </a:r>
            <a:r>
              <a:rPr lang="en-US" dirty="0">
                <a:solidFill>
                  <a:srgbClr val="000000"/>
                </a:solidFill>
                <a:latin typeface="Calibri" panose="020F0502020204030204" pitchFamily="34" charset="0"/>
              </a:rPr>
              <a:t>Department of Natural Resources </a:t>
            </a:r>
          </a:p>
          <a:p>
            <a:pPr lvl="1"/>
            <a:r>
              <a:rPr lang="en-US" b="1" dirty="0">
                <a:solidFill>
                  <a:srgbClr val="000000"/>
                </a:solidFill>
                <a:latin typeface="Calibri" panose="020F0502020204030204" pitchFamily="34" charset="0"/>
              </a:rPr>
              <a:t>Diane Myers, </a:t>
            </a:r>
            <a:r>
              <a:rPr lang="en-US" dirty="0">
                <a:solidFill>
                  <a:srgbClr val="000000"/>
                </a:solidFill>
                <a:latin typeface="Calibri" panose="020F0502020204030204" pitchFamily="34" charset="0"/>
              </a:rPr>
              <a:t>Weyerhaeuser </a:t>
            </a:r>
          </a:p>
          <a:p>
            <a:pPr lvl="1"/>
            <a:r>
              <a:rPr lang="en-US" b="1" dirty="0">
                <a:solidFill>
                  <a:srgbClr val="000000"/>
                </a:solidFill>
                <a:latin typeface="Calibri" panose="020F0502020204030204" pitchFamily="34" charset="0"/>
              </a:rPr>
              <a:t>Gary Rossman, </a:t>
            </a:r>
            <a:r>
              <a:rPr lang="en-US" dirty="0">
                <a:solidFill>
                  <a:srgbClr val="000000"/>
                </a:solidFill>
                <a:latin typeface="Calibri" panose="020F0502020204030204" pitchFamily="34" charset="0"/>
              </a:rPr>
              <a:t>Inland Power and Light </a:t>
            </a:r>
          </a:p>
          <a:p>
            <a:pPr lvl="1"/>
            <a:r>
              <a:rPr lang="en-US" b="1" dirty="0">
                <a:solidFill>
                  <a:srgbClr val="000000"/>
                </a:solidFill>
                <a:latin typeface="Calibri" panose="020F0502020204030204" pitchFamily="34" charset="0"/>
              </a:rPr>
              <a:t>Ben Rushwald</a:t>
            </a:r>
            <a:r>
              <a:rPr lang="en-US" dirty="0">
                <a:solidFill>
                  <a:srgbClr val="000000"/>
                </a:solidFill>
                <a:latin typeface="Calibri" panose="020F0502020204030204" pitchFamily="34" charset="0"/>
              </a:rPr>
              <a:t>, Puget Sound Energy </a:t>
            </a:r>
          </a:p>
          <a:p>
            <a:pPr lvl="1"/>
            <a:r>
              <a:rPr lang="en-US" b="1" dirty="0">
                <a:solidFill>
                  <a:srgbClr val="000000"/>
                </a:solidFill>
                <a:latin typeface="Calibri" panose="020F0502020204030204" pitchFamily="34" charset="0"/>
              </a:rPr>
              <a:t>Jim Smith, </a:t>
            </a:r>
            <a:r>
              <a:rPr lang="en-US" dirty="0">
                <a:solidFill>
                  <a:srgbClr val="000000"/>
                </a:solidFill>
                <a:latin typeface="Calibri" panose="020F0502020204030204" pitchFamily="34" charset="0"/>
              </a:rPr>
              <a:t>Public Utility District No. 1 Klickitat County </a:t>
            </a:r>
          </a:p>
          <a:p>
            <a:pPr lvl="1"/>
            <a:r>
              <a:rPr lang="en-US" b="1" dirty="0">
                <a:solidFill>
                  <a:srgbClr val="000000"/>
                </a:solidFill>
                <a:latin typeface="Calibri" panose="020F0502020204030204" pitchFamily="34" charset="0"/>
              </a:rPr>
              <a:t>Ronda Strauch, </a:t>
            </a:r>
            <a:r>
              <a:rPr lang="en-US" dirty="0">
                <a:solidFill>
                  <a:srgbClr val="000000"/>
                </a:solidFill>
                <a:latin typeface="Calibri" panose="020F0502020204030204" pitchFamily="34" charset="0"/>
              </a:rPr>
              <a:t>Seattle City Light </a:t>
            </a:r>
          </a:p>
          <a:p>
            <a:pPr lvl="1"/>
            <a:r>
              <a:rPr lang="en-US" b="1" dirty="0">
                <a:solidFill>
                  <a:srgbClr val="000000"/>
                </a:solidFill>
                <a:latin typeface="Calibri" panose="020F0502020204030204" pitchFamily="34" charset="0"/>
              </a:rPr>
              <a:t>Erik Wahlquist</a:t>
            </a:r>
            <a:r>
              <a:rPr lang="en-US" dirty="0">
                <a:solidFill>
                  <a:srgbClr val="000000"/>
                </a:solidFill>
                <a:latin typeface="Calibri" panose="020F0502020204030204" pitchFamily="34" charset="0"/>
              </a:rPr>
              <a:t>, Public Utility District No.1 Chelan County </a:t>
            </a:r>
          </a:p>
          <a:p>
            <a:pPr lvl="1"/>
            <a:r>
              <a:rPr lang="en-US" b="1" dirty="0">
                <a:solidFill>
                  <a:srgbClr val="000000"/>
                </a:solidFill>
                <a:latin typeface="Calibri" panose="020F0502020204030204" pitchFamily="34" charset="0"/>
              </a:rPr>
              <a:t>Colin Wilenbrock, </a:t>
            </a:r>
            <a:r>
              <a:rPr lang="en-US" dirty="0">
                <a:solidFill>
                  <a:srgbClr val="000000"/>
                </a:solidFill>
                <a:latin typeface="Calibri" panose="020F0502020204030204" pitchFamily="34" charset="0"/>
              </a:rPr>
              <a:t>Public Utility District No. 1 Pend Oreille County </a:t>
            </a:r>
          </a:p>
          <a:p>
            <a:pPr lvl="1"/>
            <a:r>
              <a:rPr lang="en-US" b="1" dirty="0">
                <a:solidFill>
                  <a:srgbClr val="000000"/>
                </a:solidFill>
                <a:latin typeface="Calibri" panose="020F0502020204030204" pitchFamily="34" charset="0"/>
              </a:rPr>
              <a:t>George Yates</a:t>
            </a:r>
            <a:r>
              <a:rPr lang="en-US" dirty="0">
                <a:solidFill>
                  <a:srgbClr val="000000"/>
                </a:solidFill>
                <a:latin typeface="Calibri" panose="020F0502020204030204" pitchFamily="34" charset="0"/>
              </a:rPr>
              <a:t>, Norseman Timber Company </a:t>
            </a:r>
            <a:endParaRPr lang="en-US" dirty="0"/>
          </a:p>
        </p:txBody>
      </p:sp>
    </p:spTree>
    <p:extLst>
      <p:ext uri="{BB962C8B-B14F-4D97-AF65-F5344CB8AC3E}">
        <p14:creationId xmlns:p14="http://schemas.microsoft.com/office/powerpoint/2010/main" val="3142253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5</a:t>
            </a:fld>
            <a:endParaRPr lang="en-US" dirty="0"/>
          </a:p>
        </p:txBody>
      </p:sp>
      <p:sp>
        <p:nvSpPr>
          <p:cNvPr id="3" name="Rectangle 2"/>
          <p:cNvSpPr/>
          <p:nvPr/>
        </p:nvSpPr>
        <p:spPr>
          <a:xfrm>
            <a:off x="1114425" y="1117725"/>
            <a:ext cx="10020300" cy="4524315"/>
          </a:xfrm>
          <a:prstGeom prst="rect">
            <a:avLst/>
          </a:prstGeom>
        </p:spPr>
        <p:txBody>
          <a:bodyPr wrap="square">
            <a:spAutoFit/>
          </a:bodyPr>
          <a:lstStyle/>
          <a:p>
            <a:r>
              <a:rPr lang="en-US" b="1" dirty="0">
                <a:solidFill>
                  <a:srgbClr val="000000"/>
                </a:solidFill>
                <a:latin typeface="Calibri" panose="020F0502020204030204" pitchFamily="34" charset="0"/>
              </a:rPr>
              <a:t>Pursuant to RCW 76.04.780, the duties of the task force were to advise the department on issues including, but not limited to: </a:t>
            </a:r>
            <a:endParaRPr lang="en-US" b="1" dirty="0" smtClean="0">
              <a:solidFill>
                <a:srgbClr val="000000"/>
              </a:solidFill>
              <a:latin typeface="Calibri" panose="020F0502020204030204" pitchFamily="34" charset="0"/>
            </a:endParaRPr>
          </a:p>
          <a:p>
            <a:endParaRPr lang="en-US" dirty="0" smtClean="0">
              <a:solidFill>
                <a:srgbClr val="000000"/>
              </a:solidFill>
              <a:latin typeface="Calibri" panose="020F0502020204030204" pitchFamily="34" charset="0"/>
            </a:endParaRPr>
          </a:p>
          <a:p>
            <a:pPr marL="800100" lvl="1" indent="-342900">
              <a:buFont typeface="+mj-lt"/>
              <a:buAutoNum type="alphaUcPeriod"/>
            </a:pPr>
            <a:r>
              <a:rPr lang="en-US" dirty="0" smtClean="0">
                <a:solidFill>
                  <a:srgbClr val="000000"/>
                </a:solidFill>
                <a:latin typeface="Calibri" panose="020F0502020204030204" pitchFamily="34" charset="0"/>
              </a:rPr>
              <a:t>Developing, for consideration by the department and individual electric utilities, a model agreement for managing danger trees and other vegetation that pose a risk of wildland fire and associated utility liability due to the proximity to electrical transmission wires and other utility equipment; </a:t>
            </a:r>
          </a:p>
          <a:p>
            <a:pPr marL="800100" lvl="1" indent="-342900">
              <a:buFont typeface="+mj-lt"/>
              <a:buAutoNum type="alphaUcPeriod"/>
            </a:pPr>
            <a:endParaRPr lang="en-US" dirty="0" smtClean="0">
              <a:solidFill>
                <a:srgbClr val="000000"/>
              </a:solidFill>
              <a:latin typeface="Calibri" panose="020F0502020204030204" pitchFamily="34" charset="0"/>
            </a:endParaRPr>
          </a:p>
          <a:p>
            <a:pPr marL="800100" lvl="1" indent="-342900">
              <a:buFont typeface="+mj-lt"/>
              <a:buAutoNum type="alphaUcPeriod"/>
            </a:pPr>
            <a:r>
              <a:rPr lang="en-US" dirty="0" smtClean="0">
                <a:solidFill>
                  <a:srgbClr val="000000"/>
                </a:solidFill>
                <a:latin typeface="Calibri" panose="020F0502020204030204" pitchFamily="34" charset="0"/>
              </a:rPr>
              <a:t>Developing communication protocols and educational exchanges between the department and    electric utilities for identifying and addressing issues relating to utility infrastructure to reduce the risks of wildland fires; </a:t>
            </a:r>
          </a:p>
          <a:p>
            <a:pPr marL="800100" lvl="1" indent="-342900">
              <a:buFont typeface="+mj-lt"/>
              <a:buAutoNum type="alphaUcPeriod"/>
            </a:pPr>
            <a:endParaRPr lang="en-US" dirty="0" smtClean="0">
              <a:solidFill>
                <a:srgbClr val="000000"/>
              </a:solidFill>
              <a:latin typeface="Calibri" panose="020F0502020204030204" pitchFamily="34" charset="0"/>
            </a:endParaRPr>
          </a:p>
          <a:p>
            <a:pPr marL="800100" lvl="1" indent="-342900">
              <a:buFont typeface="+mj-lt"/>
              <a:buAutoNum type="alphaUcPeriod"/>
            </a:pPr>
            <a:r>
              <a:rPr lang="en-US" dirty="0" smtClean="0">
                <a:solidFill>
                  <a:srgbClr val="000000"/>
                </a:solidFill>
                <a:latin typeface="Calibri" panose="020F0502020204030204" pitchFamily="34" charset="0"/>
              </a:rPr>
              <a:t>Developing protocols, including thresholds, for implementing the relevant provisions of RCW 76.04.015 when the department's investigation involves electric utility infrastructure or potential electric utility liability; </a:t>
            </a:r>
          </a:p>
          <a:p>
            <a:pPr marL="285750" indent="-285750">
              <a:buFont typeface="Wingdings" panose="05000000000000000000" pitchFamily="2" charset="2"/>
              <a:buChar char="§"/>
            </a:pPr>
            <a:endParaRPr lang="en-US" dirty="0">
              <a:solidFill>
                <a:srgbClr val="000000"/>
              </a:solidFill>
              <a:latin typeface="Calibri" panose="020F0502020204030204" pitchFamily="34" charset="0"/>
            </a:endParaRPr>
          </a:p>
        </p:txBody>
      </p:sp>
      <p:sp>
        <p:nvSpPr>
          <p:cNvPr id="4" name="TextBox 3"/>
          <p:cNvSpPr txBox="1"/>
          <p:nvPr/>
        </p:nvSpPr>
        <p:spPr>
          <a:xfrm>
            <a:off x="1114425" y="457200"/>
            <a:ext cx="5400675" cy="369332"/>
          </a:xfrm>
          <a:prstGeom prst="rect">
            <a:avLst/>
          </a:prstGeom>
          <a:noFill/>
        </p:spPr>
        <p:txBody>
          <a:bodyPr wrap="square" rtlCol="0">
            <a:spAutoFit/>
          </a:bodyPr>
          <a:lstStyle/>
          <a:p>
            <a:r>
              <a:rPr lang="en-US" b="1" dirty="0"/>
              <a:t>Duties of the Task Force </a:t>
            </a:r>
            <a:endParaRPr lang="en-US" dirty="0"/>
          </a:p>
        </p:txBody>
      </p:sp>
    </p:spTree>
    <p:extLst>
      <p:ext uri="{BB962C8B-B14F-4D97-AF65-F5344CB8AC3E}">
        <p14:creationId xmlns:p14="http://schemas.microsoft.com/office/powerpoint/2010/main" val="132232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6</a:t>
            </a:fld>
            <a:endParaRPr lang="en-US" dirty="0"/>
          </a:p>
        </p:txBody>
      </p:sp>
      <p:sp>
        <p:nvSpPr>
          <p:cNvPr id="3" name="Rectangle 2"/>
          <p:cNvSpPr/>
          <p:nvPr/>
        </p:nvSpPr>
        <p:spPr>
          <a:xfrm>
            <a:off x="1228725" y="1316820"/>
            <a:ext cx="9429750" cy="1200329"/>
          </a:xfrm>
          <a:prstGeom prst="rect">
            <a:avLst/>
          </a:prstGeom>
        </p:spPr>
        <p:txBody>
          <a:bodyPr wrap="square">
            <a:spAutoFit/>
          </a:bodyPr>
          <a:lstStyle/>
          <a:p>
            <a:pPr marL="342900" indent="-342900">
              <a:buAutoNum type="alphaUcPeriod" startAt="4"/>
            </a:pPr>
            <a:r>
              <a:rPr lang="en-US" dirty="0" smtClean="0">
                <a:solidFill>
                  <a:srgbClr val="000000"/>
                </a:solidFill>
                <a:latin typeface="Calibri" panose="020F0502020204030204" pitchFamily="34" charset="0"/>
              </a:rPr>
              <a:t>Creating rosters of certified wildland fire investigation firms or persons and third-party qualified</a:t>
            </a:r>
          </a:p>
          <a:p>
            <a:r>
              <a:rPr lang="en-US" dirty="0">
                <a:solidFill>
                  <a:srgbClr val="000000"/>
                </a:solidFill>
                <a:latin typeface="Calibri" panose="020F0502020204030204" pitchFamily="34" charset="0"/>
              </a:rPr>
              <a:t> </a:t>
            </a:r>
            <a:r>
              <a:rPr lang="en-US" dirty="0" smtClean="0">
                <a:solidFill>
                  <a:srgbClr val="000000"/>
                </a:solidFill>
                <a:latin typeface="Calibri" panose="020F0502020204030204" pitchFamily="34" charset="0"/>
              </a:rPr>
              <a:t>      </a:t>
            </a:r>
            <a:r>
              <a:rPr lang="en-US" dirty="0" smtClean="0">
                <a:latin typeface="Calibri" panose="020F0502020204030204" pitchFamily="34" charset="0"/>
              </a:rPr>
              <a:t>utility operations personnel who may be called upon by the parties as appropriate; and, </a:t>
            </a:r>
          </a:p>
          <a:p>
            <a:endParaRPr lang="en-US" dirty="0">
              <a:latin typeface="Calibri" panose="020F0502020204030204" pitchFamily="34" charset="0"/>
            </a:endParaRPr>
          </a:p>
          <a:p>
            <a:r>
              <a:rPr lang="en-US" dirty="0" smtClean="0">
                <a:latin typeface="Calibri" panose="020F0502020204030204" pitchFamily="34" charset="0"/>
              </a:rPr>
              <a:t>E.   Other issues brought forward by task force members. </a:t>
            </a:r>
            <a:endParaRPr lang="en-US" dirty="0"/>
          </a:p>
        </p:txBody>
      </p:sp>
      <p:sp>
        <p:nvSpPr>
          <p:cNvPr id="4" name="TextBox 3"/>
          <p:cNvSpPr txBox="1"/>
          <p:nvPr/>
        </p:nvSpPr>
        <p:spPr>
          <a:xfrm>
            <a:off x="819150" y="676275"/>
            <a:ext cx="5000625" cy="369332"/>
          </a:xfrm>
          <a:prstGeom prst="rect">
            <a:avLst/>
          </a:prstGeom>
          <a:noFill/>
        </p:spPr>
        <p:txBody>
          <a:bodyPr wrap="square" rtlCol="0">
            <a:spAutoFit/>
          </a:bodyPr>
          <a:lstStyle/>
          <a:p>
            <a:r>
              <a:rPr lang="en-US" b="1" dirty="0" smtClean="0"/>
              <a:t>Duties of the Task Force…continued  </a:t>
            </a:r>
            <a:endParaRPr lang="en-US" dirty="0"/>
          </a:p>
        </p:txBody>
      </p:sp>
    </p:spTree>
    <p:extLst>
      <p:ext uri="{BB962C8B-B14F-4D97-AF65-F5344CB8AC3E}">
        <p14:creationId xmlns:p14="http://schemas.microsoft.com/office/powerpoint/2010/main" val="3814031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7</a:t>
            </a:fld>
            <a:endParaRPr lang="en-US" dirty="0"/>
          </a:p>
        </p:txBody>
      </p:sp>
      <p:sp>
        <p:nvSpPr>
          <p:cNvPr id="3" name="TextBox 2"/>
          <p:cNvSpPr txBox="1"/>
          <p:nvPr/>
        </p:nvSpPr>
        <p:spPr>
          <a:xfrm>
            <a:off x="788566" y="271680"/>
            <a:ext cx="10211214" cy="5232202"/>
          </a:xfrm>
          <a:prstGeom prst="rect">
            <a:avLst/>
          </a:prstGeom>
          <a:noFill/>
        </p:spPr>
        <p:txBody>
          <a:bodyPr wrap="square" rtlCol="0">
            <a:spAutoFit/>
          </a:bodyPr>
          <a:lstStyle/>
          <a:p>
            <a:r>
              <a:rPr lang="en-US" b="1" dirty="0"/>
              <a:t>In addition, in consultation with the task force, the department was directed to: </a:t>
            </a:r>
            <a:endParaRPr lang="en-US" b="1" dirty="0" smtClean="0"/>
          </a:p>
          <a:p>
            <a:endParaRPr lang="en-US" dirty="0"/>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Distribute </a:t>
            </a:r>
            <a:r>
              <a:rPr lang="en-US" sz="2000" dirty="0">
                <a:latin typeface="Calibri" panose="020F0502020204030204" pitchFamily="34" charset="0"/>
                <a:cs typeface="Calibri" panose="020F0502020204030204" pitchFamily="34" charset="0"/>
              </a:rPr>
              <a:t>a voluntary model danger tree management agreement to utilities for their consideration for execution with the department; </a:t>
            </a: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Publish </a:t>
            </a:r>
            <a:r>
              <a:rPr lang="en-US" sz="2000" dirty="0">
                <a:latin typeface="Calibri" panose="020F0502020204030204" pitchFamily="34" charset="0"/>
                <a:cs typeface="Calibri" panose="020F0502020204030204" pitchFamily="34" charset="0"/>
              </a:rPr>
              <a:t>the protocols and thresholds for implementing the relevant provisions of RCW 76.04.015; </a:t>
            </a: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Issue </a:t>
            </a:r>
            <a:r>
              <a:rPr lang="en-US" sz="2000" dirty="0">
                <a:latin typeface="Calibri" panose="020F0502020204030204" pitchFamily="34" charset="0"/>
                <a:cs typeface="Calibri" panose="020F0502020204030204" pitchFamily="34" charset="0"/>
              </a:rPr>
              <a:t>a roster of third-party certified wildland fire investigators and qualified utility personnel that may assist the department or utility in understanding and reducing risks and liabilities from wildland fire; </a:t>
            </a: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Update </a:t>
            </a:r>
            <a:r>
              <a:rPr lang="en-US" sz="2000" dirty="0">
                <a:latin typeface="Calibri" panose="020F0502020204030204" pitchFamily="34" charset="0"/>
                <a:cs typeface="Calibri" panose="020F0502020204030204" pitchFamily="34" charset="0"/>
              </a:rPr>
              <a:t>the roster of third-party certified wildland fire investigators and qualified utility personnel no less than every four years; and </a:t>
            </a: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Submit </a:t>
            </a:r>
            <a:r>
              <a:rPr lang="en-US" sz="2000" dirty="0">
                <a:latin typeface="Calibri" panose="020F0502020204030204" pitchFamily="34" charset="0"/>
                <a:cs typeface="Calibri" panose="020F0502020204030204" pitchFamily="34" charset="0"/>
              </a:rPr>
              <a:t>a final report to the legislature. </a:t>
            </a:r>
          </a:p>
        </p:txBody>
      </p:sp>
    </p:spTree>
    <p:extLst>
      <p:ext uri="{BB962C8B-B14F-4D97-AF65-F5344CB8AC3E}">
        <p14:creationId xmlns:p14="http://schemas.microsoft.com/office/powerpoint/2010/main" val="1597580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8</a:t>
            </a:fld>
            <a:endParaRPr lang="en-US" dirty="0"/>
          </a:p>
        </p:txBody>
      </p:sp>
      <p:sp>
        <p:nvSpPr>
          <p:cNvPr id="3" name="Rectangle 2"/>
          <p:cNvSpPr/>
          <p:nvPr/>
        </p:nvSpPr>
        <p:spPr>
          <a:xfrm>
            <a:off x="908602" y="1088974"/>
            <a:ext cx="10658747" cy="1877437"/>
          </a:xfrm>
          <a:prstGeom prst="rect">
            <a:avLst/>
          </a:prstGeom>
        </p:spPr>
        <p:txBody>
          <a:bodyPr wrap="square">
            <a:spAutoFit/>
          </a:bodyPr>
          <a:lstStyle/>
          <a:p>
            <a:r>
              <a:rPr lang="en-US" b="1" dirty="0">
                <a:solidFill>
                  <a:srgbClr val="000000"/>
                </a:solidFill>
                <a:latin typeface="Segoe UI" panose="020B0502040204020203" pitchFamily="34" charset="0"/>
              </a:rPr>
              <a:t>Meetings </a:t>
            </a:r>
            <a:endParaRPr lang="en-US" b="1" dirty="0" smtClean="0">
              <a:solidFill>
                <a:srgbClr val="000000"/>
              </a:solidFill>
              <a:latin typeface="Segoe UI" panose="020B0502040204020203" pitchFamily="34" charset="0"/>
            </a:endParaRPr>
          </a:p>
          <a:p>
            <a:endParaRPr lang="en-US" dirty="0">
              <a:solidFill>
                <a:srgbClr val="000000"/>
              </a:solidFill>
              <a:latin typeface="Segoe UI" panose="020B0502040204020203" pitchFamily="34" charset="0"/>
            </a:endParaRPr>
          </a:p>
          <a:p>
            <a:r>
              <a:rPr lang="en-US" sz="2000" dirty="0">
                <a:solidFill>
                  <a:srgbClr val="000000"/>
                </a:solidFill>
                <a:latin typeface="Calibri" panose="020F0502020204030204" pitchFamily="34" charset="0"/>
              </a:rPr>
              <a:t>The task force met a total of seven times from August 2019 through December 2020. Meetings were initially held in person, but beginning in July 2020 meetings were convened by remote video conference to comply with COVID-19 social distancing protocols issued under the Governor’s “Stay Home, Stay Healthy” order. </a:t>
            </a:r>
            <a:endParaRPr lang="en-US" sz="2000" dirty="0"/>
          </a:p>
        </p:txBody>
      </p:sp>
    </p:spTree>
    <p:extLst>
      <p:ext uri="{BB962C8B-B14F-4D97-AF65-F5344CB8AC3E}">
        <p14:creationId xmlns:p14="http://schemas.microsoft.com/office/powerpoint/2010/main" val="1422929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1E557C-F3C6-47B4-9438-CDF334040861}" type="slidenum">
              <a:rPr lang="en-US" smtClean="0"/>
              <a:t>9</a:t>
            </a:fld>
            <a:endParaRPr lang="en-US" dirty="0"/>
          </a:p>
        </p:txBody>
      </p:sp>
      <p:sp>
        <p:nvSpPr>
          <p:cNvPr id="3" name="TextBox 2"/>
          <p:cNvSpPr txBox="1"/>
          <p:nvPr/>
        </p:nvSpPr>
        <p:spPr>
          <a:xfrm>
            <a:off x="1581150" y="2419350"/>
            <a:ext cx="8972550" cy="769441"/>
          </a:xfrm>
          <a:prstGeom prst="rect">
            <a:avLst/>
          </a:prstGeom>
          <a:noFill/>
        </p:spPr>
        <p:txBody>
          <a:bodyPr wrap="square" rtlCol="0">
            <a:spAutoFit/>
          </a:bodyPr>
          <a:lstStyle/>
          <a:p>
            <a:r>
              <a:rPr lang="en-US" sz="4400" dirty="0" smtClean="0"/>
              <a:t>Results and Recommendations </a:t>
            </a:r>
            <a:endParaRPr lang="en-US" sz="4400" dirty="0"/>
          </a:p>
        </p:txBody>
      </p:sp>
    </p:spTree>
    <p:extLst>
      <p:ext uri="{BB962C8B-B14F-4D97-AF65-F5344CB8AC3E}">
        <p14:creationId xmlns:p14="http://schemas.microsoft.com/office/powerpoint/2010/main" val="144927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60">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DD5FBB39BA873D489FDB596A76014EC6" ma:contentTypeVersion="44" ma:contentTypeDescription="" ma:contentTypeScope="" ma:versionID="d955672d6f14b93393bb783233cc86cc">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5371b12cbd0ca12feeca5b6edfa8e73e"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Prefix>
    <DocumentSetType xmlns="dc463f71-b30c-4ab2-9473-d307f9d35888">Presentation</DocumentSetType>
    <Visibility xmlns="dc463f71-b30c-4ab2-9473-d307f9d35888">Full Visibility</Visibility>
    <IsConfidential xmlns="dc463f71-b30c-4ab2-9473-d307f9d35888">false</IsConfidential>
    <AgendaOrder xmlns="dc463f71-b30c-4ab2-9473-d307f9d35888">false</AgendaOrder>
    <CaseType xmlns="dc463f71-b30c-4ab2-9473-d307f9d35888">Staff Investigation</CaseType>
    <IndustryCode xmlns="dc463f71-b30c-4ab2-9473-d307f9d35888">501</IndustryCode>
    <CaseStatus xmlns="dc463f71-b30c-4ab2-9473-d307f9d35888">Formal</CaseStatus>
    <OpenedDate xmlns="dc463f71-b30c-4ab2-9473-d307f9d35888">2021-04-16T07:00:00+00:00</OpenedDate>
    <SignificantOrder xmlns="dc463f71-b30c-4ab2-9473-d307f9d35888">false</SignificantOrder>
    <Date1 xmlns="dc463f71-b30c-4ab2-9473-d307f9d35888">2021-05-25T07:00:00+00:00</Date1>
    <IsDocumentOrder xmlns="dc463f71-b30c-4ab2-9473-d307f9d35888">false</IsDocumentOrder>
    <IsHighlyConfidential xmlns="dc463f71-b30c-4ab2-9473-d307f9d35888">false</IsHighlyConfidential>
    <CaseCompanyNames xmlns="dc463f71-b30c-4ab2-9473-d307f9d35888" xsi:nil="true"/>
    <Nickname xmlns="http://schemas.microsoft.com/sharepoint/v3">Utility Wildfire Preparedness</Nickname>
    <DocketNumber xmlns="dc463f71-b30c-4ab2-9473-d307f9d35888">210254</DocketNumber>
    <DelegatedOrder xmlns="dc463f71-b30c-4ab2-9473-d307f9d35888">false</DelegatedOrder>
  </documentManagement>
</p:properties>
</file>

<file path=customXml/itemProps1.xml><?xml version="1.0" encoding="utf-8"?>
<ds:datastoreItem xmlns:ds="http://schemas.openxmlformats.org/officeDocument/2006/customXml" ds:itemID="{10F7C4CC-5F29-4DE7-993B-2138567B7077}"/>
</file>

<file path=customXml/itemProps2.xml><?xml version="1.0" encoding="utf-8"?>
<ds:datastoreItem xmlns:ds="http://schemas.openxmlformats.org/officeDocument/2006/customXml" ds:itemID="{B9113AD6-2B08-4FE8-B0F9-5F05EFF82338}"/>
</file>

<file path=customXml/itemProps3.xml><?xml version="1.0" encoding="utf-8"?>
<ds:datastoreItem xmlns:ds="http://schemas.openxmlformats.org/officeDocument/2006/customXml" ds:itemID="{D1C9C87A-39D0-44C6-B555-C7E1288CF5EF}"/>
</file>

<file path=customXml/itemProps4.xml><?xml version="1.0" encoding="utf-8"?>
<ds:datastoreItem xmlns:ds="http://schemas.openxmlformats.org/officeDocument/2006/customXml" ds:itemID="{89E3A047-A039-4D54-B799-38AAACD12D81}"/>
</file>

<file path=docProps/app.xml><?xml version="1.0" encoding="utf-8"?>
<Properties xmlns="http://schemas.openxmlformats.org/officeDocument/2006/extended-properties" xmlns:vt="http://schemas.openxmlformats.org/officeDocument/2006/docPropsVTypes">
  <TotalTime>2013</TotalTime>
  <Words>4019</Words>
  <Application>Microsoft Office PowerPoint</Application>
  <PresentationFormat>Widescreen</PresentationFormat>
  <Paragraphs>306</Paragraphs>
  <Slides>28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Segoe UI</vt:lpstr>
      <vt:lpstr>Verdana</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DNR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Purpose:   Better Fire Outcomes</dc:title>
  <dc:creator>TORGERSON, LOREN (DNR)</dc:creator>
  <cp:lastModifiedBy>TORGERSON, LOREN (DNR)</cp:lastModifiedBy>
  <cp:revision>67</cp:revision>
  <dcterms:created xsi:type="dcterms:W3CDTF">2021-01-16T01:12:43Z</dcterms:created>
  <dcterms:modified xsi:type="dcterms:W3CDTF">2021-05-21T20:57:52Z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0x0101006E56B4D1795A2E4DB2F0B01679ED314A00DD5FBB39BA873D489FDB596A76014EC6</vt:lpwstr>
  </property>
  <property fmtid="{D5CDD505-2E9C-101B-9397-08002B2CF9AE}" pid="3" name="_docset_NoMedatataSyncRequired">
    <vt:lpwstr>False</vt:lpwstr>
  </property>
  <property fmtid="{D5CDD505-2E9C-101B-9397-08002B2CF9AE}" pid="4" name="IsEFSEC">
    <vt:bool>false</vt:bool>
  </property>
</Properties>
</file>