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drawings/drawing1.xml" ContentType="application/vnd.openxmlformats-officedocument.drawingml.chartshapes+xml"/>
  <Override PartName="/ppt/diagrams/data2.xml" ContentType="application/vnd.openxmlformats-officedocument.drawingml.diagramData+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theme/theme3.xml" ContentType="application/vnd.openxmlformats-officedocument.theme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drawing1.xml" ContentType="application/vnd.ms-office.drawingml.diagramDrawing+xml"/>
  <Override PartName="/ppt/diagrams/layout2.xml" ContentType="application/vnd.openxmlformats-officedocument.drawingml.diagram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8"/>
  </p:notesMasterIdLst>
  <p:handoutMasterIdLst>
    <p:handoutMasterId r:id="rId9"/>
  </p:handoutMasterIdLst>
  <p:sldIdLst>
    <p:sldId id="276" r:id="rId2"/>
    <p:sldId id="669" r:id="rId3"/>
    <p:sldId id="658" r:id="rId4"/>
    <p:sldId id="649" r:id="rId5"/>
    <p:sldId id="667" r:id="rId6"/>
    <p:sldId id="659" r:id="rId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61238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61238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61238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61238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61238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rgbClr val="061238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rgbClr val="061238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rgbClr val="061238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rgbClr val="061238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67AB4"/>
    <a:srgbClr val="ADDB7B"/>
    <a:srgbClr val="FF5D5D"/>
    <a:srgbClr val="FF835B"/>
    <a:srgbClr val="FB895B"/>
    <a:srgbClr val="6699FF"/>
    <a:srgbClr val="CCCCFF"/>
    <a:srgbClr val="FFFF00"/>
    <a:srgbClr val="0612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8132" autoAdjust="0"/>
    <p:restoredTop sz="94790" autoAdjust="0"/>
  </p:normalViewPr>
  <p:slideViewPr>
    <p:cSldViewPr snapToGrid="0">
      <p:cViewPr>
        <p:scale>
          <a:sx n="100" d="100"/>
          <a:sy n="100" d="100"/>
        </p:scale>
        <p:origin x="-1014" y="372"/>
      </p:cViewPr>
      <p:guideLst>
        <p:guide orient="horz" pos="3190"/>
        <p:guide pos="2146"/>
        <p:guide pos="251"/>
        <p:guide pos="1531"/>
        <p:guide pos="27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2028" y="-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dh0093\AppData\Local\Microsoft\Windows\Temporary%20Internet%20Files\Content.Outlook\BTYOG6X9\WA%20Statewide%20Line%20and%20Interstate%20MOU%20Loss%201999%20to%202010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strRef>
          <c:f>'[WA Statewide Line and Interstate MOU Loss 1999 to 2010.xlsx]Table for Chart'!$A$5</c:f>
          <c:strCache>
            <c:ptCount val="1"/>
            <c:pt idx="0">
              <c:v>Washington</c:v>
            </c:pt>
          </c:strCache>
        </c:strRef>
      </c:tx>
      <c:layout>
        <c:manualLayout>
          <c:xMode val="edge"/>
          <c:yMode val="edge"/>
          <c:x val="0.43122896139770078"/>
          <c:y val="3.839978102735724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036612419718013"/>
          <c:y val="0.24498471488202411"/>
          <c:w val="0.75245237790743036"/>
          <c:h val="0.62480294849209661"/>
        </c:manualLayout>
      </c:layout>
      <c:lineChart>
        <c:grouping val="standard"/>
        <c:varyColors val="0"/>
        <c:ser>
          <c:idx val="1"/>
          <c:order val="0"/>
          <c:tx>
            <c:strRef>
              <c:f>'[WA Statewide Line and Interstate MOU Loss 1999 to 2010.xlsx]Table for Chart'!$A$7</c:f>
              <c:strCache>
                <c:ptCount val="1"/>
                <c:pt idx="0">
                  <c:v>% Chg in HUs</c:v>
                </c:pt>
              </c:strCache>
            </c:strRef>
          </c:tx>
          <c:dLbls>
            <c:dLbl>
              <c:idx val="1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'[WA Statewide Line and Interstate MOU Loss 1999 to 2010.xlsx]Table for Chart'!$C$5:$M$5</c:f>
              <c:numCache>
                <c:formatCode>m/d/yy;@</c:formatCode>
                <c:ptCount val="11"/>
                <c:pt idx="0">
                  <c:v>36891</c:v>
                </c:pt>
                <c:pt idx="1">
                  <c:v>37256</c:v>
                </c:pt>
                <c:pt idx="2">
                  <c:v>37621</c:v>
                </c:pt>
                <c:pt idx="3">
                  <c:v>37986</c:v>
                </c:pt>
                <c:pt idx="4">
                  <c:v>38352</c:v>
                </c:pt>
                <c:pt idx="5">
                  <c:v>38717</c:v>
                </c:pt>
                <c:pt idx="6">
                  <c:v>39082</c:v>
                </c:pt>
                <c:pt idx="7">
                  <c:v>39447</c:v>
                </c:pt>
                <c:pt idx="8">
                  <c:v>39813</c:v>
                </c:pt>
                <c:pt idx="9">
                  <c:v>40178</c:v>
                </c:pt>
                <c:pt idx="10">
                  <c:v>40543</c:v>
                </c:pt>
              </c:numCache>
            </c:numRef>
          </c:cat>
          <c:val>
            <c:numRef>
              <c:f>'[WA Statewide Line and Interstate MOU Loss 1999 to 2010.xlsx]Table for Chart'!$C$7:$M$7</c:f>
              <c:numCache>
                <c:formatCode>0.0%</c:formatCode>
                <c:ptCount val="11"/>
                <c:pt idx="0">
                  <c:v>1.8908561629934505E-2</c:v>
                </c:pt>
                <c:pt idx="1">
                  <c:v>3.5676979991312169E-2</c:v>
                </c:pt>
                <c:pt idx="2">
                  <c:v>5.2721360166076092E-2</c:v>
                </c:pt>
                <c:pt idx="3">
                  <c:v>7.0046243722834883E-2</c:v>
                </c:pt>
                <c:pt idx="4">
                  <c:v>8.7656246971862625E-2</c:v>
                </c:pt>
                <c:pt idx="5">
                  <c:v>0.1055560621951388</c:v>
                </c:pt>
                <c:pt idx="6">
                  <c:v>0.12375045889663452</c:v>
                </c:pt>
                <c:pt idx="7">
                  <c:v>0.14224428507317133</c:v>
                </c:pt>
                <c:pt idx="8">
                  <c:v>0.16104246850619694</c:v>
                </c:pt>
                <c:pt idx="9">
                  <c:v>0.18015001807481987</c:v>
                </c:pt>
                <c:pt idx="10">
                  <c:v>0.19957202509045366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'[WA Statewide Line and Interstate MOU Loss 1999 to 2010.xlsx]Table for Chart'!$A$6</c:f>
              <c:strCache>
                <c:ptCount val="1"/>
                <c:pt idx="0">
                  <c:v>% Chg in ILEC Lines</c:v>
                </c:pt>
              </c:strCache>
            </c:strRef>
          </c:tx>
          <c:dLbls>
            <c:dLbl>
              <c:idx val="1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- 52.4</a:t>
                    </a:r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'[WA Statewide Line and Interstate MOU Loss 1999 to 2010.xlsx]Table for Chart'!$C$5:$M$5</c:f>
              <c:numCache>
                <c:formatCode>m/d/yy;@</c:formatCode>
                <c:ptCount val="11"/>
                <c:pt idx="0">
                  <c:v>36891</c:v>
                </c:pt>
                <c:pt idx="1">
                  <c:v>37256</c:v>
                </c:pt>
                <c:pt idx="2">
                  <c:v>37621</c:v>
                </c:pt>
                <c:pt idx="3">
                  <c:v>37986</c:v>
                </c:pt>
                <c:pt idx="4">
                  <c:v>38352</c:v>
                </c:pt>
                <c:pt idx="5">
                  <c:v>38717</c:v>
                </c:pt>
                <c:pt idx="6">
                  <c:v>39082</c:v>
                </c:pt>
                <c:pt idx="7">
                  <c:v>39447</c:v>
                </c:pt>
                <c:pt idx="8">
                  <c:v>39813</c:v>
                </c:pt>
                <c:pt idx="9">
                  <c:v>40178</c:v>
                </c:pt>
                <c:pt idx="10">
                  <c:v>40543</c:v>
                </c:pt>
              </c:numCache>
            </c:numRef>
          </c:cat>
          <c:val>
            <c:numRef>
              <c:f>'[WA Statewide Line and Interstate MOU Loss 1999 to 2010.xlsx]Table for Chart'!$C$6:$M$6</c:f>
              <c:numCache>
                <c:formatCode>0.0%</c:formatCode>
                <c:ptCount val="11"/>
                <c:pt idx="0">
                  <c:v>-7.2763856534240421E-3</c:v>
                </c:pt>
                <c:pt idx="1">
                  <c:v>-4.6228147495225469E-2</c:v>
                </c:pt>
                <c:pt idx="2">
                  <c:v>-6.7663014963588008E-2</c:v>
                </c:pt>
                <c:pt idx="3">
                  <c:v>-0.1145774307960294</c:v>
                </c:pt>
                <c:pt idx="4">
                  <c:v>-0.15933309198514148</c:v>
                </c:pt>
                <c:pt idx="5">
                  <c:v>-0.19652301202543607</c:v>
                </c:pt>
                <c:pt idx="6">
                  <c:v>-0.24760566853449198</c:v>
                </c:pt>
                <c:pt idx="7">
                  <c:v>-0.30661844949526773</c:v>
                </c:pt>
                <c:pt idx="8">
                  <c:v>-0.3791840061996799</c:v>
                </c:pt>
                <c:pt idx="9">
                  <c:v>-0.45591722806354806</c:v>
                </c:pt>
                <c:pt idx="10">
                  <c:v>-0.52386199080778151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'[WA Statewide Line and Interstate MOU Loss 1999 to 2010.xlsx]Table for Chart'!$A$8</c:f>
              <c:strCache>
                <c:ptCount val="1"/>
                <c:pt idx="0">
                  <c:v>% Chg in Interstate Access Minutes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triangle"/>
            <c:size val="7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dLbls>
            <c:dLbl>
              <c:idx val="10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- 64.1</a:t>
                    </a:r>
                    <a:r>
                      <a:rPr lang="en-US" sz="1400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'[WA Statewide Line and Interstate MOU Loss 1999 to 2010.xlsx]Table for Chart'!$C$5:$M$5</c:f>
              <c:numCache>
                <c:formatCode>m/d/yy;@</c:formatCode>
                <c:ptCount val="11"/>
                <c:pt idx="0">
                  <c:v>36891</c:v>
                </c:pt>
                <c:pt idx="1">
                  <c:v>37256</c:v>
                </c:pt>
                <c:pt idx="2">
                  <c:v>37621</c:v>
                </c:pt>
                <c:pt idx="3">
                  <c:v>37986</c:v>
                </c:pt>
                <c:pt idx="4">
                  <c:v>38352</c:v>
                </c:pt>
                <c:pt idx="5">
                  <c:v>38717</c:v>
                </c:pt>
                <c:pt idx="6">
                  <c:v>39082</c:v>
                </c:pt>
                <c:pt idx="7">
                  <c:v>39447</c:v>
                </c:pt>
                <c:pt idx="8">
                  <c:v>39813</c:v>
                </c:pt>
                <c:pt idx="9">
                  <c:v>40178</c:v>
                </c:pt>
                <c:pt idx="10">
                  <c:v>40543</c:v>
                </c:pt>
              </c:numCache>
            </c:numRef>
          </c:cat>
          <c:val>
            <c:numRef>
              <c:f>'[WA Statewide Line and Interstate MOU Loss 1999 to 2010.xlsx]Table for Chart'!$C$8:$M$8</c:f>
              <c:numCache>
                <c:formatCode>0.0%</c:formatCode>
                <c:ptCount val="11"/>
                <c:pt idx="0">
                  <c:v>9.7721308384335452E-3</c:v>
                </c:pt>
                <c:pt idx="1">
                  <c:v>-2.890759811313949E-2</c:v>
                </c:pt>
                <c:pt idx="2">
                  <c:v>-0.13051874276427974</c:v>
                </c:pt>
                <c:pt idx="3">
                  <c:v>-0.21120923666055141</c:v>
                </c:pt>
                <c:pt idx="4">
                  <c:v>-0.25626117507379176</c:v>
                </c:pt>
                <c:pt idx="5">
                  <c:v>-0.29602290485289623</c:v>
                </c:pt>
                <c:pt idx="6">
                  <c:v>-0.36633350107895651</c:v>
                </c:pt>
                <c:pt idx="7">
                  <c:v>-0.44291859810932316</c:v>
                </c:pt>
                <c:pt idx="8">
                  <c:v>-0.50184614277213957</c:v>
                </c:pt>
                <c:pt idx="9">
                  <c:v>-0.56571607225446585</c:v>
                </c:pt>
                <c:pt idx="10">
                  <c:v>-0.64125347878940975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4162560"/>
        <c:axId val="74164864"/>
      </c:lineChart>
      <c:catAx>
        <c:axId val="74162560"/>
        <c:scaling>
          <c:orientation val="minMax"/>
        </c:scaling>
        <c:delete val="0"/>
        <c:axPos val="b"/>
        <c:numFmt formatCode="[$-409]mmm\-yy;@" sourceLinked="0"/>
        <c:majorTickMark val="out"/>
        <c:minorTickMark val="none"/>
        <c:tickLblPos val="high"/>
        <c:txPr>
          <a:bodyPr/>
          <a:lstStyle/>
          <a:p>
            <a:pPr>
              <a:defRPr sz="1000" b="1"/>
            </a:pPr>
            <a:endParaRPr lang="en-US"/>
          </a:p>
        </c:txPr>
        <c:crossAx val="74164864"/>
        <c:crosses val="autoZero"/>
        <c:auto val="0"/>
        <c:lblAlgn val="ctr"/>
        <c:lblOffset val="100"/>
        <c:noMultiLvlLbl val="0"/>
      </c:catAx>
      <c:valAx>
        <c:axId val="74164864"/>
        <c:scaling>
          <c:orientation val="minMax"/>
        </c:scaling>
        <c:delete val="0"/>
        <c:axPos val="l"/>
        <c:majorGridlines/>
        <c:numFmt formatCode="0.00%" sourceLinked="0"/>
        <c:majorTickMark val="out"/>
        <c:minorTickMark val="none"/>
        <c:tickLblPos val="nextTo"/>
        <c:crossAx val="741625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976084265676315"/>
          <c:y val="0.91494870215742163"/>
          <c:w val="0.60478303144242362"/>
          <c:h val="3.654631128170613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F4654C-031F-47B5-BC6D-7A1EAEF75883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 phldr="1"/>
      <dgm:spPr/>
    </dgm:pt>
    <dgm:pt modelId="{9DE642C4-CD2D-4922-BD31-D4018E82E19B}">
      <dgm:prSet custT="1"/>
      <dgm:spPr>
        <a:gradFill flip="none" rotWithShape="0">
          <a:gsLst>
            <a:gs pos="0">
              <a:srgbClr val="FFFF00">
                <a:shade val="30000"/>
                <a:satMod val="115000"/>
              </a:srgbClr>
            </a:gs>
            <a:gs pos="50000">
              <a:srgbClr val="FFFF00">
                <a:shade val="67500"/>
                <a:satMod val="115000"/>
              </a:srgbClr>
            </a:gs>
            <a:gs pos="100000">
              <a:srgbClr val="FFFF00">
                <a:shade val="100000"/>
                <a:satMod val="115000"/>
              </a:srgbClr>
            </a:gs>
          </a:gsLst>
          <a:path path="circle">
            <a:fillToRect l="100000" b="100000"/>
          </a:path>
          <a:tileRect t="-100000" r="-100000"/>
        </a:gradFill>
      </dgm:spPr>
      <dgm:t>
        <a:bodyPr/>
        <a:lstStyle/>
        <a:p>
          <a:r>
            <a:rPr lang="en-US" sz="1400" b="1" dirty="0" smtClean="0">
              <a:solidFill>
                <a:srgbClr val="000000"/>
              </a:solidFill>
            </a:rPr>
            <a:t>December 29, 2011</a:t>
          </a:r>
        </a:p>
        <a:p>
          <a:r>
            <a:rPr lang="en-US" sz="1400" b="1" dirty="0" smtClean="0">
              <a:solidFill>
                <a:srgbClr val="000000"/>
              </a:solidFill>
            </a:rPr>
            <a:t>Cap Intrastate &amp; Interstate Access Rates</a:t>
          </a:r>
          <a:endParaRPr lang="en-US" sz="1400" b="1" dirty="0">
            <a:solidFill>
              <a:srgbClr val="FF0000"/>
            </a:solidFill>
          </a:endParaRPr>
        </a:p>
      </dgm:t>
    </dgm:pt>
    <dgm:pt modelId="{FCEA2A06-18A3-4DF4-BB13-FE5099998027}" type="parTrans" cxnId="{AA1930C4-62E4-42B0-8269-BC3DA23DFC83}">
      <dgm:prSet/>
      <dgm:spPr/>
      <dgm:t>
        <a:bodyPr/>
        <a:lstStyle/>
        <a:p>
          <a:endParaRPr lang="en-US"/>
        </a:p>
      </dgm:t>
    </dgm:pt>
    <dgm:pt modelId="{C6DBA149-F8B9-4766-9409-7BFCB8BCD1EB}" type="sibTrans" cxnId="{AA1930C4-62E4-42B0-8269-BC3DA23DFC83}">
      <dgm:prSet/>
      <dgm:spPr/>
      <dgm:t>
        <a:bodyPr/>
        <a:lstStyle/>
        <a:p>
          <a:endParaRPr lang="en-US"/>
        </a:p>
      </dgm:t>
    </dgm:pt>
    <dgm:pt modelId="{2EDE1A32-FAF8-423F-A2D2-670AEBE40B3C}">
      <dgm:prSet custT="1"/>
      <dgm:spPr>
        <a:solidFill>
          <a:srgbClr val="92D050"/>
        </a:solidFill>
      </dgm:spPr>
      <dgm:t>
        <a:bodyPr/>
        <a:lstStyle/>
        <a:p>
          <a:r>
            <a:rPr lang="en-US" sz="1400" b="1" dirty="0" smtClean="0">
              <a:solidFill>
                <a:srgbClr val="000000"/>
              </a:solidFill>
            </a:rPr>
            <a:t>Advance Data</a:t>
          </a:r>
          <a:endParaRPr lang="en-US" sz="1400" b="1" dirty="0" smtClean="0">
            <a:solidFill>
              <a:srgbClr val="FF0000"/>
            </a:solidFill>
          </a:endParaRPr>
        </a:p>
      </dgm:t>
    </dgm:pt>
    <dgm:pt modelId="{A5BA5891-99DB-44E8-B437-8BBEA548763D}" type="parTrans" cxnId="{A6F1398D-08AC-4A33-A4EE-6A379B1FE1C1}">
      <dgm:prSet/>
      <dgm:spPr/>
      <dgm:t>
        <a:bodyPr/>
        <a:lstStyle/>
        <a:p>
          <a:endParaRPr lang="en-US"/>
        </a:p>
      </dgm:t>
    </dgm:pt>
    <dgm:pt modelId="{1904AEE2-4FEF-4846-8690-CF6034F0284D}" type="sibTrans" cxnId="{A6F1398D-08AC-4A33-A4EE-6A379B1FE1C1}">
      <dgm:prSet/>
      <dgm:spPr/>
      <dgm:t>
        <a:bodyPr/>
        <a:lstStyle/>
        <a:p>
          <a:endParaRPr lang="en-US"/>
        </a:p>
      </dgm:t>
    </dgm:pt>
    <dgm:pt modelId="{73D6AB30-387D-4A6F-8FB8-394C28DB3244}" type="pres">
      <dgm:prSet presAssocID="{99F4654C-031F-47B5-BC6D-7A1EAEF75883}" presName="Name0" presStyleCnt="0">
        <dgm:presLayoutVars>
          <dgm:dir/>
          <dgm:animLvl val="lvl"/>
          <dgm:resizeHandles val="exact"/>
        </dgm:presLayoutVars>
      </dgm:prSet>
      <dgm:spPr/>
    </dgm:pt>
    <dgm:pt modelId="{C9582C08-F05F-4E44-A11F-E1326BA7046F}" type="pres">
      <dgm:prSet presAssocID="{9DE642C4-CD2D-4922-BD31-D4018E82E19B}" presName="parTxOnly" presStyleLbl="node1" presStyleIdx="0" presStyleCnt="2" custScaleX="1237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C9D7A2-05DC-4D77-8161-830B99BD5C45}" type="pres">
      <dgm:prSet presAssocID="{C6DBA149-F8B9-4766-9409-7BFCB8BCD1EB}" presName="parTxOnlySpace" presStyleCnt="0"/>
      <dgm:spPr/>
    </dgm:pt>
    <dgm:pt modelId="{700F0CBA-E7C6-45A9-8DC5-A8B2F46F0DAA}" type="pres">
      <dgm:prSet presAssocID="{2EDE1A32-FAF8-423F-A2D2-670AEBE40B3C}" presName="parTxOnly" presStyleLbl="node1" presStyleIdx="1" presStyleCnt="2" custScaleX="1250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6F1398D-08AC-4A33-A4EE-6A379B1FE1C1}" srcId="{99F4654C-031F-47B5-BC6D-7A1EAEF75883}" destId="{2EDE1A32-FAF8-423F-A2D2-670AEBE40B3C}" srcOrd="1" destOrd="0" parTransId="{A5BA5891-99DB-44E8-B437-8BBEA548763D}" sibTransId="{1904AEE2-4FEF-4846-8690-CF6034F0284D}"/>
    <dgm:cxn modelId="{74E05246-1FC2-4551-BA71-DEEAE28945C2}" type="presOf" srcId="{99F4654C-031F-47B5-BC6D-7A1EAEF75883}" destId="{73D6AB30-387D-4A6F-8FB8-394C28DB3244}" srcOrd="0" destOrd="0" presId="urn:microsoft.com/office/officeart/2005/8/layout/chevron1"/>
    <dgm:cxn modelId="{B9DDD931-7C10-4B60-B413-A48635D4578C}" type="presOf" srcId="{9DE642C4-CD2D-4922-BD31-D4018E82E19B}" destId="{C9582C08-F05F-4E44-A11F-E1326BA7046F}" srcOrd="0" destOrd="0" presId="urn:microsoft.com/office/officeart/2005/8/layout/chevron1"/>
    <dgm:cxn modelId="{AA1930C4-62E4-42B0-8269-BC3DA23DFC83}" srcId="{99F4654C-031F-47B5-BC6D-7A1EAEF75883}" destId="{9DE642C4-CD2D-4922-BD31-D4018E82E19B}" srcOrd="0" destOrd="0" parTransId="{FCEA2A06-18A3-4DF4-BB13-FE5099998027}" sibTransId="{C6DBA149-F8B9-4766-9409-7BFCB8BCD1EB}"/>
    <dgm:cxn modelId="{C48E5EB3-FE60-4DE2-B6D6-1CE11DE12099}" type="presOf" srcId="{2EDE1A32-FAF8-423F-A2D2-670AEBE40B3C}" destId="{700F0CBA-E7C6-45A9-8DC5-A8B2F46F0DAA}" srcOrd="0" destOrd="0" presId="urn:microsoft.com/office/officeart/2005/8/layout/chevron1"/>
    <dgm:cxn modelId="{F1A84DBB-EDA1-411E-9D32-1245452F1D36}" type="presParOf" srcId="{73D6AB30-387D-4A6F-8FB8-394C28DB3244}" destId="{C9582C08-F05F-4E44-A11F-E1326BA7046F}" srcOrd="0" destOrd="0" presId="urn:microsoft.com/office/officeart/2005/8/layout/chevron1"/>
    <dgm:cxn modelId="{4F14AAFF-9403-4CBB-AAB2-609C664C966E}" type="presParOf" srcId="{73D6AB30-387D-4A6F-8FB8-394C28DB3244}" destId="{D3C9D7A2-05DC-4D77-8161-830B99BD5C45}" srcOrd="1" destOrd="0" presId="urn:microsoft.com/office/officeart/2005/8/layout/chevron1"/>
    <dgm:cxn modelId="{880A44B0-5466-42A5-B90C-F498819FE5BD}" type="presParOf" srcId="{73D6AB30-387D-4A6F-8FB8-394C28DB3244}" destId="{700F0CBA-E7C6-45A9-8DC5-A8B2F46F0DAA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F4654C-031F-47B5-BC6D-7A1EAEF75883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 phldr="1"/>
      <dgm:spPr/>
    </dgm:pt>
    <dgm:pt modelId="{72E4F116-4AB2-4E4F-B64A-758B7AF900B4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200" b="1" dirty="0" smtClean="0">
              <a:solidFill>
                <a:srgbClr val="000000"/>
              </a:solidFill>
            </a:rPr>
            <a:t>Rate Transition</a:t>
          </a:r>
        </a:p>
      </dgm:t>
    </dgm:pt>
    <dgm:pt modelId="{F4DAC029-6E4F-4B7F-91DD-EB32C0E49A10}" type="parTrans" cxnId="{18372AAE-4EA3-40C1-9BBE-1E858303FFAC}">
      <dgm:prSet/>
      <dgm:spPr/>
      <dgm:t>
        <a:bodyPr/>
        <a:lstStyle/>
        <a:p>
          <a:endParaRPr lang="en-US"/>
        </a:p>
      </dgm:t>
    </dgm:pt>
    <dgm:pt modelId="{81F628AB-AD3A-4512-93DF-17E334007A83}" type="sibTrans" cxnId="{18372AAE-4EA3-40C1-9BBE-1E858303FFAC}">
      <dgm:prSet/>
      <dgm:spPr/>
      <dgm:t>
        <a:bodyPr/>
        <a:lstStyle/>
        <a:p>
          <a:endParaRPr lang="en-US"/>
        </a:p>
      </dgm:t>
    </dgm:pt>
    <dgm:pt modelId="{9DE642C4-CD2D-4922-BD31-D4018E82E19B}">
      <dgm:prSet custT="1"/>
      <dgm:spPr>
        <a:solidFill>
          <a:srgbClr val="00B0F0"/>
        </a:solidFill>
      </dgm:spPr>
      <dgm:t>
        <a:bodyPr/>
        <a:lstStyle/>
        <a:p>
          <a:r>
            <a:rPr lang="en-US" sz="1200" b="1" dirty="0" smtClean="0">
              <a:solidFill>
                <a:srgbClr val="000000"/>
              </a:solidFill>
            </a:rPr>
            <a:t>Eligible Recovery</a:t>
          </a:r>
          <a:endParaRPr lang="en-US" sz="1200" b="1" dirty="0">
            <a:solidFill>
              <a:srgbClr val="000000"/>
            </a:solidFill>
          </a:endParaRPr>
        </a:p>
      </dgm:t>
    </dgm:pt>
    <dgm:pt modelId="{FCEA2A06-18A3-4DF4-BB13-FE5099998027}" type="parTrans" cxnId="{AA1930C4-62E4-42B0-8269-BC3DA23DFC83}">
      <dgm:prSet/>
      <dgm:spPr/>
      <dgm:t>
        <a:bodyPr/>
        <a:lstStyle/>
        <a:p>
          <a:endParaRPr lang="en-US"/>
        </a:p>
      </dgm:t>
    </dgm:pt>
    <dgm:pt modelId="{C6DBA149-F8B9-4766-9409-7BFCB8BCD1EB}" type="sibTrans" cxnId="{AA1930C4-62E4-42B0-8269-BC3DA23DFC83}">
      <dgm:prSet/>
      <dgm:spPr/>
      <dgm:t>
        <a:bodyPr/>
        <a:lstStyle/>
        <a:p>
          <a:endParaRPr lang="en-US"/>
        </a:p>
      </dgm:t>
    </dgm:pt>
    <dgm:pt modelId="{2EDE1A32-FAF8-423F-A2D2-670AEBE40B3C}">
      <dgm:prSet custT="1"/>
      <dgm:spPr>
        <a:solidFill>
          <a:srgbClr val="FFC000"/>
        </a:solidFill>
      </dgm:spPr>
      <dgm:t>
        <a:bodyPr/>
        <a:lstStyle/>
        <a:p>
          <a:r>
            <a:rPr lang="en-US" sz="1200" b="1" dirty="0" smtClean="0">
              <a:solidFill>
                <a:srgbClr val="000000"/>
              </a:solidFill>
            </a:rPr>
            <a:t>FCC Recovery Mechanisms</a:t>
          </a:r>
          <a:endParaRPr lang="en-US" sz="1200" b="1" dirty="0">
            <a:solidFill>
              <a:srgbClr val="000000"/>
            </a:solidFill>
          </a:endParaRPr>
        </a:p>
      </dgm:t>
    </dgm:pt>
    <dgm:pt modelId="{A5BA5891-99DB-44E8-B437-8BBEA548763D}" type="parTrans" cxnId="{A6F1398D-08AC-4A33-A4EE-6A379B1FE1C1}">
      <dgm:prSet/>
      <dgm:spPr/>
      <dgm:t>
        <a:bodyPr/>
        <a:lstStyle/>
        <a:p>
          <a:endParaRPr lang="en-US"/>
        </a:p>
      </dgm:t>
    </dgm:pt>
    <dgm:pt modelId="{1904AEE2-4FEF-4846-8690-CF6034F0284D}" type="sibTrans" cxnId="{A6F1398D-08AC-4A33-A4EE-6A379B1FE1C1}">
      <dgm:prSet/>
      <dgm:spPr/>
      <dgm:t>
        <a:bodyPr/>
        <a:lstStyle/>
        <a:p>
          <a:endParaRPr lang="en-US"/>
        </a:p>
      </dgm:t>
    </dgm:pt>
    <dgm:pt modelId="{73D6AB30-387D-4A6F-8FB8-394C28DB3244}" type="pres">
      <dgm:prSet presAssocID="{99F4654C-031F-47B5-BC6D-7A1EAEF75883}" presName="Name0" presStyleCnt="0">
        <dgm:presLayoutVars>
          <dgm:dir/>
          <dgm:animLvl val="lvl"/>
          <dgm:resizeHandles val="exact"/>
        </dgm:presLayoutVars>
      </dgm:prSet>
      <dgm:spPr/>
    </dgm:pt>
    <dgm:pt modelId="{CE4E3942-32D1-48E6-B0AA-446E4B36D0C6}" type="pres">
      <dgm:prSet presAssocID="{72E4F116-4AB2-4E4F-B64A-758B7AF900B4}" presName="parTxOnly" presStyleLbl="node1" presStyleIdx="0" presStyleCnt="3" custScaleX="1204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627803-104D-4166-A788-2443D757721C}" type="pres">
      <dgm:prSet presAssocID="{81F628AB-AD3A-4512-93DF-17E334007A83}" presName="parTxOnlySpace" presStyleCnt="0"/>
      <dgm:spPr/>
    </dgm:pt>
    <dgm:pt modelId="{C9582C08-F05F-4E44-A11F-E1326BA7046F}" type="pres">
      <dgm:prSet presAssocID="{9DE642C4-CD2D-4922-BD31-D4018E82E19B}" presName="parTxOnly" presStyleLbl="node1" presStyleIdx="1" presStyleCnt="3" custScaleX="1237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C9D7A2-05DC-4D77-8161-830B99BD5C45}" type="pres">
      <dgm:prSet presAssocID="{C6DBA149-F8B9-4766-9409-7BFCB8BCD1EB}" presName="parTxOnlySpace" presStyleCnt="0"/>
      <dgm:spPr/>
    </dgm:pt>
    <dgm:pt modelId="{700F0CBA-E7C6-45A9-8DC5-A8B2F46F0DAA}" type="pres">
      <dgm:prSet presAssocID="{2EDE1A32-FAF8-423F-A2D2-670AEBE40B3C}" presName="parTxOnly" presStyleLbl="node1" presStyleIdx="2" presStyleCnt="3" custScaleX="1250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086CCC-A65B-47C2-8393-A06A0039FB6C}" type="presOf" srcId="{99F4654C-031F-47B5-BC6D-7A1EAEF75883}" destId="{73D6AB30-387D-4A6F-8FB8-394C28DB3244}" srcOrd="0" destOrd="0" presId="urn:microsoft.com/office/officeart/2005/8/layout/chevron1"/>
    <dgm:cxn modelId="{A6F1398D-08AC-4A33-A4EE-6A379B1FE1C1}" srcId="{99F4654C-031F-47B5-BC6D-7A1EAEF75883}" destId="{2EDE1A32-FAF8-423F-A2D2-670AEBE40B3C}" srcOrd="2" destOrd="0" parTransId="{A5BA5891-99DB-44E8-B437-8BBEA548763D}" sibTransId="{1904AEE2-4FEF-4846-8690-CF6034F0284D}"/>
    <dgm:cxn modelId="{AA1930C4-62E4-42B0-8269-BC3DA23DFC83}" srcId="{99F4654C-031F-47B5-BC6D-7A1EAEF75883}" destId="{9DE642C4-CD2D-4922-BD31-D4018E82E19B}" srcOrd="1" destOrd="0" parTransId="{FCEA2A06-18A3-4DF4-BB13-FE5099998027}" sibTransId="{C6DBA149-F8B9-4766-9409-7BFCB8BCD1EB}"/>
    <dgm:cxn modelId="{3A429EA3-71D3-4E75-AD7E-90B426DC685E}" type="presOf" srcId="{72E4F116-4AB2-4E4F-B64A-758B7AF900B4}" destId="{CE4E3942-32D1-48E6-B0AA-446E4B36D0C6}" srcOrd="0" destOrd="0" presId="urn:microsoft.com/office/officeart/2005/8/layout/chevron1"/>
    <dgm:cxn modelId="{62206910-193C-4F01-B489-26E0E80E22FC}" type="presOf" srcId="{2EDE1A32-FAF8-423F-A2D2-670AEBE40B3C}" destId="{700F0CBA-E7C6-45A9-8DC5-A8B2F46F0DAA}" srcOrd="0" destOrd="0" presId="urn:microsoft.com/office/officeart/2005/8/layout/chevron1"/>
    <dgm:cxn modelId="{18372AAE-4EA3-40C1-9BBE-1E858303FFAC}" srcId="{99F4654C-031F-47B5-BC6D-7A1EAEF75883}" destId="{72E4F116-4AB2-4E4F-B64A-758B7AF900B4}" srcOrd="0" destOrd="0" parTransId="{F4DAC029-6E4F-4B7F-91DD-EB32C0E49A10}" sibTransId="{81F628AB-AD3A-4512-93DF-17E334007A83}"/>
    <dgm:cxn modelId="{58D09E73-1BA7-4875-9D1B-1C604FFF4F3D}" type="presOf" srcId="{9DE642C4-CD2D-4922-BD31-D4018E82E19B}" destId="{C9582C08-F05F-4E44-A11F-E1326BA7046F}" srcOrd="0" destOrd="0" presId="urn:microsoft.com/office/officeart/2005/8/layout/chevron1"/>
    <dgm:cxn modelId="{8983046A-8B27-41A0-98F2-626CB2DE8637}" type="presParOf" srcId="{73D6AB30-387D-4A6F-8FB8-394C28DB3244}" destId="{CE4E3942-32D1-48E6-B0AA-446E4B36D0C6}" srcOrd="0" destOrd="0" presId="urn:microsoft.com/office/officeart/2005/8/layout/chevron1"/>
    <dgm:cxn modelId="{3BA95D62-1207-4B39-82DF-C5A4E7DF386B}" type="presParOf" srcId="{73D6AB30-387D-4A6F-8FB8-394C28DB3244}" destId="{B5627803-104D-4166-A788-2443D757721C}" srcOrd="1" destOrd="0" presId="urn:microsoft.com/office/officeart/2005/8/layout/chevron1"/>
    <dgm:cxn modelId="{F7A9B2DE-8406-4656-AE24-8A4B1A9E59DD}" type="presParOf" srcId="{73D6AB30-387D-4A6F-8FB8-394C28DB3244}" destId="{C9582C08-F05F-4E44-A11F-E1326BA7046F}" srcOrd="2" destOrd="0" presId="urn:microsoft.com/office/officeart/2005/8/layout/chevron1"/>
    <dgm:cxn modelId="{E3BBCE39-7DD4-4AC5-8743-1B2E08E9635D}" type="presParOf" srcId="{73D6AB30-387D-4A6F-8FB8-394C28DB3244}" destId="{D3C9D7A2-05DC-4D77-8161-830B99BD5C45}" srcOrd="3" destOrd="0" presId="urn:microsoft.com/office/officeart/2005/8/layout/chevron1"/>
    <dgm:cxn modelId="{6A9662D9-AE85-442B-8430-1B53F689BC9E}" type="presParOf" srcId="{73D6AB30-387D-4A6F-8FB8-394C28DB3244}" destId="{700F0CBA-E7C6-45A9-8DC5-A8B2F46F0DAA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582C08-F05F-4E44-A11F-E1326BA7046F}">
      <dsp:nvSpPr>
        <dsp:cNvPr id="0" name=""/>
        <dsp:cNvSpPr/>
      </dsp:nvSpPr>
      <dsp:spPr>
        <a:xfrm>
          <a:off x="4192" y="0"/>
          <a:ext cx="4734062" cy="888999"/>
        </a:xfrm>
        <a:prstGeom prst="chevron">
          <a:avLst/>
        </a:prstGeom>
        <a:gradFill flip="none" rotWithShape="0">
          <a:gsLst>
            <a:gs pos="0">
              <a:srgbClr val="FFFF00">
                <a:shade val="30000"/>
                <a:satMod val="115000"/>
              </a:srgbClr>
            </a:gs>
            <a:gs pos="50000">
              <a:srgbClr val="FFFF00">
                <a:shade val="67500"/>
                <a:satMod val="115000"/>
              </a:srgbClr>
            </a:gs>
            <a:gs pos="100000">
              <a:srgbClr val="FFFF00">
                <a:shade val="100000"/>
                <a:satMod val="115000"/>
              </a:srgbClr>
            </a:gs>
          </a:gsLst>
          <a:path path="circle">
            <a:fillToRect l="100000" b="100000"/>
          </a:path>
          <a:tileRect t="-100000" r="-10000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000000"/>
              </a:solidFill>
            </a:rPr>
            <a:t>December 29, 2011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000000"/>
              </a:solidFill>
            </a:rPr>
            <a:t>Cap Intrastate &amp; Interstate Access Rates</a:t>
          </a:r>
          <a:endParaRPr lang="en-US" sz="1400" b="1" kern="1200" dirty="0">
            <a:solidFill>
              <a:srgbClr val="FF0000"/>
            </a:solidFill>
          </a:endParaRPr>
        </a:p>
      </dsp:txBody>
      <dsp:txXfrm>
        <a:off x="448692" y="0"/>
        <a:ext cx="3845063" cy="888999"/>
      </dsp:txXfrm>
    </dsp:sp>
    <dsp:sp modelId="{700F0CBA-E7C6-45A9-8DC5-A8B2F46F0DAA}">
      <dsp:nvSpPr>
        <dsp:cNvPr id="0" name=""/>
        <dsp:cNvSpPr/>
      </dsp:nvSpPr>
      <dsp:spPr>
        <a:xfrm>
          <a:off x="4355618" y="0"/>
          <a:ext cx="4784188" cy="888999"/>
        </a:xfrm>
        <a:prstGeom prst="chevron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000000"/>
              </a:solidFill>
            </a:rPr>
            <a:t>Advance Data</a:t>
          </a:r>
          <a:endParaRPr lang="en-US" sz="1400" b="1" kern="1200" dirty="0" smtClean="0">
            <a:solidFill>
              <a:srgbClr val="FF0000"/>
            </a:solidFill>
          </a:endParaRPr>
        </a:p>
      </dsp:txBody>
      <dsp:txXfrm>
        <a:off x="4800118" y="0"/>
        <a:ext cx="3895189" cy="8889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E3942-32D1-48E6-B0AA-446E4B36D0C6}">
      <dsp:nvSpPr>
        <dsp:cNvPr id="0" name=""/>
        <dsp:cNvSpPr/>
      </dsp:nvSpPr>
      <dsp:spPr>
        <a:xfrm>
          <a:off x="4082" y="0"/>
          <a:ext cx="3150719" cy="888999"/>
        </a:xfrm>
        <a:prstGeom prst="chevron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rgbClr val="000000"/>
              </a:solidFill>
            </a:rPr>
            <a:t>Rate Transition</a:t>
          </a:r>
        </a:p>
      </dsp:txBody>
      <dsp:txXfrm>
        <a:off x="448582" y="0"/>
        <a:ext cx="2261720" cy="888999"/>
      </dsp:txXfrm>
    </dsp:sp>
    <dsp:sp modelId="{C9582C08-F05F-4E44-A11F-E1326BA7046F}">
      <dsp:nvSpPr>
        <dsp:cNvPr id="0" name=""/>
        <dsp:cNvSpPr/>
      </dsp:nvSpPr>
      <dsp:spPr>
        <a:xfrm>
          <a:off x="2893161" y="0"/>
          <a:ext cx="3237060" cy="888999"/>
        </a:xfrm>
        <a:prstGeom prst="chevron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rgbClr val="000000"/>
              </a:solidFill>
            </a:rPr>
            <a:t>Eligible Recovery</a:t>
          </a:r>
          <a:endParaRPr lang="en-US" sz="1200" b="1" kern="1200" dirty="0">
            <a:solidFill>
              <a:srgbClr val="000000"/>
            </a:solidFill>
          </a:endParaRPr>
        </a:p>
      </dsp:txBody>
      <dsp:txXfrm>
        <a:off x="3337661" y="0"/>
        <a:ext cx="2348061" cy="888999"/>
      </dsp:txXfrm>
    </dsp:sp>
    <dsp:sp modelId="{700F0CBA-E7C6-45A9-8DC5-A8B2F46F0DAA}">
      <dsp:nvSpPr>
        <dsp:cNvPr id="0" name=""/>
        <dsp:cNvSpPr/>
      </dsp:nvSpPr>
      <dsp:spPr>
        <a:xfrm>
          <a:off x="5868582" y="0"/>
          <a:ext cx="3271335" cy="888999"/>
        </a:xfrm>
        <a:prstGeom prst="chevron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rgbClr val="000000"/>
              </a:solidFill>
            </a:rPr>
            <a:t>FCC Recovery Mechanisms</a:t>
          </a:r>
          <a:endParaRPr lang="en-US" sz="1200" b="1" kern="1200" dirty="0">
            <a:solidFill>
              <a:srgbClr val="000000"/>
            </a:solidFill>
          </a:endParaRPr>
        </a:p>
      </dsp:txBody>
      <dsp:txXfrm>
        <a:off x="6313082" y="0"/>
        <a:ext cx="2382336" cy="8889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0.1265</cdr:x>
      <cdr:y>0.09801</cdr:y>
    </cdr:from>
    <cdr:to>
      <cdr:x>0.86747</cdr:x>
      <cdr:y>0.15282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095995" y="615885"/>
          <a:ext cx="6419643" cy="3444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b="1" dirty="0"/>
            <a:t>% Change in ILEC Lines</a:t>
          </a:r>
          <a:r>
            <a:rPr lang="en-US" sz="1600" b="1" baseline="0" dirty="0"/>
            <a:t> - </a:t>
          </a:r>
          <a:r>
            <a:rPr lang="en-US" sz="1600" b="1" dirty="0"/>
            <a:t>Interstate Access Minutes - Housing Units</a:t>
          </a:r>
        </a:p>
      </cdr:txBody>
    </cdr:sp>
  </cdr:relSizeAnchor>
  <cdr:relSizeAnchor xmlns:cdr="http://schemas.openxmlformats.org/drawingml/2006/chartDrawing">
    <cdr:from>
      <cdr:x>0.30121</cdr:x>
      <cdr:y>0.1495</cdr:y>
    </cdr:from>
    <cdr:to>
      <cdr:x>0.69277</cdr:x>
      <cdr:y>0.19435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609613" y="939436"/>
          <a:ext cx="3392411" cy="2818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/>
            <a:t>December 1999 - December 2010</a:t>
          </a:r>
          <a:endParaRPr lang="en-US" sz="1100" b="1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7" y="1"/>
            <a:ext cx="3170256" cy="47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25" tIns="48313" rIns="96625" bIns="48313" numCol="1" anchor="t" anchorCtr="0" compatLnSpc="1">
            <a:prstTxWarp prst="textNoShape">
              <a:avLst/>
            </a:prstTxWarp>
          </a:bodyPr>
          <a:lstStyle>
            <a:lvl1pPr defTabSz="957160" eaLnBrk="0" hangingPunct="0">
              <a:spcBef>
                <a:spcPct val="50000"/>
              </a:spcBef>
              <a:defRPr sz="1400">
                <a:solidFill>
                  <a:srgbClr val="CCCCCC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272" y="1"/>
            <a:ext cx="3170256" cy="47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25" tIns="48313" rIns="96625" bIns="48313" numCol="1" anchor="t" anchorCtr="0" compatLnSpc="1">
            <a:prstTxWarp prst="textNoShape">
              <a:avLst/>
            </a:prstTxWarp>
          </a:bodyPr>
          <a:lstStyle>
            <a:lvl1pPr algn="r" defTabSz="957160" eaLnBrk="0" hangingPunct="0">
              <a:spcBef>
                <a:spcPct val="50000"/>
              </a:spcBef>
              <a:defRPr sz="1400">
                <a:solidFill>
                  <a:srgbClr val="CCCCCC"/>
                </a:solidFill>
              </a:defRPr>
            </a:lvl1pPr>
          </a:lstStyle>
          <a:p>
            <a:pPr>
              <a:defRPr/>
            </a:pPr>
            <a:fld id="{A7D2DAB3-EDC5-4C8B-8804-3F2ABBF986CE}" type="datetimeFigureOut">
              <a:rPr lang="en-US"/>
              <a:pPr>
                <a:defRPr/>
              </a:pPr>
              <a:t>2/27/2012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7" y="9120153"/>
            <a:ext cx="3170256" cy="47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25" tIns="48313" rIns="96625" bIns="48313" numCol="1" anchor="b" anchorCtr="0" compatLnSpc="1">
            <a:prstTxWarp prst="textNoShape">
              <a:avLst/>
            </a:prstTxWarp>
          </a:bodyPr>
          <a:lstStyle>
            <a:lvl1pPr defTabSz="957160" eaLnBrk="0" hangingPunct="0">
              <a:spcBef>
                <a:spcPct val="50000"/>
              </a:spcBef>
              <a:defRPr sz="1400">
                <a:solidFill>
                  <a:srgbClr val="CCCCCC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272" y="9120153"/>
            <a:ext cx="3170256" cy="47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25" tIns="48313" rIns="96625" bIns="48313" numCol="1" anchor="b" anchorCtr="0" compatLnSpc="1">
            <a:prstTxWarp prst="textNoShape">
              <a:avLst/>
            </a:prstTxWarp>
          </a:bodyPr>
          <a:lstStyle>
            <a:lvl1pPr algn="r" defTabSz="957160" eaLnBrk="0" hangingPunct="0">
              <a:spcBef>
                <a:spcPct val="50000"/>
              </a:spcBef>
              <a:defRPr sz="1400">
                <a:solidFill>
                  <a:srgbClr val="CCCCCC"/>
                </a:solidFill>
              </a:defRPr>
            </a:lvl1pPr>
          </a:lstStyle>
          <a:p>
            <a:pPr>
              <a:defRPr/>
            </a:pPr>
            <a:fld id="{10A7974C-5F70-4546-9B48-A23FBF1C0E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6961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3170256" cy="47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25" tIns="48313" rIns="96625" bIns="48313" numCol="1" anchor="t" anchorCtr="0" compatLnSpc="1">
            <a:prstTxWarp prst="textNoShape">
              <a:avLst/>
            </a:prstTxWarp>
          </a:bodyPr>
          <a:lstStyle>
            <a:lvl1pPr defTabSz="957160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272" y="1"/>
            <a:ext cx="3170256" cy="47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25" tIns="48313" rIns="96625" bIns="48313" numCol="1" anchor="t" anchorCtr="0" compatLnSpc="1">
            <a:prstTxWarp prst="textNoShape">
              <a:avLst/>
            </a:prstTxWarp>
          </a:bodyPr>
          <a:lstStyle>
            <a:lvl1pPr algn="r" defTabSz="957160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58" y="4560906"/>
            <a:ext cx="5851490" cy="4319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25" tIns="48313" rIns="96625" bIns="483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9120153"/>
            <a:ext cx="3170256" cy="47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25" tIns="48313" rIns="96625" bIns="48313" numCol="1" anchor="b" anchorCtr="0" compatLnSpc="1">
            <a:prstTxWarp prst="textNoShape">
              <a:avLst/>
            </a:prstTxWarp>
          </a:bodyPr>
          <a:lstStyle>
            <a:lvl1pPr defTabSz="957160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272" y="9120153"/>
            <a:ext cx="3170256" cy="47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25" tIns="48313" rIns="96625" bIns="48313" numCol="1" anchor="b" anchorCtr="0" compatLnSpc="1">
            <a:prstTxWarp prst="textNoShape">
              <a:avLst/>
            </a:prstTxWarp>
          </a:bodyPr>
          <a:lstStyle>
            <a:lvl1pPr algn="r" defTabSz="957160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0B697C3-EA22-4F3D-8EB0-725D5ACC6C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5133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-52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-52"/>
        <a:ea typeface="ＭＳ Ｐゴシック" pitchFamily="-111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-52"/>
        <a:ea typeface="ＭＳ Ｐゴシック" pitchFamily="-111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-52"/>
        <a:ea typeface="ＭＳ Ｐゴシック" pitchFamily="-111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-52"/>
        <a:ea typeface="ＭＳ Ｐゴシック" pitchFamily="-111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att_globe_rgb_grd_pos_2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077200" y="381000"/>
            <a:ext cx="5492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intrnl_cnsmr_ppt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-12700"/>
            <a:ext cx="677545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9"/>
          <p:cNvSpPr txBox="1"/>
          <p:nvPr userDrawn="1"/>
        </p:nvSpPr>
        <p:spPr>
          <a:xfrm>
            <a:off x="398463" y="6362700"/>
            <a:ext cx="5495925" cy="9207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eaLnBrk="0" hangingPunct="0">
              <a:spcBef>
                <a:spcPts val="0"/>
              </a:spcBef>
              <a:defRPr/>
            </a:pPr>
            <a:r>
              <a:rPr lang="en-US" sz="600" dirty="0">
                <a:solidFill>
                  <a:schemeClr val="accent1"/>
                </a:solidFill>
                <a:latin typeface="Verdana" pitchFamily="-111" charset="0"/>
                <a:ea typeface="Arial" pitchFamily="-111" charset="-52"/>
                <a:cs typeface="Arial" pitchFamily="-111" charset="-52"/>
              </a:rPr>
              <a:t>© 2010 AT&amp;T Intellectual Property. All rights reserved. AT&amp;T and the AT&amp;T logo are trademarks of AT&amp;T Intellectual Property.</a:t>
            </a:r>
          </a:p>
        </p:txBody>
      </p:sp>
      <p:sp>
        <p:nvSpPr>
          <p:cNvPr id="14" name="Title 19"/>
          <p:cNvSpPr>
            <a:spLocks noGrp="1"/>
          </p:cNvSpPr>
          <p:nvPr>
            <p:ph type="title"/>
          </p:nvPr>
        </p:nvSpPr>
        <p:spPr bwMode="gray">
          <a:xfrm>
            <a:off x="406399" y="381000"/>
            <a:ext cx="5689601" cy="838200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21"/>
          <p:cNvSpPr>
            <a:spLocks noGrp="1"/>
          </p:cNvSpPr>
          <p:nvPr>
            <p:ph type="body" sz="quarter" idx="10"/>
          </p:nvPr>
        </p:nvSpPr>
        <p:spPr bwMode="gray">
          <a:xfrm>
            <a:off x="406400" y="1954213"/>
            <a:ext cx="5537200" cy="121920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3_0_divider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-28575"/>
            <a:ext cx="9169400" cy="688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9"/>
          <p:cNvSpPr txBox="1"/>
          <p:nvPr userDrawn="1"/>
        </p:nvSpPr>
        <p:spPr>
          <a:xfrm>
            <a:off x="828675" y="6362700"/>
            <a:ext cx="5495925" cy="9207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eaLnBrk="0" hangingPunct="0">
              <a:spcBef>
                <a:spcPts val="0"/>
              </a:spcBef>
              <a:defRPr/>
            </a:pPr>
            <a:r>
              <a:rPr lang="en-US" sz="600" dirty="0">
                <a:solidFill>
                  <a:schemeClr val="bg1"/>
                </a:solidFill>
                <a:latin typeface="Verdana" pitchFamily="-111" charset="0"/>
                <a:ea typeface="Arial" pitchFamily="-111" charset="-52"/>
                <a:cs typeface="Arial" pitchFamily="-111" charset="-52"/>
              </a:rPr>
              <a:t>© 2010 AT&amp;T Intellectual Property. All rights reserved. AT&amp;T and the AT&amp;T logo are trademarks of AT&amp;T Intellectual Property.</a:t>
            </a:r>
          </a:p>
        </p:txBody>
      </p:sp>
      <p:sp>
        <p:nvSpPr>
          <p:cNvPr id="9" name="Title 19"/>
          <p:cNvSpPr>
            <a:spLocks noGrp="1"/>
          </p:cNvSpPr>
          <p:nvPr>
            <p:ph type="title"/>
          </p:nvPr>
        </p:nvSpPr>
        <p:spPr bwMode="gray">
          <a:xfrm>
            <a:off x="406399" y="381000"/>
            <a:ext cx="8331201" cy="838200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 Placeholder 21"/>
          <p:cNvSpPr>
            <a:spLocks noGrp="1"/>
          </p:cNvSpPr>
          <p:nvPr>
            <p:ph type="body" sz="quarter" idx="10"/>
          </p:nvPr>
        </p:nvSpPr>
        <p:spPr bwMode="gray">
          <a:xfrm>
            <a:off x="406400" y="1954213"/>
            <a:ext cx="8331200" cy="60960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 sz="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62841E8-A582-4A31-AB48-11FD8264EF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2"/>
          <p:cNvSpPr>
            <a:spLocks noGrp="1"/>
          </p:cNvSpPr>
          <p:nvPr>
            <p:ph sz="half" idx="10"/>
          </p:nvPr>
        </p:nvSpPr>
        <p:spPr bwMode="gray">
          <a:xfrm>
            <a:off x="407229" y="1954213"/>
            <a:ext cx="8335133" cy="2858560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solidFill>
                  <a:srgbClr val="000000"/>
                </a:solidFill>
              </a:defRPr>
            </a:lvl1pPr>
            <a:lvl2pPr>
              <a:buClr>
                <a:schemeClr val="accent1"/>
              </a:buClr>
              <a:buSzPct val="100000"/>
              <a:defRPr sz="2000">
                <a:solidFill>
                  <a:srgbClr val="000000"/>
                </a:solidFill>
              </a:defRPr>
            </a:lvl2pPr>
            <a:lvl3pPr>
              <a:buClr>
                <a:schemeClr val="accent1"/>
              </a:buClr>
              <a:buSzPct val="100000"/>
              <a:defRPr sz="1800">
                <a:solidFill>
                  <a:srgbClr val="000000"/>
                </a:solidFill>
              </a:defRPr>
            </a:lvl3pPr>
            <a:lvl4pPr>
              <a:buClr>
                <a:schemeClr val="accent1"/>
              </a:buClr>
              <a:buSzPct val="100000"/>
              <a:defRPr sz="1600">
                <a:solidFill>
                  <a:srgbClr val="000000"/>
                </a:solidFill>
              </a:defRPr>
            </a:lvl4pPr>
            <a:lvl5pPr>
              <a:buClr>
                <a:schemeClr val="accent1"/>
              </a:buClr>
              <a:buSzPct val="100000"/>
              <a:defRPr sz="1600">
                <a:solidFill>
                  <a:srgbClr val="00000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5"/>
          <p:cNvSpPr>
            <a:spLocks noGrp="1"/>
          </p:cNvSpPr>
          <p:nvPr>
            <p:ph type="title"/>
          </p:nvPr>
        </p:nvSpPr>
        <p:spPr>
          <a:xfrm>
            <a:off x="401638" y="381000"/>
            <a:ext cx="8342312" cy="838200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73063" y="6513513"/>
            <a:ext cx="385762" cy="152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E5ABF-63D0-4DA7-B787-89F43C7C8A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half" idx="10"/>
          </p:nvPr>
        </p:nvSpPr>
        <p:spPr bwMode="gray">
          <a:xfrm>
            <a:off x="407230" y="1954213"/>
            <a:ext cx="3941762" cy="3087160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</a:defRPr>
            </a:lvl1pPr>
            <a:lvl2pPr>
              <a:buClr>
                <a:schemeClr val="accent1"/>
              </a:buClr>
              <a:buSzPct val="100000"/>
              <a:defRPr sz="1800">
                <a:solidFill>
                  <a:schemeClr val="accent1"/>
                </a:solidFill>
              </a:defRPr>
            </a:lvl2pPr>
            <a:lvl3pPr>
              <a:buClr>
                <a:schemeClr val="accent1"/>
              </a:buClr>
              <a:buSzPct val="100000"/>
              <a:defRPr sz="1700">
                <a:solidFill>
                  <a:schemeClr val="accent1"/>
                </a:solidFill>
              </a:defRPr>
            </a:lvl3pPr>
            <a:lvl4pPr>
              <a:buClr>
                <a:schemeClr val="accent1"/>
              </a:buClr>
              <a:buSzPct val="100000"/>
              <a:defRPr sz="1500">
                <a:solidFill>
                  <a:schemeClr val="accent1"/>
                </a:solidFill>
              </a:defRPr>
            </a:lvl4pPr>
            <a:lvl5pPr>
              <a:buClr>
                <a:schemeClr val="accent1"/>
              </a:buClr>
              <a:buSzPct val="100000"/>
              <a:defRPr sz="1500">
                <a:solidFill>
                  <a:schemeClr val="accent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 bwMode="gray">
          <a:xfrm>
            <a:off x="4795838" y="1954213"/>
            <a:ext cx="3943350" cy="3087160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</a:defRPr>
            </a:lvl1pPr>
            <a:lvl2pPr>
              <a:buClr>
                <a:schemeClr val="accent1"/>
              </a:buClr>
              <a:buSzPct val="100000"/>
              <a:defRPr sz="1800">
                <a:solidFill>
                  <a:schemeClr val="accent1"/>
                </a:solidFill>
              </a:defRPr>
            </a:lvl2pPr>
            <a:lvl3pPr>
              <a:buClr>
                <a:schemeClr val="accent1"/>
              </a:buClr>
              <a:buSzPct val="100000"/>
              <a:defRPr sz="1700">
                <a:solidFill>
                  <a:schemeClr val="accent1"/>
                </a:solidFill>
              </a:defRPr>
            </a:lvl3pPr>
            <a:lvl4pPr>
              <a:buClr>
                <a:schemeClr val="accent1"/>
              </a:buClr>
              <a:buSzPct val="100000"/>
              <a:defRPr sz="1500">
                <a:solidFill>
                  <a:schemeClr val="accent1"/>
                </a:solidFill>
              </a:defRPr>
            </a:lvl4pPr>
            <a:lvl5pPr>
              <a:buClr>
                <a:schemeClr val="accent1"/>
              </a:buClr>
              <a:buSzPct val="100000"/>
              <a:defRPr sz="1500">
                <a:solidFill>
                  <a:schemeClr val="accent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Title 15"/>
          <p:cNvSpPr>
            <a:spLocks noGrp="1"/>
          </p:cNvSpPr>
          <p:nvPr>
            <p:ph type="title"/>
          </p:nvPr>
        </p:nvSpPr>
        <p:spPr>
          <a:xfrm>
            <a:off x="401638" y="381000"/>
            <a:ext cx="8342312" cy="838200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401638" y="6342063"/>
            <a:ext cx="385762" cy="152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A6BD9-4B04-42A5-ABB3-5BD776DB79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sz="half" idx="10"/>
          </p:nvPr>
        </p:nvSpPr>
        <p:spPr bwMode="gray">
          <a:xfrm>
            <a:off x="407230" y="2640013"/>
            <a:ext cx="3941762" cy="3087160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solidFill>
                  <a:schemeClr val="accent1"/>
                </a:solidFill>
              </a:defRPr>
            </a:lvl1pPr>
            <a:lvl2pPr>
              <a:buClr>
                <a:schemeClr val="accent1"/>
              </a:buClr>
              <a:buSzPct val="100000"/>
              <a:defRPr sz="2000">
                <a:solidFill>
                  <a:schemeClr val="accent1"/>
                </a:solidFill>
              </a:defRPr>
            </a:lvl2pPr>
            <a:lvl3pPr>
              <a:buClr>
                <a:schemeClr val="accent1"/>
              </a:buClr>
              <a:buSzPct val="100000"/>
              <a:defRPr sz="1800">
                <a:solidFill>
                  <a:schemeClr val="accent1"/>
                </a:solidFill>
              </a:defRPr>
            </a:lvl3pPr>
            <a:lvl4pPr>
              <a:buClr>
                <a:schemeClr val="accent1"/>
              </a:buClr>
              <a:buSzPct val="100000"/>
              <a:defRPr sz="1600">
                <a:solidFill>
                  <a:schemeClr val="accent1"/>
                </a:solidFill>
              </a:defRPr>
            </a:lvl4pPr>
            <a:lvl5pPr>
              <a:buClr>
                <a:schemeClr val="accent1"/>
              </a:buClr>
              <a:buSzPct val="100000"/>
              <a:defRPr sz="1600">
                <a:solidFill>
                  <a:schemeClr val="accent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 bwMode="gray">
          <a:xfrm>
            <a:off x="4795910" y="2640013"/>
            <a:ext cx="3943350" cy="3087160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solidFill>
                  <a:schemeClr val="accent1"/>
                </a:solidFill>
              </a:defRPr>
            </a:lvl1pPr>
            <a:lvl2pPr>
              <a:buClr>
                <a:schemeClr val="accent1"/>
              </a:buClr>
              <a:buSzPct val="100000"/>
              <a:defRPr sz="2000">
                <a:solidFill>
                  <a:schemeClr val="accent1"/>
                </a:solidFill>
              </a:defRPr>
            </a:lvl2pPr>
            <a:lvl3pPr>
              <a:buClr>
                <a:schemeClr val="accent1"/>
              </a:buClr>
              <a:buSzPct val="100000"/>
              <a:defRPr sz="1800">
                <a:solidFill>
                  <a:schemeClr val="accent1"/>
                </a:solidFill>
              </a:defRPr>
            </a:lvl3pPr>
            <a:lvl4pPr>
              <a:buClr>
                <a:schemeClr val="accent1"/>
              </a:buClr>
              <a:buSzPct val="100000"/>
              <a:defRPr sz="1600">
                <a:solidFill>
                  <a:schemeClr val="accent1"/>
                </a:solidFill>
              </a:defRPr>
            </a:lvl4pPr>
            <a:lvl5pPr>
              <a:buClr>
                <a:schemeClr val="accent1"/>
              </a:buClr>
              <a:buSzPct val="100000"/>
              <a:defRPr sz="1600">
                <a:solidFill>
                  <a:schemeClr val="accent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07230" y="1954213"/>
            <a:ext cx="3936170" cy="639762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4800600" y="1954213"/>
            <a:ext cx="3938660" cy="639762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5"/>
          <p:cNvSpPr>
            <a:spLocks noGrp="1"/>
          </p:cNvSpPr>
          <p:nvPr>
            <p:ph type="title"/>
          </p:nvPr>
        </p:nvSpPr>
        <p:spPr>
          <a:xfrm>
            <a:off x="401638" y="381000"/>
            <a:ext cx="8342312" cy="838200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Slide Number Placeholder 11"/>
          <p:cNvSpPr>
            <a:spLocks noGrp="1"/>
          </p:cNvSpPr>
          <p:nvPr>
            <p:ph type="sldNum" sz="quarter" idx="11"/>
          </p:nvPr>
        </p:nvSpPr>
        <p:spPr>
          <a:xfrm>
            <a:off x="401638" y="6342063"/>
            <a:ext cx="385762" cy="152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DF988-C893-4A49-AB90-673F6C9EB5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ne 6"/>
          <p:cNvSpPr>
            <a:spLocks noChangeShapeType="1"/>
          </p:cNvSpPr>
          <p:nvPr userDrawn="1"/>
        </p:nvSpPr>
        <p:spPr bwMode="auto">
          <a:xfrm>
            <a:off x="4529138" y="2562225"/>
            <a:ext cx="0" cy="347980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defRPr/>
            </a:pPr>
            <a:endParaRPr lang="en-US">
              <a:solidFill>
                <a:srgbClr val="061238"/>
              </a:solidFill>
              <a:latin typeface="Verdana" pitchFamily="-111" charset="0"/>
              <a:ea typeface="Arial" pitchFamily="-111" charset="-52"/>
              <a:cs typeface="Arial" pitchFamily="-111" charset="-52"/>
            </a:endParaRPr>
          </a:p>
        </p:txBody>
      </p:sp>
      <p:sp>
        <p:nvSpPr>
          <p:cNvPr id="9" name="Line 7"/>
          <p:cNvSpPr>
            <a:spLocks noChangeShapeType="1"/>
          </p:cNvSpPr>
          <p:nvPr userDrawn="1"/>
        </p:nvSpPr>
        <p:spPr bwMode="auto">
          <a:xfrm>
            <a:off x="1271588" y="2566988"/>
            <a:ext cx="6561137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defRPr/>
            </a:pPr>
            <a:endParaRPr lang="en-US">
              <a:solidFill>
                <a:srgbClr val="061238"/>
              </a:solidFill>
              <a:latin typeface="Verdana" pitchFamily="-111" charset="0"/>
              <a:ea typeface="Arial" pitchFamily="-111" charset="-52"/>
              <a:cs typeface="Arial" pitchFamily="-111" charset="-52"/>
            </a:endParaRPr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 bwMode="gray">
          <a:xfrm>
            <a:off x="4591050" y="2669756"/>
            <a:ext cx="3295682" cy="3434210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400"/>
              </a:spcBef>
              <a:spcAft>
                <a:spcPts val="0"/>
              </a:spcAft>
              <a:defRPr sz="1800">
                <a:solidFill>
                  <a:srgbClr val="061238"/>
                </a:solidFill>
              </a:defRPr>
            </a:lvl1pPr>
            <a:lvl2pPr marL="287338" indent="-195263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Verdana" pitchFamily="34" charset="0"/>
              <a:buChar char="•"/>
              <a:defRPr sz="1800">
                <a:solidFill>
                  <a:srgbClr val="061238"/>
                </a:solidFill>
              </a:defRPr>
            </a:lvl2pPr>
            <a:lvl3pPr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defRPr sz="1800">
                <a:solidFill>
                  <a:srgbClr val="061238"/>
                </a:solidFill>
              </a:defRPr>
            </a:lvl3pPr>
            <a:lvl4pPr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ct val="100000"/>
              <a:defRPr sz="1800">
                <a:solidFill>
                  <a:srgbClr val="061238"/>
                </a:solidFill>
              </a:defRPr>
            </a:lvl4pPr>
            <a:lvl5pPr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defRPr sz="1800">
                <a:solidFill>
                  <a:srgbClr val="061238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 bwMode="gray">
          <a:xfrm>
            <a:off x="1270071" y="1981200"/>
            <a:ext cx="6603858" cy="533400"/>
          </a:xfrm>
          <a:prstGeom prst="rect">
            <a:avLst/>
          </a:prstGeom>
        </p:spPr>
        <p:txBody>
          <a:bodyPr vert="horz" bIns="0" anchor="b" anchorCtr="0"/>
          <a:lstStyle>
            <a:lvl1pPr algn="ctr">
              <a:defRPr>
                <a:solidFill>
                  <a:srgbClr val="061238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2" name="Title 15"/>
          <p:cNvSpPr>
            <a:spLocks noGrp="1"/>
          </p:cNvSpPr>
          <p:nvPr>
            <p:ph type="title"/>
          </p:nvPr>
        </p:nvSpPr>
        <p:spPr>
          <a:xfrm>
            <a:off x="401638" y="381000"/>
            <a:ext cx="8342312" cy="838200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401638" y="6342063"/>
            <a:ext cx="385762" cy="152400"/>
          </a:xfrm>
        </p:spPr>
        <p:txBody>
          <a:bodyPr/>
          <a:lstStyle>
            <a:lvl1pPr>
              <a:defRPr>
                <a:solidFill>
                  <a:srgbClr val="061238"/>
                </a:solidFill>
              </a:defRPr>
            </a:lvl1pPr>
          </a:lstStyle>
          <a:p>
            <a:pPr>
              <a:defRPr/>
            </a:pPr>
            <a:fld id="{46E2BAA1-838D-42CF-A283-3D30D1465A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 bwMode="gray">
          <a:xfrm>
            <a:off x="1238250" y="2669756"/>
            <a:ext cx="3295682" cy="3434210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400"/>
              </a:spcBef>
              <a:spcAft>
                <a:spcPts val="0"/>
              </a:spcAft>
              <a:defRPr sz="1800">
                <a:solidFill>
                  <a:srgbClr val="061238"/>
                </a:solidFill>
              </a:defRPr>
            </a:lvl1pPr>
            <a:lvl2pPr marL="287338" indent="-195263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Verdana" pitchFamily="34" charset="0"/>
              <a:buChar char="•"/>
              <a:defRPr sz="1800">
                <a:solidFill>
                  <a:srgbClr val="061238"/>
                </a:solidFill>
              </a:defRPr>
            </a:lvl2pPr>
            <a:lvl3pPr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defRPr sz="1800">
                <a:solidFill>
                  <a:srgbClr val="061238"/>
                </a:solidFill>
              </a:defRPr>
            </a:lvl3pPr>
            <a:lvl4pPr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ct val="100000"/>
              <a:defRPr sz="1800">
                <a:solidFill>
                  <a:srgbClr val="061238"/>
                </a:solidFill>
              </a:defRPr>
            </a:lvl4pPr>
            <a:lvl5pPr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defRPr sz="1800">
                <a:solidFill>
                  <a:srgbClr val="061238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5"/>
          <p:cNvSpPr>
            <a:spLocks noGrp="1"/>
          </p:cNvSpPr>
          <p:nvPr>
            <p:ph type="title"/>
          </p:nvPr>
        </p:nvSpPr>
        <p:spPr>
          <a:xfrm>
            <a:off x="401638" y="381000"/>
            <a:ext cx="8342312" cy="838200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01638" y="6342063"/>
            <a:ext cx="385762" cy="152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F284D-32EA-48B7-8A2E-8947244F44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Globe_Alone_rgb.jpg"/>
          <p:cNvPicPr>
            <a:picLocks noChangeAspect="1"/>
          </p:cNvPicPr>
          <p:nvPr userDrawn="1"/>
        </p:nvPicPr>
        <p:blipFill>
          <a:blip r:embed="rId9"/>
          <a:srcRect/>
          <a:stretch>
            <a:fillRect/>
          </a:stretch>
        </p:blipFill>
        <p:spPr bwMode="auto">
          <a:xfrm>
            <a:off x="8405813" y="6281738"/>
            <a:ext cx="3683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401638" y="6334125"/>
            <a:ext cx="385762" cy="1524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 eaLnBrk="0" hangingPunct="0">
              <a:spcBef>
                <a:spcPct val="50000"/>
              </a:spcBef>
              <a:defRPr sz="800" b="1">
                <a:solidFill>
                  <a:schemeClr val="accent1"/>
                </a:solidFill>
                <a:latin typeface="Verdana" pitchFamily="-111" charset="0"/>
                <a:ea typeface="Arial" pitchFamily="-111" charset="-52"/>
                <a:cs typeface="Arial" pitchFamily="-111" charset="-52"/>
              </a:defRPr>
            </a:lvl1pPr>
          </a:lstStyle>
          <a:p>
            <a:pPr>
              <a:defRPr/>
            </a:pPr>
            <a:fld id="{E0453F9A-50AD-4DAC-B790-DC61FD7EF1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428750" y="6553200"/>
            <a:ext cx="5495925" cy="9207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eaLnBrk="0" hangingPunct="0">
              <a:spcBef>
                <a:spcPts val="0"/>
              </a:spcBef>
              <a:defRPr/>
            </a:pPr>
            <a:r>
              <a:rPr lang="en-US" sz="600" dirty="0">
                <a:solidFill>
                  <a:schemeClr val="accent1"/>
                </a:solidFill>
                <a:latin typeface="Verdana" pitchFamily="-111" charset="0"/>
                <a:ea typeface="Arial" pitchFamily="-111" charset="-52"/>
                <a:cs typeface="Arial" pitchFamily="-111" charset="-52"/>
              </a:rPr>
              <a:t>© 2010 AT&amp;T Intellectual Property. All rights reserved. AT&amp;T and the AT&amp;T logo are trademarks of AT&amp;T Intellectual Property.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47738" rtl="0" eaLnBrk="0" fontAlgn="base" hangingPunct="0">
        <a:lnSpc>
          <a:spcPct val="10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+mj-lt"/>
          <a:ea typeface="+mj-ea"/>
          <a:cs typeface="+mj-cs"/>
        </a:defRPr>
      </a:lvl1pPr>
      <a:lvl2pPr algn="l" defTabSz="947738" rtl="0" eaLnBrk="0" fontAlgn="base" hangingPunct="0">
        <a:lnSpc>
          <a:spcPct val="10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-111" charset="0"/>
        </a:defRPr>
      </a:lvl2pPr>
      <a:lvl3pPr algn="l" defTabSz="947738" rtl="0" eaLnBrk="0" fontAlgn="base" hangingPunct="0">
        <a:lnSpc>
          <a:spcPct val="10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-111" charset="0"/>
        </a:defRPr>
      </a:lvl3pPr>
      <a:lvl4pPr algn="l" defTabSz="947738" rtl="0" eaLnBrk="0" fontAlgn="base" hangingPunct="0">
        <a:lnSpc>
          <a:spcPct val="10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-111" charset="0"/>
        </a:defRPr>
      </a:lvl4pPr>
      <a:lvl5pPr algn="l" defTabSz="947738" rtl="0" eaLnBrk="0" fontAlgn="base" hangingPunct="0">
        <a:lnSpc>
          <a:spcPct val="10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-111" charset="0"/>
        </a:defRPr>
      </a:lvl5pPr>
      <a:lvl6pPr marL="457200" algn="l" defTabSz="947738" rtl="0" eaLnBrk="0" fontAlgn="base" hangingPunct="0">
        <a:lnSpc>
          <a:spcPct val="10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-111" charset="0"/>
        </a:defRPr>
      </a:lvl6pPr>
      <a:lvl7pPr marL="914400" algn="l" defTabSz="947738" rtl="0" eaLnBrk="0" fontAlgn="base" hangingPunct="0">
        <a:lnSpc>
          <a:spcPct val="10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-111" charset="0"/>
        </a:defRPr>
      </a:lvl7pPr>
      <a:lvl8pPr marL="1371600" algn="l" defTabSz="947738" rtl="0" eaLnBrk="0" fontAlgn="base" hangingPunct="0">
        <a:lnSpc>
          <a:spcPct val="10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-111" charset="0"/>
        </a:defRPr>
      </a:lvl8pPr>
      <a:lvl9pPr marL="1828800" algn="l" defTabSz="947738" rtl="0" eaLnBrk="0" fontAlgn="base" hangingPunct="0">
        <a:lnSpc>
          <a:spcPct val="10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-111" charset="0"/>
        </a:defRPr>
      </a:lvl9pPr>
    </p:titleStyle>
    <p:bodyStyle>
      <a:lvl1pPr marL="342900" indent="-342900" algn="l" defTabSz="947738" rtl="0" eaLnBrk="0" fontAlgn="base" hangingPunct="0">
        <a:spcBef>
          <a:spcPct val="20000"/>
        </a:spcBef>
        <a:spcAft>
          <a:spcPct val="20000"/>
        </a:spcAft>
        <a:buClr>
          <a:schemeClr val="tx2"/>
        </a:buClr>
        <a:buSzPct val="10000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234950" indent="-233363" algn="l" defTabSz="947738" rtl="0" eaLnBrk="0" fontAlgn="base" hangingPunct="0">
        <a:spcBef>
          <a:spcPct val="10000"/>
        </a:spcBef>
        <a:spcAft>
          <a:spcPct val="30000"/>
        </a:spcAft>
        <a:buClr>
          <a:schemeClr val="tx1"/>
        </a:buClr>
        <a:buSzPct val="80000"/>
        <a:buChar char="•"/>
        <a:defRPr sz="2000">
          <a:solidFill>
            <a:schemeClr val="tx1"/>
          </a:solidFill>
          <a:latin typeface="+mn-lt"/>
          <a:ea typeface="ＭＳ Ｐゴシック" pitchFamily="-111" charset="-128"/>
          <a:cs typeface="ＭＳ Ｐゴシック"/>
        </a:defRPr>
      </a:lvl2pPr>
      <a:lvl3pPr marL="461963" indent="-225425" algn="l" defTabSz="947738" rtl="0" eaLnBrk="0" fontAlgn="base" hangingPunct="0">
        <a:spcBef>
          <a:spcPct val="0"/>
        </a:spcBef>
        <a:spcAft>
          <a:spcPct val="20000"/>
        </a:spcAft>
        <a:buClr>
          <a:schemeClr val="tx1"/>
        </a:buClr>
        <a:buSzPct val="80000"/>
        <a:buFont typeface="IB Wb Regular"/>
        <a:buChar char="–"/>
        <a:defRPr>
          <a:solidFill>
            <a:schemeClr val="tx1"/>
          </a:solidFill>
          <a:latin typeface="+mn-lt"/>
          <a:ea typeface="ＭＳ Ｐゴシック" pitchFamily="-111" charset="-128"/>
          <a:cs typeface="ＭＳ Ｐゴシック"/>
        </a:defRPr>
      </a:lvl3pPr>
      <a:lvl4pPr marL="692150" indent="-228600" algn="l" defTabSz="947738" rtl="0" eaLnBrk="0" fontAlgn="base" hangingPunct="0">
        <a:spcBef>
          <a:spcPct val="0"/>
        </a:spcBef>
        <a:spcAft>
          <a:spcPct val="20000"/>
        </a:spcAft>
        <a:buClr>
          <a:schemeClr val="tx1"/>
        </a:buClr>
        <a:buSzPct val="80000"/>
        <a:buChar char="•"/>
        <a:defRPr sz="1600">
          <a:solidFill>
            <a:schemeClr val="tx1"/>
          </a:solidFill>
          <a:latin typeface="+mn-lt"/>
          <a:ea typeface="ＭＳ Ｐゴシック" pitchFamily="-111" charset="-128"/>
          <a:cs typeface="ＭＳ Ｐゴシック"/>
        </a:defRPr>
      </a:lvl4pPr>
      <a:lvl5pPr marL="915988" indent="-222250" algn="l" defTabSz="947738" rtl="0" eaLnBrk="0" fontAlgn="base" hangingPunct="0">
        <a:spcBef>
          <a:spcPct val="0"/>
        </a:spcBef>
        <a:spcAft>
          <a:spcPct val="20000"/>
        </a:spcAft>
        <a:buClr>
          <a:schemeClr val="tx1"/>
        </a:buClr>
        <a:buSzPct val="80000"/>
        <a:buFont typeface="Verdana" pitchFamily="34" charset="0"/>
        <a:buChar char="–"/>
        <a:defRPr sz="1600">
          <a:solidFill>
            <a:schemeClr val="tx1"/>
          </a:solidFill>
          <a:latin typeface="+mn-lt"/>
          <a:ea typeface="ＭＳ Ｐゴシック" pitchFamily="-111" charset="-128"/>
          <a:cs typeface="ＭＳ Ｐゴシック"/>
        </a:defRPr>
      </a:lvl5pPr>
      <a:lvl6pPr marL="1373188" indent="-222250" algn="l" defTabSz="947738" rtl="0" eaLnBrk="0" fontAlgn="base" hangingPunct="0">
        <a:spcBef>
          <a:spcPct val="0"/>
        </a:spcBef>
        <a:spcAft>
          <a:spcPct val="20000"/>
        </a:spcAft>
        <a:buClr>
          <a:schemeClr val="tx1"/>
        </a:buClr>
        <a:buSzPct val="80000"/>
        <a:buFont typeface="Verdana" pitchFamily="-111" charset="0"/>
        <a:buChar char="–"/>
        <a:defRPr sz="1600">
          <a:solidFill>
            <a:schemeClr val="tx1"/>
          </a:solidFill>
          <a:latin typeface="+mn-lt"/>
          <a:ea typeface="ＭＳ Ｐゴシック" pitchFamily="-111" charset="-128"/>
        </a:defRPr>
      </a:lvl6pPr>
      <a:lvl7pPr marL="1830388" indent="-222250" algn="l" defTabSz="947738" rtl="0" eaLnBrk="0" fontAlgn="base" hangingPunct="0">
        <a:spcBef>
          <a:spcPct val="0"/>
        </a:spcBef>
        <a:spcAft>
          <a:spcPct val="20000"/>
        </a:spcAft>
        <a:buClr>
          <a:schemeClr val="tx1"/>
        </a:buClr>
        <a:buSzPct val="80000"/>
        <a:buFont typeface="Verdana" pitchFamily="-111" charset="0"/>
        <a:buChar char="–"/>
        <a:defRPr sz="1600">
          <a:solidFill>
            <a:schemeClr val="tx1"/>
          </a:solidFill>
          <a:latin typeface="+mn-lt"/>
          <a:ea typeface="ＭＳ Ｐゴシック" pitchFamily="-111" charset="-128"/>
        </a:defRPr>
      </a:lvl7pPr>
      <a:lvl8pPr marL="2287588" indent="-222250" algn="l" defTabSz="947738" rtl="0" eaLnBrk="0" fontAlgn="base" hangingPunct="0">
        <a:spcBef>
          <a:spcPct val="0"/>
        </a:spcBef>
        <a:spcAft>
          <a:spcPct val="20000"/>
        </a:spcAft>
        <a:buClr>
          <a:schemeClr val="tx1"/>
        </a:buClr>
        <a:buSzPct val="80000"/>
        <a:buFont typeface="Verdana" pitchFamily="-111" charset="0"/>
        <a:buChar char="–"/>
        <a:defRPr sz="1600">
          <a:solidFill>
            <a:schemeClr val="tx1"/>
          </a:solidFill>
          <a:latin typeface="+mn-lt"/>
          <a:ea typeface="ＭＳ Ｐゴシック" pitchFamily="-111" charset="-128"/>
        </a:defRPr>
      </a:lvl8pPr>
      <a:lvl9pPr marL="2744788" indent="-222250" algn="l" defTabSz="947738" rtl="0" eaLnBrk="0" fontAlgn="base" hangingPunct="0">
        <a:spcBef>
          <a:spcPct val="0"/>
        </a:spcBef>
        <a:spcAft>
          <a:spcPct val="20000"/>
        </a:spcAft>
        <a:buClr>
          <a:schemeClr val="tx1"/>
        </a:buClr>
        <a:buSzPct val="80000"/>
        <a:buFont typeface="Verdana" pitchFamily="-111" charset="0"/>
        <a:buChar char="–"/>
        <a:defRPr sz="16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8"/>
          <p:cNvSpPr>
            <a:spLocks noGrp="1"/>
          </p:cNvSpPr>
          <p:nvPr>
            <p:ph type="title"/>
          </p:nvPr>
        </p:nvSpPr>
        <p:spPr>
          <a:xfrm>
            <a:off x="190500" y="2128016"/>
            <a:ext cx="8172450" cy="838200"/>
          </a:xfrm>
          <a:noFill/>
          <a:ln>
            <a:miter lim="800000"/>
            <a:headEnd/>
            <a:tailEnd/>
          </a:ln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>Intercarrier Compensation Reform</a:t>
            </a:r>
          </a:p>
        </p:txBody>
      </p:sp>
      <p:sp>
        <p:nvSpPr>
          <p:cNvPr id="11266" name="Content Placeholder 9"/>
          <p:cNvSpPr>
            <a:spLocks noGrp="1"/>
          </p:cNvSpPr>
          <p:nvPr>
            <p:ph type="body" sz="quarter" idx="10"/>
          </p:nvPr>
        </p:nvSpPr>
        <p:spPr>
          <a:xfrm>
            <a:off x="254000" y="3259138"/>
            <a:ext cx="6584950" cy="1284287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en-US" sz="3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Joel Lubin </a:t>
            </a:r>
            <a:r>
              <a:rPr lang="en-US" sz="2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VP-Public Policy</a:t>
            </a:r>
          </a:p>
          <a:p>
            <a:pPr marL="0" indent="0"/>
            <a: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February 28,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0" y="6570663"/>
            <a:ext cx="385762" cy="152400"/>
          </a:xfrm>
        </p:spPr>
        <p:txBody>
          <a:bodyPr/>
          <a:lstStyle/>
          <a:p>
            <a:pPr algn="ctr">
              <a:defRPr/>
            </a:pPr>
            <a:fld id="{8E5F284D-32EA-48B7-8A2E-8947244F447A}" type="slidenum">
              <a:rPr lang="en-US" smtClean="0"/>
              <a:pPr algn="ctr">
                <a:defRPr/>
              </a:pPr>
              <a:t>2</a:t>
            </a:fld>
            <a:endParaRPr lang="en-US" dirty="0"/>
          </a:p>
        </p:txBody>
      </p:sp>
      <p:graphicFrame>
        <p:nvGraphicFramePr>
          <p:cNvPr id="7" name="Chart 6"/>
          <p:cNvGraphicFramePr>
            <a:graphicFrameLocks noGrp="1"/>
          </p:cNvGraphicFramePr>
          <p:nvPr/>
        </p:nvGraphicFramePr>
        <p:xfrm>
          <a:off x="904875" y="733425"/>
          <a:ext cx="7781925" cy="5162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7"/>
          <p:cNvSpPr/>
          <p:nvPr/>
        </p:nvSpPr>
        <p:spPr>
          <a:xfrm>
            <a:off x="0" y="5850374"/>
            <a:ext cx="46196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b="1" dirty="0" smtClean="0">
                <a:latin typeface="+mn-lt"/>
                <a:cs typeface="Times New Roman" pitchFamily="18" charset="0"/>
              </a:rPr>
              <a:t>Data Sources:</a:t>
            </a:r>
          </a:p>
          <a:p>
            <a:r>
              <a:rPr lang="en-US" sz="800" dirty="0" smtClean="0">
                <a:latin typeface="+mn-lt"/>
                <a:cs typeface="Times New Roman" pitchFamily="18" charset="0"/>
              </a:rPr>
              <a:t>- ILEC Lines from FCC Local Telephone Competition Reports</a:t>
            </a:r>
          </a:p>
          <a:p>
            <a:r>
              <a:rPr lang="en-US" sz="800" dirty="0" smtClean="0">
                <a:latin typeface="+mn-lt"/>
                <a:cs typeface="Times New Roman" pitchFamily="18" charset="0"/>
              </a:rPr>
              <a:t>- Interstate Access MOU from NECA Reports from FCC's WCB Statistical Reports</a:t>
            </a:r>
          </a:p>
          <a:p>
            <a:r>
              <a:rPr lang="en-US" sz="800" dirty="0" smtClean="0">
                <a:latin typeface="+mn-lt"/>
                <a:cs typeface="Times New Roman" pitchFamily="18" charset="0"/>
              </a:rPr>
              <a:t>- Housing Units are linear plots of values from 1990, 2000, &amp; 2010 Census</a:t>
            </a:r>
            <a:endParaRPr lang="en-US" sz="800" dirty="0">
              <a:latin typeface="+mn-lt"/>
              <a:cs typeface="Times New Roman" pitchFamily="18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6225" y="381000"/>
            <a:ext cx="8867775" cy="609600"/>
          </a:xfrm>
        </p:spPr>
        <p:txBody>
          <a:bodyPr/>
          <a:lstStyle/>
          <a:p>
            <a:r>
              <a:rPr lang="en-US" sz="2300" dirty="0" smtClean="0">
                <a:latin typeface="+mn-lt"/>
                <a:cs typeface="Times New Roman" pitchFamily="18" charset="0"/>
              </a:rPr>
              <a:t>The POTS Business &amp; Regulatory Models Are Broken</a:t>
            </a:r>
            <a:endParaRPr lang="en-US" sz="2300" dirty="0"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0"/>
          </p:nvPr>
        </p:nvSpPr>
        <p:spPr>
          <a:xfrm>
            <a:off x="407228" y="1038224"/>
            <a:ext cx="8479597" cy="5162551"/>
          </a:xfrm>
        </p:spPr>
        <p:txBody>
          <a:bodyPr/>
          <a:lstStyle/>
          <a:p>
            <a:pPr marL="0" lvl="0" indent="0"/>
            <a:r>
              <a:rPr lang="en-US" sz="1600" b="1" dirty="0" smtClean="0">
                <a:cs typeface="Times New Roman" pitchFamily="18" charset="0"/>
              </a:rPr>
              <a:t>The implementation of intercarrier compensation reform ordered by the FCC will generate significant activity.</a:t>
            </a:r>
          </a:p>
          <a:p>
            <a:pPr marL="457200" lvl="0" indent="-228600"/>
            <a:endParaRPr lang="en-US" sz="400" dirty="0" smtClean="0">
              <a:cs typeface="Times New Roman" pitchFamily="18" charset="0"/>
            </a:endParaRPr>
          </a:p>
          <a:p>
            <a:pPr marL="457200" lvl="0" indent="-228600">
              <a:buFont typeface="Wingdings" pitchFamily="2" charset="2"/>
              <a:buChar char="Ø"/>
            </a:pPr>
            <a:r>
              <a:rPr lang="en-US" sz="1400" b="1" dirty="0" smtClean="0">
                <a:cs typeface="Times New Roman" pitchFamily="18" charset="0"/>
              </a:rPr>
              <a:t>ILECs will file state/federal tariffs.</a:t>
            </a:r>
          </a:p>
          <a:p>
            <a:pPr marL="457200" lvl="0" indent="-228600"/>
            <a:endParaRPr lang="en-US" sz="800" b="1" dirty="0" smtClean="0">
              <a:cs typeface="Times New Roman" pitchFamily="18" charset="0"/>
            </a:endParaRPr>
          </a:p>
          <a:p>
            <a:pPr marL="457200" lvl="0" indent="-228600">
              <a:buFont typeface="Wingdings" pitchFamily="2" charset="2"/>
              <a:buChar char="Ø"/>
            </a:pPr>
            <a:r>
              <a:rPr lang="en-US" sz="1400" b="1" dirty="0" smtClean="0">
                <a:cs typeface="Times New Roman" pitchFamily="18" charset="0"/>
              </a:rPr>
              <a:t>CLECs and CMRS providers are also involved.</a:t>
            </a:r>
          </a:p>
          <a:p>
            <a:pPr marL="457200" lvl="0" indent="-228600"/>
            <a:endParaRPr lang="en-US" sz="800" strike="sngStrike" dirty="0" smtClean="0">
              <a:cs typeface="Times New Roman" pitchFamily="18" charset="0"/>
            </a:endParaRPr>
          </a:p>
          <a:p>
            <a:pPr marL="0" indent="0"/>
            <a:r>
              <a:rPr lang="en-US" sz="800" dirty="0" smtClean="0">
                <a:cs typeface="Times New Roman" pitchFamily="18" charset="0"/>
              </a:rPr>
              <a:t>  </a:t>
            </a:r>
          </a:p>
          <a:p>
            <a:pPr marL="0" lvl="0" indent="0"/>
            <a:r>
              <a:rPr lang="en-US" sz="1600" b="1" dirty="0" smtClean="0">
                <a:cs typeface="Times New Roman" pitchFamily="18" charset="0"/>
              </a:rPr>
              <a:t>The ILEC state rate reductions are inputs to the federal filings to determine revenue eligible for ARC and CAF recovery.   </a:t>
            </a:r>
          </a:p>
          <a:p>
            <a:pPr marL="0" indent="0"/>
            <a:r>
              <a:rPr lang="en-US" sz="800" b="1" dirty="0" smtClean="0">
                <a:cs typeface="Times New Roman" pitchFamily="18" charset="0"/>
              </a:rPr>
              <a:t> </a:t>
            </a:r>
          </a:p>
          <a:p>
            <a:pPr marL="0" indent="0"/>
            <a:endParaRPr lang="en-US" sz="800" b="1" dirty="0" smtClean="0">
              <a:cs typeface="Times New Roman" pitchFamily="18" charset="0"/>
            </a:endParaRPr>
          </a:p>
          <a:p>
            <a:pPr marL="0" indent="0"/>
            <a:r>
              <a:rPr lang="en-US" sz="1600" b="1" dirty="0" smtClean="0">
                <a:cs typeface="Times New Roman" pitchFamily="18" charset="0"/>
              </a:rPr>
              <a:t>In addition to the access rate transition, the current reciprocal compensation contracts will change, consistent with their change in law provisions, and amendments will be filed with state commissions.</a:t>
            </a:r>
            <a:endParaRPr lang="en-US" sz="1600" b="1" dirty="0"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1638" y="381000"/>
            <a:ext cx="8342312" cy="600075"/>
          </a:xfrm>
        </p:spPr>
        <p:txBody>
          <a:bodyPr/>
          <a:lstStyle/>
          <a:p>
            <a:r>
              <a:rPr lang="en-US" sz="2400" dirty="0" smtClean="0">
                <a:latin typeface="+mn-lt"/>
                <a:ea typeface="Calibri"/>
                <a:cs typeface="Times New Roman" pitchFamily="18" charset="0"/>
              </a:rPr>
              <a:t>July 1, 2012 Will Be a Milestone Event</a:t>
            </a:r>
            <a:endParaRPr lang="en-US" sz="2400" dirty="0">
              <a:latin typeface="+mn-lt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0" y="6570663"/>
            <a:ext cx="385762" cy="152400"/>
          </a:xfrm>
        </p:spPr>
        <p:txBody>
          <a:bodyPr/>
          <a:lstStyle/>
          <a:p>
            <a:pPr algn="ctr">
              <a:defRPr/>
            </a:pPr>
            <a:fld id="{B91E5ABF-63D0-4DA7-B787-89F43C7C8A96}" type="slidenum">
              <a:rPr lang="en-US" smtClean="0"/>
              <a:pPr algn="ctr"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0"/>
          </p:nvPr>
        </p:nvSpPr>
        <p:spPr>
          <a:xfrm>
            <a:off x="388179" y="1047750"/>
            <a:ext cx="8335133" cy="5172076"/>
          </a:xfrm>
        </p:spPr>
        <p:txBody>
          <a:bodyPr/>
          <a:lstStyle/>
          <a:p>
            <a:pPr marL="0" lvl="0" indent="0"/>
            <a:r>
              <a:rPr lang="en-US" sz="1600" b="1" dirty="0" smtClean="0">
                <a:cs typeface="Times New Roman" pitchFamily="18" charset="0"/>
              </a:rPr>
              <a:t>The interval to review tariff filings is short.  CLEC rate reductions will have to be managed through contract negotiations.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/>
            <a:endParaRPr lang="en-US" sz="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/>
            <a:r>
              <a:rPr lang="en-US" sz="1600" b="1" dirty="0" smtClean="0">
                <a:cs typeface="Times New Roman" pitchFamily="18" charset="0"/>
              </a:rPr>
              <a:t>The State Commission should establish a process to help ensure intrastate rate reductions become effective July 1, 2012 in accordance with the FCC’s rules and applicable state law.</a:t>
            </a:r>
          </a:p>
          <a:p>
            <a:pPr marL="457200" lvl="0" indent="-228600" defTabSz="914400" eaLnBrk="1" hangingPunct="1">
              <a:spcBef>
                <a:spcPct val="0"/>
              </a:spcBef>
              <a:spcAft>
                <a:spcPct val="0"/>
              </a:spcAft>
              <a:buClr>
                <a:srgbClr val="067AB4"/>
              </a:buClr>
              <a:buSzTx/>
            </a:pPr>
            <a:endParaRPr lang="en-US" sz="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228600" defTabSz="914400" eaLnBrk="1" hangingPunct="1">
              <a:spcBef>
                <a:spcPct val="0"/>
              </a:spcBef>
              <a:spcAft>
                <a:spcPct val="0"/>
              </a:spcAft>
              <a:buClr>
                <a:srgbClr val="067AB4"/>
              </a:buClr>
              <a:buSzTx/>
              <a:buFont typeface="Wingdings" pitchFamily="2" charset="2"/>
              <a:buChar char="Ø"/>
            </a:pPr>
            <a:r>
              <a:rPr lang="en-US" sz="1400" b="1" dirty="0" smtClean="0">
                <a:cs typeface="Times New Roman" pitchFamily="18" charset="0"/>
              </a:rPr>
              <a:t>Data should be made available in advance.</a:t>
            </a:r>
          </a:p>
          <a:p>
            <a:pPr marL="685800" lvl="0" indent="-228600" defTabSz="914400" eaLnBrk="1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Arial" pitchFamily="34" charset="0"/>
              <a:buChar char="•"/>
            </a:pPr>
            <a:endParaRPr lang="en-US" sz="400" dirty="0" smtClean="0">
              <a:cs typeface="Times New Roman" pitchFamily="18" charset="0"/>
            </a:endParaRPr>
          </a:p>
          <a:p>
            <a:pPr marL="685800" lvl="0" indent="-228600" defTabSz="914400" eaLnBrk="1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Arial" pitchFamily="34" charset="0"/>
              <a:buChar char="•"/>
            </a:pPr>
            <a:r>
              <a:rPr lang="en-US" sz="1200" dirty="0" smtClean="0">
                <a:cs typeface="Times New Roman" pitchFamily="18" charset="0"/>
              </a:rPr>
              <a:t>Data would allow State Commission and industry to calculate preliminary estimates of expected July 1, 2012 rate reductions. </a:t>
            </a:r>
          </a:p>
          <a:p>
            <a:pPr marL="685800" lvl="0" indent="-228600" defTabSz="914400" eaLnBrk="1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</a:pPr>
            <a:r>
              <a:rPr lang="en-US" sz="400" dirty="0" smtClean="0">
                <a:cs typeface="Times New Roman" pitchFamily="18" charset="0"/>
              </a:rPr>
              <a:t> </a:t>
            </a:r>
          </a:p>
          <a:p>
            <a:pPr marL="685800" lvl="0" indent="-228600" defTabSz="914400" eaLnBrk="1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Arial" pitchFamily="34" charset="0"/>
              <a:buChar char="•"/>
            </a:pPr>
            <a:r>
              <a:rPr lang="en-US" sz="1200" dirty="0" smtClean="0">
                <a:cs typeface="Times New Roman" pitchFamily="18" charset="0"/>
              </a:rPr>
              <a:t>P</a:t>
            </a:r>
            <a:r>
              <a:rPr lang="en-US" sz="1200" kern="1200" dirty="0" smtClean="0">
                <a:cs typeface="Times New Roman" pitchFamily="18" charset="0"/>
              </a:rPr>
              <a:t>roviding minimal data in advance would strike a reasonable balance between carriers needing time to prepare their rate reductions and the time needed to review the rate reductions when they are made.</a:t>
            </a:r>
            <a:r>
              <a:rPr lang="en-US" sz="1200" b="1" kern="1200" dirty="0" smtClean="0">
                <a:cs typeface="Arial" charset="0"/>
              </a:rPr>
              <a:t> </a:t>
            </a:r>
            <a:endParaRPr lang="en-US" sz="1100" b="1" kern="1200" dirty="0" smtClean="0">
              <a:cs typeface="Arial" charset="0"/>
            </a:endParaRPr>
          </a:p>
          <a:p>
            <a:pPr marL="0" lvl="0" indent="0"/>
            <a:endParaRPr lang="en-US" sz="800" dirty="0" smtClean="0">
              <a:cs typeface="Times New Roman" pitchFamily="18" charset="0"/>
            </a:endParaRPr>
          </a:p>
          <a:p>
            <a:pPr marL="457200" lvl="0" indent="-228600">
              <a:buFont typeface="Wingdings" pitchFamily="2" charset="2"/>
              <a:buChar char="Ø"/>
            </a:pPr>
            <a:r>
              <a:rPr lang="en-US" sz="1400" b="1" dirty="0" smtClean="0">
                <a:cs typeface="Times New Roman" pitchFamily="18" charset="0"/>
              </a:rPr>
              <a:t>Protective orders should be issued by state commissions to cover proprietary production and review of materials.</a:t>
            </a:r>
          </a:p>
          <a:p>
            <a:pPr marL="0" lvl="0" indent="0"/>
            <a:endParaRPr lang="en-US" sz="800" b="1" dirty="0" smtClean="0">
              <a:cs typeface="Times New Roman" pitchFamily="18" charset="0"/>
            </a:endParaRPr>
          </a:p>
          <a:p>
            <a:pPr marL="457200" lvl="0" indent="-228600">
              <a:buFont typeface="Wingdings" pitchFamily="2" charset="2"/>
              <a:buChar char="Ø"/>
            </a:pPr>
            <a:r>
              <a:rPr lang="en-US" sz="1400" b="1" dirty="0" smtClean="0">
                <a:cs typeface="Times New Roman" pitchFamily="18" charset="0"/>
              </a:rPr>
              <a:t>The FCC Order relies upon state commissions to ensure access rate reductions.  States may require carriers to provide additional information.</a:t>
            </a:r>
            <a:r>
              <a:rPr lang="en-US" sz="1600" b="1" dirty="0" smtClean="0">
                <a:cs typeface="Times New Roman" pitchFamily="18" charset="0"/>
              </a:rPr>
              <a:t>  </a:t>
            </a:r>
          </a:p>
          <a:p>
            <a:pPr marL="457200" lvl="0" indent="-228600"/>
            <a:endParaRPr lang="en-US" sz="800" dirty="0" smtClean="0">
              <a:cs typeface="Times New Roman" pitchFamily="18" charset="0"/>
            </a:endParaRPr>
          </a:p>
          <a:p>
            <a:pPr marL="457200" lvl="0" indent="-228600">
              <a:buFont typeface="Wingdings" pitchFamily="2" charset="2"/>
              <a:buChar char="Ø"/>
            </a:pPr>
            <a:r>
              <a:rPr lang="en-US" sz="1400" b="1" dirty="0" smtClean="0">
                <a:cs typeface="Times New Roman" pitchFamily="18" charset="0"/>
              </a:rPr>
              <a:t>Carriers that claim they are already at parity should provide supporting documentation.</a:t>
            </a:r>
            <a:r>
              <a:rPr lang="en-US" sz="1600" b="1" dirty="0" smtClean="0">
                <a:cs typeface="Times New Roman" pitchFamily="18" charset="0"/>
              </a:rPr>
              <a:t> </a:t>
            </a:r>
            <a:r>
              <a:rPr lang="en-US" sz="1400" b="1" dirty="0" smtClean="0">
                <a:cs typeface="Times New Roman" pitchFamily="18" charset="0"/>
              </a:rPr>
              <a:t> </a:t>
            </a:r>
            <a:endParaRPr lang="en-US" sz="1400" b="1" strike="sngStrike" dirty="0" smtClean="0"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0" y="6589713"/>
            <a:ext cx="385762" cy="152400"/>
          </a:xfrm>
        </p:spPr>
        <p:txBody>
          <a:bodyPr/>
          <a:lstStyle/>
          <a:p>
            <a:pPr algn="ctr">
              <a:defRPr/>
            </a:pPr>
            <a:fld id="{B91E5ABF-63D0-4DA7-B787-89F43C7C8A96}" type="slidenum">
              <a:rPr lang="en-US" smtClean="0"/>
              <a:pPr algn="ctr">
                <a:defRPr/>
              </a:pPr>
              <a:t>4</a:t>
            </a:fld>
            <a:endParaRPr lang="en-US" dirty="0"/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01638" y="381000"/>
            <a:ext cx="8342312" cy="561975"/>
          </a:xfrm>
        </p:spPr>
        <p:txBody>
          <a:bodyPr/>
          <a:lstStyle/>
          <a:p>
            <a:r>
              <a:rPr lang="en-US" sz="2400" dirty="0" smtClean="0">
                <a:latin typeface="+mn-lt"/>
                <a:cs typeface="Times New Roman" pitchFamily="18" charset="0"/>
              </a:rPr>
              <a:t>Establish a Process for Review </a:t>
            </a:r>
            <a:endParaRPr lang="en-US" sz="2400" dirty="0"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1638" y="381000"/>
            <a:ext cx="8342312" cy="704850"/>
          </a:xfrm>
        </p:spPr>
        <p:txBody>
          <a:bodyPr/>
          <a:lstStyle/>
          <a:p>
            <a:r>
              <a:rPr lang="en-US" sz="2400" dirty="0" smtClean="0">
                <a:cs typeface="Times New Roman" pitchFamily="18" charset="0"/>
              </a:rPr>
              <a:t>Getting Started</a:t>
            </a:r>
            <a:endParaRPr lang="en-US" sz="2400" dirty="0"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0" y="6570663"/>
            <a:ext cx="385762" cy="152400"/>
          </a:xfrm>
        </p:spPr>
        <p:txBody>
          <a:bodyPr/>
          <a:lstStyle/>
          <a:p>
            <a:pPr algn="ctr">
              <a:defRPr/>
            </a:pPr>
            <a:fld id="{B91E5ABF-63D0-4DA7-B787-89F43C7C8A96}" type="slidenum">
              <a:rPr lang="en-US" smtClean="0"/>
              <a:pPr algn="ctr">
                <a:defRPr/>
              </a:pPr>
              <a:t>5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/>
        </p:nvGraphicFramePr>
        <p:xfrm>
          <a:off x="0" y="1095375"/>
          <a:ext cx="9144000" cy="88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00026" y="2143125"/>
            <a:ext cx="403860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1200" b="1" dirty="0" smtClean="0">
                <a:solidFill>
                  <a:srgbClr val="000000"/>
                </a:solidFill>
                <a:cs typeface="Arial" charset="0"/>
              </a:rPr>
              <a:t>Interstate and intrastate access rates are capped for all rate elements that will be reduced in the rate transition.</a:t>
            </a:r>
            <a:endParaRPr lang="en-US" sz="1100" b="1" dirty="0">
              <a:solidFill>
                <a:srgbClr val="067AB4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100" dirty="0" smtClean="0">
              <a:solidFill>
                <a:srgbClr val="067AB4"/>
              </a:solidFill>
              <a:cs typeface="Arial" charset="0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1200" b="1" dirty="0" smtClean="0">
                <a:solidFill>
                  <a:srgbClr val="000000"/>
                </a:solidFill>
              </a:rPr>
              <a:t>Other i</a:t>
            </a:r>
            <a:r>
              <a:rPr lang="en-US" sz="1200" b="1" dirty="0" smtClean="0">
                <a:solidFill>
                  <a:srgbClr val="000000"/>
                </a:solidFill>
                <a:cs typeface="Arial" charset="0"/>
              </a:rPr>
              <a:t>nterstate and intrastate switched access service rates are capped.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endParaRPr lang="en-US" sz="1100" b="1" dirty="0" smtClean="0">
              <a:solidFill>
                <a:srgbClr val="000000"/>
              </a:solidFill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1200" b="1" dirty="0" smtClean="0">
                <a:solidFill>
                  <a:srgbClr val="000000"/>
                </a:solidFill>
                <a:cs typeface="Arial" charset="0"/>
              </a:rPr>
              <a:t>No telecommunications carrier may increase a non-access reciprocal compensation rate for transport and termination.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endParaRPr lang="en-US" sz="1100" b="1" dirty="0" smtClean="0">
              <a:solidFill>
                <a:srgbClr val="000000"/>
              </a:solidFill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1200" b="1" dirty="0" smtClean="0">
                <a:solidFill>
                  <a:srgbClr val="000000"/>
                </a:solidFill>
                <a:cs typeface="Arial" charset="0"/>
              </a:rPr>
              <a:t>All bill and keep arrangements in effect on December 29, 2011 shall remain in place unless both parties mutuall</a:t>
            </a:r>
            <a:r>
              <a:rPr lang="en-US" sz="1200" b="1" dirty="0" smtClean="0">
                <a:solidFill>
                  <a:srgbClr val="000000"/>
                </a:solidFill>
              </a:rPr>
              <a:t>y agree to an alternative.</a:t>
            </a:r>
            <a:endParaRPr lang="en-US" sz="12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24375" y="2143125"/>
            <a:ext cx="43815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1200" b="1" dirty="0" smtClean="0">
                <a:solidFill>
                  <a:srgbClr val="000000"/>
                </a:solidFill>
                <a:cs typeface="Arial" charset="0"/>
              </a:rPr>
              <a:t>LECs should provide certain data in advance of their July 1, 2012 rate reductions so state commissions and industry can calculate preliminary rate estimates. 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endParaRPr lang="en-US" sz="400" dirty="0" smtClean="0">
              <a:solidFill>
                <a:srgbClr val="000000"/>
              </a:solidFill>
              <a:cs typeface="Arial" charset="0"/>
            </a:endParaRPr>
          </a:p>
          <a:p>
            <a:pPr marL="457200" lvl="0" indent="-228600">
              <a:buClr>
                <a:schemeClr val="tx1"/>
              </a:buClr>
              <a:buFont typeface="Arial" pitchFamily="34" charset="0"/>
              <a:buChar char="•"/>
            </a:pPr>
            <a:r>
              <a:rPr lang="en-US" sz="1100" b="1" dirty="0" smtClean="0">
                <a:solidFill>
                  <a:schemeClr val="tx2"/>
                </a:solidFill>
                <a:latin typeface="+mn-lt"/>
                <a:cs typeface="Times New Roman" pitchFamily="18" charset="0"/>
              </a:rPr>
              <a:t>Provide Fiscal Year 2011 (FY2011) intrastate demand for Transitional Intrastate Access Service (by rate element).</a:t>
            </a:r>
          </a:p>
          <a:p>
            <a:pPr marL="457200" lvl="0" indent="-228600">
              <a:buClr>
                <a:schemeClr val="tx1"/>
              </a:buClr>
              <a:buFont typeface="Arial" pitchFamily="34" charset="0"/>
              <a:buChar char="•"/>
            </a:pPr>
            <a:endParaRPr lang="en-US" sz="400" b="1" dirty="0" smtClean="0">
              <a:solidFill>
                <a:schemeClr val="tx2"/>
              </a:solidFill>
              <a:latin typeface="+mn-lt"/>
              <a:cs typeface="Times New Roman" pitchFamily="18" charset="0"/>
            </a:endParaRPr>
          </a:p>
          <a:p>
            <a:pPr marL="457200" lvl="0" indent="-228600">
              <a:buClr>
                <a:schemeClr val="tx1"/>
              </a:buClr>
              <a:buFont typeface="Arial" pitchFamily="34" charset="0"/>
              <a:buChar char="•"/>
            </a:pPr>
            <a:r>
              <a:rPr lang="en-US" sz="1100" b="1" dirty="0" smtClean="0">
                <a:solidFill>
                  <a:schemeClr val="tx2"/>
                </a:solidFill>
                <a:latin typeface="+mn-lt"/>
                <a:cs typeface="Times New Roman" pitchFamily="18" charset="0"/>
              </a:rPr>
              <a:t>Provide intrastate rates as of December 29, 2011 for Transitional Intrastate Access Service.</a:t>
            </a:r>
          </a:p>
          <a:p>
            <a:pPr marL="457200" lvl="0" indent="-228600">
              <a:buClr>
                <a:schemeClr val="tx1"/>
              </a:buClr>
            </a:pPr>
            <a:endParaRPr lang="en-US" sz="400" dirty="0" smtClean="0">
              <a:solidFill>
                <a:schemeClr val="tx2"/>
              </a:solidFill>
              <a:latin typeface="+mn-lt"/>
              <a:cs typeface="Times New Roman" pitchFamily="18" charset="0"/>
            </a:endParaRPr>
          </a:p>
          <a:p>
            <a:pPr marL="457200" lvl="0" indent="-228600">
              <a:buClr>
                <a:schemeClr val="tx1"/>
              </a:buClr>
              <a:buFont typeface="Arial" pitchFamily="34" charset="0"/>
              <a:buChar char="•"/>
            </a:pPr>
            <a:r>
              <a:rPr lang="en-US" sz="1100" b="1" dirty="0" smtClean="0">
                <a:solidFill>
                  <a:schemeClr val="tx2"/>
                </a:solidFill>
                <a:latin typeface="+mn-lt"/>
                <a:cs typeface="Times New Roman" pitchFamily="18" charset="0"/>
              </a:rPr>
              <a:t>Provide interstate rates as of December 29, 2011 for Transitional Intrastate Access Service.</a:t>
            </a:r>
          </a:p>
          <a:p>
            <a:pPr marL="457200" lvl="0" indent="-228600">
              <a:buClr>
                <a:schemeClr val="tx1"/>
              </a:buClr>
            </a:pPr>
            <a:r>
              <a:rPr lang="en-US" sz="400" b="1" dirty="0" smtClean="0">
                <a:solidFill>
                  <a:schemeClr val="tx2"/>
                </a:solidFill>
                <a:latin typeface="+mn-lt"/>
                <a:cs typeface="Times New Roman" pitchFamily="18" charset="0"/>
              </a:rPr>
              <a:t> </a:t>
            </a:r>
            <a:endParaRPr lang="en-US" sz="400" dirty="0" smtClean="0">
              <a:solidFill>
                <a:schemeClr val="tx2"/>
              </a:solidFill>
              <a:latin typeface="+mn-lt"/>
              <a:cs typeface="Times New Roman" pitchFamily="18" charset="0"/>
            </a:endParaRPr>
          </a:p>
          <a:p>
            <a:pPr marL="457200" lvl="0" indent="-228600">
              <a:buClr>
                <a:schemeClr val="tx1"/>
              </a:buClr>
              <a:buFont typeface="Arial" pitchFamily="34" charset="0"/>
              <a:buChar char="•"/>
            </a:pPr>
            <a:r>
              <a:rPr lang="en-US" sz="1100" b="1" dirty="0" smtClean="0">
                <a:solidFill>
                  <a:schemeClr val="tx2"/>
                </a:solidFill>
                <a:latin typeface="+mn-lt"/>
                <a:cs typeface="Times New Roman" pitchFamily="18" charset="0"/>
              </a:rPr>
              <a:t>If the intrastate rate structure and the interstate rate structure are not the same, FY2011 intrastate demand for Transitional Intrastate Access Service should be mapped into the interstate rate structure.</a:t>
            </a:r>
          </a:p>
          <a:p>
            <a:pPr marL="457200" lvl="0" indent="-228600">
              <a:buClr>
                <a:schemeClr val="tx1"/>
              </a:buClr>
            </a:pPr>
            <a:endParaRPr lang="en-US" sz="400" dirty="0" smtClean="0">
              <a:solidFill>
                <a:schemeClr val="tx2"/>
              </a:solidFill>
              <a:latin typeface="+mn-lt"/>
              <a:cs typeface="Times New Roman" pitchFamily="18" charset="0"/>
            </a:endParaRPr>
          </a:p>
          <a:p>
            <a:pPr marL="457200" lvl="0" indent="-228600">
              <a:buClr>
                <a:schemeClr val="tx1"/>
              </a:buClr>
              <a:buFont typeface="Arial" pitchFamily="34" charset="0"/>
              <a:buChar char="•"/>
            </a:pPr>
            <a:r>
              <a:rPr lang="en-US" sz="1100" b="1" dirty="0" smtClean="0">
                <a:solidFill>
                  <a:schemeClr val="tx2"/>
                </a:solidFill>
                <a:latin typeface="+mn-lt"/>
                <a:cs typeface="Times New Roman" pitchFamily="18" charset="0"/>
              </a:rPr>
              <a:t>Provide a description of the methodology to set revised rates.</a:t>
            </a:r>
          </a:p>
          <a:p>
            <a:pPr marL="457200" lvl="0" indent="-228600">
              <a:buClr>
                <a:schemeClr val="tx1"/>
              </a:buClr>
            </a:pPr>
            <a:endParaRPr lang="en-US" sz="400" dirty="0" smtClean="0">
              <a:solidFill>
                <a:schemeClr val="tx2"/>
              </a:solidFill>
              <a:latin typeface="+mn-lt"/>
              <a:cs typeface="Times New Roman" pitchFamily="18" charset="0"/>
            </a:endParaRPr>
          </a:p>
          <a:p>
            <a:pPr marL="457200" lvl="0" indent="-228600">
              <a:buClr>
                <a:schemeClr val="tx1"/>
              </a:buClr>
              <a:buFont typeface="Arial" pitchFamily="34" charset="0"/>
              <a:buChar char="•"/>
            </a:pPr>
            <a:r>
              <a:rPr lang="en-US" sz="1100" b="1" dirty="0" smtClean="0">
                <a:solidFill>
                  <a:schemeClr val="tx2"/>
                </a:solidFill>
                <a:latin typeface="+mn-lt"/>
                <a:cs typeface="Times New Roman" pitchFamily="18" charset="0"/>
              </a:rPr>
              <a:t>Identify which rate structure option will be utilized in Step 1.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>
                <a:latin typeface="+mn-lt"/>
                <a:cs typeface="Times New Roman" pitchFamily="18" charset="0"/>
              </a:rPr>
              <a:t>Price Cap ILEC – Access Transition</a:t>
            </a:r>
            <a:endParaRPr lang="en-US" sz="2400" dirty="0">
              <a:latin typeface="+mn-lt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0" y="6589713"/>
            <a:ext cx="385762" cy="152400"/>
          </a:xfrm>
        </p:spPr>
        <p:txBody>
          <a:bodyPr/>
          <a:lstStyle/>
          <a:p>
            <a:pPr algn="ctr">
              <a:defRPr/>
            </a:pPr>
            <a:fld id="{B91E5ABF-63D0-4DA7-B787-89F43C7C8A96}" type="slidenum">
              <a:rPr lang="en-US" smtClean="0"/>
              <a:pPr algn="ctr">
                <a:defRPr/>
              </a:pPr>
              <a:t>6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/>
        </p:nvGraphicFramePr>
        <p:xfrm>
          <a:off x="0" y="857250"/>
          <a:ext cx="9144000" cy="88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1771650"/>
            <a:ext cx="2819400" cy="4624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1050" b="1" dirty="0" smtClean="0">
                <a:solidFill>
                  <a:srgbClr val="000000"/>
                </a:solidFill>
                <a:cs typeface="Arial" charset="0"/>
              </a:rPr>
              <a:t>Step 1 – </a:t>
            </a:r>
            <a:r>
              <a:rPr lang="en-US" sz="1050" dirty="0" smtClean="0">
                <a:solidFill>
                  <a:srgbClr val="000000"/>
                </a:solidFill>
                <a:cs typeface="Arial" charset="0"/>
              </a:rPr>
              <a:t>Intrastate rate reductions half way to interstate parity for terminating end office access, terminating tandem-switched transport and originating and terminating dedicated transport. (July 1, 2012)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endParaRPr lang="en-US" sz="800" b="1" dirty="0" smtClean="0">
              <a:solidFill>
                <a:srgbClr val="000000"/>
              </a:solidFill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1050" b="1" dirty="0" smtClean="0">
                <a:solidFill>
                  <a:srgbClr val="000000"/>
                </a:solidFill>
                <a:cs typeface="Arial" charset="0"/>
              </a:rPr>
              <a:t>Step 2 – </a:t>
            </a:r>
            <a:r>
              <a:rPr lang="en-US" sz="1050" dirty="0" smtClean="0">
                <a:solidFill>
                  <a:srgbClr val="000000"/>
                </a:solidFill>
                <a:cs typeface="Arial" charset="0"/>
              </a:rPr>
              <a:t>Step 1 rates reduced to interstate parity levels and structure. (July 1, 2013)</a:t>
            </a:r>
            <a:endParaRPr lang="en-US" sz="800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800" dirty="0" smtClean="0">
              <a:solidFill>
                <a:srgbClr val="067AB4"/>
              </a:solidFill>
              <a:cs typeface="Arial" charset="0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1050" b="1" dirty="0" smtClean="0">
                <a:solidFill>
                  <a:srgbClr val="000000"/>
                </a:solidFill>
              </a:rPr>
              <a:t>Steps 3-5 – </a:t>
            </a:r>
            <a:r>
              <a:rPr lang="en-US" sz="1050" dirty="0" smtClean="0">
                <a:solidFill>
                  <a:srgbClr val="000000"/>
                </a:solidFill>
              </a:rPr>
              <a:t>Reduce intrastate and interstate end office access service to $0.0007</a:t>
            </a:r>
            <a:r>
              <a:rPr lang="en-US" sz="1050" dirty="0" smtClean="0">
                <a:solidFill>
                  <a:srgbClr val="000000"/>
                </a:solidFill>
                <a:cs typeface="Arial" charset="0"/>
              </a:rPr>
              <a:t>. (July 1, 2014 – 2016)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endParaRPr lang="en-US" sz="800" b="1" dirty="0" smtClean="0">
              <a:solidFill>
                <a:srgbClr val="000000"/>
              </a:solidFill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1050" b="1" dirty="0" smtClean="0">
                <a:solidFill>
                  <a:srgbClr val="000000"/>
                </a:solidFill>
                <a:cs typeface="Arial" charset="0"/>
              </a:rPr>
              <a:t>Step 6 –</a:t>
            </a:r>
            <a:r>
              <a:rPr lang="en-US" sz="1050" dirty="0" smtClean="0">
                <a:solidFill>
                  <a:srgbClr val="000000"/>
                </a:solidFill>
                <a:cs typeface="Arial" charset="0"/>
              </a:rPr>
              <a:t> End office access service becomes bill and keep.  Reduce intrastate and interstate tandem-</a:t>
            </a:r>
            <a:r>
              <a:rPr lang="en-US" sz="1050" dirty="0" smtClean="0">
                <a:solidFill>
                  <a:srgbClr val="000000"/>
                </a:solidFill>
              </a:rPr>
              <a:t>switched transport to $0.0007 for traffic that terminates on tandem owner’s network.  (July 1, 2017)</a:t>
            </a:r>
            <a:endParaRPr lang="en-US" sz="1050" dirty="0" smtClean="0">
              <a:solidFill>
                <a:srgbClr val="000000"/>
              </a:solidFill>
              <a:cs typeface="Arial" charset="0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endParaRPr lang="en-US" sz="800" b="1" dirty="0" smtClean="0">
              <a:solidFill>
                <a:srgbClr val="000000"/>
              </a:solidFill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1050" b="1" dirty="0" smtClean="0">
                <a:solidFill>
                  <a:srgbClr val="000000"/>
                </a:solidFill>
                <a:cs typeface="Arial" charset="0"/>
              </a:rPr>
              <a:t>Step 7 – </a:t>
            </a:r>
            <a:r>
              <a:rPr lang="en-US" sz="1050" dirty="0" smtClean="0">
                <a:solidFill>
                  <a:srgbClr val="000000"/>
                </a:solidFill>
                <a:cs typeface="Arial" charset="0"/>
              </a:rPr>
              <a:t>Intrastate and interstate tandem-switched transport becomes bill and keep for traffic that terminates on tandem owner’s network</a:t>
            </a:r>
            <a:r>
              <a:rPr lang="en-US" sz="1050" dirty="0" smtClean="0">
                <a:solidFill>
                  <a:srgbClr val="000000"/>
                </a:solidFill>
              </a:rPr>
              <a:t>. (July 1, 2018)</a:t>
            </a:r>
            <a:endParaRPr lang="en-US" sz="105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7025" y="1733550"/>
            <a:ext cx="2857500" cy="470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1050" b="1" dirty="0" smtClean="0">
                <a:solidFill>
                  <a:srgbClr val="000000"/>
                </a:solidFill>
                <a:cs typeface="Arial" charset="0"/>
              </a:rPr>
              <a:t>Eligible Recovery – </a:t>
            </a:r>
            <a:r>
              <a:rPr lang="en-US" sz="1050" dirty="0" smtClean="0">
                <a:solidFill>
                  <a:srgbClr val="000000"/>
                </a:solidFill>
              </a:rPr>
              <a:t>An amount</a:t>
            </a:r>
            <a:r>
              <a:rPr lang="en-US" sz="1050" dirty="0" smtClean="0">
                <a:solidFill>
                  <a:srgbClr val="000000"/>
                </a:solidFill>
                <a:cs typeface="Arial" charset="0"/>
              </a:rPr>
              <a:t> calculated at each rate transition step that ILECs will be given the opportunity to recover through FCC recovery mechanisms.</a:t>
            </a:r>
          </a:p>
          <a:p>
            <a:pPr marL="400050" indent="-171450">
              <a:buClr>
                <a:schemeClr val="tx1"/>
              </a:buClr>
              <a:buFont typeface="Arial" pitchFamily="34" charset="0"/>
              <a:buChar char="•"/>
            </a:pPr>
            <a:r>
              <a:rPr lang="en-US" sz="1050" dirty="0" smtClean="0">
                <a:solidFill>
                  <a:srgbClr val="000000"/>
                </a:solidFill>
              </a:rPr>
              <a:t>Eligible Recovery </a:t>
            </a:r>
            <a:r>
              <a:rPr lang="en-US" sz="1050" dirty="0" smtClean="0">
                <a:solidFill>
                  <a:srgbClr val="000000"/>
                </a:solidFill>
                <a:cs typeface="Arial" charset="0"/>
              </a:rPr>
              <a:t>is </a:t>
            </a:r>
            <a:r>
              <a:rPr lang="en-US" sz="1050" dirty="0" smtClean="0">
                <a:solidFill>
                  <a:srgbClr val="000000"/>
                </a:solidFill>
              </a:rPr>
              <a:t>the sum of the cumulative revenue reductions since the base year.</a:t>
            </a:r>
          </a:p>
          <a:p>
            <a:pPr marL="400050" indent="-171450">
              <a:buClr>
                <a:schemeClr val="tx1"/>
              </a:buClr>
              <a:buFont typeface="Arial" pitchFamily="34" charset="0"/>
              <a:buChar char="•"/>
            </a:pPr>
            <a:r>
              <a:rPr lang="en-US" sz="1050" dirty="0" smtClean="0">
                <a:solidFill>
                  <a:srgbClr val="000000"/>
                </a:solidFill>
              </a:rPr>
              <a:t>The cumulative revenue reductions are reduced by the Traffic Demand Factor and the Study Area Base Factor.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endParaRPr lang="en-US" sz="800" dirty="0" smtClean="0">
              <a:solidFill>
                <a:srgbClr val="000000"/>
              </a:solidFill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1050" b="1" dirty="0" smtClean="0">
                <a:solidFill>
                  <a:srgbClr val="000000"/>
                </a:solidFill>
                <a:cs typeface="Arial" charset="0"/>
              </a:rPr>
              <a:t>Traffic Demand Factor – </a:t>
            </a:r>
            <a:r>
              <a:rPr lang="en-US" sz="1050" dirty="0" smtClean="0">
                <a:solidFill>
                  <a:srgbClr val="000000"/>
                </a:solidFill>
                <a:cs typeface="Arial" charset="0"/>
              </a:rPr>
              <a:t>The revenue reductions calculated in each step are reduced on a straight-line basis at a rate of 10% annually starting </a:t>
            </a:r>
            <a:r>
              <a:rPr lang="en-US" sz="1050" dirty="0" smtClean="0">
                <a:solidFill>
                  <a:srgbClr val="000000"/>
                </a:solidFill>
              </a:rPr>
              <a:t>at Step 1 (2012) to account for declining demand.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endParaRPr lang="en-US" sz="800" dirty="0" smtClean="0">
              <a:solidFill>
                <a:srgbClr val="000000"/>
              </a:solidFill>
              <a:cs typeface="Arial" charset="0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1050" b="1" dirty="0" smtClean="0">
                <a:solidFill>
                  <a:srgbClr val="000000"/>
                </a:solidFill>
              </a:rPr>
              <a:t>Study Area Base Factor – </a:t>
            </a:r>
            <a:r>
              <a:rPr lang="en-US" sz="1050" dirty="0" smtClean="0">
                <a:solidFill>
                  <a:srgbClr val="000000"/>
                </a:solidFill>
              </a:rPr>
              <a:t>100% revenue neutrality is not provided.  The revenue reductions adjusted for the Traffic Demand Factor are reduced by the Study Area Base Factor which is 90% for CALLS study areas.  For non-CALLS study areas, the factor is 100% until July 1, 2017 when it becomes 90%.</a:t>
            </a:r>
            <a:endParaRPr lang="en-US" sz="105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1200" y="1743073"/>
            <a:ext cx="3238500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1050" b="1" dirty="0" smtClean="0">
                <a:solidFill>
                  <a:srgbClr val="000000"/>
                </a:solidFill>
                <a:cs typeface="Arial" charset="0"/>
              </a:rPr>
              <a:t>Access Recovery Charges (ARCs)</a:t>
            </a:r>
            <a:r>
              <a:rPr lang="en-US" sz="1050" dirty="0" smtClean="0">
                <a:solidFill>
                  <a:srgbClr val="000000"/>
                </a:solidFill>
                <a:cs typeface="Arial" charset="0"/>
              </a:rPr>
              <a:t> are assessed upon end users to recover some or all of the Eligible Recovery amounts. </a:t>
            </a:r>
            <a:endParaRPr lang="en-US" sz="1050" dirty="0" smtClean="0">
              <a:solidFill>
                <a:srgbClr val="000000"/>
              </a:solidFill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endParaRPr lang="en-US" sz="800" dirty="0" smtClean="0">
              <a:solidFill>
                <a:srgbClr val="000000"/>
              </a:solidFill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1050" b="1" dirty="0" smtClean="0">
                <a:solidFill>
                  <a:srgbClr val="000000"/>
                </a:solidFill>
                <a:cs typeface="Arial" charset="0"/>
              </a:rPr>
              <a:t>Residential and Single Line Business ARCs – </a:t>
            </a:r>
            <a:r>
              <a:rPr lang="en-US" sz="1050" dirty="0" smtClean="0">
                <a:solidFill>
                  <a:srgbClr val="000000"/>
                </a:solidFill>
                <a:cs typeface="Arial" charset="0"/>
              </a:rPr>
              <a:t>Maximum ARC beginning July 1, 2012 is $0.50 per line.  ARCs increase in $0.50 increments </a:t>
            </a:r>
            <a:r>
              <a:rPr lang="en-US" sz="1050" dirty="0" smtClean="0">
                <a:solidFill>
                  <a:srgbClr val="000000"/>
                </a:solidFill>
              </a:rPr>
              <a:t>over 5 steps until they reach $2.50.</a:t>
            </a:r>
          </a:p>
          <a:p>
            <a:pPr marL="400050" indent="-17145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sz="1050" dirty="0" smtClean="0">
                <a:solidFill>
                  <a:srgbClr val="000000"/>
                </a:solidFill>
              </a:rPr>
              <a:t>Primary residential lines are subject to a $30 Residential Rate Ceiling.</a:t>
            </a:r>
          </a:p>
          <a:p>
            <a:pPr marL="400050" indent="-17145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sz="1050" dirty="0" smtClean="0">
                <a:solidFill>
                  <a:srgbClr val="000000"/>
                </a:solidFill>
              </a:rPr>
              <a:t>ARCs are not assessed on Lifeline customers.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endParaRPr lang="en-US" sz="800" dirty="0" smtClean="0">
              <a:solidFill>
                <a:srgbClr val="000000"/>
              </a:solidFill>
              <a:cs typeface="Arial" charset="0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1050" b="1" dirty="0" smtClean="0">
                <a:solidFill>
                  <a:srgbClr val="000000"/>
                </a:solidFill>
                <a:cs typeface="Arial" charset="0"/>
              </a:rPr>
              <a:t>Multi-Line Business ARCs – </a:t>
            </a:r>
            <a:r>
              <a:rPr lang="en-US" sz="1050" dirty="0" smtClean="0">
                <a:solidFill>
                  <a:srgbClr val="000000"/>
                </a:solidFill>
              </a:rPr>
              <a:t>M</a:t>
            </a:r>
            <a:r>
              <a:rPr lang="en-US" sz="1050" dirty="0" smtClean="0">
                <a:solidFill>
                  <a:srgbClr val="000000"/>
                </a:solidFill>
                <a:cs typeface="Arial" charset="0"/>
              </a:rPr>
              <a:t>aximum ARC beginning July 1, 2012 is $1.00 per line and will increase in $1.00 increments over 5 steps until it reaches $5.00.</a:t>
            </a:r>
          </a:p>
          <a:p>
            <a:pPr marL="400050" indent="-17145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sz="1050" dirty="0" smtClean="0">
                <a:solidFill>
                  <a:srgbClr val="000000"/>
                </a:solidFill>
              </a:rPr>
              <a:t>Multi-line business SLC plus ARC cannot exceed $12.20.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endParaRPr lang="en-US" sz="800" dirty="0" smtClean="0">
              <a:solidFill>
                <a:srgbClr val="000000"/>
              </a:solidFill>
              <a:cs typeface="Arial" charset="0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Ø"/>
            </a:pPr>
            <a:r>
              <a:rPr lang="en-US" sz="1050" b="1" dirty="0" smtClean="0">
                <a:solidFill>
                  <a:srgbClr val="000000"/>
                </a:solidFill>
              </a:rPr>
              <a:t>Connect America Fund (CAF) – </a:t>
            </a:r>
            <a:r>
              <a:rPr lang="en-US" sz="1050" dirty="0" smtClean="0">
                <a:solidFill>
                  <a:srgbClr val="000000"/>
                </a:solidFill>
              </a:rPr>
              <a:t>ICC support will be provided for Eligible Recovery that cannot be recovered through ARC rates calculated at a Holding Company level.</a:t>
            </a:r>
          </a:p>
          <a:p>
            <a:pPr marL="400050" indent="-17145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sz="1050" dirty="0" smtClean="0">
                <a:solidFill>
                  <a:srgbClr val="000000"/>
                </a:solidFill>
                <a:cs typeface="Arial" charset="0"/>
              </a:rPr>
              <a:t>CAF ICC support phases out over 3 steps beginning </a:t>
            </a:r>
            <a:r>
              <a:rPr lang="en-US" sz="1050" dirty="0" smtClean="0">
                <a:solidFill>
                  <a:srgbClr val="000000"/>
                </a:solidFill>
              </a:rPr>
              <a:t>July 1, 2017.</a:t>
            </a:r>
            <a:endParaRPr lang="en-US" sz="1050" dirty="0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tt_intrnl_cnsmr">
  <a:themeElements>
    <a:clrScheme name="AT&amp;T Color Palette">
      <a:dk1>
        <a:srgbClr val="FF7200"/>
      </a:dk1>
      <a:lt1>
        <a:srgbClr val="FFFFFF"/>
      </a:lt1>
      <a:dk2>
        <a:srgbClr val="067AB4"/>
      </a:dk2>
      <a:lt2>
        <a:srgbClr val="FFFFFF"/>
      </a:lt2>
      <a:accent1>
        <a:srgbClr val="808080"/>
      </a:accent1>
      <a:accent2>
        <a:srgbClr val="C4D82D"/>
      </a:accent2>
      <a:accent3>
        <a:srgbClr val="6EBB1F"/>
      </a:accent3>
      <a:accent4>
        <a:srgbClr val="7CC6FF"/>
      </a:accent4>
      <a:accent5>
        <a:srgbClr val="FCB314"/>
      </a:accent5>
      <a:accent6>
        <a:srgbClr val="B30A3C"/>
      </a:accent6>
      <a:hlink>
        <a:srgbClr val="0C2577"/>
      </a:hlink>
      <a:folHlink>
        <a:srgbClr val="81017E"/>
      </a:folHlink>
    </a:clrScheme>
    <a:fontScheme name="att_opt2_orng_073107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4F81BD"/>
        </a:solidFill>
        <a:ln w="25400" cap="flat" cmpd="sng" algn="ctr">
          <a:solidFill>
            <a:srgbClr val="4F81BD">
              <a:shade val="50000"/>
            </a:srgbClr>
          </a:solidFill>
          <a:prstDash val="solid"/>
        </a:ln>
        <a:effectLst/>
      </a:spPr>
      <a:bodyPr anchor="ctr"/>
      <a:lstStyle>
        <a:defPPr marL="0" marR="0" indent="0" algn="ctr" defTabSz="9144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kern="0" cap="none" spc="0" normalizeH="0" baseline="0" noProof="0" dirty="0">
            <a:ln>
              <a:noFill/>
            </a:ln>
            <a:solidFill>
              <a:sysClr val="window" lastClr="FFFFFF"/>
            </a:solidFill>
            <a:effectLst/>
            <a:uLnTx/>
            <a:uFillTx/>
            <a:latin typeface="Calibri"/>
            <a:ea typeface="+mn-ea"/>
            <a:cs typeface="+mn-cs"/>
          </a:defRPr>
        </a:defPPr>
      </a:lstStyle>
    </a:spDef>
    <a:lnDef>
      <a:spPr bwMode="auto"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>
          <a:defRPr sz="800" dirty="0" smtClean="0">
            <a:solidFill>
              <a:srgbClr val="061238"/>
            </a:solidFill>
          </a:defRPr>
        </a:defPPr>
      </a:lstStyle>
    </a:txDef>
  </a:objectDefaults>
  <a:extraClrSchemeLst>
    <a:extraClrScheme>
      <a:clrScheme name="att_opt2_orng_073107 1">
        <a:dk1>
          <a:srgbClr val="4D4D4D"/>
        </a:dk1>
        <a:lt1>
          <a:srgbClr val="FFFFFF"/>
        </a:lt1>
        <a:dk2>
          <a:srgbClr val="000000"/>
        </a:dk2>
        <a:lt2>
          <a:srgbClr val="CCCCCC"/>
        </a:lt2>
        <a:accent1>
          <a:srgbClr val="067AB4"/>
        </a:accent1>
        <a:accent2>
          <a:srgbClr val="FF7200"/>
        </a:accent2>
        <a:accent3>
          <a:srgbClr val="FFFFFF"/>
        </a:accent3>
        <a:accent4>
          <a:srgbClr val="404040"/>
        </a:accent4>
        <a:accent5>
          <a:srgbClr val="AABED6"/>
        </a:accent5>
        <a:accent6>
          <a:srgbClr val="E76700"/>
        </a:accent6>
        <a:hlink>
          <a:srgbClr val="6EBB1F"/>
        </a:hlink>
        <a:folHlink>
          <a:srgbClr val="0C25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015f1b76-b32e-440f-80a7-f0ca4d8a872c" ContentTypeId="0x0101006E56B4D1795A2E4DB2F0B01679ED314A" PreviousValue="true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Filed Document" ma:contentTypeID="0x0101006E56B4D1795A2E4DB2F0B01679ED314A00AD6FBA98E44CBA428EA1C1146F61CB96" ma:contentTypeVersion="143" ma:contentTypeDescription="" ma:contentTypeScope="" ma:versionID="996afd48c41b49b7d1cbc29c0f05f64b">
  <xsd:schema xmlns:xsd="http://www.w3.org/2001/XMLSchema" xmlns:xs="http://www.w3.org/2001/XMLSchema" xmlns:p="http://schemas.microsoft.com/office/2006/metadata/properties" xmlns:ns1="http://schemas.microsoft.com/sharepoint/v3" xmlns:ns2="dc463f71-b30c-4ab2-9473-d307f9d35888" targetNamespace="http://schemas.microsoft.com/office/2006/metadata/properties" ma:root="true" ma:fieldsID="c67bbc6b01ef53d9eb67ed595f238aeb" ns1:_="" ns2:_="">
    <xsd:import namespace="http://schemas.microsoft.com/sharepoint/v3"/>
    <xsd:import namespace="dc463f71-b30c-4ab2-9473-d307f9d35888"/>
    <xsd:element name="properties">
      <xsd:complexType>
        <xsd:sequence>
          <xsd:element name="documentManagement">
            <xsd:complexType>
              <xsd:all>
                <xsd:element ref="ns2:IsConfidential" minOccurs="0"/>
                <xsd:element ref="ns2:IsHighlyConfidential" minOccurs="0"/>
                <xsd:element ref="ns2:Date1" minOccurs="0"/>
                <xsd:element ref="ns2:DocketNumber" minOccurs="0"/>
                <xsd:element ref="ns2:DocumentSetType" minOccurs="0"/>
                <xsd:element ref="ns2:IndustryCode" minOccurs="0"/>
                <xsd:element ref="ns2:CaseType" minOccurs="0"/>
                <xsd:element ref="ns2:CaseStatus" minOccurs="0"/>
                <xsd:element ref="ns2:AgendaOrder" minOccurs="0"/>
                <xsd:element ref="ns2:DelegatedOrder" minOccurs="0"/>
                <xsd:element ref="ns2:IsDocumentOrder" minOccurs="0"/>
                <xsd:element ref="ns2:CaseCompanyNames" minOccurs="0"/>
                <xsd:element ref="ns2:OpenedDate" minOccurs="0"/>
                <xsd:element ref="ns2:Prefix" minOccurs="0"/>
                <xsd:element ref="ns2:Visibility" minOccurs="0"/>
                <xsd:element ref="ns1:Nickname" minOccurs="0"/>
                <xsd:element ref="ns2:SignificantOrd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Nickname" ma:index="17" nillable="true" ma:displayName="Nickname" ma:internalName="Nicknam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463f71-b30c-4ab2-9473-d307f9d35888" elementFormDefault="qualified">
    <xsd:import namespace="http://schemas.microsoft.com/office/2006/documentManagement/types"/>
    <xsd:import namespace="http://schemas.microsoft.com/office/infopath/2007/PartnerControls"/>
    <xsd:element name="IsConfidential" ma:index="2" nillable="true" ma:displayName="Is Confidential" ma:default="0" ma:internalName="IsConfidential" ma:readOnly="false">
      <xsd:simpleType>
        <xsd:restriction base="dms:Boolean"/>
      </xsd:simpleType>
    </xsd:element>
    <xsd:element name="IsHighlyConfidential" ma:index="3" nillable="true" ma:displayName="Is Highly Confidential" ma:default="0" ma:internalName="IsHighlyConfidential" ma:readOnly="false">
      <xsd:simpleType>
        <xsd:restriction base="dms:Boolean"/>
      </xsd:simpleType>
    </xsd:element>
    <xsd:element name="Date1" ma:index="4" nillable="true" ma:displayName="Date" ma:default="[today]" ma:description="Date the document set was requested" ma:format="DateOnly" ma:internalName="Date1" ma:readOnly="false">
      <xsd:simpleType>
        <xsd:restriction base="dms:DateTime"/>
      </xsd:simpleType>
    </xsd:element>
    <xsd:element name="DocketNumber" ma:index="5" nillable="true" ma:displayName="Docket Number" ma:internalName="DocketNumber" ma:readOnly="false">
      <xsd:simpleType>
        <xsd:restriction base="dms:Text">
          <xsd:maxLength value="255"/>
        </xsd:restriction>
      </xsd:simpleType>
    </xsd:element>
    <xsd:element name="DocumentSetType" ma:index="6" nillable="true" ma:displayName="Document Set Type" ma:internalName="DocumentSetType" ma:readOnly="false">
      <xsd:simpleType>
        <xsd:restriction base="dms:Text">
          <xsd:maxLength value="255"/>
        </xsd:restriction>
      </xsd:simpleType>
    </xsd:element>
    <xsd:element name="IndustryCode" ma:index="7" nillable="true" ma:displayName="Industry Code" ma:internalName="IndustryCode" ma:readOnly="false">
      <xsd:simpleType>
        <xsd:restriction base="dms:Text">
          <xsd:maxLength value="255"/>
        </xsd:restriction>
      </xsd:simpleType>
    </xsd:element>
    <xsd:element name="CaseType" ma:index="8" nillable="true" ma:displayName="CaseType" ma:internalName="CaseType" ma:readOnly="false">
      <xsd:simpleType>
        <xsd:restriction base="dms:Text">
          <xsd:maxLength value="255"/>
        </xsd:restriction>
      </xsd:simpleType>
    </xsd:element>
    <xsd:element name="CaseStatus" ma:index="9" nillable="true" ma:displayName="CaseStatus" ma:internalName="CaseStatus" ma:readOnly="false">
      <xsd:simpleType>
        <xsd:restriction base="dms:Text">
          <xsd:maxLength value="255"/>
        </xsd:restriction>
      </xsd:simpleType>
    </xsd:element>
    <xsd:element name="AgendaOrder" ma:index="10" nillable="true" ma:displayName="Agenda Order" ma:default="0" ma:internalName="AgendaOrder" ma:readOnly="false">
      <xsd:simpleType>
        <xsd:restriction base="dms:Boolean"/>
      </xsd:simpleType>
    </xsd:element>
    <xsd:element name="DelegatedOrder" ma:index="11" nillable="true" ma:displayName="DelegatedOrder" ma:default="0" ma:description="Is this a delegated order?" ma:internalName="DelegatedOrder" ma:readOnly="false">
      <xsd:simpleType>
        <xsd:restriction base="dms:Boolean"/>
      </xsd:simpleType>
    </xsd:element>
    <xsd:element name="IsDocumentOrder" ma:index="12" nillable="true" ma:displayName="IsDocumentOrder" ma:default="0" ma:internalName="IsDocumentOrder" ma:readOnly="false">
      <xsd:simpleType>
        <xsd:restriction base="dms:Boolean"/>
      </xsd:simpleType>
    </xsd:element>
    <xsd:element name="CaseCompanyNames" ma:index="13" nillable="true" ma:displayName="Company Names" ma:description="Company names delimited by ;" ma:internalName="CaseCompanyNames" ma:readOnly="false">
      <xsd:simpleType>
        <xsd:restriction base="dms:Note">
          <xsd:maxLength value="255"/>
        </xsd:restriction>
      </xsd:simpleType>
    </xsd:element>
    <xsd:element name="OpenedDate" ma:index="14" nillable="true" ma:displayName="OpenedDate" ma:format="DateOnly" ma:internalName="OpenedDate">
      <xsd:simpleType>
        <xsd:restriction base="dms:DateTime"/>
      </xsd:simpleType>
    </xsd:element>
    <xsd:element name="Prefix" ma:index="15" nillable="true" ma:displayName="Prefix" ma:description="Docket number prefix" ma:internalName="Prefix">
      <xsd:simpleType>
        <xsd:restriction base="dms:Text">
          <xsd:maxLength value="255"/>
        </xsd:restriction>
      </xsd:simpleType>
    </xsd:element>
    <xsd:element name="Visibility" ma:index="16" nillable="true" ma:displayName="Visibility" ma:default="Full Visibility" ma:format="Dropdown" ma:internalName="Visibility" ma:readOnly="false">
      <xsd:simpleType>
        <xsd:restriction base="dms:Choice">
          <xsd:enumeration value="Full Visibility"/>
        </xsd:restriction>
      </xsd:simpleType>
    </xsd:element>
    <xsd:element name="SignificantOrder" ma:index="24" nillable="true" ma:displayName="SignificantOrder" ma:default="0" ma:description="Whether this document set contains a significant order" ma:internalName="SignificantOrder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fix xmlns="dc463f71-b30c-4ab2-9473-d307f9d35888">UT</Prefix>
    <DocumentSetType xmlns="dc463f71-b30c-4ab2-9473-d307f9d35888">Document</DocumentSetType>
    <IsConfidential xmlns="dc463f71-b30c-4ab2-9473-d307f9d35888">false</IsConfidential>
    <AgendaOrder xmlns="dc463f71-b30c-4ab2-9473-d307f9d35888">false</AgendaOrder>
    <CaseType xmlns="dc463f71-b30c-4ab2-9473-d307f9d35888">Staff Investigation</CaseType>
    <IndustryCode xmlns="dc463f71-b30c-4ab2-9473-d307f9d35888">170</IndustryCode>
    <CaseStatus xmlns="dc463f71-b30c-4ab2-9473-d307f9d35888">Closed</CaseStatus>
    <OpenedDate xmlns="dc463f71-b30c-4ab2-9473-d307f9d35888">2011-10-04T07:00:00+00:00</OpenedDate>
    <Date1 xmlns="dc463f71-b30c-4ab2-9473-d307f9d35888">2012-02-28T08:00:00+00:00</Date1>
    <IsDocumentOrder xmlns="dc463f71-b30c-4ab2-9473-d307f9d35888" xsi:nil="true"/>
    <IsHighlyConfidential xmlns="dc463f71-b30c-4ab2-9473-d307f9d35888">false</IsHighlyConfidential>
    <CaseCompanyNames xmlns="dc463f71-b30c-4ab2-9473-d307f9d35888" xsi:nil="true"/>
    <DocketNumber xmlns="dc463f71-b30c-4ab2-9473-d307f9d35888">111761</DocketNumber>
    <DelegatedOrder xmlns="dc463f71-b30c-4ab2-9473-d307f9d35888">false</DelegatedOrder>
    <Visibility xmlns="dc463f71-b30c-4ab2-9473-d307f9d35888" xsi:nil="true"/>
    <Nickname xmlns="http://schemas.microsoft.com/sharepoint/v3" xsi:nil="true"/>
    <SignificantOrder xmlns="dc463f71-b30c-4ab2-9473-d307f9d35888">false</SignificantOrder>
  </documentManagement>
</p:properties>
</file>

<file path=customXml/itemProps1.xml><?xml version="1.0" encoding="utf-8"?>
<ds:datastoreItem xmlns:ds="http://schemas.openxmlformats.org/officeDocument/2006/customXml" ds:itemID="{BC4F1FBB-34C5-4E7A-8214-CDFBEE708B7D}"/>
</file>

<file path=customXml/itemProps2.xml><?xml version="1.0" encoding="utf-8"?>
<ds:datastoreItem xmlns:ds="http://schemas.openxmlformats.org/officeDocument/2006/customXml" ds:itemID="{8E53A36A-6779-4597-B1DB-B5E2400BD7F0}"/>
</file>

<file path=customXml/itemProps3.xml><?xml version="1.0" encoding="utf-8"?>
<ds:datastoreItem xmlns:ds="http://schemas.openxmlformats.org/officeDocument/2006/customXml" ds:itemID="{55D03A66-A861-46AC-94BF-CDE9320E0CC4}"/>
</file>

<file path=customXml/itemProps4.xml><?xml version="1.0" encoding="utf-8"?>
<ds:datastoreItem xmlns:ds="http://schemas.openxmlformats.org/officeDocument/2006/customXml" ds:itemID="{E20A711E-C377-40D3-97FD-71AA1C32D15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20809</TotalTime>
  <Words>982</Words>
  <Application>Microsoft Office PowerPoint</Application>
  <PresentationFormat>On-screen Show (4:3)</PresentationFormat>
  <Paragraphs>101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att_intrnl_cnsmr</vt:lpstr>
      <vt:lpstr>Intercarrier Compensation Reform</vt:lpstr>
      <vt:lpstr>The POTS Business &amp; Regulatory Models Are Broken</vt:lpstr>
      <vt:lpstr>July 1, 2012 Will Be a Milestone Event</vt:lpstr>
      <vt:lpstr>Establish a Process for Review </vt:lpstr>
      <vt:lpstr>Getting Started</vt:lpstr>
      <vt:lpstr>Price Cap ILEC – Access Transition</vt:lpstr>
    </vt:vector>
  </TitlesOfParts>
  <Company>A Guys Creations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 ME FIRST – THEN DELETE THE SLIDE</dc:title>
  <dc:creator>Andrew Johnson</dc:creator>
  <cp:lastModifiedBy>Thomas, Brian (UTC)</cp:lastModifiedBy>
  <cp:revision>1492</cp:revision>
  <cp:lastPrinted>2010-04-12T16:11:03Z</cp:lastPrinted>
  <dcterms:created xsi:type="dcterms:W3CDTF">2010-04-20T13:39:14Z</dcterms:created>
  <dcterms:modified xsi:type="dcterms:W3CDTF">2012-02-28T00:21:43Z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0x0101006E56B4D1795A2E4DB2F0B01679ED314A00AD6FBA98E44CBA428EA1C1146F61CB96</vt:lpwstr>
  </property>
  <property fmtid="{D5CDD505-2E9C-101B-9397-08002B2CF9AE}" pid="3" name="_docset_NoMedatataSyncRequired">
    <vt:lpwstr>False</vt:lpwstr>
  </property>
</Properties>
</file>